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2E006-23F0-4DF7-83F5-3FBFF79DFD57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55BC-468B-4BF8-9263-266662AC0FA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4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81A10-B206-438A-83EF-1C4EDAE295A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AS Chemistry </a:t>
            </a:r>
          </a:p>
          <a:p>
            <a:r>
              <a:rPr lang="en-GB" altLang="en-US"/>
              <a:t>Aromatic Compounds</a:t>
            </a:r>
          </a:p>
        </p:txBody>
      </p:sp>
      <p:sp>
        <p:nvSpPr>
          <p:cNvPr id="1192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096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078F77-CAE1-472C-AAAA-221AA28128E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AS Chemistry </a:t>
            </a:r>
          </a:p>
          <a:p>
            <a:r>
              <a:rPr lang="en-GB" altLang="en-US"/>
              <a:t>Aromatic Compounds</a:t>
            </a:r>
          </a:p>
        </p:txBody>
      </p:sp>
      <p:sp>
        <p:nvSpPr>
          <p:cNvPr id="1193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0243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E819A-13DC-4C18-A70B-5A174913DE5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/>
              <a:t>Boardworks AS Chemistry </a:t>
            </a:r>
          </a:p>
          <a:p>
            <a:r>
              <a:rPr lang="en-GB" altLang="en-US"/>
              <a:t>Aromatic Compounds</a:t>
            </a:r>
          </a:p>
        </p:txBody>
      </p:sp>
      <p:sp>
        <p:nvSpPr>
          <p:cNvPr id="1105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461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6517C-71F7-4EE7-B478-5DF308E04AFE}" type="datetimeFigureOut">
              <a:rPr lang="en-GB" smtClean="0"/>
              <a:pPr/>
              <a:t>18/08/2017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4A621-CC09-4440-A64C-C188EF19894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Reactions of Benzene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b="1" u="sng" dirty="0" smtClean="0"/>
              <a:t>Benzene Structure Recap</a:t>
            </a:r>
            <a:endParaRPr lang="en-GB" b="1" u="sng" dirty="0" smtClean="0"/>
          </a:p>
          <a:p>
            <a:pPr>
              <a:buNone/>
            </a:pPr>
            <a:r>
              <a:rPr lang="en-GB" b="1" u="sng" dirty="0" smtClean="0"/>
              <a:t>Objective</a:t>
            </a:r>
          </a:p>
          <a:p>
            <a:pPr>
              <a:buNone/>
            </a:pPr>
            <a:r>
              <a:rPr lang="en-GB" dirty="0" smtClean="0"/>
              <a:t>To know about </a:t>
            </a:r>
            <a:r>
              <a:rPr lang="en-GB" dirty="0" smtClean="0"/>
              <a:t>the structure of benzene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u="sng" dirty="0" smtClean="0"/>
              <a:t>Success criteria</a:t>
            </a:r>
          </a:p>
          <a:p>
            <a:r>
              <a:rPr lang="en-GB" dirty="0" smtClean="0"/>
              <a:t>Recall the structure of benzene</a:t>
            </a:r>
          </a:p>
          <a:p>
            <a:r>
              <a:rPr lang="en-GB" dirty="0" smtClean="0"/>
              <a:t>Describe the evidence for the structure of benzene</a:t>
            </a:r>
          </a:p>
          <a:p>
            <a:r>
              <a:rPr lang="en-GB" dirty="0" smtClean="0"/>
              <a:t>Explain the evidence for the structure of benzene</a:t>
            </a:r>
          </a:p>
          <a:p>
            <a:r>
              <a:rPr lang="en-GB" dirty="0" smtClean="0"/>
              <a:t>Name compounds containing benzene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-158749"/>
            <a:ext cx="8229600" cy="1143000"/>
          </a:xfrm>
        </p:spPr>
        <p:txBody>
          <a:bodyPr/>
          <a:lstStyle/>
          <a:p>
            <a:r>
              <a:rPr lang="en-GB" altLang="en-US" dirty="0"/>
              <a:t>Evolution of scientific knowledge</a:t>
            </a:r>
          </a:p>
        </p:txBody>
      </p:sp>
      <p:sp>
        <p:nvSpPr>
          <p:cNvPr id="1160197" name="Text Box 5"/>
          <p:cNvSpPr txBox="1">
            <a:spLocks noChangeArrowheads="1"/>
          </p:cNvSpPr>
          <p:nvPr/>
        </p:nvSpPr>
        <p:spPr bwMode="auto">
          <a:xfrm>
            <a:off x="358775" y="784225"/>
            <a:ext cx="8521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The history of the structure of benzene exemplifies how scientific knowledge evolves dynamically between different ideas as new data emerges.</a:t>
            </a:r>
          </a:p>
        </p:txBody>
      </p:sp>
      <p:sp>
        <p:nvSpPr>
          <p:cNvPr id="1160199" name="Text Box 7"/>
          <p:cNvSpPr txBox="1">
            <a:spLocks noChangeArrowheads="1"/>
          </p:cNvSpPr>
          <p:nvPr/>
        </p:nvSpPr>
        <p:spPr bwMode="auto">
          <a:xfrm>
            <a:off x="358775" y="4608513"/>
            <a:ext cx="8509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Each successive model can be seen as a working hypothesis that best explains current observations, but which is only tentative in nature, as new information may require revision or even replacement of the current model.</a:t>
            </a:r>
          </a:p>
        </p:txBody>
      </p:sp>
      <p:sp>
        <p:nvSpPr>
          <p:cNvPr id="1160202" name="Rectangle 10"/>
          <p:cNvSpPr>
            <a:spLocks noChangeArrowheads="1"/>
          </p:cNvSpPr>
          <p:nvPr/>
        </p:nvSpPr>
        <p:spPr bwMode="auto">
          <a:xfrm>
            <a:off x="330200" y="2768600"/>
            <a:ext cx="85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>
                <a:solidFill>
                  <a:schemeClr val="tx1"/>
                </a:solidFill>
              </a:rPr>
              <a:t>C</a:t>
            </a:r>
            <a:r>
              <a:rPr lang="en-GB" altLang="en-US" b="1" baseline="-25000">
                <a:solidFill>
                  <a:schemeClr val="tx1"/>
                </a:solidFill>
              </a:rPr>
              <a:t>6</a:t>
            </a:r>
            <a:r>
              <a:rPr lang="en-GB" altLang="en-US" b="1">
                <a:solidFill>
                  <a:schemeClr val="tx1"/>
                </a:solidFill>
              </a:rPr>
              <a:t>H</a:t>
            </a:r>
            <a:r>
              <a:rPr lang="en-GB" altLang="en-US" b="1" baseline="-25000">
                <a:solidFill>
                  <a:schemeClr val="tx1"/>
                </a:solidFill>
              </a:rPr>
              <a:t>6</a:t>
            </a:r>
          </a:p>
        </p:txBody>
      </p:sp>
      <p:pic>
        <p:nvPicPr>
          <p:cNvPr id="1160206" name="Picture 14" descr="benzene_interconver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2547938"/>
            <a:ext cx="2509838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0209" name="Picture 17" descr="benzene_electr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2178050"/>
            <a:ext cx="25177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0212" name="Picture 20" descr="benzene_detail_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954213"/>
            <a:ext cx="1885950" cy="221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0213" name="AutoShape 21"/>
          <p:cNvSpPr>
            <a:spLocks noChangeArrowheads="1"/>
          </p:cNvSpPr>
          <p:nvPr/>
        </p:nvSpPr>
        <p:spPr bwMode="auto">
          <a:xfrm>
            <a:off x="735013" y="4183063"/>
            <a:ext cx="7670800" cy="330200"/>
          </a:xfrm>
          <a:prstGeom prst="rightArrow">
            <a:avLst>
              <a:gd name="adj1" fmla="val 57694"/>
              <a:gd name="adj2" fmla="val 96687"/>
            </a:avLst>
          </a:prstGeom>
          <a:gradFill rotWithShape="1">
            <a:gsLst>
              <a:gs pos="0">
                <a:srgbClr val="FFC69F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ffectLst>
            <a:outerShdw dist="40161" dir="4293903" algn="ctr" rotWithShape="0">
              <a:srgbClr val="5F5F5F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25400">
                <a:solidFill>
                  <a:srgbClr val="4D4D4D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/>
              <a:t>Questions: Benzene Structure</a:t>
            </a:r>
          </a:p>
          <a:p>
            <a:pPr marL="0" indent="0">
              <a:buNone/>
            </a:pPr>
            <a:r>
              <a:rPr lang="en-GB" dirty="0" smtClean="0"/>
              <a:t>Page 128 workbook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3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4548" name="Picture 20" descr="vanil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820863"/>
            <a:ext cx="2328863" cy="3071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74542" name="Group 14"/>
          <p:cNvGrpSpPr>
            <a:grpSpLocks/>
          </p:cNvGrpSpPr>
          <p:nvPr/>
        </p:nvGrpSpPr>
        <p:grpSpPr bwMode="auto">
          <a:xfrm>
            <a:off x="557213" y="620688"/>
            <a:ext cx="7991475" cy="1195412"/>
            <a:chOff x="847" y="1063"/>
            <a:chExt cx="4066" cy="440"/>
          </a:xfrm>
        </p:grpSpPr>
        <p:sp>
          <p:nvSpPr>
            <p:cNvPr id="1174543" name="AutoShape 15"/>
            <p:cNvSpPr>
              <a:spLocks noChangeArrowheads="1"/>
            </p:cNvSpPr>
            <p:nvPr/>
          </p:nvSpPr>
          <p:spPr bwMode="auto">
            <a:xfrm>
              <a:off x="847" y="1141"/>
              <a:ext cx="4066" cy="362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1174544" name="Rectangle 16"/>
            <p:cNvSpPr>
              <a:spLocks noChangeArrowheads="1"/>
            </p:cNvSpPr>
            <p:nvPr/>
          </p:nvSpPr>
          <p:spPr bwMode="auto">
            <a:xfrm>
              <a:off x="920" y="1063"/>
              <a:ext cx="3920" cy="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endParaRPr lang="en-GB" altLang="en-US" sz="2400"/>
            </a:p>
          </p:txBody>
        </p:sp>
      </p:grpSp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8149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altLang="en-US" dirty="0"/>
              <a:t>What are </a:t>
            </a:r>
            <a:r>
              <a:rPr lang="en-GB" altLang="en-US" dirty="0" err="1"/>
              <a:t>arenes</a:t>
            </a:r>
            <a:r>
              <a:rPr lang="en-GB" altLang="en-US" dirty="0"/>
              <a:t>?</a:t>
            </a:r>
          </a:p>
        </p:txBody>
      </p:sp>
      <p:sp>
        <p:nvSpPr>
          <p:cNvPr id="1174533" name="Text Box 5"/>
          <p:cNvSpPr txBox="1">
            <a:spLocks noChangeArrowheads="1"/>
          </p:cNvSpPr>
          <p:nvPr/>
        </p:nvSpPr>
        <p:spPr bwMode="auto">
          <a:xfrm>
            <a:off x="654050" y="908852"/>
            <a:ext cx="78359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en-US" sz="2400" b="1" dirty="0" err="1">
                <a:solidFill>
                  <a:srgbClr val="FF6600"/>
                </a:solidFill>
              </a:rPr>
              <a:t>Arenes</a:t>
            </a:r>
            <a:r>
              <a:rPr lang="en-GB" altLang="en-US" sz="2400" dirty="0"/>
              <a:t> are </a:t>
            </a:r>
            <a:r>
              <a:rPr lang="en-GB" altLang="en-US" sz="2400" b="1" dirty="0">
                <a:solidFill>
                  <a:srgbClr val="FF6600"/>
                </a:solidFill>
              </a:rPr>
              <a:t>aromatic hydrocarbons</a:t>
            </a:r>
            <a:r>
              <a:rPr lang="en-GB" altLang="en-US" sz="2400" dirty="0"/>
              <a:t> that contain one or more benzene rings.</a:t>
            </a:r>
          </a:p>
        </p:txBody>
      </p:sp>
      <p:sp>
        <p:nvSpPr>
          <p:cNvPr id="1174535" name="Rectangle 7"/>
          <p:cNvSpPr>
            <a:spLocks noChangeArrowheads="1"/>
          </p:cNvSpPr>
          <p:nvPr/>
        </p:nvSpPr>
        <p:spPr bwMode="auto">
          <a:xfrm>
            <a:off x="384175" y="4897438"/>
            <a:ext cx="87598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However, more recently it has been found that the presence of a benzene ring has little to do with the smell of a substance. Many compounds containing benzene rings have no odour.</a:t>
            </a:r>
          </a:p>
        </p:txBody>
      </p:sp>
      <p:sp>
        <p:nvSpPr>
          <p:cNvPr id="1174536" name="Rectangle 8"/>
          <p:cNvSpPr>
            <a:spLocks noChangeArrowheads="1"/>
          </p:cNvSpPr>
          <p:nvPr/>
        </p:nvSpPr>
        <p:spPr bwMode="auto">
          <a:xfrm>
            <a:off x="358775" y="1944688"/>
            <a:ext cx="56435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The name </a:t>
            </a:r>
            <a:r>
              <a:rPr lang="en-GB" altLang="en-US" sz="2400" b="1"/>
              <a:t>aromatic </a:t>
            </a:r>
            <a:r>
              <a:rPr lang="en-GB" altLang="en-US" sz="2400"/>
              <a:t>derives from the fact that many strong-smelling substances found in nature, such as plant fragrances, contain benzene rings.</a:t>
            </a:r>
          </a:p>
        </p:txBody>
      </p:sp>
      <p:sp>
        <p:nvSpPr>
          <p:cNvPr id="1174538" name="Text Box 10"/>
          <p:cNvSpPr txBox="1">
            <a:spLocks noChangeArrowheads="1"/>
          </p:cNvSpPr>
          <p:nvPr/>
        </p:nvSpPr>
        <p:spPr bwMode="auto">
          <a:xfrm>
            <a:off x="358775" y="3786188"/>
            <a:ext cx="6019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/>
              <a:t>For example,</a:t>
            </a:r>
            <a:r>
              <a:rPr lang="en-GB" altLang="en-US" sz="2400" b="1">
                <a:solidFill>
                  <a:srgbClr val="FF6600"/>
                </a:solidFill>
              </a:rPr>
              <a:t> </a:t>
            </a:r>
            <a:r>
              <a:rPr lang="en-GB" altLang="en-US" sz="2400"/>
              <a:t>vanillin</a:t>
            </a:r>
            <a:r>
              <a:rPr lang="en-GB" altLang="en-US" sz="2400" b="1">
                <a:solidFill>
                  <a:srgbClr val="FF6600"/>
                </a:solidFill>
              </a:rPr>
              <a:t> </a:t>
            </a:r>
            <a:r>
              <a:rPr lang="en-GB" altLang="en-US" sz="2400"/>
              <a:t>(</a:t>
            </a:r>
            <a:r>
              <a:rPr lang="en-GB" altLang="en-US" sz="2400" i="1"/>
              <a:t>right</a:t>
            </a:r>
            <a:r>
              <a:rPr lang="en-GB" altLang="en-US" sz="2400"/>
              <a:t>) is</a:t>
            </a:r>
            <a:r>
              <a:rPr lang="en-GB" altLang="en-US" sz="2400" b="1">
                <a:solidFill>
                  <a:srgbClr val="FF6600"/>
                </a:solidFill>
              </a:rPr>
              <a:t> </a:t>
            </a:r>
            <a:r>
              <a:rPr lang="en-GB" altLang="en-US" sz="2400"/>
              <a:t>the fragrant compound found in</a:t>
            </a:r>
            <a:r>
              <a:rPr lang="en-GB" altLang="en-US" sz="2400">
                <a:solidFill>
                  <a:srgbClr val="FF6600"/>
                </a:solidFill>
              </a:rPr>
              <a:t> </a:t>
            </a:r>
            <a:r>
              <a:rPr lang="en-GB" altLang="en-US" sz="2400"/>
              <a:t>vanilla plants.</a:t>
            </a:r>
            <a:endParaRPr lang="en-GB" altLang="en-US" sz="2400" b="1"/>
          </a:p>
        </p:txBody>
      </p:sp>
    </p:spTree>
    <p:extLst>
      <p:ext uri="{BB962C8B-B14F-4D97-AF65-F5344CB8AC3E}">
        <p14:creationId xmlns:p14="http://schemas.microsoft.com/office/powerpoint/2010/main" val="366441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4923" name="Picture 27" descr="nitrobenze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2816225"/>
            <a:ext cx="1300163" cy="277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924" name="Picture 28" descr="chlorobenze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350" y="3298825"/>
            <a:ext cx="1244600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4925" name="Picture 29" descr="methylbenze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2619375"/>
            <a:ext cx="1677987" cy="297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223" y="-151367"/>
            <a:ext cx="8229600" cy="1143000"/>
          </a:xfrm>
          <a:noFill/>
          <a:ln/>
        </p:spPr>
        <p:txBody>
          <a:bodyPr/>
          <a:lstStyle/>
          <a:p>
            <a:r>
              <a:rPr lang="en-GB" altLang="en-US" dirty="0"/>
              <a:t>Naming aromatic compounds</a:t>
            </a:r>
          </a:p>
        </p:txBody>
      </p:sp>
      <p:sp>
        <p:nvSpPr>
          <p:cNvPr id="1104899" name="Text Box 3"/>
          <p:cNvSpPr txBox="1">
            <a:spLocks noChangeArrowheads="1"/>
          </p:cNvSpPr>
          <p:nvPr/>
        </p:nvSpPr>
        <p:spPr bwMode="auto">
          <a:xfrm>
            <a:off x="358775" y="784225"/>
            <a:ext cx="85423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/>
              <a:t>Benzene derivatives are named in a similar fashion to other organic compounds, with benzene forming the main part of the name. </a:t>
            </a:r>
          </a:p>
        </p:txBody>
      </p:sp>
      <p:sp>
        <p:nvSpPr>
          <p:cNvPr id="1104901" name="Text Box 5"/>
          <p:cNvSpPr txBox="1">
            <a:spLocks noChangeArrowheads="1"/>
          </p:cNvSpPr>
          <p:nvPr/>
        </p:nvSpPr>
        <p:spPr bwMode="auto">
          <a:xfrm>
            <a:off x="650875" y="5718175"/>
            <a:ext cx="25555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methylbenzene</a:t>
            </a:r>
            <a:endParaRPr lang="en-US" altLang="en-US" sz="2400" b="1">
              <a:solidFill>
                <a:srgbClr val="FF6600"/>
              </a:solidFill>
            </a:endParaRPr>
          </a:p>
        </p:txBody>
      </p:sp>
      <p:sp>
        <p:nvSpPr>
          <p:cNvPr id="1104903" name="Text Box 7"/>
          <p:cNvSpPr txBox="1">
            <a:spLocks noChangeArrowheads="1"/>
          </p:cNvSpPr>
          <p:nvPr/>
        </p:nvSpPr>
        <p:spPr bwMode="auto">
          <a:xfrm>
            <a:off x="3481388" y="5721350"/>
            <a:ext cx="24497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chlorobenzene</a:t>
            </a:r>
            <a:endParaRPr lang="en-US" altLang="en-US" sz="2400" b="1">
              <a:solidFill>
                <a:srgbClr val="FF6600"/>
              </a:solidFill>
            </a:endParaRPr>
          </a:p>
        </p:txBody>
      </p:sp>
      <p:sp>
        <p:nvSpPr>
          <p:cNvPr id="1104905" name="Text Box 9"/>
          <p:cNvSpPr txBox="1">
            <a:spLocks noChangeArrowheads="1"/>
          </p:cNvSpPr>
          <p:nvPr/>
        </p:nvSpPr>
        <p:spPr bwMode="auto">
          <a:xfrm>
            <a:off x="6357938" y="5735638"/>
            <a:ext cx="22252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</a:rPr>
              <a:t>nitrobenzene</a:t>
            </a:r>
            <a:endParaRPr lang="en-US" altLang="en-US" sz="2400" b="1">
              <a:solidFill>
                <a:srgbClr val="FF6600"/>
              </a:solidFill>
            </a:endParaRPr>
          </a:p>
        </p:txBody>
      </p:sp>
      <p:sp>
        <p:nvSpPr>
          <p:cNvPr id="1104911" name="Rectangle 15"/>
          <p:cNvSpPr>
            <a:spLocks noChangeArrowheads="1"/>
          </p:cNvSpPr>
          <p:nvPr/>
        </p:nvSpPr>
        <p:spPr bwMode="auto">
          <a:xfrm>
            <a:off x="358775" y="2006600"/>
            <a:ext cx="87958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/>
              <a:t>The presence of other groups is denoted by the use of a prefix.</a:t>
            </a:r>
          </a:p>
        </p:txBody>
      </p:sp>
      <p:sp>
        <p:nvSpPr>
          <p:cNvPr id="1104913" name="Rectangle 17"/>
          <p:cNvSpPr>
            <a:spLocks noChangeArrowheads="1"/>
          </p:cNvSpPr>
          <p:nvPr/>
        </p:nvSpPr>
        <p:spPr bwMode="auto">
          <a:xfrm>
            <a:off x="4191000" y="3331517"/>
            <a:ext cx="1066800" cy="461665"/>
          </a:xfrm>
          <a:prstGeom prst="rect">
            <a:avLst/>
          </a:prstGeom>
          <a:noFill/>
          <a:ln w="31750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GB" sz="2400"/>
          </a:p>
        </p:txBody>
      </p:sp>
      <p:sp>
        <p:nvSpPr>
          <p:cNvPr id="1104914" name="Rectangle 18"/>
          <p:cNvSpPr>
            <a:spLocks noChangeArrowheads="1"/>
          </p:cNvSpPr>
          <p:nvPr/>
        </p:nvSpPr>
        <p:spPr bwMode="auto">
          <a:xfrm>
            <a:off x="954088" y="2598315"/>
            <a:ext cx="1903412" cy="1346963"/>
          </a:xfrm>
          <a:prstGeom prst="rect">
            <a:avLst/>
          </a:prstGeom>
          <a:noFill/>
          <a:ln w="31750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 sz="2400"/>
          </a:p>
        </p:txBody>
      </p:sp>
      <p:sp>
        <p:nvSpPr>
          <p:cNvPr id="1104915" name="Rectangle 19"/>
          <p:cNvSpPr>
            <a:spLocks noChangeArrowheads="1"/>
          </p:cNvSpPr>
          <p:nvPr/>
        </p:nvSpPr>
        <p:spPr bwMode="auto">
          <a:xfrm>
            <a:off x="6527800" y="2820329"/>
            <a:ext cx="1462088" cy="797911"/>
          </a:xfrm>
          <a:prstGeom prst="rect">
            <a:avLst/>
          </a:prstGeom>
          <a:noFill/>
          <a:ln w="31750" algn="ctr">
            <a:solidFill>
              <a:srgbClr val="FF6600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GB" sz="2400"/>
          </a:p>
        </p:txBody>
      </p:sp>
      <p:sp>
        <p:nvSpPr>
          <p:cNvPr id="1104917" name="Line 21"/>
          <p:cNvSpPr>
            <a:spLocks noChangeShapeType="1"/>
          </p:cNvSpPr>
          <p:nvPr/>
        </p:nvSpPr>
        <p:spPr bwMode="auto">
          <a:xfrm>
            <a:off x="749300" y="6108700"/>
            <a:ext cx="97790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400"/>
          </a:p>
        </p:txBody>
      </p:sp>
      <p:sp>
        <p:nvSpPr>
          <p:cNvPr id="1104918" name="Line 22"/>
          <p:cNvSpPr>
            <a:spLocks noChangeShapeType="1"/>
          </p:cNvSpPr>
          <p:nvPr/>
        </p:nvSpPr>
        <p:spPr bwMode="auto">
          <a:xfrm>
            <a:off x="3568700" y="6134100"/>
            <a:ext cx="977900" cy="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400"/>
          </a:p>
        </p:txBody>
      </p:sp>
      <p:sp>
        <p:nvSpPr>
          <p:cNvPr id="1104919" name="Line 23"/>
          <p:cNvSpPr>
            <a:spLocks noChangeShapeType="1"/>
          </p:cNvSpPr>
          <p:nvPr/>
        </p:nvSpPr>
        <p:spPr bwMode="auto">
          <a:xfrm flipV="1">
            <a:off x="6438900" y="6108700"/>
            <a:ext cx="723900" cy="12700"/>
          </a:xfrm>
          <a:prstGeom prst="line">
            <a:avLst/>
          </a:prstGeom>
          <a:noFill/>
          <a:ln w="317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7568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Others are named as compounds with a phenyl group (C</a:t>
            </a:r>
            <a:r>
              <a:rPr lang="en-GB" baseline="-25000" dirty="0" smtClean="0"/>
              <a:t>6</a:t>
            </a:r>
            <a:r>
              <a:rPr lang="en-GB" dirty="0" smtClean="0"/>
              <a:t>H</a:t>
            </a:r>
            <a:r>
              <a:rPr lang="en-GB" baseline="-25000" dirty="0" smtClean="0"/>
              <a:t>5</a:t>
            </a:r>
            <a:r>
              <a:rPr lang="en-GB" dirty="0" smtClean="0"/>
              <a:t>) attached.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1772816"/>
            <a:ext cx="3210510" cy="23938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30" y="2318767"/>
            <a:ext cx="3448050" cy="1847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9730" y="4361560"/>
            <a:ext cx="322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Phenol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610141" y="4361560"/>
            <a:ext cx="3224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Phenylamine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424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b="1" u="sng" dirty="0" smtClean="0"/>
              <a:t>Benzene Structure Recap</a:t>
            </a:r>
            <a:endParaRPr lang="en-GB" b="1" u="sng" dirty="0" smtClean="0"/>
          </a:p>
          <a:p>
            <a:pPr>
              <a:buNone/>
            </a:pPr>
            <a:r>
              <a:rPr lang="en-GB" b="1" u="sng" dirty="0" smtClean="0"/>
              <a:t>Objective</a:t>
            </a:r>
          </a:p>
          <a:p>
            <a:pPr>
              <a:buNone/>
            </a:pPr>
            <a:r>
              <a:rPr lang="en-GB" dirty="0" smtClean="0"/>
              <a:t>To know about </a:t>
            </a:r>
            <a:r>
              <a:rPr lang="en-GB" dirty="0" smtClean="0"/>
              <a:t>the structure of benzene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u="sng" dirty="0" smtClean="0"/>
              <a:t>Success criteria</a:t>
            </a:r>
          </a:p>
          <a:p>
            <a:r>
              <a:rPr lang="en-GB" dirty="0" smtClean="0"/>
              <a:t>Recall the structure of benzene</a:t>
            </a:r>
          </a:p>
          <a:p>
            <a:r>
              <a:rPr lang="en-GB" dirty="0" smtClean="0"/>
              <a:t>Describe the evidence for the structure of benzene</a:t>
            </a:r>
          </a:p>
          <a:p>
            <a:r>
              <a:rPr lang="en-GB" dirty="0" smtClean="0"/>
              <a:t>Explain the evidence for the structure of benzene</a:t>
            </a:r>
          </a:p>
          <a:p>
            <a:r>
              <a:rPr lang="en-GB" dirty="0" smtClean="0"/>
              <a:t>Name compounds containing benzene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7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318</Words>
  <Application>Microsoft Office PowerPoint</Application>
  <PresentationFormat>On-screen Show (4:3)</PresentationFormat>
  <Paragraphs>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Reactions of Benzene</vt:lpstr>
      <vt:lpstr>PowerPoint Presentation</vt:lpstr>
      <vt:lpstr>Evolution of scientific knowledge</vt:lpstr>
      <vt:lpstr>PowerPoint Presentation</vt:lpstr>
      <vt:lpstr>What are arenes?</vt:lpstr>
      <vt:lpstr>Naming aromatic compounds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Reactions of Benzene</dc:title>
  <dc:creator>jennifers</dc:creator>
  <cp:lastModifiedBy>Jennifer Scott</cp:lastModifiedBy>
  <cp:revision>38</cp:revision>
  <dcterms:created xsi:type="dcterms:W3CDTF">2016-06-14T07:21:17Z</dcterms:created>
  <dcterms:modified xsi:type="dcterms:W3CDTF">2017-08-18T16:30:07Z</dcterms:modified>
</cp:coreProperties>
</file>