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0" r:id="rId2"/>
    <p:sldId id="258" r:id="rId3"/>
    <p:sldId id="259" r:id="rId4"/>
    <p:sldId id="256" r:id="rId5"/>
    <p:sldId id="270" r:id="rId6"/>
    <p:sldId id="260" r:id="rId7"/>
    <p:sldId id="278" r:id="rId8"/>
    <p:sldId id="279" r:id="rId9"/>
    <p:sldId id="261" r:id="rId10"/>
    <p:sldId id="262" r:id="rId11"/>
    <p:sldId id="289" r:id="rId12"/>
    <p:sldId id="318" r:id="rId13"/>
    <p:sldId id="280" r:id="rId14"/>
    <p:sldId id="319" r:id="rId15"/>
    <p:sldId id="281" r:id="rId16"/>
    <p:sldId id="263" r:id="rId17"/>
    <p:sldId id="264" r:id="rId18"/>
    <p:sldId id="268" r:id="rId19"/>
    <p:sldId id="296" r:id="rId20"/>
    <p:sldId id="284" r:id="rId21"/>
    <p:sldId id="297" r:id="rId22"/>
    <p:sldId id="320" r:id="rId23"/>
    <p:sldId id="328" r:id="rId24"/>
    <p:sldId id="269" r:id="rId25"/>
    <p:sldId id="299" r:id="rId26"/>
    <p:sldId id="303" r:id="rId27"/>
    <p:sldId id="304" r:id="rId28"/>
    <p:sldId id="321" r:id="rId29"/>
    <p:sldId id="305" r:id="rId30"/>
    <p:sldId id="323" r:id="rId31"/>
    <p:sldId id="324" r:id="rId32"/>
    <p:sldId id="326" r:id="rId33"/>
    <p:sldId id="327" r:id="rId34"/>
    <p:sldId id="329" r:id="rId35"/>
    <p:sldId id="32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CBFF-113F-4134-9689-25ED7F87B132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EEC0B-72DE-4FD3-AA73-A2D12535D3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F3BF8F-5983-4E10-B819-CEEBC0F4B5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Link to concentration and temperature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CA082-5890-49A0-A141-FEF9347575E4}" type="slidenum">
              <a:rPr lang="en-GB"/>
              <a:pPr/>
              <a:t>9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Kinetics</a:t>
            </a: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b="1"/>
              <a:t>Teacher notes</a:t>
            </a:r>
          </a:p>
          <a:p>
            <a:r>
              <a:rPr lang="en-GB"/>
              <a:t>The Maxwell–Boltzmann distribution is a theoretical model developed from kinetic theory.</a:t>
            </a:r>
          </a:p>
          <a:p>
            <a:endParaRPr lang="en-GB"/>
          </a:p>
          <a:p>
            <a:r>
              <a:rPr lang="en-GB"/>
              <a:t>Ludwig Eduard Boltzmann (1844–1906) was an Austrian physicist. James Clerk Maxwell (1831–1879) was a Scottish mathematician and theoretical physicist. Maxwell used statistical methods to derive the Maxwell distribution, which gives the distribution of velocities of particles in a gas at a given temperature. This was later generalized by Boltzmann to give a distribution function for the distribution of states of a system.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56365-7C24-4495-8B5F-7AB408596F74}" type="slidenum">
              <a:rPr lang="en-GB"/>
              <a:pPr/>
              <a:t>10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Kinetics</a:t>
            </a:r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60A8-0AC6-4CB1-B613-863D015F2E59}" type="slidenum">
              <a:rPr lang="en-GB"/>
              <a:pPr/>
              <a:t>16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Kinetics</a:t>
            </a:r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FE40A-B07D-453E-9A4D-3784D0D30B87}" type="slidenum">
              <a:rPr lang="en-GB"/>
              <a:pPr/>
              <a:t>17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Chemistry </a:t>
            </a:r>
          </a:p>
          <a:p>
            <a:r>
              <a:rPr lang="en-GB"/>
              <a:t>Kinetics</a:t>
            </a:r>
          </a:p>
        </p:txBody>
      </p:sp>
      <p:sp>
        <p:nvSpPr>
          <p:cNvPr id="10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OCR (old)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EC0B-72DE-4FD3-AA73-A2D12535D3D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OCR (old)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EC0B-72DE-4FD3-AA73-A2D12535D3D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2250" y="53975"/>
            <a:ext cx="846455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D4E8-F38F-4096-BEA3-0C95D46666EE}" type="datetimeFigureOut">
              <a:rPr lang="en-GB" smtClean="0"/>
              <a:pPr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82F4-8ED0-4963-96F0-63E15B6A10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 questions are old OCR but mark schemes are </a:t>
            </a:r>
            <a:r>
              <a:rPr lang="en-GB" dirty="0" err="1" smtClean="0"/>
              <a:t>similiar</a:t>
            </a:r>
            <a:r>
              <a:rPr lang="en-GB" dirty="0" smtClean="0"/>
              <a:t> in style to </a:t>
            </a:r>
            <a:r>
              <a:rPr lang="en-GB" dirty="0" err="1" smtClean="0"/>
              <a:t>edexcel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53975"/>
            <a:ext cx="7575550" cy="549275"/>
          </a:xfrm>
          <a:noFill/>
        </p:spPr>
        <p:txBody>
          <a:bodyPr>
            <a:normAutofit fontScale="90000"/>
          </a:bodyPr>
          <a:lstStyle/>
          <a:p>
            <a:r>
              <a:rPr lang="en-GB"/>
              <a:t>Energy distribution curves</a:t>
            </a:r>
          </a:p>
        </p:txBody>
      </p:sp>
    </p:spTree>
    <p:controls>
      <p:control spid="2050" name="ShockwaveFlash1" r:id="rId2" imgW="8699841" imgH="5308975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GB" b="1" u="sng" dirty="0" smtClean="0"/>
              <a:t>Features of the Boltzmann distribution</a:t>
            </a:r>
          </a:p>
          <a:p>
            <a:pPr>
              <a:buNone/>
            </a:pPr>
            <a:r>
              <a:rPr lang="en-GB" sz="2400" dirty="0" smtClean="0">
                <a:solidFill>
                  <a:srgbClr val="00B050"/>
                </a:solidFill>
              </a:rPr>
              <a:t>Work with the people you sit with.</a:t>
            </a:r>
          </a:p>
          <a:p>
            <a:pPr>
              <a:buNone/>
            </a:pPr>
            <a:r>
              <a:rPr lang="en-GB" sz="2400" dirty="0" smtClean="0">
                <a:solidFill>
                  <a:srgbClr val="00B050"/>
                </a:solidFill>
              </a:rPr>
              <a:t>On post it notes describe what the graph is telling us.</a:t>
            </a:r>
          </a:p>
          <a:p>
            <a:pPr>
              <a:buNone/>
            </a:pPr>
            <a:r>
              <a:rPr lang="en-GB" sz="2400" dirty="0" smtClean="0">
                <a:solidFill>
                  <a:srgbClr val="00B050"/>
                </a:solidFill>
              </a:rPr>
              <a:t>Stick the post it notes on the board at the front of the room.</a:t>
            </a:r>
          </a:p>
          <a:p>
            <a:pPr>
              <a:buNone/>
            </a:pPr>
            <a:r>
              <a:rPr lang="en-GB" sz="2400" dirty="0" smtClean="0">
                <a:solidFill>
                  <a:srgbClr val="00B050"/>
                </a:solidFill>
              </a:rPr>
              <a:t>Write one thing on each post it note, write your name too.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3" name="Picture 5" descr="S691813_aw_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35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GB" b="1" u="sng" dirty="0" smtClean="0"/>
              <a:t>Features of the Boltzmann distribution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3" name="Picture 5" descr="S691813_aw_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35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6027003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GB" sz="2400" dirty="0" smtClean="0">
                <a:solidFill>
                  <a:srgbClr val="0070C0"/>
                </a:solidFill>
              </a:rPr>
              <a:t>Activation energy (E</a:t>
            </a:r>
            <a:r>
              <a:rPr lang="en-GB" sz="2400" baseline="-25000" dirty="0" smtClean="0">
                <a:solidFill>
                  <a:srgbClr val="0070C0"/>
                </a:solidFill>
              </a:rPr>
              <a:t>a</a:t>
            </a:r>
            <a:r>
              <a:rPr lang="en-GB" sz="2400" dirty="0" smtClean="0">
                <a:solidFill>
                  <a:srgbClr val="0070C0"/>
                </a:solidFill>
              </a:rPr>
              <a:t>) = The minimum energy required to start a reaction by the breaking of the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496944" cy="639154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b="1" u="sng" dirty="0" smtClean="0"/>
              <a:t>Features of the Boltzmann Distribution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The area under the graph is equal to the total number of molecules in the sample, </a:t>
            </a:r>
            <a:br>
              <a:rPr lang="en-GB" dirty="0" smtClean="0"/>
            </a:br>
            <a:r>
              <a:rPr lang="en-GB" dirty="0" smtClean="0"/>
              <a:t>it will NOT change with conditions.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No molecules have zero energy.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There is no maximum energy, the curve never reaches the x-axis.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All the molecules with energy above E</a:t>
            </a:r>
            <a:r>
              <a:rPr lang="en-GB" baseline="-25000" dirty="0" smtClean="0"/>
              <a:t>a</a:t>
            </a:r>
            <a:r>
              <a:rPr lang="en-GB" dirty="0" smtClean="0"/>
              <a:t> are candidates to react.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The most probable energy is where the curve peaks.  Most particles have energies around this value at any given time.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The average energy if a line is drawn vertically through the average energy the areas on either side of the curve should be equal.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2300" b="1" u="sng" dirty="0" smtClean="0"/>
              <a:t>The Boltzmann Distribution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Objective: </a:t>
            </a:r>
            <a:r>
              <a:rPr lang="en-GB" sz="2300" dirty="0" smtClean="0"/>
              <a:t>To know about the Boltzmann distribution and its relationship with activation energy, temperature and catalysts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2300" b="1" dirty="0" smtClean="0"/>
          </a:p>
          <a:p>
            <a:pPr>
              <a:lnSpc>
                <a:spcPct val="120000"/>
              </a:lnSpc>
              <a:buNone/>
            </a:pPr>
            <a:r>
              <a:rPr lang="en-GB" sz="2300" b="1" u="sng" dirty="0" smtClean="0"/>
              <a:t>Success criteria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Understand </a:t>
            </a:r>
            <a:r>
              <a:rPr lang="en-GB" sz="2300" dirty="0" smtClean="0"/>
              <a:t>in term of collision theory the effect of change in temperature on the rate of chemical reaction (grade D</a:t>
            </a:r>
            <a:r>
              <a:rPr lang="en-GB" sz="2300" dirty="0" smtClean="0"/>
              <a:t>)</a:t>
            </a:r>
            <a:endParaRPr lang="en-GB" sz="23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>
                <a:solidFill>
                  <a:srgbClr val="00B050"/>
                </a:solidFill>
              </a:rPr>
              <a:t>Describe</a:t>
            </a:r>
            <a:r>
              <a:rPr lang="en-GB" sz="2300" dirty="0" smtClean="0">
                <a:solidFill>
                  <a:srgbClr val="00B050"/>
                </a:solidFill>
              </a:rPr>
              <a:t> </a:t>
            </a:r>
            <a:r>
              <a:rPr lang="en-GB" sz="2300" dirty="0" smtClean="0">
                <a:solidFill>
                  <a:srgbClr val="00B050"/>
                </a:solidFill>
              </a:rPr>
              <a:t>the Boltzmann distribution (grade C)</a:t>
            </a:r>
            <a:endParaRPr lang="en-GB" sz="23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>
                <a:solidFill>
                  <a:srgbClr val="00B050"/>
                </a:solidFill>
              </a:rPr>
              <a:t>Explain</a:t>
            </a:r>
            <a:r>
              <a:rPr lang="en-GB" sz="2300" dirty="0" smtClean="0">
                <a:solidFill>
                  <a:srgbClr val="00B050"/>
                </a:solidFill>
              </a:rPr>
              <a:t> the relationship between the Boltzmann distribution and activation energy (grade B)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Use</a:t>
            </a:r>
            <a:r>
              <a:rPr lang="en-GB" sz="2300" dirty="0" smtClean="0"/>
              <a:t> the relationship between the Boltzmann distribution and activation energy to explain why temperature changes effect the rate of reaction (grade A)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Link </a:t>
            </a:r>
            <a:r>
              <a:rPr lang="en-GB" sz="2300" dirty="0" smtClean="0"/>
              <a:t>catalytic behaviour to the Boltzmann distribution (grade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2250" y="332657"/>
            <a:ext cx="8464550" cy="5793506"/>
          </a:xfrm>
        </p:spPr>
        <p:txBody>
          <a:bodyPr/>
          <a:lstStyle/>
          <a:p>
            <a:pPr algn="ctr">
              <a:buNone/>
            </a:pPr>
            <a:r>
              <a:rPr lang="en-GB" b="1" u="sng" dirty="0" smtClean="0"/>
              <a:t>The effect of temperature</a:t>
            </a:r>
          </a:p>
          <a:p>
            <a:pPr>
              <a:buNone/>
            </a:pPr>
            <a:r>
              <a:rPr lang="en-GB" dirty="0" smtClean="0"/>
              <a:t>Use white boards</a:t>
            </a:r>
          </a:p>
          <a:p>
            <a:pPr>
              <a:buNone/>
            </a:pPr>
            <a:r>
              <a:rPr lang="en-GB" dirty="0" smtClean="0"/>
              <a:t>Sketch a labelled Boltzmann graph.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Add a line showing the distribution of energies at a higher temperature.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Be prepared to explain your answer.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229600" cy="810344"/>
          </a:xfrm>
        </p:spPr>
        <p:txBody>
          <a:bodyPr>
            <a:normAutofit fontScale="90000"/>
          </a:bodyPr>
          <a:lstStyle/>
          <a:p>
            <a:r>
              <a:rPr lang="en-GB" dirty="0"/>
              <a:t>The effect of changing temperature</a:t>
            </a:r>
          </a:p>
        </p:txBody>
      </p:sp>
    </p:spTree>
    <p:controls>
      <p:control spid="3074" name="ShockwaveFlash1" r:id="rId2" imgW="8699841" imgH="5308975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53975"/>
            <a:ext cx="7575550" cy="549275"/>
          </a:xfrm>
          <a:noFill/>
        </p:spPr>
        <p:txBody>
          <a:bodyPr>
            <a:normAutofit fontScale="90000"/>
          </a:bodyPr>
          <a:lstStyle/>
          <a:p>
            <a:r>
              <a:rPr lang="en-GB"/>
              <a:t>Small temperature changes</a:t>
            </a:r>
          </a:p>
        </p:txBody>
      </p:sp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179513" y="784225"/>
            <a:ext cx="8964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/>
              <a:t>The Maxwell–Boltzmann distribution shows that for a small increase in temperature, there is a relatively large increase in the number of particles with at least the activation energy. </a:t>
            </a:r>
          </a:p>
        </p:txBody>
      </p:sp>
      <p:sp>
        <p:nvSpPr>
          <p:cNvPr id="1002504" name="Text Box 8"/>
          <p:cNvSpPr txBox="1">
            <a:spLocks noChangeArrowheads="1"/>
          </p:cNvSpPr>
          <p:nvPr/>
        </p:nvSpPr>
        <p:spPr bwMode="auto">
          <a:xfrm>
            <a:off x="251520" y="1964353"/>
            <a:ext cx="3190751" cy="489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/>
              <a:t>A</a:t>
            </a:r>
            <a:r>
              <a:rPr lang="en-GB" sz="2400" b="1" dirty="0"/>
              <a:t> small</a:t>
            </a:r>
            <a:r>
              <a:rPr lang="en-GB" sz="2400" dirty="0"/>
              <a:t> increase in temperature therefore leads to a </a:t>
            </a:r>
            <a:r>
              <a:rPr lang="en-GB" sz="2400" b="1" dirty="0"/>
              <a:t>large</a:t>
            </a:r>
            <a:r>
              <a:rPr lang="en-GB" sz="2400" dirty="0"/>
              <a:t> increase in rate.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Note the area under the curve remains the same. This is because the number of particles does not change as the temperature is changed.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02505" name="Text Box 9"/>
          <p:cNvSpPr txBox="1">
            <a:spLocks noChangeArrowheads="1"/>
          </p:cNvSpPr>
          <p:nvPr/>
        </p:nvSpPr>
        <p:spPr bwMode="auto">
          <a:xfrm>
            <a:off x="3275856" y="5229200"/>
            <a:ext cx="532859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/>
              <a:t>The increase in collision frequency is also a factor, but its effect is small compared to the increase in energy.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540125" y="1924050"/>
            <a:ext cx="5102225" cy="3411538"/>
            <a:chOff x="2230" y="1212"/>
            <a:chExt cx="3214" cy="2149"/>
          </a:xfrm>
        </p:grpSpPr>
        <p:pic>
          <p:nvPicPr>
            <p:cNvPr id="1002529" name="Picture 33" descr="MB_curv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2" y="1212"/>
              <a:ext cx="3002" cy="1960"/>
            </a:xfrm>
            <a:prstGeom prst="rect">
              <a:avLst/>
            </a:prstGeom>
            <a:noFill/>
          </p:spPr>
        </p:pic>
        <p:sp>
          <p:nvSpPr>
            <p:cNvPr id="1002510" name="Text Box 14"/>
            <p:cNvSpPr txBox="1">
              <a:spLocks noChangeArrowheads="1"/>
            </p:cNvSpPr>
            <p:nvPr/>
          </p:nvSpPr>
          <p:spPr bwMode="auto">
            <a:xfrm rot="16200000">
              <a:off x="1634" y="2017"/>
              <a:ext cx="148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/>
                <a:t>no. of particles</a:t>
              </a:r>
            </a:p>
          </p:txBody>
        </p:sp>
        <p:sp>
          <p:nvSpPr>
            <p:cNvPr id="1002511" name="Text Box 15"/>
            <p:cNvSpPr txBox="1">
              <a:spLocks noChangeArrowheads="1"/>
            </p:cNvSpPr>
            <p:nvPr/>
          </p:nvSpPr>
          <p:spPr bwMode="auto">
            <a:xfrm>
              <a:off x="3570" y="3073"/>
              <a:ext cx="74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/>
                <a:t>energy</a:t>
              </a:r>
            </a:p>
          </p:txBody>
        </p:sp>
        <p:sp>
          <p:nvSpPr>
            <p:cNvPr id="1002514" name="Text Box 18"/>
            <p:cNvSpPr txBox="1">
              <a:spLocks noChangeArrowheads="1"/>
            </p:cNvSpPr>
            <p:nvPr/>
          </p:nvSpPr>
          <p:spPr bwMode="auto">
            <a:xfrm>
              <a:off x="4504" y="3049"/>
              <a:ext cx="28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>
                  <a:solidFill>
                    <a:srgbClr val="FF6600"/>
                  </a:solidFill>
                </a:rPr>
                <a:t>E</a:t>
              </a:r>
              <a:r>
                <a:rPr lang="en-GB" sz="2000" b="1" baseline="-25000">
                  <a:solidFill>
                    <a:srgbClr val="FF6600"/>
                  </a:solidFill>
                </a:rPr>
                <a:t>a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119813" y="2298700"/>
            <a:ext cx="2279650" cy="2338388"/>
            <a:chOff x="3855" y="1448"/>
            <a:chExt cx="1436" cy="1473"/>
          </a:xfrm>
        </p:grpSpPr>
        <p:sp>
          <p:nvSpPr>
            <p:cNvPr id="1002530" name="Rectangle 34"/>
            <p:cNvSpPr>
              <a:spLocks noChangeArrowheads="1"/>
            </p:cNvSpPr>
            <p:nvPr/>
          </p:nvSpPr>
          <p:spPr bwMode="auto">
            <a:xfrm>
              <a:off x="3855" y="1448"/>
              <a:ext cx="1436" cy="7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>
                  <a:solidFill>
                    <a:srgbClr val="FF6600"/>
                  </a:solidFill>
                </a:rPr>
                <a:t>no. particles with E</a:t>
              </a:r>
              <a:r>
                <a:rPr lang="en-GB" b="1" baseline="-25000">
                  <a:solidFill>
                    <a:srgbClr val="FF6600"/>
                  </a:solidFill>
                </a:rPr>
                <a:t>a</a:t>
              </a:r>
              <a:r>
                <a:rPr lang="en-GB" b="1">
                  <a:solidFill>
                    <a:srgbClr val="FF6600"/>
                  </a:solidFill>
                </a:rPr>
                <a:t> almost doubled</a:t>
              </a:r>
            </a:p>
          </p:txBody>
        </p:sp>
        <p:sp>
          <p:nvSpPr>
            <p:cNvPr id="1002531" name="Line 35"/>
            <p:cNvSpPr>
              <a:spLocks noChangeShapeType="1"/>
            </p:cNvSpPr>
            <p:nvPr/>
          </p:nvSpPr>
          <p:spPr bwMode="auto">
            <a:xfrm rot="5400000">
              <a:off x="4553" y="2597"/>
              <a:ext cx="64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784976" cy="6440760"/>
          </a:xfrm>
        </p:spPr>
        <p:txBody>
          <a:bodyPr/>
          <a:lstStyle/>
          <a:p>
            <a:pPr marL="660400" indent="-660400" algn="ctr" eaLnBrk="1" hangingPunct="1">
              <a:buNone/>
            </a:pPr>
            <a:r>
              <a:rPr lang="en-GB" sz="2700" b="1" u="sng" dirty="0" smtClean="0"/>
              <a:t>The effect of temperature</a:t>
            </a:r>
          </a:p>
          <a:p>
            <a:pPr marL="660400" indent="-660400" eaLnBrk="1" hangingPunct="1">
              <a:buNone/>
            </a:pPr>
            <a:r>
              <a:rPr lang="en-GB" sz="2400" dirty="0" smtClean="0"/>
              <a:t>Increasing temperature increases the kinetic energy of the molecules. </a:t>
            </a:r>
          </a:p>
          <a:p>
            <a:pPr marL="660400" indent="-660400" eaLnBrk="1" hangingPunct="1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Boltzmann distribution shifts to the right, the area under the curve remains the same.</a:t>
            </a:r>
          </a:p>
        </p:txBody>
      </p:sp>
      <p:pic>
        <p:nvPicPr>
          <p:cNvPr id="143366" name="Picture 6" descr="S691813_aw_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092447" cy="41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12160" y="3645024"/>
            <a:ext cx="280831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355976" y="2636912"/>
            <a:ext cx="25922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u="sng" dirty="0" smtClean="0"/>
              <a:t>Now answer the exam question</a:t>
            </a:r>
          </a:p>
          <a:p>
            <a:pPr>
              <a:buNone/>
            </a:pPr>
            <a:r>
              <a:rPr lang="en-GB" dirty="0" smtClean="0"/>
              <a:t>1) Hydrogen and chlorine are reacted together to form hydrogen chloride.</a:t>
            </a:r>
          </a:p>
          <a:p>
            <a:pPr algn="ctr">
              <a:buNone/>
            </a:pP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 (g) + Cl</a:t>
            </a:r>
            <a:r>
              <a:rPr lang="en-GB" baseline="-25000" dirty="0" smtClean="0"/>
              <a:t>2</a:t>
            </a:r>
            <a:r>
              <a:rPr lang="en-GB" dirty="0" smtClean="0"/>
              <a:t> (g) </a:t>
            </a:r>
            <a:r>
              <a:rPr lang="en-GB" dirty="0" smtClean="0">
                <a:sym typeface="Wingdings" pitchFamily="2" charset="2"/>
              </a:rPr>
              <a:t> 2HCl (g)</a:t>
            </a: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The reaction is carried out, and then </a:t>
            </a:r>
            <a:r>
              <a:rPr lang="en-GB" b="1" dirty="0" smtClean="0">
                <a:sym typeface="Wingdings" pitchFamily="2" charset="2"/>
              </a:rPr>
              <a:t>repeated at a lower temperature</a:t>
            </a:r>
            <a:r>
              <a:rPr lang="en-GB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Describe and explain, by drawing appropriately labelled Boltzmann distributions, what happens to the rate of reaction between H</a:t>
            </a:r>
            <a:r>
              <a:rPr lang="en-GB" baseline="-25000" dirty="0" smtClean="0">
                <a:sym typeface="Wingdings" pitchFamily="2" charset="2"/>
              </a:rPr>
              <a:t>2</a:t>
            </a:r>
            <a:r>
              <a:rPr lang="en-GB" dirty="0" smtClean="0">
                <a:sym typeface="Wingdings" pitchFamily="2" charset="2"/>
              </a:rPr>
              <a:t> (g) and Cl</a:t>
            </a:r>
            <a:r>
              <a:rPr lang="en-GB" baseline="-25000" dirty="0" smtClean="0">
                <a:sym typeface="Wingdings" pitchFamily="2" charset="2"/>
              </a:rPr>
              <a:t>2</a:t>
            </a:r>
            <a:r>
              <a:rPr lang="en-GB" dirty="0" smtClean="0">
                <a:sym typeface="Wingdings" pitchFamily="2" charset="2"/>
              </a:rPr>
              <a:t> (g).</a:t>
            </a: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(5 marks)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sym typeface="Wingdings" pitchFamily="2" charset="2"/>
              </a:rPr>
              <a:t>After we will peer assess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3120" y="6519446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/>
              <a:t>Exam question 4c Jan 2012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50825" y="14288"/>
            <a:ext cx="8713788" cy="6583362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GB" sz="3100" b="1" u="sng" dirty="0" smtClean="0">
                <a:latin typeface="Arial" charset="0"/>
              </a:rPr>
              <a:t>Starter, quick practical</a:t>
            </a:r>
          </a:p>
          <a:p>
            <a:pPr>
              <a:defRPr/>
            </a:pPr>
            <a:r>
              <a:rPr lang="en-GB" sz="3100" dirty="0" smtClean="0">
                <a:latin typeface="Arial" charset="0"/>
              </a:rPr>
              <a:t>Work in groups</a:t>
            </a:r>
          </a:p>
          <a:p>
            <a:pPr>
              <a:defRPr/>
            </a:pPr>
            <a:r>
              <a:rPr lang="en-GB" sz="3100" dirty="0" smtClean="0">
                <a:latin typeface="Arial" charset="0"/>
              </a:rPr>
              <a:t>Gently bend the glow sticks so they start glowing</a:t>
            </a:r>
          </a:p>
          <a:p>
            <a:pPr>
              <a:defRPr/>
            </a:pPr>
            <a:r>
              <a:rPr lang="en-GB" sz="3100" dirty="0" smtClean="0">
                <a:latin typeface="Arial" charset="0"/>
              </a:rPr>
              <a:t>Put one in a beaker with ice </a:t>
            </a:r>
          </a:p>
          <a:p>
            <a:pPr>
              <a:defRPr/>
            </a:pPr>
            <a:r>
              <a:rPr lang="en-GB" sz="3100" dirty="0" smtClean="0">
                <a:latin typeface="Arial" charset="0"/>
              </a:rPr>
              <a:t>Put the other in a beaker with hot water from the kettle (be careful with the glow stick after)</a:t>
            </a:r>
          </a:p>
          <a:p>
            <a:pPr>
              <a:defRPr/>
            </a:pPr>
            <a:r>
              <a:rPr lang="en-GB" sz="3100" dirty="0" smtClean="0">
                <a:latin typeface="Arial" charset="0"/>
              </a:rPr>
              <a:t>Wrapping card around the beakers might help you see the glow if the classroom is too bright</a:t>
            </a:r>
          </a:p>
          <a:p>
            <a:pPr>
              <a:defRPr/>
            </a:pPr>
            <a:r>
              <a:rPr lang="en-GB" sz="3100" dirty="0" smtClean="0">
                <a:latin typeface="Arial" charset="0"/>
              </a:rPr>
              <a:t>What do you observe?</a:t>
            </a:r>
          </a:p>
          <a:p>
            <a:pPr>
              <a:defRPr/>
            </a:pPr>
            <a:r>
              <a:rPr lang="en-GB" sz="3100" dirty="0" smtClean="0">
                <a:latin typeface="Arial" charset="0"/>
              </a:rPr>
              <a:t>Can you explain your observations?</a:t>
            </a:r>
          </a:p>
          <a:p>
            <a:pPr>
              <a:defRPr/>
            </a:pPr>
            <a:r>
              <a:rPr lang="en-GB" sz="2800" b="1" dirty="0" smtClean="0">
                <a:latin typeface="Arial" charset="0"/>
              </a:rPr>
              <a:t>Wear goggles and be careful with glow sticks after they have been in hot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76250"/>
          <a:stretch>
            <a:fillRect/>
          </a:stretch>
        </p:blipFill>
        <p:spPr bwMode="auto">
          <a:xfrm>
            <a:off x="251521" y="0"/>
            <a:ext cx="6768751" cy="137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54200" b="16266"/>
          <a:stretch>
            <a:fillRect/>
          </a:stretch>
        </p:blipFill>
        <p:spPr bwMode="auto">
          <a:xfrm>
            <a:off x="0" y="1412776"/>
            <a:ext cx="6912768" cy="17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394" t="2451"/>
          <a:stretch>
            <a:fillRect/>
          </a:stretch>
        </p:blipFill>
        <p:spPr bwMode="auto">
          <a:xfrm>
            <a:off x="4067944" y="3140968"/>
            <a:ext cx="507605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91391" r="33184"/>
          <a:stretch>
            <a:fillRect/>
          </a:stretch>
        </p:blipFill>
        <p:spPr bwMode="auto">
          <a:xfrm>
            <a:off x="0" y="3284984"/>
            <a:ext cx="5148064" cy="5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742215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53381"/>
            <a:ext cx="8244408" cy="19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68344" y="1412776"/>
            <a:ext cx="1475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Marks on white boards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2300" b="1" u="sng" dirty="0" smtClean="0"/>
              <a:t>The Boltzmann Distribution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Objective: </a:t>
            </a:r>
            <a:r>
              <a:rPr lang="en-GB" sz="2300" dirty="0" smtClean="0"/>
              <a:t>To know about the Boltzmann distribution and its relationship with activation energy, temperature and catalysts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2300" b="1" dirty="0" smtClean="0"/>
          </a:p>
          <a:p>
            <a:pPr>
              <a:lnSpc>
                <a:spcPct val="120000"/>
              </a:lnSpc>
              <a:buNone/>
            </a:pPr>
            <a:r>
              <a:rPr lang="en-GB" sz="2300" b="1" u="sng" dirty="0" smtClean="0"/>
              <a:t>Success criteria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Understand </a:t>
            </a:r>
            <a:r>
              <a:rPr lang="en-GB" sz="2300" dirty="0" smtClean="0"/>
              <a:t>in term of collision theory the effect of change in temperature on the rate of chemical reaction (grade D</a:t>
            </a:r>
            <a:r>
              <a:rPr lang="en-GB" sz="2300" dirty="0" smtClean="0"/>
              <a:t>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Describe</a:t>
            </a:r>
            <a:r>
              <a:rPr lang="en-GB" sz="2300" dirty="0" smtClean="0"/>
              <a:t> </a:t>
            </a:r>
            <a:r>
              <a:rPr lang="en-GB" sz="2300" dirty="0" smtClean="0"/>
              <a:t>the Boltzmann distribution (grade C)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Explain</a:t>
            </a:r>
            <a:r>
              <a:rPr lang="en-GB" sz="2300" dirty="0" smtClean="0"/>
              <a:t> the relationship between the Boltzmann distribution and activation energy (grade B)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>
                <a:solidFill>
                  <a:srgbClr val="00B050"/>
                </a:solidFill>
              </a:rPr>
              <a:t>Use</a:t>
            </a:r>
            <a:r>
              <a:rPr lang="en-GB" sz="2300" dirty="0" smtClean="0">
                <a:solidFill>
                  <a:srgbClr val="00B050"/>
                </a:solidFill>
              </a:rPr>
              <a:t> the relationship between the Boltzmann distribution and activation energy to explain why temperature changes effect the rate of reaction (grade A)</a:t>
            </a:r>
            <a:endParaRPr lang="en-GB" sz="23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Link </a:t>
            </a:r>
            <a:r>
              <a:rPr lang="en-GB" sz="2300" dirty="0" smtClean="0"/>
              <a:t>catalytic behaviour to the Boltzmann distribution (grade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2250" y="332657"/>
            <a:ext cx="8464550" cy="5793506"/>
          </a:xfrm>
        </p:spPr>
        <p:txBody>
          <a:bodyPr/>
          <a:lstStyle/>
          <a:p>
            <a:pPr algn="ctr">
              <a:buNone/>
            </a:pPr>
            <a:r>
              <a:rPr lang="en-GB" b="1" u="sng" dirty="0" smtClean="0"/>
              <a:t>The effect of catalyst</a:t>
            </a:r>
          </a:p>
          <a:p>
            <a:pPr>
              <a:buNone/>
            </a:pPr>
            <a:r>
              <a:rPr lang="en-GB" dirty="0" smtClean="0"/>
              <a:t>Use white boards</a:t>
            </a:r>
          </a:p>
          <a:p>
            <a:pPr>
              <a:buNone/>
            </a:pPr>
            <a:r>
              <a:rPr lang="en-GB" dirty="0" smtClean="0"/>
              <a:t>Sketch a Boltzmann graph.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Catalysts work by providing an alternative pathway for a reaction which has a lower activation energy.</a:t>
            </a:r>
            <a:endParaRPr lang="en-GB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/>
              <a:t>How will a catalyst change the system?</a:t>
            </a:r>
          </a:p>
          <a:p>
            <a:pPr>
              <a:buNone/>
            </a:pPr>
            <a:r>
              <a:rPr lang="en-GB" dirty="0" smtClean="0"/>
              <a:t>Label this on your curve.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Be prepared to explain your answer.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8435280" cy="6440760"/>
          </a:xfrm>
        </p:spPr>
        <p:txBody>
          <a:bodyPr/>
          <a:lstStyle/>
          <a:p>
            <a:pPr marL="660400" indent="-660400" algn="ctr" eaLnBrk="1" hangingPunct="1">
              <a:buNone/>
            </a:pPr>
            <a:r>
              <a:rPr lang="en-GB" sz="2700" b="1" u="sng" dirty="0" smtClean="0"/>
              <a:t>Effect of catalyst</a:t>
            </a:r>
          </a:p>
          <a:p>
            <a:pPr marL="0" indent="0" eaLnBrk="1" hangingPunct="1">
              <a:buNone/>
            </a:pPr>
            <a:r>
              <a:rPr lang="en-GB" sz="2700" dirty="0" smtClean="0"/>
              <a:t>The presence of a catalyst does not effect the energy distribution of molecules, but it lowers the activation energy. </a:t>
            </a:r>
            <a:endParaRPr lang="en-GB" sz="2500" dirty="0" smtClean="0"/>
          </a:p>
          <a:p>
            <a:pPr marL="660400" indent="-660400" eaLnBrk="1" hangingPunct="1">
              <a:buFontTx/>
              <a:buAutoNum type="arabicPeriod"/>
            </a:pPr>
            <a:endParaRPr lang="en-GB" baseline="-25000" dirty="0" smtClean="0"/>
          </a:p>
        </p:txBody>
      </p:sp>
      <p:pic>
        <p:nvPicPr>
          <p:cNvPr id="144389" name="Picture 5" descr="S691813_aw_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1" cy="441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937523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00B050"/>
                </a:solidFill>
              </a:rPr>
              <a:t>Now answer the exam question.</a:t>
            </a:r>
          </a:p>
          <a:p>
            <a:pPr>
              <a:buNone/>
            </a:pPr>
            <a:r>
              <a:rPr lang="en-GB" dirty="0" smtClean="0"/>
              <a:t>2) Explain, using a Boltzmann distribution, how the presence of a catalyst increases the rate of reaction.</a:t>
            </a:r>
          </a:p>
          <a:p>
            <a:pPr>
              <a:buNone/>
            </a:pPr>
            <a:r>
              <a:rPr lang="en-GB" dirty="0" smtClean="0"/>
              <a:t>(3 marks)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</a:rPr>
              <a:t>After we will peer assess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9744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Jan 2011 4 c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8640"/>
            <a:ext cx="8915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75" y="1196752"/>
            <a:ext cx="882682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 b="47087"/>
          <a:stretch>
            <a:fillRect/>
          </a:stretch>
        </p:blipFill>
        <p:spPr bwMode="auto">
          <a:xfrm>
            <a:off x="395536" y="4653136"/>
            <a:ext cx="8513253" cy="165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57900"/>
            <a:ext cx="72294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60113"/>
          <a:stretch>
            <a:fillRect/>
          </a:stretch>
        </p:blipFill>
        <p:spPr bwMode="auto">
          <a:xfrm>
            <a:off x="539552" y="4653136"/>
            <a:ext cx="814387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918381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52320" y="3573016"/>
            <a:ext cx="1475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Marks on white boards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2300" b="1" u="sng" dirty="0" smtClean="0"/>
              <a:t>The Boltzmann Distribution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Objective: </a:t>
            </a:r>
            <a:r>
              <a:rPr lang="en-GB" sz="2300" dirty="0" smtClean="0"/>
              <a:t>To know about the Boltzmann distribution and its relationship with activation energy, temperature and catalysts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2300" b="1" dirty="0" smtClean="0"/>
          </a:p>
          <a:p>
            <a:pPr>
              <a:lnSpc>
                <a:spcPct val="120000"/>
              </a:lnSpc>
              <a:buNone/>
            </a:pPr>
            <a:r>
              <a:rPr lang="en-GB" sz="2300" b="1" u="sng" dirty="0" smtClean="0"/>
              <a:t>Success criteria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Understand </a:t>
            </a:r>
            <a:r>
              <a:rPr lang="en-GB" sz="2300" dirty="0" smtClean="0"/>
              <a:t>in term of collision theory the effect of change in temperature on the rate of chemical reaction (grade D</a:t>
            </a:r>
            <a:r>
              <a:rPr lang="en-GB" sz="2300" dirty="0" smtClean="0"/>
              <a:t>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Describe</a:t>
            </a:r>
            <a:r>
              <a:rPr lang="en-GB" sz="2300" dirty="0" smtClean="0"/>
              <a:t> </a:t>
            </a:r>
            <a:r>
              <a:rPr lang="en-GB" sz="2300" dirty="0" smtClean="0"/>
              <a:t>the Boltzmann distribution (grade C)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Explain</a:t>
            </a:r>
            <a:r>
              <a:rPr lang="en-GB" sz="2300" dirty="0" smtClean="0"/>
              <a:t> the relationship between the Boltzmann distribution and activation energy (grade B)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Use</a:t>
            </a:r>
            <a:r>
              <a:rPr lang="en-GB" sz="2300" dirty="0" smtClean="0"/>
              <a:t> the relationship between the Boltzmann distribution and activation energy to explain why temperature changes effect the rate of reaction (grade A)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>
                <a:solidFill>
                  <a:srgbClr val="00B050"/>
                </a:solidFill>
              </a:rPr>
              <a:t>Link </a:t>
            </a:r>
            <a:r>
              <a:rPr lang="en-GB" sz="2300" dirty="0" smtClean="0">
                <a:solidFill>
                  <a:srgbClr val="00B050"/>
                </a:solidFill>
              </a:rPr>
              <a:t>catalytic behaviour to the Boltzmann distribution (grade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Boltzmann quiz!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Observations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What did you observe?</a:t>
            </a:r>
          </a:p>
          <a:p>
            <a:endParaRPr lang="en-GB" smtClean="0">
              <a:latin typeface="Arial" charset="0"/>
            </a:endParaRPr>
          </a:p>
          <a:p>
            <a:r>
              <a:rPr lang="en-GB" smtClean="0">
                <a:latin typeface="Arial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Answer on whiteboards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1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2023" y="2996952"/>
            <a:ext cx="6231977" cy="340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55892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A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314096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B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37890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C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0392" y="53012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D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113" r="37400"/>
          <a:stretch>
            <a:fillRect/>
          </a:stretch>
        </p:blipFill>
        <p:spPr bwMode="auto">
          <a:xfrm>
            <a:off x="611560" y="2204864"/>
            <a:ext cx="739007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0"/>
            <a:ext cx="65527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</a:rPr>
              <a:t>Curve B shows the reaction................</a:t>
            </a:r>
          </a:p>
          <a:p>
            <a:endParaRPr lang="en-GB" sz="2600" dirty="0" smtClean="0">
              <a:solidFill>
                <a:srgbClr val="0070C0"/>
              </a:solidFill>
            </a:endParaRPr>
          </a:p>
          <a:p>
            <a:r>
              <a:rPr lang="en-GB" sz="2600" dirty="0" smtClean="0">
                <a:solidFill>
                  <a:srgbClr val="0070C0"/>
                </a:solidFill>
              </a:rPr>
              <a:t>A At a lower temperature</a:t>
            </a:r>
          </a:p>
          <a:p>
            <a:r>
              <a:rPr lang="en-GB" sz="2600" dirty="0" smtClean="0">
                <a:solidFill>
                  <a:srgbClr val="0070C0"/>
                </a:solidFill>
              </a:rPr>
              <a:t>B Using a catalyst</a:t>
            </a:r>
          </a:p>
          <a:p>
            <a:r>
              <a:rPr lang="en-GB" sz="2600" dirty="0" smtClean="0">
                <a:solidFill>
                  <a:srgbClr val="0070C0"/>
                </a:solidFill>
              </a:rPr>
              <a:t>C At a higher concentration</a:t>
            </a:r>
          </a:p>
          <a:p>
            <a:r>
              <a:rPr lang="en-GB" sz="2600" dirty="0" smtClean="0">
                <a:solidFill>
                  <a:srgbClr val="0070C0"/>
                </a:solidFill>
              </a:rPr>
              <a:t>D At a higher temperature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Curve 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113" r="37400"/>
          <a:stretch>
            <a:fillRect/>
          </a:stretch>
        </p:blipFill>
        <p:spPr bwMode="auto">
          <a:xfrm>
            <a:off x="611560" y="2204864"/>
            <a:ext cx="739007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352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70C0"/>
                </a:solidFill>
              </a:rPr>
              <a:t>The area of curve B compared to curve A is..........</a:t>
            </a:r>
          </a:p>
          <a:p>
            <a:endParaRPr lang="en-GB" sz="2600" dirty="0" smtClean="0">
              <a:solidFill>
                <a:srgbClr val="0070C0"/>
              </a:solidFill>
            </a:endParaRPr>
          </a:p>
          <a:p>
            <a:r>
              <a:rPr lang="en-GB" sz="2600" dirty="0" smtClean="0">
                <a:solidFill>
                  <a:srgbClr val="0070C0"/>
                </a:solidFill>
              </a:rPr>
              <a:t>A Less</a:t>
            </a:r>
          </a:p>
          <a:p>
            <a:r>
              <a:rPr lang="en-GB" sz="2600" dirty="0" smtClean="0">
                <a:solidFill>
                  <a:srgbClr val="0070C0"/>
                </a:solidFill>
              </a:rPr>
              <a:t>B Equal</a:t>
            </a:r>
          </a:p>
          <a:p>
            <a:r>
              <a:rPr lang="en-GB" sz="2600" dirty="0" smtClean="0">
                <a:solidFill>
                  <a:srgbClr val="0070C0"/>
                </a:solidFill>
              </a:rPr>
              <a:t>C More</a:t>
            </a:r>
          </a:p>
          <a:p>
            <a:r>
              <a:rPr lang="en-GB" sz="2600" dirty="0" smtClean="0">
                <a:solidFill>
                  <a:srgbClr val="0070C0"/>
                </a:solidFill>
              </a:rPr>
              <a:t>D Half as much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Curve 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113" r="37400"/>
          <a:stretch>
            <a:fillRect/>
          </a:stretch>
        </p:blipFill>
        <p:spPr bwMode="auto">
          <a:xfrm>
            <a:off x="899592" y="2386222"/>
            <a:ext cx="7102043" cy="447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A catalyst is added to the system.  How do we show this on the graph below? Curve A shows the system under the original condition, Ea is the original activation energy.</a:t>
            </a: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A Activation energy A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B Curve B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C Activation energy 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Curve A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11960" y="5445224"/>
            <a:ext cx="0" cy="86409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1920" y="630932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E</a:t>
            </a:r>
            <a:r>
              <a:rPr lang="en-GB" sz="2000" b="1" baseline="-25000" dirty="0" smtClean="0">
                <a:solidFill>
                  <a:srgbClr val="7030A0"/>
                </a:solidFill>
              </a:rPr>
              <a:t>a</a:t>
            </a:r>
            <a:r>
              <a:rPr lang="en-GB" sz="2000" b="1" dirty="0" smtClean="0">
                <a:solidFill>
                  <a:srgbClr val="7030A0"/>
                </a:solidFill>
              </a:rPr>
              <a:t> A</a:t>
            </a:r>
            <a:endParaRPr lang="en-GB" sz="2000" b="1" dirty="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300192" y="6021288"/>
            <a:ext cx="0" cy="2880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0152" y="623731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E</a:t>
            </a:r>
            <a:r>
              <a:rPr lang="en-GB" sz="2000" b="1" baseline="-25000" dirty="0" smtClean="0">
                <a:solidFill>
                  <a:srgbClr val="7030A0"/>
                </a:solidFill>
              </a:rPr>
              <a:t>a</a:t>
            </a:r>
            <a:r>
              <a:rPr lang="en-GB" sz="2000" b="1" dirty="0" smtClean="0">
                <a:solidFill>
                  <a:srgbClr val="7030A0"/>
                </a:solidFill>
              </a:rPr>
              <a:t> C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1880" y="5373216"/>
            <a:ext cx="1008112" cy="1484784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Which of these statements best defines activation energy</a:t>
            </a:r>
          </a:p>
          <a:p>
            <a:pPr>
              <a:buNone/>
            </a:pPr>
            <a:endParaRPr lang="en-GB" dirty="0" smtClean="0"/>
          </a:p>
          <a:p>
            <a:pPr marL="514350" indent="-514350">
              <a:buAutoNum type="alphaUcParenR"/>
            </a:pPr>
            <a:r>
              <a:rPr lang="en-GB" dirty="0" smtClean="0"/>
              <a:t>The amount of energy needed for a reaction to happen</a:t>
            </a:r>
          </a:p>
          <a:p>
            <a:pPr marL="514350" indent="-514350">
              <a:buAutoNum type="alphaUcParenR"/>
            </a:pPr>
            <a:r>
              <a:rPr lang="en-GB" dirty="0" smtClean="0"/>
              <a:t>The amount of energy needed to start a reaction by the breaking of the bonds</a:t>
            </a:r>
          </a:p>
          <a:p>
            <a:pPr marL="514350" indent="-514350">
              <a:buAutoNum type="alphaUcParenR"/>
            </a:pPr>
            <a:r>
              <a:rPr lang="en-GB" dirty="0" smtClean="0"/>
              <a:t>The minimum energy required to start a reaction by the breaking of the bonds</a:t>
            </a:r>
          </a:p>
          <a:p>
            <a:pPr marL="514350" indent="-514350">
              <a:buAutoNum type="alphaUcParenR"/>
            </a:pPr>
            <a:r>
              <a:rPr lang="en-GB" dirty="0" smtClean="0"/>
              <a:t>The minimum energy required to start a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2300" b="1" u="sng" dirty="0" smtClean="0"/>
              <a:t>The Boltzmann Distribution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Objective: </a:t>
            </a:r>
            <a:r>
              <a:rPr lang="en-GB" sz="2300" dirty="0" smtClean="0"/>
              <a:t>To know about the Boltzmann distribution and its relationship with activation energy, temperature and catalysts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2300" b="1" dirty="0" smtClean="0"/>
          </a:p>
          <a:p>
            <a:pPr>
              <a:lnSpc>
                <a:spcPct val="120000"/>
              </a:lnSpc>
              <a:buNone/>
            </a:pPr>
            <a:r>
              <a:rPr lang="en-GB" sz="2300" b="1" u="sng" dirty="0" smtClean="0"/>
              <a:t>Success criteria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Understand </a:t>
            </a:r>
            <a:r>
              <a:rPr lang="en-GB" sz="2300" dirty="0" smtClean="0"/>
              <a:t>in term of collision theory the effect of change in temperature on the rate of chemical reaction (grade D</a:t>
            </a:r>
            <a:r>
              <a:rPr lang="en-GB" sz="2300" dirty="0" smtClean="0"/>
              <a:t>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Describe</a:t>
            </a:r>
            <a:r>
              <a:rPr lang="en-GB" sz="2300" dirty="0" smtClean="0"/>
              <a:t> </a:t>
            </a:r>
            <a:r>
              <a:rPr lang="en-GB" sz="2300" dirty="0" smtClean="0"/>
              <a:t>the Boltzmann distribution (grade C)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Explain</a:t>
            </a:r>
            <a:r>
              <a:rPr lang="en-GB" sz="2300" dirty="0" smtClean="0"/>
              <a:t> the relationship between the Boltzmann distribution and activation energy (grade B)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Use</a:t>
            </a:r>
            <a:r>
              <a:rPr lang="en-GB" sz="2300" dirty="0" smtClean="0"/>
              <a:t> the relationship between the Boltzmann distribution and activation energy to explain why temperature changes effect the rate of reaction (grade A)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Link </a:t>
            </a:r>
            <a:r>
              <a:rPr lang="en-GB" sz="2300" dirty="0" smtClean="0"/>
              <a:t>catalytic behaviour to the Boltzmann distribution (grade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Boltzmann Distribution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A8376041-DEAD-41C2-8BE8-33DB59A58938}" type="datetime2">
              <a:rPr lang="en-GB" smtClean="0"/>
              <a:pPr/>
              <a:t>Tuesday, 19 April 2016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2300" b="1" u="sng" dirty="0" smtClean="0"/>
              <a:t>The Boltzmann Distribution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Objective: </a:t>
            </a:r>
            <a:r>
              <a:rPr lang="en-GB" sz="2300" dirty="0" smtClean="0"/>
              <a:t>To know about the Boltzmann distribution and its relationship with activation energy, temperature and catalysts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2300" b="1" dirty="0" smtClean="0"/>
          </a:p>
          <a:p>
            <a:pPr>
              <a:lnSpc>
                <a:spcPct val="120000"/>
              </a:lnSpc>
              <a:buNone/>
            </a:pPr>
            <a:r>
              <a:rPr lang="en-GB" sz="2300" b="1" u="sng" dirty="0" smtClean="0"/>
              <a:t>Success criteria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Understand </a:t>
            </a:r>
            <a:r>
              <a:rPr lang="en-GB" sz="2300" dirty="0" smtClean="0"/>
              <a:t>in term of collision theory the effect of change in temperature on the rate of chemical reaction (grade D)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Describe</a:t>
            </a:r>
            <a:r>
              <a:rPr lang="en-GB" sz="2300" dirty="0" smtClean="0"/>
              <a:t> </a:t>
            </a:r>
            <a:r>
              <a:rPr lang="en-GB" sz="2300" dirty="0" smtClean="0"/>
              <a:t>the Boltzmann distribution (grade C)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Explain</a:t>
            </a:r>
            <a:r>
              <a:rPr lang="en-GB" sz="2300" dirty="0" smtClean="0"/>
              <a:t> the relationship between the Boltzmann distribution and activation energy (grade B)</a:t>
            </a:r>
          </a:p>
          <a:p>
            <a:pPr>
              <a:lnSpc>
                <a:spcPct val="120000"/>
              </a:lnSpc>
              <a:buNone/>
            </a:pPr>
            <a:r>
              <a:rPr lang="en-GB" sz="2300" b="1" dirty="0" smtClean="0"/>
              <a:t>Use</a:t>
            </a:r>
            <a:r>
              <a:rPr lang="en-GB" sz="2300" dirty="0" smtClean="0"/>
              <a:t> the relationship between the Boltzmann distribution and activation energy to explain why temperature changes effect the rate of reaction (grade A)</a:t>
            </a:r>
            <a:endParaRPr lang="en-GB" sz="2300" b="1" dirty="0" smtClean="0"/>
          </a:p>
          <a:p>
            <a:pPr eaLnBrk="1" hangingPunct="1">
              <a:lnSpc>
                <a:spcPct val="120000"/>
              </a:lnSpc>
              <a:buNone/>
            </a:pPr>
            <a:r>
              <a:rPr lang="en-GB" sz="2300" b="1" dirty="0" smtClean="0"/>
              <a:t>Link </a:t>
            </a:r>
            <a:r>
              <a:rPr lang="en-GB" sz="2300" dirty="0" smtClean="0"/>
              <a:t>catalytic behaviour to the Boltzmann distribution (grade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AutoShape 2" descr="http://2012books.lardbucket.org/books/general-chemistry-principles-patterns-and-applications-v1.0m/section_18/ab6a96bbd04d93a7b0d6aa1111147e20.jpg"/>
          <p:cNvSpPr>
            <a:spLocks noChangeAspect="1" noChangeArrowheads="1"/>
          </p:cNvSpPr>
          <p:nvPr/>
        </p:nvSpPr>
        <p:spPr bwMode="auto">
          <a:xfrm>
            <a:off x="68263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89040"/>
            <a:ext cx="3863455" cy="28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1520" y="620688"/>
            <a:ext cx="8569325" cy="1569660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u="sng" dirty="0">
                <a:latin typeface="+mn-lt"/>
              </a:rPr>
              <a:t>The rate of a reaction depends on: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</a:rPr>
              <a:t>The frequency of collisions between particles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</a:rPr>
              <a:t>The energy with which particles collide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8568952" cy="6368752"/>
          </a:xfrm>
        </p:spPr>
        <p:txBody>
          <a:bodyPr>
            <a:normAutofit fontScale="92500"/>
          </a:bodyPr>
          <a:lstStyle/>
          <a:p>
            <a:pPr marL="660400" indent="-660400" algn="ctr" eaLnBrk="1" hangingPunct="1">
              <a:buNone/>
            </a:pPr>
            <a:r>
              <a:rPr lang="en-GB" sz="2700" b="1" u="sng" dirty="0" smtClean="0"/>
              <a:t>How much energy do particles have?</a:t>
            </a:r>
          </a:p>
          <a:p>
            <a:pPr marL="660400" indent="-660400" eaLnBrk="1" hangingPunct="1"/>
            <a:r>
              <a:rPr lang="en-GB" sz="2700" dirty="0" smtClean="0"/>
              <a:t>In a solid, liquid or gas </a:t>
            </a:r>
            <a:r>
              <a:rPr lang="en-GB" sz="2700" dirty="0" smtClean="0">
                <a:solidFill>
                  <a:srgbClr val="0070C0"/>
                </a:solidFill>
              </a:rPr>
              <a:t>every single molecule has a certain amount of kinetic energy</a:t>
            </a:r>
            <a:r>
              <a:rPr lang="en-GB" sz="2700" dirty="0" smtClean="0"/>
              <a:t>.</a:t>
            </a:r>
          </a:p>
          <a:p>
            <a:pPr marL="660400" indent="-660400" eaLnBrk="1" hangingPunct="1"/>
            <a:endParaRPr lang="en-GB" sz="2700" dirty="0" smtClean="0"/>
          </a:p>
          <a:p>
            <a:pPr marL="660400" indent="-660400" eaLnBrk="1" hangingPunct="1"/>
            <a:r>
              <a:rPr lang="en-GB" sz="2700" dirty="0" smtClean="0"/>
              <a:t>Not every molecule has the same amount of energy.</a:t>
            </a:r>
          </a:p>
          <a:p>
            <a:pPr marL="660400" indent="-660400" eaLnBrk="1" hangingPunct="1"/>
            <a:r>
              <a:rPr lang="en-GB" sz="2700" dirty="0" smtClean="0"/>
              <a:t>Temperature is actually a measure of the average energy of all the molecules in the system.</a:t>
            </a:r>
          </a:p>
          <a:p>
            <a:pPr marL="660400" indent="-660400" eaLnBrk="1" hangingPunct="1"/>
            <a:endParaRPr lang="en-GB" sz="2700" dirty="0" smtClean="0"/>
          </a:p>
          <a:p>
            <a:pPr marL="1035050" lvl="1" indent="-577850" eaLnBrk="1" hangingPunct="1">
              <a:buFontTx/>
              <a:buAutoNum type="arabicPeriod"/>
            </a:pPr>
            <a:r>
              <a:rPr lang="en-GB" sz="2900" dirty="0" smtClean="0"/>
              <a:t>Some molecules move fast and have high energy.</a:t>
            </a:r>
          </a:p>
          <a:p>
            <a:pPr marL="1035050" lvl="1" indent="-577850" eaLnBrk="1" hangingPunct="1">
              <a:buFontTx/>
              <a:buAutoNum type="arabicPeriod"/>
            </a:pPr>
            <a:r>
              <a:rPr lang="en-GB" sz="2900" dirty="0" smtClean="0"/>
              <a:t>Some molecules move slowly and have low energy</a:t>
            </a:r>
          </a:p>
          <a:p>
            <a:pPr marL="1035050" lvl="1" indent="-577850" eaLnBrk="1" hangingPunct="1">
              <a:buFontTx/>
              <a:buAutoNum type="arabicPeriod"/>
            </a:pPr>
            <a:r>
              <a:rPr lang="en-GB" sz="2900" dirty="0" smtClean="0">
                <a:solidFill>
                  <a:srgbClr val="0070C0"/>
                </a:solidFill>
              </a:rPr>
              <a:t>MOST molecules have a moderate amount of energy.</a:t>
            </a:r>
          </a:p>
          <a:p>
            <a:pPr marL="660400" indent="-660400" eaLnBrk="1" hangingPunct="1">
              <a:buFontTx/>
              <a:buAutoNum type="arabicPeriod"/>
            </a:pPr>
            <a:endParaRPr lang="en-GB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251520" y="1296144"/>
            <a:ext cx="8208912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0"/>
            <a:ext cx="864096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700" dirty="0" smtClean="0"/>
              <a:t>Ludwig Boltzmann developed something called the </a:t>
            </a:r>
            <a:r>
              <a:rPr lang="en-GB" sz="2700" b="1" dirty="0" smtClean="0"/>
              <a:t>Boltzmann Distribution.</a:t>
            </a:r>
          </a:p>
          <a:p>
            <a:pPr marL="0" indent="0" eaLnBrk="1" hangingPunct="1">
              <a:buNone/>
            </a:pPr>
            <a:endParaRPr lang="en-GB" sz="2700" b="1" dirty="0" smtClean="0"/>
          </a:p>
          <a:p>
            <a:pPr marL="0" indent="0" eaLnBrk="1" hangingPunct="1">
              <a:buNone/>
            </a:pPr>
            <a:r>
              <a:rPr lang="en-GB" sz="2700" b="1" dirty="0" smtClean="0"/>
              <a:t>Definition: </a:t>
            </a:r>
            <a:r>
              <a:rPr lang="en-GB" sz="2700" dirty="0" smtClean="0"/>
              <a:t>The Boltzmann distribution is the distribution of energies of molecules at a particular temperature. </a:t>
            </a:r>
          </a:p>
          <a:p>
            <a:pPr marL="660400" indent="-660400" eaLnBrk="1" hangingPunct="1">
              <a:buFontTx/>
              <a:buNone/>
            </a:pPr>
            <a:endParaRPr lang="en-GB" sz="2500" dirty="0" smtClean="0"/>
          </a:p>
          <a:p>
            <a:pPr marL="660400" indent="-660400" eaLnBrk="1" hangingPunct="1">
              <a:buFontTx/>
              <a:buAutoNum type="arabicPeriod"/>
            </a:pPr>
            <a:endParaRPr lang="en-GB" baseline="-25000" dirty="0" smtClean="0"/>
          </a:p>
        </p:txBody>
      </p:sp>
      <p:pic>
        <p:nvPicPr>
          <p:cNvPr id="140293" name="Picture 5" descr="S691813_aw_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897754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2996952"/>
            <a:ext cx="1475655" cy="16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165304"/>
            <a:ext cx="8964488" cy="6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Boltzmann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 shows the distribution of molecular energies in a gas at constant temperature.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60400" marR="0" lvl="0" indent="-660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60400" marR="0" lvl="0" indent="-660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53975"/>
            <a:ext cx="7575550" cy="549275"/>
          </a:xfrm>
          <a:noFill/>
        </p:spPr>
        <p:txBody>
          <a:bodyPr>
            <a:normAutofit fontScale="90000"/>
          </a:bodyPr>
          <a:lstStyle/>
          <a:p>
            <a:r>
              <a:rPr lang="en-GB"/>
              <a:t>Distribution of particle speeds</a:t>
            </a:r>
          </a:p>
        </p:txBody>
      </p:sp>
    </p:spTree>
    <p:controls>
      <p:control spid="1026" name="ShockwaveFlash1" r:id="rId2" imgW="8699841" imgH="5308975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sson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1546</Words>
  <Application>Microsoft Office PowerPoint</Application>
  <PresentationFormat>On-screen Show (4:3)</PresentationFormat>
  <Paragraphs>196</Paragraphs>
  <Slides>35</Slides>
  <Notes>7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Exam questions are old OCR but mark schemes are similiar in style to edexcel</vt:lpstr>
      <vt:lpstr>Slide 2</vt:lpstr>
      <vt:lpstr>Observations</vt:lpstr>
      <vt:lpstr>The Boltzmann Distribution</vt:lpstr>
      <vt:lpstr>Slide 5</vt:lpstr>
      <vt:lpstr>Slide 6</vt:lpstr>
      <vt:lpstr>Slide 7</vt:lpstr>
      <vt:lpstr>Slide 8</vt:lpstr>
      <vt:lpstr>Distribution of particle speeds</vt:lpstr>
      <vt:lpstr>Energy distribution curves</vt:lpstr>
      <vt:lpstr>Slide 11</vt:lpstr>
      <vt:lpstr>Slide 12</vt:lpstr>
      <vt:lpstr>Slide 13</vt:lpstr>
      <vt:lpstr>Slide 14</vt:lpstr>
      <vt:lpstr>Slide 15</vt:lpstr>
      <vt:lpstr>The effect of changing temperature</vt:lpstr>
      <vt:lpstr>Small temperature changes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Plenary</vt:lpstr>
      <vt:lpstr>Answer on whiteboards</vt:lpstr>
      <vt:lpstr>Slide 31</vt:lpstr>
      <vt:lpstr>Slide 32</vt:lpstr>
      <vt:lpstr>Slide 33</vt:lpstr>
      <vt:lpstr>Slide 34</vt:lpstr>
      <vt:lpstr>Slide 35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jennifers</dc:creator>
  <cp:lastModifiedBy>jennifers</cp:lastModifiedBy>
  <cp:revision>159</cp:revision>
  <dcterms:created xsi:type="dcterms:W3CDTF">2014-02-02T21:10:53Z</dcterms:created>
  <dcterms:modified xsi:type="dcterms:W3CDTF">2016-04-19T19:34:09Z</dcterms:modified>
</cp:coreProperties>
</file>