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handoutMasterIdLst>
    <p:handoutMasterId r:id="rId46"/>
  </p:handoutMasterIdLst>
  <p:sldIdLst>
    <p:sldId id="329" r:id="rId2"/>
    <p:sldId id="319" r:id="rId3"/>
    <p:sldId id="272" r:id="rId4"/>
    <p:sldId id="281" r:id="rId5"/>
    <p:sldId id="257" r:id="rId6"/>
    <p:sldId id="333" r:id="rId7"/>
    <p:sldId id="334" r:id="rId8"/>
    <p:sldId id="335" r:id="rId9"/>
    <p:sldId id="330" r:id="rId10"/>
    <p:sldId id="331" r:id="rId11"/>
    <p:sldId id="348" r:id="rId12"/>
    <p:sldId id="258" r:id="rId13"/>
    <p:sldId id="259" r:id="rId14"/>
    <p:sldId id="260" r:id="rId15"/>
    <p:sldId id="263" r:id="rId16"/>
    <p:sldId id="264" r:id="rId17"/>
    <p:sldId id="345" r:id="rId18"/>
    <p:sldId id="265" r:id="rId19"/>
    <p:sldId id="266" r:id="rId20"/>
    <p:sldId id="268" r:id="rId21"/>
    <p:sldId id="267" r:id="rId22"/>
    <p:sldId id="341" r:id="rId23"/>
    <p:sldId id="342" r:id="rId24"/>
    <p:sldId id="343" r:id="rId25"/>
    <p:sldId id="344" r:id="rId26"/>
    <p:sldId id="269" r:id="rId27"/>
    <p:sldId id="273" r:id="rId28"/>
    <p:sldId id="274" r:id="rId29"/>
    <p:sldId id="275" r:id="rId30"/>
    <p:sldId id="270" r:id="rId31"/>
    <p:sldId id="352" r:id="rId32"/>
    <p:sldId id="353" r:id="rId33"/>
    <p:sldId id="336" r:id="rId34"/>
    <p:sldId id="332" r:id="rId35"/>
    <p:sldId id="349" r:id="rId36"/>
    <p:sldId id="337" r:id="rId37"/>
    <p:sldId id="338" r:id="rId38"/>
    <p:sldId id="339" r:id="rId39"/>
    <p:sldId id="340" r:id="rId40"/>
    <p:sldId id="354" r:id="rId41"/>
    <p:sldId id="355" r:id="rId42"/>
    <p:sldId id="350" r:id="rId43"/>
    <p:sldId id="351" r:id="rId44"/>
  </p:sldIdLst>
  <p:sldSz cx="9144000" cy="6858000" type="screen4x3"/>
  <p:notesSz cx="6669088"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874" autoAdjust="0"/>
    <p:restoredTop sz="88095" autoAdjust="0"/>
  </p:normalViewPr>
  <p:slideViewPr>
    <p:cSldViewPr>
      <p:cViewPr>
        <p:scale>
          <a:sx n="50" d="100"/>
          <a:sy n="50" d="100"/>
        </p:scale>
        <p:origin x="-1404" y="-31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777607" y="0"/>
            <a:ext cx="2889938" cy="496332"/>
          </a:xfrm>
          <a:prstGeom prst="rect">
            <a:avLst/>
          </a:prstGeom>
        </p:spPr>
        <p:txBody>
          <a:bodyPr vert="horz" lIns="91440" tIns="45720" rIns="91440" bIns="45720" rtlCol="0"/>
          <a:lstStyle>
            <a:lvl1pPr algn="r">
              <a:defRPr sz="1200"/>
            </a:lvl1pPr>
          </a:lstStyle>
          <a:p>
            <a:fld id="{7BFDB14F-B43B-40EC-AA89-C2147294A820}" type="datetimeFigureOut">
              <a:rPr lang="en-GB" smtClean="0"/>
              <a:pPr/>
              <a:t>24/10/2015</a:t>
            </a:fld>
            <a:endParaRPr lang="en-GB"/>
          </a:p>
        </p:txBody>
      </p:sp>
      <p:sp>
        <p:nvSpPr>
          <p:cNvPr id="4" name="Footer Placeholder 3"/>
          <p:cNvSpPr>
            <a:spLocks noGrp="1"/>
          </p:cNvSpPr>
          <p:nvPr>
            <p:ph type="ftr" sz="quarter" idx="2"/>
          </p:nvPr>
        </p:nvSpPr>
        <p:spPr>
          <a:xfrm>
            <a:off x="0" y="9428583"/>
            <a:ext cx="2889938" cy="49633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777607" y="9428583"/>
            <a:ext cx="2889938" cy="496332"/>
          </a:xfrm>
          <a:prstGeom prst="rect">
            <a:avLst/>
          </a:prstGeom>
        </p:spPr>
        <p:txBody>
          <a:bodyPr vert="horz" lIns="91440" tIns="45720" rIns="91440" bIns="45720" rtlCol="0" anchor="b"/>
          <a:lstStyle>
            <a:lvl1pPr algn="r">
              <a:defRPr sz="1200"/>
            </a:lvl1pPr>
          </a:lstStyle>
          <a:p>
            <a:fld id="{781F6245-B223-4F7F-B190-525BD8B9E46A}" type="slidenum">
              <a:rPr lang="en-GB" smtClean="0"/>
              <a:pPr/>
              <a:t>‹#›</a:t>
            </a:fld>
            <a:endParaRPr lang="en-GB"/>
          </a:p>
        </p:txBody>
      </p:sp>
    </p:spTree>
    <p:extLst>
      <p:ext uri="{BB962C8B-B14F-4D97-AF65-F5344CB8AC3E}">
        <p14:creationId xmlns="" xmlns:p14="http://schemas.microsoft.com/office/powerpoint/2010/main" val="19120863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25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778250" y="0"/>
            <a:ext cx="2889250" cy="496888"/>
          </a:xfrm>
          <a:prstGeom prst="rect">
            <a:avLst/>
          </a:prstGeom>
        </p:spPr>
        <p:txBody>
          <a:bodyPr vert="horz" lIns="91440" tIns="45720" rIns="91440" bIns="45720" rtlCol="0"/>
          <a:lstStyle>
            <a:lvl1pPr algn="r">
              <a:defRPr sz="1200"/>
            </a:lvl1pPr>
          </a:lstStyle>
          <a:p>
            <a:fld id="{CCC3D598-D201-4E89-9816-AD427D43BC40}" type="datetimeFigureOut">
              <a:rPr lang="en-GB" smtClean="0"/>
              <a:pPr/>
              <a:t>24/10/2015</a:t>
            </a:fld>
            <a:endParaRPr lang="en-GB"/>
          </a:p>
        </p:txBody>
      </p:sp>
      <p:sp>
        <p:nvSpPr>
          <p:cNvPr id="4" name="Slide Image Placeholder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66750" y="4714875"/>
            <a:ext cx="5335588" cy="44672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163"/>
            <a:ext cx="2889250" cy="4968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778250" y="9428163"/>
            <a:ext cx="2889250" cy="496887"/>
          </a:xfrm>
          <a:prstGeom prst="rect">
            <a:avLst/>
          </a:prstGeom>
        </p:spPr>
        <p:txBody>
          <a:bodyPr vert="horz" lIns="91440" tIns="45720" rIns="91440" bIns="45720" rtlCol="0" anchor="b"/>
          <a:lstStyle>
            <a:lvl1pPr algn="r">
              <a:defRPr sz="1200"/>
            </a:lvl1pPr>
          </a:lstStyle>
          <a:p>
            <a:fld id="{226077EB-1273-4E6B-95F1-D8F8B6E65DD5}"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b="1" kern="1200" dirty="0" smtClean="0">
                <a:solidFill>
                  <a:schemeClr val="tx1"/>
                </a:solidFill>
                <a:latin typeface="+mn-lt"/>
                <a:ea typeface="+mn-ea"/>
                <a:cs typeface="+mn-cs"/>
              </a:rPr>
              <a:t>Tech notes: A few sets for some students to set up</a:t>
            </a:r>
            <a:endParaRPr lang="en-GB" sz="1200" kern="1200" dirty="0" smtClean="0">
              <a:solidFill>
                <a:schemeClr val="tx1"/>
              </a:solidFill>
              <a:latin typeface="+mn-lt"/>
              <a:ea typeface="+mn-ea"/>
              <a:cs typeface="+mn-cs"/>
            </a:endParaRPr>
          </a:p>
          <a:p>
            <a:r>
              <a:rPr lang="en-GB" sz="1200" b="1" kern="1200" dirty="0" smtClean="0">
                <a:solidFill>
                  <a:schemeClr val="tx1"/>
                </a:solidFill>
                <a:latin typeface="+mn-lt"/>
                <a:ea typeface="+mn-ea"/>
                <a:cs typeface="+mn-cs"/>
              </a:rPr>
              <a:t>What is the effect of an electrostatic field on a jet of liquid? (page 213 Nuffield)</a:t>
            </a:r>
            <a:endParaRPr lang="en-GB"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Polar and non polar liquids to test (water can be used)</a:t>
            </a:r>
          </a:p>
          <a:p>
            <a:r>
              <a:rPr lang="en-GB" sz="1200" kern="1200" dirty="0" smtClean="0">
                <a:solidFill>
                  <a:schemeClr val="tx1"/>
                </a:solidFill>
                <a:latin typeface="+mn-lt"/>
                <a:ea typeface="+mn-ea"/>
                <a:cs typeface="+mn-cs"/>
              </a:rPr>
              <a:t>Burettes and beakers to put liquids in</a:t>
            </a:r>
          </a:p>
          <a:p>
            <a:r>
              <a:rPr lang="en-GB" sz="1200" kern="1200" dirty="0" smtClean="0">
                <a:solidFill>
                  <a:schemeClr val="tx1"/>
                </a:solidFill>
                <a:latin typeface="+mn-lt"/>
                <a:ea typeface="+mn-ea"/>
                <a:cs typeface="+mn-cs"/>
              </a:rPr>
              <a:t>Funnels</a:t>
            </a:r>
          </a:p>
          <a:p>
            <a:r>
              <a:rPr lang="en-GB" sz="1200" kern="1200" dirty="0" smtClean="0">
                <a:solidFill>
                  <a:schemeClr val="tx1"/>
                </a:solidFill>
                <a:latin typeface="+mn-lt"/>
                <a:ea typeface="+mn-ea"/>
                <a:cs typeface="+mn-cs"/>
              </a:rPr>
              <a:t>Clamps etc for burettes</a:t>
            </a:r>
          </a:p>
          <a:p>
            <a:r>
              <a:rPr lang="en-GB" sz="1200" kern="1200" dirty="0" smtClean="0">
                <a:solidFill>
                  <a:schemeClr val="tx1"/>
                </a:solidFill>
                <a:latin typeface="+mn-lt"/>
                <a:ea typeface="+mn-ea"/>
                <a:cs typeface="+mn-cs"/>
              </a:rPr>
              <a:t>Fume cupboard (depending on liquids been used)</a:t>
            </a:r>
          </a:p>
          <a:p>
            <a:r>
              <a:rPr lang="en-GB" sz="1200" kern="1200" dirty="0" smtClean="0">
                <a:solidFill>
                  <a:schemeClr val="tx1"/>
                </a:solidFill>
                <a:latin typeface="+mn-lt"/>
                <a:ea typeface="+mn-ea"/>
                <a:cs typeface="+mn-cs"/>
              </a:rPr>
              <a:t>Plastic rods to test if liquids are polar or not</a:t>
            </a:r>
          </a:p>
          <a:p>
            <a:r>
              <a:rPr lang="en-GB" sz="1200" kern="1200" dirty="0" smtClean="0">
                <a:solidFill>
                  <a:schemeClr val="tx1"/>
                </a:solidFill>
                <a:latin typeface="+mn-lt"/>
                <a:ea typeface="+mn-ea"/>
                <a:cs typeface="+mn-cs"/>
              </a:rPr>
              <a:t>Cloths to charge rods</a:t>
            </a:r>
          </a:p>
          <a:p>
            <a:endParaRPr lang="en-GB" dirty="0"/>
          </a:p>
        </p:txBody>
      </p:sp>
      <p:sp>
        <p:nvSpPr>
          <p:cNvPr id="4" name="Slide Number Placeholder 3"/>
          <p:cNvSpPr>
            <a:spLocks noGrp="1"/>
          </p:cNvSpPr>
          <p:nvPr>
            <p:ph type="sldNum" sz="quarter" idx="10"/>
          </p:nvPr>
        </p:nvSpPr>
        <p:spPr/>
        <p:txBody>
          <a:bodyPr/>
          <a:lstStyle/>
          <a:p>
            <a:fld id="{226077EB-1273-4E6B-95F1-D8F8B6E65DD5}" type="slidenum">
              <a:rPr lang="en-GB" smtClean="0"/>
              <a:pPr/>
              <a:t>9</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p:txBody>
          <a:bodyPr/>
          <a:lstStyle/>
          <a:p>
            <a:pPr>
              <a:defRPr/>
            </a:pPr>
            <a:fld id="{A604B1F0-24C3-4362-BDBF-B4646F34C98E}" type="slidenum">
              <a:rPr lang="en-GB"/>
              <a:pPr>
                <a:defRPr/>
              </a:pPr>
              <a:t>35</a:t>
            </a:fld>
            <a:endParaRPr lang="en-GB"/>
          </a:p>
        </p:txBody>
      </p:sp>
      <p:sp>
        <p:nvSpPr>
          <p:cNvPr id="6" name="Rectangle 10"/>
          <p:cNvSpPr>
            <a:spLocks noGrp="1" noChangeArrowheads="1"/>
          </p:cNvSpPr>
          <p:nvPr>
            <p:ph type="hdr" sz="quarter"/>
          </p:nvPr>
        </p:nvSpPr>
        <p:spPr/>
        <p:txBody>
          <a:bodyPr/>
          <a:lstStyle/>
          <a:p>
            <a:pPr>
              <a:defRPr/>
            </a:pPr>
            <a:r>
              <a:rPr lang="en-GB"/>
              <a:t>Boardworks AS Chemistry </a:t>
            </a:r>
          </a:p>
          <a:p>
            <a:pPr>
              <a:defRPr/>
            </a:pPr>
            <a:r>
              <a:rPr lang="en-GB"/>
              <a:t>Bonding and Intermolecular Forces</a:t>
            </a:r>
          </a:p>
        </p:txBody>
      </p:sp>
      <p:sp>
        <p:nvSpPr>
          <p:cNvPr id="6554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5541" name="Rectangle 3"/>
          <p:cNvSpPr>
            <a:spLocks noGrp="1" noChangeArrowheads="1"/>
          </p:cNvSpPr>
          <p:nvPr>
            <p:ph type="body" idx="1"/>
          </p:nvPr>
        </p:nvSpPr>
        <p:spPr bwMode="auto">
          <a:xfrm>
            <a:off x="889212" y="4715153"/>
            <a:ext cx="4890665" cy="4466987"/>
          </a:xfrm>
          <a:noFill/>
        </p:spPr>
        <p:txBody>
          <a:bodyPr wrap="square" numCol="1" anchor="t" anchorCtr="0" compatLnSpc="1">
            <a:prstTxWarp prst="textNoShape">
              <a:avLst/>
            </a:prstTxWarp>
          </a:bodyPr>
          <a:lstStyle/>
          <a:p>
            <a:r>
              <a:rPr lang="en-GB" b="1" smtClean="0"/>
              <a:t>Teacher notes</a:t>
            </a:r>
          </a:p>
          <a:p>
            <a:pPr>
              <a:spcBef>
                <a:spcPct val="50000"/>
              </a:spcBef>
            </a:pPr>
            <a:r>
              <a:rPr lang="en-GB" smtClean="0"/>
              <a:t>Students could be reminded that molecules need to be polar, i.e. have an overall dipole, for permanent dipole–dipole forces to occur.</a:t>
            </a:r>
          </a:p>
          <a:p>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E7EE3C05-065B-470D-B2A4-ADDB7BFFC94A}" type="datetimeFigureOut">
              <a:rPr lang="en-GB" smtClean="0"/>
              <a:pPr/>
              <a:t>24/10/2015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138C18B-7268-4017-B450-73D0A0D2C832}"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7EE3C05-065B-470D-B2A4-ADDB7BFFC94A}" type="datetimeFigureOut">
              <a:rPr lang="en-GB" smtClean="0"/>
              <a:pPr/>
              <a:t>24/10/2015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138C18B-7268-4017-B450-73D0A0D2C832}"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7EE3C05-065B-470D-B2A4-ADDB7BFFC94A}" type="datetimeFigureOut">
              <a:rPr lang="en-GB" smtClean="0"/>
              <a:pPr/>
              <a:t>24/10/2015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138C18B-7268-4017-B450-73D0A0D2C832}" type="slidenum">
              <a:rPr lang="en-GB" smtClean="0"/>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22250" y="53975"/>
            <a:ext cx="8464550" cy="60721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7EE3C05-065B-470D-B2A4-ADDB7BFFC94A}" type="datetimeFigureOut">
              <a:rPr lang="en-GB" smtClean="0"/>
              <a:pPr/>
              <a:t>24/10/2015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138C18B-7268-4017-B450-73D0A0D2C832}"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7EE3C05-065B-470D-B2A4-ADDB7BFFC94A}" type="datetimeFigureOut">
              <a:rPr lang="en-GB" smtClean="0"/>
              <a:pPr/>
              <a:t>24/10/2015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138C18B-7268-4017-B450-73D0A0D2C832}"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E7EE3C05-065B-470D-B2A4-ADDB7BFFC94A}" type="datetimeFigureOut">
              <a:rPr lang="en-GB" smtClean="0"/>
              <a:pPr/>
              <a:t>24/10/2015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138C18B-7268-4017-B450-73D0A0D2C832}"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E7EE3C05-065B-470D-B2A4-ADDB7BFFC94A}" type="datetimeFigureOut">
              <a:rPr lang="en-GB" smtClean="0"/>
              <a:pPr/>
              <a:t>24/10/2015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138C18B-7268-4017-B450-73D0A0D2C832}"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E7EE3C05-065B-470D-B2A4-ADDB7BFFC94A}" type="datetimeFigureOut">
              <a:rPr lang="en-GB" smtClean="0"/>
              <a:pPr/>
              <a:t>24/10/2015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138C18B-7268-4017-B450-73D0A0D2C832}"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EE3C05-065B-470D-B2A4-ADDB7BFFC94A}" type="datetimeFigureOut">
              <a:rPr lang="en-GB" smtClean="0"/>
              <a:pPr/>
              <a:t>24/10/2015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138C18B-7268-4017-B450-73D0A0D2C832}"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EE3C05-065B-470D-B2A4-ADDB7BFFC94A}" type="datetimeFigureOut">
              <a:rPr lang="en-GB" smtClean="0"/>
              <a:pPr/>
              <a:t>24/10/2015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138C18B-7268-4017-B450-73D0A0D2C832}"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EE3C05-065B-470D-B2A4-ADDB7BFFC94A}" type="datetimeFigureOut">
              <a:rPr lang="en-GB" smtClean="0"/>
              <a:pPr/>
              <a:t>24/10/2015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138C18B-7268-4017-B450-73D0A0D2C832}"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EE3C05-065B-470D-B2A4-ADDB7BFFC94A}" type="datetimeFigureOut">
              <a:rPr lang="en-GB" smtClean="0"/>
              <a:pPr/>
              <a:t>24/10/2015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38C18B-7268-4017-B450-73D0A0D2C832}"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hemnotes.org.uk/f321.html" TargetMode="External"/><Relationship Id="rId2" Type="http://schemas.openxmlformats.org/officeDocument/2006/relationships/hyperlink" Target="http://www.chemguide.co.uk/atoms/bonding/electroneg.html"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upload.wikimedia.org/wikipedia/commons/5/58/Methane-3D-balls.png" TargetMode="Externa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gif"/><Relationship Id="rId1" Type="http://schemas.openxmlformats.org/officeDocument/2006/relationships/slideLayout" Target="../slideLayouts/slideLayout2.xml"/><Relationship Id="rId4" Type="http://schemas.openxmlformats.org/officeDocument/2006/relationships/image" Target="../media/image7.gif"/></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20.png"/><Relationship Id="rId4" Type="http://schemas.openxmlformats.org/officeDocument/2006/relationships/image" Target="../media/image19.png"/></Relationships>
</file>

<file path=ppt/slides/_rels/slide3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Content Placeholder 2"/>
          <p:cNvSpPr>
            <a:spLocks noGrp="1"/>
          </p:cNvSpPr>
          <p:nvPr>
            <p:ph idx="1"/>
          </p:nvPr>
        </p:nvSpPr>
        <p:spPr>
          <a:xfrm>
            <a:off x="179512" y="188640"/>
            <a:ext cx="8713663" cy="6480720"/>
          </a:xfrm>
        </p:spPr>
        <p:txBody>
          <a:bodyPr/>
          <a:lstStyle/>
          <a:p>
            <a:pPr algn="ctr">
              <a:buFont typeface="Arial" charset="0"/>
              <a:buNone/>
            </a:pPr>
            <a:r>
              <a:rPr lang="en-GB" sz="2800" u="sng" dirty="0" smtClean="0"/>
              <a:t>Homework</a:t>
            </a:r>
          </a:p>
          <a:p>
            <a:endParaRPr lang="en-GB" sz="2800" dirty="0" smtClean="0"/>
          </a:p>
          <a:p>
            <a:r>
              <a:rPr lang="en-GB" sz="2800" dirty="0" smtClean="0"/>
              <a:t>Private study work </a:t>
            </a:r>
            <a:r>
              <a:rPr lang="en-GB" sz="2800" dirty="0" smtClean="0">
                <a:solidFill>
                  <a:srgbClr val="7030A0"/>
                </a:solidFill>
              </a:rPr>
              <a:t>(bring notes to show me next lesson)</a:t>
            </a:r>
            <a:r>
              <a:rPr lang="en-GB" sz="2800" dirty="0" smtClean="0"/>
              <a:t>;</a:t>
            </a:r>
          </a:p>
          <a:p>
            <a:r>
              <a:rPr lang="en-GB" sz="2800" dirty="0" smtClean="0"/>
              <a:t>Read pages 60 – 62 in your text book</a:t>
            </a:r>
          </a:p>
          <a:p>
            <a:r>
              <a:rPr lang="en-GB" sz="2800" dirty="0" smtClean="0"/>
              <a:t>Complete the questions at the end of each double page spread</a:t>
            </a:r>
          </a:p>
          <a:p>
            <a:r>
              <a:rPr lang="en-GB" sz="2800" dirty="0" smtClean="0"/>
              <a:t>Look at the following websites</a:t>
            </a:r>
          </a:p>
          <a:p>
            <a:r>
              <a:rPr lang="en-GB" sz="2800" dirty="0" smtClean="0">
                <a:hlinkClick r:id="rId2"/>
              </a:rPr>
              <a:t>http://www.chemguide.co.uk/atoms/bonding/electroneg.html#top</a:t>
            </a:r>
            <a:endParaRPr lang="en-GB" sz="2800" dirty="0" smtClean="0"/>
          </a:p>
          <a:p>
            <a:r>
              <a:rPr lang="en-GB" sz="2800" dirty="0" smtClean="0">
                <a:hlinkClick r:id="rId3"/>
              </a:rPr>
              <a:t>http://www.chemnotes.org.uk/f321.html</a:t>
            </a:r>
            <a:endParaRPr lang="en-GB" sz="2800" dirty="0" smtClean="0"/>
          </a:p>
          <a:p>
            <a:r>
              <a:rPr lang="en-GB" sz="2800" dirty="0" smtClean="0"/>
              <a:t>Topic 5, concentrate on </a:t>
            </a:r>
            <a:r>
              <a:rPr lang="en-GB" sz="2800" dirty="0" err="1" smtClean="0"/>
              <a:t>electronegativity</a:t>
            </a:r>
            <a:r>
              <a:rPr lang="en-GB" sz="2800" dirty="0" smtClean="0"/>
              <a:t> and polar bonds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88640"/>
            <a:ext cx="8712968" cy="6408712"/>
          </a:xfrm>
        </p:spPr>
        <p:txBody>
          <a:bodyPr>
            <a:normAutofit/>
          </a:bodyPr>
          <a:lstStyle/>
          <a:p>
            <a:pPr algn="ctr">
              <a:buNone/>
            </a:pPr>
            <a:r>
              <a:rPr lang="en-GB" b="1" u="sng" dirty="0" smtClean="0"/>
              <a:t>Explanation</a:t>
            </a:r>
          </a:p>
          <a:p>
            <a:pPr>
              <a:buNone/>
            </a:pPr>
            <a:r>
              <a:rPr lang="en-GB" dirty="0" smtClean="0"/>
              <a:t>If you put an </a:t>
            </a:r>
            <a:r>
              <a:rPr lang="en-GB" dirty="0" err="1" smtClean="0"/>
              <a:t>electrostatically</a:t>
            </a:r>
            <a:r>
              <a:rPr lang="en-GB" dirty="0" smtClean="0"/>
              <a:t> charged rod next to a jet of a polar liquid, like water, the liquid will move towards the rod. It’s because polar liquids contain molecules that have permanent dipoles. It doesn’t matter if the rod is positively or negatively charged.</a:t>
            </a:r>
          </a:p>
          <a:p>
            <a:pPr>
              <a:buNone/>
            </a:pPr>
            <a:r>
              <a:rPr lang="en-GB" dirty="0" smtClean="0"/>
              <a:t>The polar molecules in the liquid can turn around so the oppositely charged end is attracted towards the rod.</a:t>
            </a:r>
          </a:p>
          <a:p>
            <a:pPr>
              <a:buNone/>
            </a:pPr>
            <a:r>
              <a:rPr lang="en-GB" dirty="0" smtClean="0"/>
              <a:t>You can use this experiment to find out if the molecules in a jet of liquid are polar or non polar.</a:t>
            </a:r>
            <a:endParaRPr lang="en-GB"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476672"/>
            <a:ext cx="8568952" cy="6120680"/>
          </a:xfrm>
        </p:spPr>
        <p:txBody>
          <a:bodyPr>
            <a:normAutofit/>
          </a:bodyPr>
          <a:lstStyle/>
          <a:p>
            <a:pPr algn="ctr">
              <a:buNone/>
            </a:pPr>
            <a:r>
              <a:rPr lang="en-GB" b="1" u="sng" dirty="0" smtClean="0"/>
              <a:t>Explanation</a:t>
            </a:r>
          </a:p>
          <a:p>
            <a:pPr>
              <a:buNone/>
            </a:pPr>
            <a:r>
              <a:rPr lang="en-GB" dirty="0" smtClean="0"/>
              <a:t>The electrostatic field will be interacting with molecules that have an imbalance in charge distribution, that is the molecules are </a:t>
            </a:r>
            <a:r>
              <a:rPr lang="en-GB" b="1" dirty="0" smtClean="0"/>
              <a:t>polarised</a:t>
            </a:r>
            <a:r>
              <a:rPr lang="en-GB" dirty="0" smtClean="0"/>
              <a:t>.</a:t>
            </a:r>
          </a:p>
          <a:p>
            <a:pPr>
              <a:buNone/>
            </a:pPr>
            <a:r>
              <a:rPr lang="en-GB" dirty="0" smtClean="0"/>
              <a:t>We are detecting the polarisation of </a:t>
            </a:r>
            <a:r>
              <a:rPr lang="en-GB" b="1" dirty="0" smtClean="0"/>
              <a:t>molecules</a:t>
            </a:r>
            <a:r>
              <a:rPr lang="en-GB" dirty="0" smtClean="0"/>
              <a:t>, the polarisation of </a:t>
            </a:r>
            <a:r>
              <a:rPr lang="en-GB" b="1" dirty="0" smtClean="0"/>
              <a:t> bonds</a:t>
            </a:r>
            <a:r>
              <a:rPr lang="en-GB" dirty="0" smtClean="0"/>
              <a:t> can only be inferred from our results.</a:t>
            </a:r>
          </a:p>
          <a:p>
            <a:pPr>
              <a:buNone/>
            </a:pPr>
            <a:r>
              <a:rPr lang="en-GB" dirty="0" smtClean="0"/>
              <a:t>Also the electrostatic field will create a temporary polarisation in the molecules (next lesson) so our interpretation of the experiment cannot be precise.</a:t>
            </a:r>
            <a:endParaRPr lang="en-GB"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8229600" cy="1143000"/>
          </a:xfrm>
        </p:spPr>
        <p:txBody>
          <a:bodyPr/>
          <a:lstStyle/>
          <a:p>
            <a:r>
              <a:rPr lang="en-GB" u="sng" dirty="0" smtClean="0"/>
              <a:t>Electronegativity and Polarity</a:t>
            </a:r>
            <a:endParaRPr lang="en-GB" dirty="0"/>
          </a:p>
        </p:txBody>
      </p:sp>
      <p:sp>
        <p:nvSpPr>
          <p:cNvPr id="3" name="Content Placeholder 2"/>
          <p:cNvSpPr>
            <a:spLocks noGrp="1"/>
          </p:cNvSpPr>
          <p:nvPr>
            <p:ph idx="1"/>
          </p:nvPr>
        </p:nvSpPr>
        <p:spPr/>
        <p:txBody>
          <a:bodyPr>
            <a:normAutofit lnSpcReduction="10000"/>
          </a:bodyPr>
          <a:lstStyle/>
          <a:p>
            <a:pPr>
              <a:buNone/>
            </a:pPr>
            <a:r>
              <a:rPr lang="en-GB" sz="3500" b="1" u="sng" dirty="0" smtClean="0">
                <a:solidFill>
                  <a:schemeClr val="tx2">
                    <a:lumMod val="60000"/>
                    <a:lumOff val="40000"/>
                  </a:schemeClr>
                </a:solidFill>
              </a:rPr>
              <a:t>Definition</a:t>
            </a:r>
            <a:r>
              <a:rPr lang="en-GB" sz="3500" dirty="0" smtClean="0"/>
              <a:t>: </a:t>
            </a:r>
            <a:r>
              <a:rPr lang="en-GB" sz="3500" b="1" dirty="0" smtClean="0"/>
              <a:t>Electronegativity</a:t>
            </a:r>
            <a:r>
              <a:rPr lang="en-GB" sz="3500" dirty="0" smtClean="0"/>
              <a:t> is a measure of the tendency of an atom to attract a bonding pair of electrons in a covalent bond.</a:t>
            </a:r>
          </a:p>
          <a:p>
            <a:pPr>
              <a:buNone/>
            </a:pPr>
            <a:endParaRPr lang="en-GB" sz="3500" dirty="0"/>
          </a:p>
          <a:p>
            <a:pPr>
              <a:buNone/>
            </a:pPr>
            <a:r>
              <a:rPr lang="en-GB" sz="3500" b="1" u="sng" dirty="0" smtClean="0">
                <a:solidFill>
                  <a:schemeClr val="tx2">
                    <a:lumMod val="60000"/>
                    <a:lumOff val="40000"/>
                  </a:schemeClr>
                </a:solidFill>
              </a:rPr>
              <a:t>Therefore</a:t>
            </a:r>
            <a:r>
              <a:rPr lang="en-GB" sz="3500" dirty="0" smtClean="0"/>
              <a:t>: The greater the electronegativity of an atom, the more it attracts electrons towards it.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u="sng" dirty="0" smtClean="0"/>
              <a:t>Electronegativity and Polarity</a:t>
            </a:r>
            <a:endParaRPr lang="en-GB" dirty="0"/>
          </a:p>
        </p:txBody>
      </p:sp>
      <p:sp>
        <p:nvSpPr>
          <p:cNvPr id="3" name="Content Placeholder 2"/>
          <p:cNvSpPr>
            <a:spLocks noGrp="1"/>
          </p:cNvSpPr>
          <p:nvPr>
            <p:ph idx="1"/>
          </p:nvPr>
        </p:nvSpPr>
        <p:spPr/>
        <p:txBody>
          <a:bodyPr/>
          <a:lstStyle/>
          <a:p>
            <a:pPr>
              <a:buNone/>
            </a:pPr>
            <a:r>
              <a:rPr lang="en-GB" sz="3600" dirty="0" smtClean="0"/>
              <a:t>The factors affecting electronegativity are the same as those that affect ionisation energies:</a:t>
            </a:r>
          </a:p>
          <a:p>
            <a:pPr>
              <a:buNone/>
            </a:pPr>
            <a:endParaRPr lang="en-GB" sz="3600" dirty="0" smtClean="0"/>
          </a:p>
          <a:p>
            <a:pPr lvl="1"/>
            <a:r>
              <a:rPr lang="en-GB" sz="3200" dirty="0" smtClean="0"/>
              <a:t>Atomic charge;</a:t>
            </a:r>
          </a:p>
          <a:p>
            <a:pPr lvl="1"/>
            <a:r>
              <a:rPr lang="en-GB" sz="3200" dirty="0"/>
              <a:t>D</a:t>
            </a:r>
            <a:r>
              <a:rPr lang="en-GB" sz="3200" dirty="0" smtClean="0"/>
              <a:t>istance from the nucleus </a:t>
            </a:r>
            <a:r>
              <a:rPr lang="en-GB" sz="3200" b="1" dirty="0" smtClean="0"/>
              <a:t>(Atomic Radius);</a:t>
            </a:r>
          </a:p>
          <a:p>
            <a:pPr lvl="1"/>
            <a:r>
              <a:rPr lang="en-GB" sz="3200" dirty="0" smtClean="0"/>
              <a:t>Electron shielding</a:t>
            </a:r>
          </a:p>
          <a:p>
            <a:endParaRPr lang="en-GB"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lstStyle/>
          <a:p>
            <a:r>
              <a:rPr lang="en-GB" u="sng" dirty="0" smtClean="0"/>
              <a:t>Bonds between Identical atoms</a:t>
            </a:r>
            <a:endParaRPr lang="en-GB" dirty="0"/>
          </a:p>
        </p:txBody>
      </p:sp>
      <p:sp>
        <p:nvSpPr>
          <p:cNvPr id="3" name="Content Placeholder 2"/>
          <p:cNvSpPr>
            <a:spLocks noGrp="1"/>
          </p:cNvSpPr>
          <p:nvPr>
            <p:ph idx="1"/>
          </p:nvPr>
        </p:nvSpPr>
        <p:spPr>
          <a:xfrm>
            <a:off x="395536" y="1340768"/>
            <a:ext cx="8229600" cy="4525963"/>
          </a:xfrm>
        </p:spPr>
        <p:txBody>
          <a:bodyPr>
            <a:noAutofit/>
          </a:bodyPr>
          <a:lstStyle/>
          <a:p>
            <a:r>
              <a:rPr lang="en-GB" sz="3600" dirty="0" smtClean="0"/>
              <a:t>In a covalent bond, electrons are shared.</a:t>
            </a:r>
          </a:p>
          <a:p>
            <a:r>
              <a:rPr lang="en-GB" sz="3600" dirty="0" smtClean="0"/>
              <a:t>When the 2 atoms are identical, the electrons are shared equally.</a:t>
            </a:r>
          </a:p>
        </p:txBody>
      </p:sp>
      <p:pic>
        <p:nvPicPr>
          <p:cNvPr id="4" name="Picture 7" descr="S691813_aw_036"/>
          <p:cNvPicPr>
            <a:picLocks noChangeAspect="1" noChangeArrowheads="1"/>
          </p:cNvPicPr>
          <p:nvPr/>
        </p:nvPicPr>
        <p:blipFill>
          <a:blip r:embed="rId2" cstate="print"/>
          <a:srcRect/>
          <a:stretch>
            <a:fillRect/>
          </a:stretch>
        </p:blipFill>
        <p:spPr bwMode="auto">
          <a:xfrm>
            <a:off x="1619672" y="3356992"/>
            <a:ext cx="2753454" cy="2952328"/>
          </a:xfrm>
          <a:prstGeom prst="rect">
            <a:avLst/>
          </a:prstGeom>
          <a:noFill/>
        </p:spPr>
      </p:pic>
      <p:sp>
        <p:nvSpPr>
          <p:cNvPr id="5" name="TextBox 4"/>
          <p:cNvSpPr txBox="1"/>
          <p:nvPr/>
        </p:nvSpPr>
        <p:spPr>
          <a:xfrm>
            <a:off x="6012160" y="3645024"/>
            <a:ext cx="938077" cy="2062103"/>
          </a:xfrm>
          <a:prstGeom prst="rect">
            <a:avLst/>
          </a:prstGeom>
          <a:noFill/>
        </p:spPr>
        <p:txBody>
          <a:bodyPr wrap="none" rtlCol="0">
            <a:spAutoFit/>
          </a:bodyPr>
          <a:lstStyle/>
          <a:p>
            <a:r>
              <a:rPr lang="en-GB" sz="3200" dirty="0" smtClean="0"/>
              <a:t>H-H</a:t>
            </a:r>
          </a:p>
          <a:p>
            <a:endParaRPr lang="en-GB" sz="3200" dirty="0" smtClean="0"/>
          </a:p>
          <a:p>
            <a:endParaRPr lang="en-GB" sz="3200" dirty="0" smtClean="0"/>
          </a:p>
          <a:p>
            <a:r>
              <a:rPr lang="en-GB" sz="3200" dirty="0" err="1" smtClean="0"/>
              <a:t>Cl-Cl</a:t>
            </a:r>
            <a:endParaRPr lang="en-GB" sz="32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u="sng" dirty="0" smtClean="0"/>
              <a:t>Bonds between different atoms</a:t>
            </a:r>
            <a:endParaRPr lang="en-GB" u="sng" dirty="0"/>
          </a:p>
        </p:txBody>
      </p:sp>
      <p:sp>
        <p:nvSpPr>
          <p:cNvPr id="3" name="Content Placeholder 2"/>
          <p:cNvSpPr>
            <a:spLocks noGrp="1"/>
          </p:cNvSpPr>
          <p:nvPr>
            <p:ph idx="1"/>
          </p:nvPr>
        </p:nvSpPr>
        <p:spPr/>
        <p:txBody>
          <a:bodyPr/>
          <a:lstStyle/>
          <a:p>
            <a:r>
              <a:rPr lang="en-GB" dirty="0" smtClean="0"/>
              <a:t>The more electronegative atom will have a greater share of the electrons.</a:t>
            </a:r>
          </a:p>
          <a:p>
            <a:r>
              <a:rPr lang="en-GB" dirty="0" smtClean="0"/>
              <a:t>E.g. </a:t>
            </a:r>
            <a:r>
              <a:rPr lang="en-GB" smtClean="0"/>
              <a:t>Cl </a:t>
            </a:r>
            <a:r>
              <a:rPr lang="en-GB" dirty="0" smtClean="0"/>
              <a:t>is more electronegative than H so in a molecule of </a:t>
            </a:r>
            <a:r>
              <a:rPr lang="en-GB" dirty="0" err="1" smtClean="0"/>
              <a:t>HCl</a:t>
            </a:r>
            <a:r>
              <a:rPr lang="en-GB" dirty="0" smtClean="0"/>
              <a:t>, the electrons are pulled towards the Chlorine.</a:t>
            </a:r>
            <a:endParaRPr lang="en-GB" dirty="0"/>
          </a:p>
        </p:txBody>
      </p:sp>
      <p:pic>
        <p:nvPicPr>
          <p:cNvPr id="4" name="Picture 8" descr="S691813_aw_037"/>
          <p:cNvPicPr>
            <a:picLocks noChangeAspect="1" noChangeArrowheads="1"/>
          </p:cNvPicPr>
          <p:nvPr/>
        </p:nvPicPr>
        <p:blipFill>
          <a:blip r:embed="rId2" cstate="print"/>
          <a:srcRect/>
          <a:stretch>
            <a:fillRect/>
          </a:stretch>
        </p:blipFill>
        <p:spPr bwMode="auto">
          <a:xfrm>
            <a:off x="2411760" y="4365104"/>
            <a:ext cx="4226233" cy="1872208"/>
          </a:xfrm>
          <a:prstGeom prst="rect">
            <a:avLst/>
          </a:prstGeom>
          <a:noFill/>
          <a:ln>
            <a:solidFill>
              <a:schemeClr val="tx1"/>
            </a:solidFill>
          </a:ln>
        </p:spPr>
      </p:pic>
      <p:cxnSp>
        <p:nvCxnSpPr>
          <p:cNvPr id="8" name="Straight Arrow Connector 7"/>
          <p:cNvCxnSpPr/>
          <p:nvPr/>
        </p:nvCxnSpPr>
        <p:spPr>
          <a:xfrm rot="10800000">
            <a:off x="5580112" y="4653136"/>
            <a:ext cx="1656184" cy="3600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7236296" y="4797152"/>
            <a:ext cx="1296144" cy="1477328"/>
          </a:xfrm>
          <a:prstGeom prst="rect">
            <a:avLst/>
          </a:prstGeom>
          <a:noFill/>
          <a:ln>
            <a:solidFill>
              <a:schemeClr val="tx1"/>
            </a:solidFill>
          </a:ln>
        </p:spPr>
        <p:txBody>
          <a:bodyPr wrap="square" rtlCol="0">
            <a:spAutoFit/>
          </a:bodyPr>
          <a:lstStyle/>
          <a:p>
            <a:r>
              <a:rPr lang="en-GB" dirty="0" smtClean="0"/>
              <a:t>This symbol is called delta and means “slightly”</a:t>
            </a:r>
            <a:endParaRPr lang="en-GB"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lstStyle/>
          <a:p>
            <a:r>
              <a:rPr lang="en-GB" u="sng" dirty="0" smtClean="0"/>
              <a:t>Charge Difference</a:t>
            </a:r>
            <a:endParaRPr lang="en-GB" u="sng" dirty="0"/>
          </a:p>
        </p:txBody>
      </p:sp>
      <p:sp>
        <p:nvSpPr>
          <p:cNvPr id="3" name="Content Placeholder 2"/>
          <p:cNvSpPr>
            <a:spLocks noGrp="1"/>
          </p:cNvSpPr>
          <p:nvPr>
            <p:ph idx="1"/>
          </p:nvPr>
        </p:nvSpPr>
        <p:spPr>
          <a:xfrm>
            <a:off x="467544" y="908720"/>
            <a:ext cx="8229600" cy="4525963"/>
          </a:xfrm>
        </p:spPr>
        <p:txBody>
          <a:bodyPr/>
          <a:lstStyle/>
          <a:p>
            <a:r>
              <a:rPr lang="en-GB" dirty="0" smtClean="0"/>
              <a:t>The charge difference between H and </a:t>
            </a:r>
            <a:r>
              <a:rPr lang="en-GB" dirty="0" err="1" smtClean="0"/>
              <a:t>Cl</a:t>
            </a:r>
            <a:r>
              <a:rPr lang="en-GB" dirty="0" smtClean="0"/>
              <a:t> is called a </a:t>
            </a:r>
            <a:r>
              <a:rPr lang="en-GB" b="1" i="1" u="sng" dirty="0" smtClean="0"/>
              <a:t>permanent dipole</a:t>
            </a:r>
            <a:r>
              <a:rPr lang="en-GB" dirty="0" smtClean="0"/>
              <a:t>.</a:t>
            </a:r>
          </a:p>
          <a:p>
            <a:r>
              <a:rPr lang="en-GB" dirty="0" err="1" smtClean="0"/>
              <a:t>HCl</a:t>
            </a:r>
            <a:r>
              <a:rPr lang="en-GB" dirty="0" smtClean="0"/>
              <a:t> is therefore a </a:t>
            </a:r>
            <a:r>
              <a:rPr lang="en-GB" b="1" i="1" u="sng" dirty="0" smtClean="0"/>
              <a:t>polar covalent bond</a:t>
            </a:r>
            <a:r>
              <a:rPr lang="en-GB" dirty="0" smtClean="0"/>
              <a:t>.</a:t>
            </a:r>
          </a:p>
          <a:p>
            <a:r>
              <a:rPr lang="en-GB" dirty="0" err="1" smtClean="0"/>
              <a:t>HCl</a:t>
            </a:r>
            <a:r>
              <a:rPr lang="en-GB" dirty="0" smtClean="0"/>
              <a:t> is non-symmetrical so it is a </a:t>
            </a:r>
            <a:r>
              <a:rPr lang="en-GB" b="1" i="1" u="sng" dirty="0" smtClean="0"/>
              <a:t>polar molecule</a:t>
            </a:r>
            <a:r>
              <a:rPr lang="en-GB" dirty="0" smtClean="0"/>
              <a:t>.</a:t>
            </a:r>
            <a:endParaRPr lang="en-GB" dirty="0"/>
          </a:p>
        </p:txBody>
      </p:sp>
      <p:pic>
        <p:nvPicPr>
          <p:cNvPr id="4" name="Picture 8" descr="S691813_aw_037"/>
          <p:cNvPicPr>
            <a:picLocks noChangeAspect="1" noChangeArrowheads="1"/>
          </p:cNvPicPr>
          <p:nvPr/>
        </p:nvPicPr>
        <p:blipFill>
          <a:blip r:embed="rId2" cstate="print"/>
          <a:srcRect/>
          <a:stretch>
            <a:fillRect/>
          </a:stretch>
        </p:blipFill>
        <p:spPr bwMode="auto">
          <a:xfrm>
            <a:off x="2195736" y="4005064"/>
            <a:ext cx="4226233" cy="1872208"/>
          </a:xfrm>
          <a:prstGeom prst="rect">
            <a:avLst/>
          </a:prstGeom>
          <a:noFill/>
          <a:ln>
            <a:solidFill>
              <a:schemeClr val="tx1"/>
            </a:solidFill>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332656"/>
            <a:ext cx="8363272" cy="6264696"/>
          </a:xfrm>
        </p:spPr>
        <p:txBody>
          <a:bodyPr>
            <a:normAutofit fontScale="92500" lnSpcReduction="10000"/>
          </a:bodyPr>
          <a:lstStyle/>
          <a:p>
            <a:pPr>
              <a:buNone/>
            </a:pPr>
            <a:r>
              <a:rPr lang="en-GB" b="1" dirty="0" smtClean="0"/>
              <a:t>Key terms</a:t>
            </a:r>
            <a:endParaRPr lang="en-GB" b="1" dirty="0" smtClean="0"/>
          </a:p>
          <a:p>
            <a:pPr>
              <a:buNone/>
            </a:pPr>
            <a:r>
              <a:rPr lang="en-GB" b="1" dirty="0" smtClean="0">
                <a:solidFill>
                  <a:srgbClr val="7030A0"/>
                </a:solidFill>
              </a:rPr>
              <a:t>Polar covalent bonds</a:t>
            </a:r>
            <a:r>
              <a:rPr lang="en-GB" dirty="0" smtClean="0">
                <a:solidFill>
                  <a:srgbClr val="7030A0"/>
                </a:solidFill>
              </a:rPr>
              <a:t> are bonds between atoms of different elements. The shared electrons are drawn towards the atom with the stronger pull on the electrons.</a:t>
            </a:r>
          </a:p>
          <a:p>
            <a:pPr>
              <a:buNone/>
            </a:pPr>
            <a:r>
              <a:rPr lang="en-GB" dirty="0" smtClean="0">
                <a:solidFill>
                  <a:srgbClr val="7030A0"/>
                </a:solidFill>
              </a:rPr>
              <a:t>The bonds have a positive pole at one end and a negative pole at the other end.</a:t>
            </a:r>
            <a:endParaRPr lang="en-GB" dirty="0" smtClean="0">
              <a:solidFill>
                <a:srgbClr val="7030A0"/>
              </a:solidFill>
            </a:endParaRPr>
          </a:p>
          <a:p>
            <a:pPr>
              <a:buNone/>
            </a:pPr>
            <a:endParaRPr lang="en-GB" dirty="0" smtClean="0">
              <a:solidFill>
                <a:srgbClr val="0070C0"/>
              </a:solidFill>
            </a:endParaRPr>
          </a:p>
          <a:p>
            <a:pPr>
              <a:buNone/>
            </a:pPr>
            <a:r>
              <a:rPr lang="en-GB" b="1" dirty="0" smtClean="0">
                <a:solidFill>
                  <a:srgbClr val="0070C0"/>
                </a:solidFill>
              </a:rPr>
              <a:t>A </a:t>
            </a:r>
            <a:r>
              <a:rPr lang="en-GB" b="1" dirty="0" smtClean="0">
                <a:solidFill>
                  <a:srgbClr val="0070C0"/>
                </a:solidFill>
              </a:rPr>
              <a:t>permanent dipole </a:t>
            </a:r>
            <a:r>
              <a:rPr lang="en-GB" dirty="0" smtClean="0">
                <a:solidFill>
                  <a:srgbClr val="0070C0"/>
                </a:solidFill>
              </a:rPr>
              <a:t>is a small charge difference across a bond that results from a difference in the </a:t>
            </a:r>
            <a:r>
              <a:rPr lang="en-GB" dirty="0" err="1" smtClean="0">
                <a:solidFill>
                  <a:srgbClr val="0070C0"/>
                </a:solidFill>
              </a:rPr>
              <a:t>electronegativities</a:t>
            </a:r>
            <a:r>
              <a:rPr lang="en-GB" dirty="0" smtClean="0">
                <a:solidFill>
                  <a:srgbClr val="0070C0"/>
                </a:solidFill>
              </a:rPr>
              <a:t> of the bonded atoms.</a:t>
            </a:r>
          </a:p>
          <a:p>
            <a:pPr>
              <a:buNone/>
            </a:pPr>
            <a:endParaRPr lang="en-GB" dirty="0" smtClean="0">
              <a:solidFill>
                <a:srgbClr val="0070C0"/>
              </a:solidFill>
            </a:endParaRPr>
          </a:p>
          <a:p>
            <a:pPr>
              <a:buNone/>
            </a:pPr>
            <a:r>
              <a:rPr lang="en-GB" dirty="0" smtClean="0">
                <a:solidFill>
                  <a:srgbClr val="0070C0"/>
                </a:solidFill>
              </a:rPr>
              <a:t>A polar covalent bond has a permanent dipole</a:t>
            </a:r>
            <a:endParaRPr lang="en-GB" dirty="0">
              <a:solidFill>
                <a:srgbClr val="0070C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764704"/>
          </a:xfrm>
        </p:spPr>
        <p:txBody>
          <a:bodyPr/>
          <a:lstStyle/>
          <a:p>
            <a:r>
              <a:rPr lang="en-GB" u="sng" dirty="0" smtClean="0"/>
              <a:t>Non-polar molecules</a:t>
            </a:r>
            <a:r>
              <a:rPr lang="en-GB" dirty="0" smtClean="0"/>
              <a:t>.</a:t>
            </a:r>
            <a:endParaRPr lang="en-GB" dirty="0"/>
          </a:p>
        </p:txBody>
      </p:sp>
      <p:sp>
        <p:nvSpPr>
          <p:cNvPr id="3" name="Content Placeholder 2"/>
          <p:cNvSpPr>
            <a:spLocks noGrp="1"/>
          </p:cNvSpPr>
          <p:nvPr>
            <p:ph idx="1"/>
          </p:nvPr>
        </p:nvSpPr>
        <p:spPr>
          <a:xfrm>
            <a:off x="251520" y="692696"/>
            <a:ext cx="8640960" cy="4886003"/>
          </a:xfrm>
        </p:spPr>
        <p:txBody>
          <a:bodyPr/>
          <a:lstStyle/>
          <a:p>
            <a:r>
              <a:rPr lang="en-GB" dirty="0" smtClean="0"/>
              <a:t>Symmetrical molecules are non-polar even though they contain polar bonds</a:t>
            </a:r>
            <a:r>
              <a:rPr lang="en-GB" dirty="0" smtClean="0"/>
              <a:t>.</a:t>
            </a:r>
          </a:p>
          <a:p>
            <a:pPr>
              <a:buNone/>
            </a:pPr>
            <a:r>
              <a:rPr lang="en-GB" b="1" dirty="0" smtClean="0">
                <a:solidFill>
                  <a:srgbClr val="7030A0"/>
                </a:solidFill>
              </a:rPr>
              <a:t>Key term: Polar molecules </a:t>
            </a:r>
            <a:r>
              <a:rPr lang="en-GB" dirty="0" smtClean="0">
                <a:solidFill>
                  <a:srgbClr val="7030A0"/>
                </a:solidFill>
              </a:rPr>
              <a:t>contain polar bonds which do not cancel each other out, so that the whole molecule is polar</a:t>
            </a:r>
            <a:endParaRPr lang="en-GB" b="1" dirty="0">
              <a:solidFill>
                <a:srgbClr val="7030A0"/>
              </a:solidFill>
            </a:endParaRPr>
          </a:p>
        </p:txBody>
      </p:sp>
      <p:pic>
        <p:nvPicPr>
          <p:cNvPr id="4" name="Picture 8" descr="S691813_aw_038"/>
          <p:cNvPicPr>
            <a:picLocks noChangeAspect="1" noChangeArrowheads="1"/>
          </p:cNvPicPr>
          <p:nvPr/>
        </p:nvPicPr>
        <p:blipFill>
          <a:blip r:embed="rId2" cstate="print"/>
          <a:srcRect/>
          <a:stretch>
            <a:fillRect/>
          </a:stretch>
        </p:blipFill>
        <p:spPr bwMode="auto">
          <a:xfrm>
            <a:off x="1835696" y="3541102"/>
            <a:ext cx="3024336" cy="3316898"/>
          </a:xfrm>
          <a:prstGeom prst="rect">
            <a:avLst/>
          </a:prstGeom>
          <a:noFill/>
        </p:spPr>
      </p:pic>
      <p:cxnSp>
        <p:nvCxnSpPr>
          <p:cNvPr id="6" name="Straight Arrow Connector 5"/>
          <p:cNvCxnSpPr/>
          <p:nvPr/>
        </p:nvCxnSpPr>
        <p:spPr>
          <a:xfrm rot="10800000" flipV="1">
            <a:off x="5004048" y="5269294"/>
            <a:ext cx="1224136" cy="2880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228184" y="5125278"/>
            <a:ext cx="2232248" cy="1200329"/>
          </a:xfrm>
          <a:prstGeom prst="rect">
            <a:avLst/>
          </a:prstGeom>
          <a:noFill/>
          <a:ln>
            <a:solidFill>
              <a:schemeClr val="tx2">
                <a:lumMod val="75000"/>
              </a:schemeClr>
            </a:solidFill>
          </a:ln>
        </p:spPr>
        <p:txBody>
          <a:bodyPr wrap="square" rtlCol="0">
            <a:spAutoFit/>
          </a:bodyPr>
          <a:lstStyle/>
          <a:p>
            <a:r>
              <a:rPr lang="en-GB" dirty="0" smtClean="0"/>
              <a:t>4 dipoles acting in different directions cancel each other out.</a:t>
            </a:r>
            <a:endParaRPr lang="en-GB"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dirty="0" smtClean="0"/>
              <a:t>The greater the difference in electronegativity between the bonded atoms, the greater the permanent dipole. </a:t>
            </a:r>
          </a:p>
          <a:p>
            <a:r>
              <a:rPr lang="en-GB" b="1" dirty="0" smtClean="0"/>
              <a:t>The more electronegative atom will take the </a:t>
            </a:r>
            <a:r>
              <a:rPr lang="el-GR" b="1" dirty="0" smtClean="0"/>
              <a:t>δ</a:t>
            </a:r>
            <a:r>
              <a:rPr lang="en-GB" b="1" dirty="0" smtClean="0"/>
              <a:t>- charge.</a:t>
            </a:r>
            <a:endParaRPr lang="en-GB" b="1" dirty="0"/>
          </a:p>
        </p:txBody>
      </p:sp>
      <p:sp>
        <p:nvSpPr>
          <p:cNvPr id="4" name="Title 3"/>
          <p:cNvSpPr>
            <a:spLocks noGrp="1"/>
          </p:cNvSpPr>
          <p:nvPr>
            <p:ph type="title"/>
          </p:nvPr>
        </p:nvSpPr>
        <p:spPr/>
        <p:txBody>
          <a:bodyPr/>
          <a:lstStyle/>
          <a:p>
            <a:r>
              <a:rPr lang="en-GB" u="sng" dirty="0" smtClean="0"/>
              <a:t>Key Concept</a:t>
            </a:r>
            <a:endParaRPr lang="en-GB" u="sng"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descr="593px-Methane-3D-balls">
            <a:hlinkClick r:id="rId2"/>
          </p:cNvPr>
          <p:cNvPicPr>
            <a:picLocks noChangeAspect="1" noChangeArrowheads="1"/>
          </p:cNvPicPr>
          <p:nvPr/>
        </p:nvPicPr>
        <p:blipFill>
          <a:blip r:embed="rId3" cstate="print"/>
          <a:srcRect/>
          <a:stretch>
            <a:fillRect/>
          </a:stretch>
        </p:blipFill>
        <p:spPr bwMode="auto">
          <a:xfrm>
            <a:off x="3119438" y="2114550"/>
            <a:ext cx="2847975" cy="2881313"/>
          </a:xfrm>
          <a:prstGeom prst="rect">
            <a:avLst/>
          </a:prstGeom>
          <a:solidFill>
            <a:schemeClr val="bg1"/>
          </a:solidFill>
          <a:ln w="28575">
            <a:solidFill>
              <a:schemeClr val="tx1"/>
            </a:solidFill>
            <a:miter lim="800000"/>
            <a:headEnd/>
            <a:tailEnd/>
          </a:ln>
        </p:spPr>
      </p:pic>
      <p:sp>
        <p:nvSpPr>
          <p:cNvPr id="2056" name="Text Box 8"/>
          <p:cNvSpPr txBox="1">
            <a:spLocks noChangeArrowheads="1"/>
          </p:cNvSpPr>
          <p:nvPr/>
        </p:nvSpPr>
        <p:spPr bwMode="auto">
          <a:xfrm>
            <a:off x="250825" y="446088"/>
            <a:ext cx="5759450" cy="1015663"/>
          </a:xfrm>
          <a:prstGeom prst="rect">
            <a:avLst/>
          </a:prstGeom>
          <a:solidFill>
            <a:schemeClr val="bg1"/>
          </a:solidFill>
          <a:ln w="9525">
            <a:solidFill>
              <a:schemeClr val="tx1"/>
            </a:solidFill>
            <a:miter lim="800000"/>
            <a:headEnd/>
            <a:tailEnd/>
          </a:ln>
          <a:effectLst/>
        </p:spPr>
        <p:txBody>
          <a:bodyPr>
            <a:spAutoFit/>
          </a:bodyPr>
          <a:lstStyle/>
          <a:p>
            <a:pPr>
              <a:spcBef>
                <a:spcPct val="50000"/>
              </a:spcBef>
            </a:pPr>
            <a:r>
              <a:rPr lang="en-GB" sz="2400" dirty="0"/>
              <a:t>Stage 1: This picture definitely shows me</a:t>
            </a:r>
            <a:r>
              <a:rPr lang="en-GB" sz="2400" dirty="0" smtClean="0"/>
              <a:t>…</a:t>
            </a:r>
            <a:endParaRPr lang="en-GB" sz="2400" dirty="0"/>
          </a:p>
          <a:p>
            <a:pPr>
              <a:spcBef>
                <a:spcPct val="50000"/>
              </a:spcBef>
            </a:pPr>
            <a:endParaRPr lang="en-US" sz="2400" dirty="0"/>
          </a:p>
        </p:txBody>
      </p:sp>
      <p:sp>
        <p:nvSpPr>
          <p:cNvPr id="2057" name="Text Box 9"/>
          <p:cNvSpPr txBox="1">
            <a:spLocks noChangeArrowheads="1"/>
          </p:cNvSpPr>
          <p:nvPr/>
        </p:nvSpPr>
        <p:spPr bwMode="auto">
          <a:xfrm>
            <a:off x="6300788" y="446088"/>
            <a:ext cx="2520950" cy="4524315"/>
          </a:xfrm>
          <a:prstGeom prst="rect">
            <a:avLst/>
          </a:prstGeom>
          <a:solidFill>
            <a:schemeClr val="bg1"/>
          </a:solidFill>
          <a:ln w="9525">
            <a:solidFill>
              <a:schemeClr val="tx1"/>
            </a:solidFill>
            <a:miter lim="800000"/>
            <a:headEnd/>
            <a:tailEnd/>
          </a:ln>
          <a:effectLst/>
        </p:spPr>
        <p:txBody>
          <a:bodyPr>
            <a:spAutoFit/>
          </a:bodyPr>
          <a:lstStyle/>
          <a:p>
            <a:pPr>
              <a:spcBef>
                <a:spcPct val="50000"/>
              </a:spcBef>
            </a:pPr>
            <a:r>
              <a:rPr lang="en-GB" sz="2400" dirty="0"/>
              <a:t>Stage 2: I think this picture shows me</a:t>
            </a:r>
            <a:r>
              <a:rPr lang="en-GB" sz="2400" dirty="0" smtClean="0"/>
              <a:t>…</a:t>
            </a:r>
            <a:endParaRPr lang="en-GB" sz="2400" dirty="0"/>
          </a:p>
          <a:p>
            <a:pPr>
              <a:spcBef>
                <a:spcPct val="50000"/>
              </a:spcBef>
            </a:pPr>
            <a:endParaRPr lang="en-GB" sz="2400" dirty="0"/>
          </a:p>
          <a:p>
            <a:pPr>
              <a:spcBef>
                <a:spcPct val="50000"/>
              </a:spcBef>
            </a:pPr>
            <a:endParaRPr lang="en-GB" sz="2400" dirty="0"/>
          </a:p>
          <a:p>
            <a:pPr>
              <a:spcBef>
                <a:spcPct val="50000"/>
              </a:spcBef>
            </a:pPr>
            <a:endParaRPr lang="en-GB" sz="2400" dirty="0"/>
          </a:p>
          <a:p>
            <a:pPr>
              <a:spcBef>
                <a:spcPct val="50000"/>
              </a:spcBef>
            </a:pPr>
            <a:endParaRPr lang="en-GB" sz="2400" dirty="0"/>
          </a:p>
          <a:p>
            <a:pPr>
              <a:spcBef>
                <a:spcPct val="50000"/>
              </a:spcBef>
            </a:pPr>
            <a:endParaRPr lang="en-GB" sz="2400" dirty="0"/>
          </a:p>
          <a:p>
            <a:pPr>
              <a:spcBef>
                <a:spcPct val="50000"/>
              </a:spcBef>
            </a:pPr>
            <a:endParaRPr lang="en-US" sz="2400" dirty="0"/>
          </a:p>
        </p:txBody>
      </p:sp>
      <p:sp>
        <p:nvSpPr>
          <p:cNvPr id="2058" name="Text Box 10"/>
          <p:cNvSpPr txBox="1">
            <a:spLocks noChangeArrowheads="1"/>
          </p:cNvSpPr>
          <p:nvPr/>
        </p:nvSpPr>
        <p:spPr bwMode="auto">
          <a:xfrm>
            <a:off x="3060700" y="5207000"/>
            <a:ext cx="5759450" cy="1015663"/>
          </a:xfrm>
          <a:prstGeom prst="rect">
            <a:avLst/>
          </a:prstGeom>
          <a:solidFill>
            <a:schemeClr val="bg1"/>
          </a:solidFill>
          <a:ln w="9525">
            <a:solidFill>
              <a:schemeClr val="tx1"/>
            </a:solidFill>
            <a:miter lim="800000"/>
            <a:headEnd/>
            <a:tailEnd/>
          </a:ln>
          <a:effectLst/>
        </p:spPr>
        <p:txBody>
          <a:bodyPr>
            <a:spAutoFit/>
          </a:bodyPr>
          <a:lstStyle/>
          <a:p>
            <a:pPr>
              <a:spcBef>
                <a:spcPct val="50000"/>
              </a:spcBef>
            </a:pPr>
            <a:r>
              <a:rPr lang="en-GB" sz="2400" dirty="0"/>
              <a:t>Stage 3: This picture does not show me</a:t>
            </a:r>
            <a:r>
              <a:rPr lang="en-GB" sz="2400" dirty="0" smtClean="0"/>
              <a:t>…</a:t>
            </a:r>
            <a:endParaRPr lang="en-GB" sz="2400" dirty="0"/>
          </a:p>
          <a:p>
            <a:pPr>
              <a:spcBef>
                <a:spcPct val="50000"/>
              </a:spcBef>
            </a:pPr>
            <a:endParaRPr lang="en-US" sz="2400" dirty="0"/>
          </a:p>
        </p:txBody>
      </p:sp>
      <p:sp>
        <p:nvSpPr>
          <p:cNvPr id="2059" name="Text Box 11"/>
          <p:cNvSpPr txBox="1">
            <a:spLocks noChangeArrowheads="1"/>
          </p:cNvSpPr>
          <p:nvPr/>
        </p:nvSpPr>
        <p:spPr bwMode="auto">
          <a:xfrm>
            <a:off x="250825" y="2220913"/>
            <a:ext cx="2520950" cy="4339650"/>
          </a:xfrm>
          <a:prstGeom prst="rect">
            <a:avLst/>
          </a:prstGeom>
          <a:solidFill>
            <a:schemeClr val="bg1"/>
          </a:solidFill>
          <a:ln w="9525">
            <a:solidFill>
              <a:schemeClr val="tx1"/>
            </a:solidFill>
            <a:miter lim="800000"/>
            <a:headEnd/>
            <a:tailEnd/>
          </a:ln>
          <a:effectLst/>
        </p:spPr>
        <p:txBody>
          <a:bodyPr>
            <a:spAutoFit/>
          </a:bodyPr>
          <a:lstStyle/>
          <a:p>
            <a:pPr>
              <a:spcBef>
                <a:spcPct val="50000"/>
              </a:spcBef>
            </a:pPr>
            <a:r>
              <a:rPr lang="en-GB" sz="2400" dirty="0"/>
              <a:t>Stage 4:  The questions I need to ask about this picture are</a:t>
            </a:r>
            <a:r>
              <a:rPr lang="en-GB" sz="2400" dirty="0" smtClean="0"/>
              <a:t>…</a:t>
            </a:r>
            <a:endParaRPr lang="en-GB" sz="2400" dirty="0"/>
          </a:p>
          <a:p>
            <a:pPr>
              <a:spcBef>
                <a:spcPct val="50000"/>
              </a:spcBef>
            </a:pPr>
            <a:endParaRPr lang="en-GB" sz="2400" dirty="0"/>
          </a:p>
          <a:p>
            <a:pPr>
              <a:spcBef>
                <a:spcPct val="50000"/>
              </a:spcBef>
            </a:pPr>
            <a:endParaRPr lang="en-GB" sz="2400" dirty="0"/>
          </a:p>
          <a:p>
            <a:pPr>
              <a:spcBef>
                <a:spcPct val="50000"/>
              </a:spcBef>
            </a:pPr>
            <a:endParaRPr lang="en-GB" sz="2400" dirty="0"/>
          </a:p>
          <a:p>
            <a:pPr>
              <a:spcBef>
                <a:spcPct val="50000"/>
              </a:spcBef>
            </a:pPr>
            <a:endParaRPr lang="en-GB" sz="2400" dirty="0"/>
          </a:p>
          <a:p>
            <a:pPr>
              <a:spcBef>
                <a:spcPct val="50000"/>
              </a:spcBef>
            </a:pPr>
            <a:endParaRPr lang="en-US" sz="2400" dirty="0"/>
          </a:p>
        </p:txBody>
      </p:sp>
      <p:sp>
        <p:nvSpPr>
          <p:cNvPr id="2060" name="Text Box 12"/>
          <p:cNvSpPr txBox="1">
            <a:spLocks noChangeArrowheads="1"/>
          </p:cNvSpPr>
          <p:nvPr/>
        </p:nvSpPr>
        <p:spPr bwMode="auto">
          <a:xfrm>
            <a:off x="900113" y="38100"/>
            <a:ext cx="7634287" cy="366713"/>
          </a:xfrm>
          <a:prstGeom prst="rect">
            <a:avLst/>
          </a:prstGeom>
          <a:noFill/>
          <a:ln w="9525">
            <a:noFill/>
            <a:miter lim="800000"/>
            <a:headEnd/>
            <a:tailEnd/>
          </a:ln>
          <a:effectLst/>
        </p:spPr>
        <p:txBody>
          <a:bodyPr>
            <a:spAutoFit/>
          </a:bodyPr>
          <a:lstStyle/>
          <a:p>
            <a:pPr algn="ctr">
              <a:spcBef>
                <a:spcPct val="50000"/>
              </a:spcBef>
            </a:pPr>
            <a:r>
              <a:rPr lang="en-GB" b="1" u="sng"/>
              <a:t>Thinking skills – Try to use key scientific words where possible.</a:t>
            </a:r>
            <a:endParaRPr lang="en-US" b="1" u="sng"/>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800" u="sng" dirty="0" err="1" smtClean="0"/>
              <a:t>Linus</a:t>
            </a:r>
            <a:r>
              <a:rPr lang="en-GB" sz="4800" u="sng" dirty="0" smtClean="0"/>
              <a:t> Pauling</a:t>
            </a:r>
            <a:endParaRPr lang="en-GB" sz="4800" u="sng" dirty="0"/>
          </a:p>
        </p:txBody>
      </p:sp>
      <p:pic>
        <p:nvPicPr>
          <p:cNvPr id="1026" name="Picture 2" descr="http://2.bp.blogspot.com/_4sDK3codoaA/StPNqULXuDI/AAAAAAAABnU/Chl6WpFXfV0/s400/Peace+activist+Linus+Pauling.gif"/>
          <p:cNvPicPr>
            <a:picLocks noChangeAspect="1" noChangeArrowheads="1"/>
          </p:cNvPicPr>
          <p:nvPr/>
        </p:nvPicPr>
        <p:blipFill>
          <a:blip r:embed="rId2" cstate="print"/>
          <a:srcRect/>
          <a:stretch>
            <a:fillRect/>
          </a:stretch>
        </p:blipFill>
        <p:spPr bwMode="auto">
          <a:xfrm>
            <a:off x="395536" y="3645024"/>
            <a:ext cx="3048000" cy="2733675"/>
          </a:xfrm>
          <a:prstGeom prst="rect">
            <a:avLst/>
          </a:prstGeom>
          <a:noFill/>
        </p:spPr>
      </p:pic>
      <p:sp>
        <p:nvSpPr>
          <p:cNvPr id="5" name="TextBox 4"/>
          <p:cNvSpPr txBox="1"/>
          <p:nvPr/>
        </p:nvSpPr>
        <p:spPr>
          <a:xfrm>
            <a:off x="467544" y="1484784"/>
            <a:ext cx="8136904" cy="1754326"/>
          </a:xfrm>
          <a:prstGeom prst="rect">
            <a:avLst/>
          </a:prstGeom>
          <a:noFill/>
        </p:spPr>
        <p:txBody>
          <a:bodyPr wrap="square" rtlCol="0">
            <a:spAutoFit/>
          </a:bodyPr>
          <a:lstStyle/>
          <a:p>
            <a:r>
              <a:rPr lang="en-GB" sz="3600" dirty="0" smtClean="0"/>
              <a:t>1932 – </a:t>
            </a:r>
            <a:r>
              <a:rPr lang="en-GB" sz="3600" dirty="0" err="1" smtClean="0"/>
              <a:t>Linus</a:t>
            </a:r>
            <a:r>
              <a:rPr lang="en-GB" sz="3600" dirty="0" smtClean="0"/>
              <a:t> Pauling invented </a:t>
            </a:r>
            <a:r>
              <a:rPr lang="en-GB" sz="3600" b="1" u="sng" dirty="0" smtClean="0"/>
              <a:t>Pauling scale </a:t>
            </a:r>
            <a:r>
              <a:rPr lang="en-GB" sz="3600" dirty="0" smtClean="0"/>
              <a:t>to measure electronegativity on an atom.</a:t>
            </a:r>
            <a:endParaRPr lang="en-GB" sz="3600" dirty="0"/>
          </a:p>
        </p:txBody>
      </p:sp>
      <p:pic>
        <p:nvPicPr>
          <p:cNvPr id="6" name="Picture 7" descr="S691813_aw_036"/>
          <p:cNvPicPr>
            <a:picLocks noChangeAspect="1" noChangeArrowheads="1"/>
          </p:cNvPicPr>
          <p:nvPr/>
        </p:nvPicPr>
        <p:blipFill>
          <a:blip r:embed="rId3" cstate="print"/>
          <a:srcRect/>
          <a:stretch>
            <a:fillRect/>
          </a:stretch>
        </p:blipFill>
        <p:spPr bwMode="auto">
          <a:xfrm>
            <a:off x="4067944" y="3789040"/>
            <a:ext cx="1678935" cy="1800200"/>
          </a:xfrm>
          <a:prstGeom prst="rect">
            <a:avLst/>
          </a:prstGeom>
          <a:noFill/>
        </p:spPr>
      </p:pic>
      <p:pic>
        <p:nvPicPr>
          <p:cNvPr id="1028" name="Picture 4" descr="Bonding in hydrogen chloride. A hydrogen atom and chlorine atom each share one electron"/>
          <p:cNvPicPr>
            <a:picLocks noChangeAspect="1" noChangeArrowheads="1"/>
          </p:cNvPicPr>
          <p:nvPr/>
        </p:nvPicPr>
        <p:blipFill>
          <a:blip r:embed="rId4" cstate="print"/>
          <a:srcRect/>
          <a:stretch>
            <a:fillRect/>
          </a:stretch>
        </p:blipFill>
        <p:spPr bwMode="auto">
          <a:xfrm>
            <a:off x="6372200" y="4077072"/>
            <a:ext cx="2000250" cy="95250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lstStyle/>
          <a:p>
            <a:r>
              <a:rPr lang="en-GB" b="1" u="sng" dirty="0" smtClean="0"/>
              <a:t>Pauling Scale</a:t>
            </a:r>
            <a:endParaRPr lang="en-GB" b="1" u="sng" dirty="0"/>
          </a:p>
        </p:txBody>
      </p:sp>
      <p:pic>
        <p:nvPicPr>
          <p:cNvPr id="4" name="Picture 8" descr="S691813_aw_039"/>
          <p:cNvPicPr>
            <a:picLocks noChangeAspect="1" noChangeArrowheads="1"/>
          </p:cNvPicPr>
          <p:nvPr/>
        </p:nvPicPr>
        <p:blipFill>
          <a:blip r:embed="rId2" cstate="print"/>
          <a:srcRect/>
          <a:stretch>
            <a:fillRect/>
          </a:stretch>
        </p:blipFill>
        <p:spPr bwMode="auto">
          <a:xfrm>
            <a:off x="0" y="1052736"/>
            <a:ext cx="8725362" cy="4464496"/>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u="sng" dirty="0" smtClean="0"/>
              <a:t>Across a Period</a:t>
            </a:r>
            <a:endParaRPr lang="en-GB" u="sng" dirty="0"/>
          </a:p>
        </p:txBody>
      </p:sp>
      <p:pic>
        <p:nvPicPr>
          <p:cNvPr id="1026" name="Picture 2" descr="http://www.chemguide.co.uk/atoms/bonding/p3eneg.GI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915816" y="1494312"/>
            <a:ext cx="3384376" cy="217442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Box 3"/>
          <p:cNvSpPr txBox="1"/>
          <p:nvPr/>
        </p:nvSpPr>
        <p:spPr>
          <a:xfrm>
            <a:off x="539552" y="4229027"/>
            <a:ext cx="8136904" cy="1200329"/>
          </a:xfrm>
          <a:prstGeom prst="rect">
            <a:avLst/>
          </a:prstGeom>
          <a:noFill/>
        </p:spPr>
        <p:txBody>
          <a:bodyPr wrap="square" rtlCol="0">
            <a:spAutoFit/>
          </a:bodyPr>
          <a:lstStyle/>
          <a:p>
            <a:r>
              <a:rPr lang="en-GB" sz="3600" dirty="0" smtClean="0"/>
              <a:t>Explain why electronegativity increases across a period.</a:t>
            </a:r>
            <a:endParaRPr lang="en-GB" sz="3600" dirty="0"/>
          </a:p>
        </p:txBody>
      </p:sp>
    </p:spTree>
    <p:extLst>
      <p:ext uri="{BB962C8B-B14F-4D97-AF65-F5344CB8AC3E}">
        <p14:creationId xmlns:p14="http://schemas.microsoft.com/office/powerpoint/2010/main" xmlns="" val="367494806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u="sng" dirty="0" smtClean="0"/>
              <a:t>Across a Period</a:t>
            </a:r>
            <a:endParaRPr lang="en-GB" u="sng" dirty="0"/>
          </a:p>
        </p:txBody>
      </p:sp>
      <p:pic>
        <p:nvPicPr>
          <p:cNvPr id="3074" name="Picture 2" descr="http://www.chemguide.co.uk/atoms/bonding/nacleneg.GI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83568" y="1844824"/>
            <a:ext cx="7928963" cy="2376264"/>
          </a:xfrm>
          <a:prstGeom prst="rect">
            <a:avLst/>
          </a:prstGeom>
          <a:noFill/>
          <a:extLst>
            <a:ext uri="{909E8E84-426E-40DD-AFC4-6F175D3DCCD1}">
              <a14:hiddenFill xmlns:a14="http://schemas.microsoft.com/office/drawing/2010/main" xmlns="">
                <a:solidFill>
                  <a:srgbClr val="FFFFFF"/>
                </a:solidFill>
              </a14:hiddenFill>
            </a:ext>
          </a:extLst>
        </p:spPr>
      </p:pic>
      <p:sp>
        <p:nvSpPr>
          <p:cNvPr id="4" name="Rectangle 3"/>
          <p:cNvSpPr/>
          <p:nvPr/>
        </p:nvSpPr>
        <p:spPr>
          <a:xfrm>
            <a:off x="395536" y="4725144"/>
            <a:ext cx="8424936" cy="1569660"/>
          </a:xfrm>
          <a:prstGeom prst="rect">
            <a:avLst/>
          </a:prstGeom>
        </p:spPr>
        <p:txBody>
          <a:bodyPr wrap="square">
            <a:spAutoFit/>
          </a:bodyPr>
          <a:lstStyle/>
          <a:p>
            <a:r>
              <a:rPr lang="en-GB" sz="2400" dirty="0"/>
              <a:t>Both sodium and chlorine have their bonding electrons in the 3-level. The electron pair is screened from both nuclei by the 1s, 2s and 2p electrons, but the chlorine nucleus has 6 more protons in it. </a:t>
            </a:r>
          </a:p>
        </p:txBody>
      </p:sp>
    </p:spTree>
    <p:extLst>
      <p:ext uri="{BB962C8B-B14F-4D97-AF65-F5344CB8AC3E}">
        <p14:creationId xmlns:p14="http://schemas.microsoft.com/office/powerpoint/2010/main" xmlns="" val="12897295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Down a Group</a:t>
            </a:r>
            <a:endParaRPr lang="en-GB" dirty="0"/>
          </a:p>
        </p:txBody>
      </p:sp>
      <p:pic>
        <p:nvPicPr>
          <p:cNvPr id="2050" name="Picture 2" descr="http://www.chemguide.co.uk/atoms/bonding/g1g7eneg.GI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63688" y="1700808"/>
            <a:ext cx="5544616" cy="272000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Box 4"/>
          <p:cNvSpPr txBox="1"/>
          <p:nvPr/>
        </p:nvSpPr>
        <p:spPr>
          <a:xfrm>
            <a:off x="539552" y="4797199"/>
            <a:ext cx="8136904" cy="1200329"/>
          </a:xfrm>
          <a:prstGeom prst="rect">
            <a:avLst/>
          </a:prstGeom>
          <a:noFill/>
        </p:spPr>
        <p:txBody>
          <a:bodyPr wrap="square" rtlCol="0">
            <a:spAutoFit/>
          </a:bodyPr>
          <a:lstStyle/>
          <a:p>
            <a:r>
              <a:rPr lang="en-GB" sz="3600" dirty="0" smtClean="0"/>
              <a:t>Explain why electronegativity decreases down a group.</a:t>
            </a:r>
            <a:endParaRPr lang="en-GB" sz="3600" dirty="0"/>
          </a:p>
        </p:txBody>
      </p:sp>
    </p:spTree>
    <p:extLst>
      <p:ext uri="{BB962C8B-B14F-4D97-AF65-F5344CB8AC3E}">
        <p14:creationId xmlns:p14="http://schemas.microsoft.com/office/powerpoint/2010/main" xmlns="" val="50488189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Down a Group</a:t>
            </a:r>
            <a:endParaRPr lang="en-GB" dirty="0"/>
          </a:p>
        </p:txBody>
      </p:sp>
      <p:pic>
        <p:nvPicPr>
          <p:cNvPr id="4098" name="Picture 2" descr="http://www.chemguide.co.uk/atoms/bonding/fvcleneg.GIF"/>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75656" y="1747930"/>
            <a:ext cx="6149141" cy="1944216"/>
          </a:xfrm>
          <a:prstGeom prst="rect">
            <a:avLst/>
          </a:prstGeom>
          <a:noFill/>
          <a:extLst>
            <a:ext uri="{909E8E84-426E-40DD-AFC4-6F175D3DCCD1}">
              <a14:hiddenFill xmlns:a14="http://schemas.microsoft.com/office/drawing/2010/main" xmlns="">
                <a:solidFill>
                  <a:srgbClr val="FFFFFF"/>
                </a:solidFill>
              </a14:hiddenFill>
            </a:ext>
          </a:extLst>
        </p:spPr>
      </p:pic>
      <p:sp>
        <p:nvSpPr>
          <p:cNvPr id="4" name="Rectangle 3"/>
          <p:cNvSpPr/>
          <p:nvPr/>
        </p:nvSpPr>
        <p:spPr>
          <a:xfrm>
            <a:off x="467544" y="4293096"/>
            <a:ext cx="8280920" cy="1569660"/>
          </a:xfrm>
          <a:prstGeom prst="rect">
            <a:avLst/>
          </a:prstGeom>
        </p:spPr>
        <p:txBody>
          <a:bodyPr wrap="square">
            <a:spAutoFit/>
          </a:bodyPr>
          <a:lstStyle/>
          <a:p>
            <a:r>
              <a:rPr lang="en-GB" sz="3200" dirty="0"/>
              <a:t>The bonding pair is shielded from the fluorine's nucleus only by the 1s</a:t>
            </a:r>
            <a:r>
              <a:rPr lang="en-GB" sz="3200" baseline="30000" dirty="0"/>
              <a:t>2</a:t>
            </a:r>
            <a:r>
              <a:rPr lang="en-GB" sz="3200" dirty="0"/>
              <a:t> electrons. In the chlorine case it is shielded by all the 1s</a:t>
            </a:r>
            <a:r>
              <a:rPr lang="en-GB" sz="3200" baseline="30000" dirty="0"/>
              <a:t>2</a:t>
            </a:r>
            <a:r>
              <a:rPr lang="en-GB" sz="3200" dirty="0"/>
              <a:t>2s</a:t>
            </a:r>
            <a:r>
              <a:rPr lang="en-GB" sz="3200" baseline="30000" dirty="0"/>
              <a:t>2</a:t>
            </a:r>
            <a:r>
              <a:rPr lang="en-GB" sz="3200" dirty="0"/>
              <a:t>2p</a:t>
            </a:r>
            <a:r>
              <a:rPr lang="en-GB" sz="3200" baseline="30000" dirty="0"/>
              <a:t>6</a:t>
            </a:r>
            <a:r>
              <a:rPr lang="en-GB" sz="3200" dirty="0"/>
              <a:t> electrons.</a:t>
            </a:r>
          </a:p>
        </p:txBody>
      </p:sp>
    </p:spTree>
    <p:extLst>
      <p:ext uri="{BB962C8B-B14F-4D97-AF65-F5344CB8AC3E}">
        <p14:creationId xmlns:p14="http://schemas.microsoft.com/office/powerpoint/2010/main" xmlns="" val="334454879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u="sng" dirty="0" smtClean="0"/>
              <a:t>Covalent </a:t>
            </a:r>
            <a:r>
              <a:rPr lang="en-GB" u="sng" dirty="0" smtClean="0">
                <a:sym typeface="Wingdings" pitchFamily="2" charset="2"/>
              </a:rPr>
              <a:t> Ionic</a:t>
            </a:r>
            <a:endParaRPr lang="en-GB" u="sng" dirty="0"/>
          </a:p>
        </p:txBody>
      </p:sp>
      <p:sp>
        <p:nvSpPr>
          <p:cNvPr id="3" name="Content Placeholder 2"/>
          <p:cNvSpPr>
            <a:spLocks noGrp="1"/>
          </p:cNvSpPr>
          <p:nvPr>
            <p:ph idx="1"/>
          </p:nvPr>
        </p:nvSpPr>
        <p:spPr/>
        <p:txBody>
          <a:bodyPr>
            <a:noAutofit/>
          </a:bodyPr>
          <a:lstStyle/>
          <a:p>
            <a:r>
              <a:rPr lang="en-GB" sz="4000" dirty="0" smtClean="0">
                <a:solidFill>
                  <a:schemeClr val="accent2">
                    <a:lumMod val="75000"/>
                  </a:schemeClr>
                </a:solidFill>
              </a:rPr>
              <a:t>No difference between electronegativity = non polar covalent bond.</a:t>
            </a:r>
          </a:p>
          <a:p>
            <a:r>
              <a:rPr lang="en-GB" sz="4000" dirty="0" smtClean="0">
                <a:solidFill>
                  <a:srgbClr val="0070C0"/>
                </a:solidFill>
              </a:rPr>
              <a:t>Small difference in electronegativity = polar covalent bond.</a:t>
            </a:r>
          </a:p>
          <a:p>
            <a:r>
              <a:rPr lang="en-GB" sz="4000" dirty="0" smtClean="0"/>
              <a:t>Large difference in electronegativity = ionic bond.</a:t>
            </a:r>
            <a:endParaRPr lang="en-GB" sz="40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u="sng" dirty="0" smtClean="0"/>
              <a:t>Non Polar Covalent Bond</a:t>
            </a:r>
            <a:endParaRPr lang="en-GB" u="sng" dirty="0"/>
          </a:p>
        </p:txBody>
      </p:sp>
      <p:sp>
        <p:nvSpPr>
          <p:cNvPr id="3" name="Content Placeholder 2"/>
          <p:cNvSpPr>
            <a:spLocks noGrp="1"/>
          </p:cNvSpPr>
          <p:nvPr>
            <p:ph idx="1"/>
          </p:nvPr>
        </p:nvSpPr>
        <p:spPr/>
        <p:txBody>
          <a:bodyPr/>
          <a:lstStyle/>
          <a:p>
            <a:r>
              <a:rPr lang="en-GB" dirty="0" smtClean="0">
                <a:solidFill>
                  <a:schemeClr val="accent2">
                    <a:lumMod val="75000"/>
                  </a:schemeClr>
                </a:solidFill>
              </a:rPr>
              <a:t>No difference between electronegativity = non polar covalent bond.</a:t>
            </a:r>
          </a:p>
          <a:p>
            <a:endParaRPr lang="en-GB" dirty="0"/>
          </a:p>
        </p:txBody>
      </p:sp>
      <p:pic>
        <p:nvPicPr>
          <p:cNvPr id="4" name="Picture 7" descr="S691813_aw_036"/>
          <p:cNvPicPr>
            <a:picLocks noChangeAspect="1" noChangeArrowheads="1"/>
          </p:cNvPicPr>
          <p:nvPr/>
        </p:nvPicPr>
        <p:blipFill>
          <a:blip r:embed="rId2" cstate="print"/>
          <a:srcRect/>
          <a:stretch>
            <a:fillRect/>
          </a:stretch>
        </p:blipFill>
        <p:spPr bwMode="auto">
          <a:xfrm>
            <a:off x="1763688" y="3284984"/>
            <a:ext cx="2753454" cy="2952328"/>
          </a:xfrm>
          <a:prstGeom prst="rect">
            <a:avLst/>
          </a:prstGeom>
          <a:noFill/>
        </p:spPr>
      </p:pic>
      <p:sp>
        <p:nvSpPr>
          <p:cNvPr id="5" name="TextBox 4"/>
          <p:cNvSpPr txBox="1"/>
          <p:nvPr/>
        </p:nvSpPr>
        <p:spPr>
          <a:xfrm>
            <a:off x="6012160" y="3645024"/>
            <a:ext cx="938077" cy="2062103"/>
          </a:xfrm>
          <a:prstGeom prst="rect">
            <a:avLst/>
          </a:prstGeom>
          <a:noFill/>
        </p:spPr>
        <p:txBody>
          <a:bodyPr wrap="none" rtlCol="0">
            <a:spAutoFit/>
          </a:bodyPr>
          <a:lstStyle/>
          <a:p>
            <a:r>
              <a:rPr lang="en-GB" sz="3200" dirty="0" smtClean="0"/>
              <a:t>H-H</a:t>
            </a:r>
          </a:p>
          <a:p>
            <a:endParaRPr lang="en-GB" sz="3200" dirty="0" smtClean="0"/>
          </a:p>
          <a:p>
            <a:endParaRPr lang="en-GB" sz="3200" dirty="0" smtClean="0"/>
          </a:p>
          <a:p>
            <a:r>
              <a:rPr lang="en-GB" sz="3200" dirty="0" err="1" smtClean="0"/>
              <a:t>Cl-Cl</a:t>
            </a:r>
            <a:endParaRPr lang="en-GB" sz="32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u="sng" dirty="0" smtClean="0"/>
              <a:t>Polar Covalent Bond</a:t>
            </a:r>
            <a:endParaRPr lang="en-GB" u="sng" dirty="0"/>
          </a:p>
        </p:txBody>
      </p:sp>
      <p:sp>
        <p:nvSpPr>
          <p:cNvPr id="3" name="Content Placeholder 2"/>
          <p:cNvSpPr>
            <a:spLocks noGrp="1"/>
          </p:cNvSpPr>
          <p:nvPr>
            <p:ph idx="1"/>
          </p:nvPr>
        </p:nvSpPr>
        <p:spPr/>
        <p:txBody>
          <a:bodyPr/>
          <a:lstStyle/>
          <a:p>
            <a:r>
              <a:rPr lang="en-GB" dirty="0" smtClean="0">
                <a:solidFill>
                  <a:srgbClr val="0070C0"/>
                </a:solidFill>
              </a:rPr>
              <a:t>Small difference in electronegativity = polar covalent bond.</a:t>
            </a:r>
          </a:p>
          <a:p>
            <a:pPr>
              <a:buNone/>
            </a:pPr>
            <a:endParaRPr lang="en-GB" dirty="0"/>
          </a:p>
        </p:txBody>
      </p:sp>
      <p:pic>
        <p:nvPicPr>
          <p:cNvPr id="4" name="Picture 4" descr="Bonding in hydrogen chloride. A hydrogen atom and chlorine atom each share one electron"/>
          <p:cNvPicPr>
            <a:picLocks noChangeAspect="1" noChangeArrowheads="1"/>
          </p:cNvPicPr>
          <p:nvPr/>
        </p:nvPicPr>
        <p:blipFill>
          <a:blip r:embed="rId2" cstate="print"/>
          <a:srcRect/>
          <a:stretch>
            <a:fillRect/>
          </a:stretch>
        </p:blipFill>
        <p:spPr bwMode="auto">
          <a:xfrm>
            <a:off x="395536" y="3356992"/>
            <a:ext cx="4234070" cy="2016224"/>
          </a:xfrm>
          <a:prstGeom prst="rect">
            <a:avLst/>
          </a:prstGeom>
          <a:noFill/>
        </p:spPr>
      </p:pic>
      <p:pic>
        <p:nvPicPr>
          <p:cNvPr id="5" name="Picture 8" descr="S691813_aw_037"/>
          <p:cNvPicPr>
            <a:picLocks noChangeAspect="1" noChangeArrowheads="1"/>
          </p:cNvPicPr>
          <p:nvPr/>
        </p:nvPicPr>
        <p:blipFill>
          <a:blip r:embed="rId3" cstate="print"/>
          <a:srcRect l="23854" r="25031" b="46154"/>
          <a:stretch>
            <a:fillRect/>
          </a:stretch>
        </p:blipFill>
        <p:spPr bwMode="auto">
          <a:xfrm>
            <a:off x="5580112" y="3861048"/>
            <a:ext cx="2468846" cy="1152128"/>
          </a:xfrm>
          <a:prstGeom prst="rect">
            <a:avLst/>
          </a:prstGeom>
          <a:noFill/>
          <a:ln>
            <a:noFill/>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u="sng" dirty="0" smtClean="0"/>
              <a:t>Ionic Bonding</a:t>
            </a:r>
            <a:endParaRPr lang="en-GB" u="sng" dirty="0"/>
          </a:p>
        </p:txBody>
      </p:sp>
      <p:sp>
        <p:nvSpPr>
          <p:cNvPr id="3" name="Content Placeholder 2"/>
          <p:cNvSpPr>
            <a:spLocks noGrp="1"/>
          </p:cNvSpPr>
          <p:nvPr>
            <p:ph idx="1"/>
          </p:nvPr>
        </p:nvSpPr>
        <p:spPr/>
        <p:txBody>
          <a:bodyPr/>
          <a:lstStyle/>
          <a:p>
            <a:r>
              <a:rPr lang="en-GB" dirty="0" smtClean="0"/>
              <a:t>Large difference in electronegativity = ionic bond.</a:t>
            </a:r>
          </a:p>
          <a:p>
            <a:endParaRPr lang="en-GB" dirty="0"/>
          </a:p>
        </p:txBody>
      </p:sp>
      <p:pic>
        <p:nvPicPr>
          <p:cNvPr id="24578" name="Picture 2" descr="http://www.chemguide.co.uk/atoms/bonding/ab3.GIF"/>
          <p:cNvPicPr>
            <a:picLocks noChangeAspect="1" noChangeArrowheads="1"/>
          </p:cNvPicPr>
          <p:nvPr/>
        </p:nvPicPr>
        <p:blipFill>
          <a:blip r:embed="rId2" cstate="print"/>
          <a:srcRect/>
          <a:stretch>
            <a:fillRect/>
          </a:stretch>
        </p:blipFill>
        <p:spPr bwMode="auto">
          <a:xfrm>
            <a:off x="1907704" y="3068960"/>
            <a:ext cx="5130557" cy="216024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5400" dirty="0" smtClean="0"/>
              <a:t>What is Electronegativity?</a:t>
            </a:r>
            <a:endParaRPr lang="en-GB" sz="5400" dirty="0"/>
          </a:p>
        </p:txBody>
      </p:sp>
      <p:sp>
        <p:nvSpPr>
          <p:cNvPr id="3" name="Content Placeholder 2"/>
          <p:cNvSpPr>
            <a:spLocks noGrp="1"/>
          </p:cNvSpPr>
          <p:nvPr>
            <p:ph idx="1"/>
          </p:nvPr>
        </p:nvSpPr>
        <p:spPr/>
        <p:txBody>
          <a:bodyPr/>
          <a:lstStyle/>
          <a:p>
            <a:r>
              <a:rPr lang="en-GB" dirty="0" smtClean="0"/>
              <a:t>Write your answer on a piece of paper.</a:t>
            </a:r>
            <a:endParaRPr lang="en-GB"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descr="S691813_aw_040"/>
          <p:cNvPicPr>
            <a:picLocks noChangeAspect="1" noChangeArrowheads="1"/>
          </p:cNvPicPr>
          <p:nvPr/>
        </p:nvPicPr>
        <p:blipFill>
          <a:blip r:embed="rId2" cstate="print"/>
          <a:srcRect/>
          <a:stretch>
            <a:fillRect/>
          </a:stretch>
        </p:blipFill>
        <p:spPr bwMode="auto">
          <a:xfrm>
            <a:off x="251520" y="548680"/>
            <a:ext cx="8469327" cy="2664296"/>
          </a:xfrm>
          <a:prstGeom prst="rect">
            <a:avLst/>
          </a:prstGeom>
          <a:noFill/>
        </p:spPr>
      </p:pic>
      <p:sp>
        <p:nvSpPr>
          <p:cNvPr id="5" name="TextBox 4"/>
          <p:cNvSpPr txBox="1"/>
          <p:nvPr/>
        </p:nvSpPr>
        <p:spPr>
          <a:xfrm>
            <a:off x="323528" y="3933056"/>
            <a:ext cx="8424936" cy="2062103"/>
          </a:xfrm>
          <a:prstGeom prst="rect">
            <a:avLst/>
          </a:prstGeom>
          <a:noFill/>
          <a:ln>
            <a:solidFill>
              <a:schemeClr val="tx1"/>
            </a:solidFill>
          </a:ln>
        </p:spPr>
        <p:txBody>
          <a:bodyPr wrap="square" rtlCol="0">
            <a:spAutoFit/>
          </a:bodyPr>
          <a:lstStyle/>
          <a:p>
            <a:r>
              <a:rPr lang="en-GB" sz="3200" dirty="0" smtClean="0"/>
              <a:t>Think about how electronegativity changes across and down the periodic table. </a:t>
            </a:r>
          </a:p>
          <a:p>
            <a:r>
              <a:rPr lang="en-GB" sz="3200" dirty="0" smtClean="0"/>
              <a:t>Give an example of a </a:t>
            </a:r>
            <a:r>
              <a:rPr lang="en-GB" sz="3200" dirty="0" smtClean="0">
                <a:solidFill>
                  <a:schemeClr val="accent2">
                    <a:lumMod val="75000"/>
                  </a:schemeClr>
                </a:solidFill>
              </a:rPr>
              <a:t>non-polar covalent bond</a:t>
            </a:r>
            <a:r>
              <a:rPr lang="en-GB" sz="3200" dirty="0" smtClean="0"/>
              <a:t>, a </a:t>
            </a:r>
            <a:r>
              <a:rPr lang="en-GB" sz="3200" dirty="0" smtClean="0">
                <a:solidFill>
                  <a:schemeClr val="accent2">
                    <a:lumMod val="75000"/>
                  </a:schemeClr>
                </a:solidFill>
              </a:rPr>
              <a:t>polar covalent bond </a:t>
            </a:r>
            <a:r>
              <a:rPr lang="en-GB" sz="3200" dirty="0" smtClean="0"/>
              <a:t>and an </a:t>
            </a:r>
            <a:r>
              <a:rPr lang="en-GB" sz="3200" dirty="0" smtClean="0">
                <a:solidFill>
                  <a:schemeClr val="accent2">
                    <a:lumMod val="75000"/>
                  </a:schemeClr>
                </a:solidFill>
              </a:rPr>
              <a:t>ionic bond</a:t>
            </a:r>
            <a:r>
              <a:rPr lang="en-GB" sz="3200" dirty="0" smtClean="0"/>
              <a:t>.</a:t>
            </a:r>
            <a:endParaRPr lang="en-GB" sz="32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0" y="2060848"/>
            <a:ext cx="8748464" cy="4525963"/>
          </a:xfrm>
        </p:spPr>
        <p:txBody>
          <a:bodyPr/>
          <a:lstStyle/>
          <a:p>
            <a:r>
              <a:rPr lang="en-GB" dirty="0" smtClean="0"/>
              <a:t>In ionic compounds where the </a:t>
            </a:r>
            <a:r>
              <a:rPr lang="en-GB" dirty="0" err="1" smtClean="0"/>
              <a:t>cations</a:t>
            </a:r>
            <a:r>
              <a:rPr lang="en-GB" dirty="0" smtClean="0"/>
              <a:t> are small and highly charged, these </a:t>
            </a:r>
            <a:r>
              <a:rPr lang="en-GB" dirty="0" err="1" smtClean="0"/>
              <a:t>cations</a:t>
            </a:r>
            <a:r>
              <a:rPr lang="en-GB" dirty="0" smtClean="0"/>
              <a:t> distort the electron clouds of the anions in a process called polarisation.</a:t>
            </a:r>
          </a:p>
          <a:p>
            <a:r>
              <a:rPr lang="en-GB" dirty="0" smtClean="0"/>
              <a:t>This leads to an increase in the electron density in the space between the ions, some sharing o electrons and partial </a:t>
            </a:r>
            <a:r>
              <a:rPr lang="en-GB" dirty="0" err="1" smtClean="0"/>
              <a:t>covalencey</a:t>
            </a:r>
            <a:r>
              <a:rPr lang="en-GB" dirty="0" smtClean="0"/>
              <a:t>.</a:t>
            </a:r>
            <a:endParaRPr lang="en-GB" dirty="0"/>
          </a:p>
        </p:txBody>
      </p:sp>
      <p:pic>
        <p:nvPicPr>
          <p:cNvPr id="1027" name="Picture 3"/>
          <p:cNvPicPr>
            <a:picLocks noChangeAspect="1" noChangeArrowheads="1"/>
          </p:cNvPicPr>
          <p:nvPr/>
        </p:nvPicPr>
        <p:blipFill>
          <a:blip r:embed="rId2" cstate="print"/>
          <a:srcRect/>
          <a:stretch>
            <a:fillRect/>
          </a:stretch>
        </p:blipFill>
        <p:spPr bwMode="auto">
          <a:xfrm>
            <a:off x="323528" y="0"/>
            <a:ext cx="8282866" cy="201622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ox(in)">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3995936" cy="6021288"/>
          </a:xfrm>
        </p:spPr>
        <p:txBody>
          <a:bodyPr>
            <a:noAutofit/>
          </a:bodyPr>
          <a:lstStyle/>
          <a:p>
            <a:r>
              <a:rPr lang="en-GB" sz="2800" dirty="0" smtClean="0"/>
              <a:t>In ionic compounds where the </a:t>
            </a:r>
            <a:r>
              <a:rPr lang="en-GB" sz="2800" dirty="0" err="1" smtClean="0"/>
              <a:t>cations</a:t>
            </a:r>
            <a:r>
              <a:rPr lang="en-GB" sz="2800" dirty="0" smtClean="0"/>
              <a:t> are small and highly charged, these </a:t>
            </a:r>
            <a:r>
              <a:rPr lang="en-GB" sz="2800" dirty="0" err="1" smtClean="0"/>
              <a:t>cations</a:t>
            </a:r>
            <a:r>
              <a:rPr lang="en-GB" sz="2800" dirty="0" smtClean="0"/>
              <a:t> distort the electron clouds of the anions in a process called polarisation.</a:t>
            </a:r>
          </a:p>
          <a:p>
            <a:r>
              <a:rPr lang="en-GB" sz="2800" dirty="0" smtClean="0"/>
              <a:t>This leads to an increase in the electron density in the space between the ions, some sharing o electrons and partial </a:t>
            </a:r>
            <a:r>
              <a:rPr lang="en-GB" sz="2800" dirty="0" err="1" smtClean="0"/>
              <a:t>covalencey</a:t>
            </a:r>
            <a:r>
              <a:rPr lang="en-GB" sz="2800" dirty="0" smtClean="0"/>
              <a:t>.</a:t>
            </a:r>
            <a:endParaRPr lang="en-GB" sz="2800" dirty="0"/>
          </a:p>
        </p:txBody>
      </p:sp>
      <p:pic>
        <p:nvPicPr>
          <p:cNvPr id="5" name="Picture 4"/>
          <p:cNvPicPr>
            <a:picLocks noChangeAspect="1" noChangeArrowheads="1"/>
          </p:cNvPicPr>
          <p:nvPr/>
        </p:nvPicPr>
        <p:blipFill>
          <a:blip r:embed="rId2" cstate="print"/>
          <a:srcRect/>
          <a:stretch>
            <a:fillRect/>
          </a:stretch>
        </p:blipFill>
        <p:spPr bwMode="auto">
          <a:xfrm>
            <a:off x="3892229" y="476672"/>
            <a:ext cx="5251771" cy="511256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ox(in)">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0"/>
            <a:ext cx="8229600" cy="1143000"/>
          </a:xfrm>
        </p:spPr>
        <p:txBody>
          <a:bodyPr>
            <a:normAutofit/>
          </a:bodyPr>
          <a:lstStyle/>
          <a:p>
            <a:r>
              <a:rPr lang="en-GB" b="1" dirty="0" smtClean="0">
                <a:latin typeface="Tahoma" pitchFamily="34" charset="0"/>
              </a:rPr>
              <a:t>Intermolecular Forces</a:t>
            </a:r>
            <a:endParaRPr lang="en-GB" b="1" dirty="0">
              <a:latin typeface="Tahoma" pitchFamily="34" charset="0"/>
            </a:endParaRPr>
          </a:p>
        </p:txBody>
      </p:sp>
      <p:sp>
        <p:nvSpPr>
          <p:cNvPr id="3" name="Content Placeholder 2"/>
          <p:cNvSpPr>
            <a:spLocks noGrp="1"/>
          </p:cNvSpPr>
          <p:nvPr>
            <p:ph idx="1"/>
          </p:nvPr>
        </p:nvSpPr>
        <p:spPr>
          <a:xfrm>
            <a:off x="91690" y="1124744"/>
            <a:ext cx="8978911" cy="5544616"/>
          </a:xfrm>
        </p:spPr>
        <p:txBody>
          <a:bodyPr>
            <a:normAutofit/>
          </a:bodyPr>
          <a:lstStyle/>
          <a:p>
            <a:pPr marL="0" indent="0">
              <a:buNone/>
            </a:pPr>
            <a:r>
              <a:rPr lang="en-GB" b="1" u="sng" dirty="0" smtClean="0">
                <a:latin typeface="Tahoma" pitchFamily="34" charset="0"/>
              </a:rPr>
              <a:t>Intermolecular Forces:</a:t>
            </a:r>
          </a:p>
          <a:p>
            <a:pPr marL="0" indent="0">
              <a:buNone/>
            </a:pPr>
            <a:endParaRPr lang="en-GB" sz="1100" b="1" u="sng" dirty="0" smtClean="0">
              <a:latin typeface="Tahoma" pitchFamily="34" charset="0"/>
            </a:endParaRPr>
          </a:p>
          <a:p>
            <a:pPr marL="0" indent="0">
              <a:buNone/>
            </a:pPr>
            <a:r>
              <a:rPr lang="en-GB" sz="2800" dirty="0" smtClean="0">
                <a:latin typeface="Tahoma" pitchFamily="34" charset="0"/>
              </a:rPr>
              <a:t>There are </a:t>
            </a:r>
            <a:r>
              <a:rPr lang="en-GB" sz="2800" dirty="0" smtClean="0">
                <a:solidFill>
                  <a:schemeClr val="accent2">
                    <a:lumMod val="75000"/>
                  </a:schemeClr>
                </a:solidFill>
                <a:latin typeface="Tahoma" pitchFamily="34" charset="0"/>
              </a:rPr>
              <a:t>three types </a:t>
            </a:r>
            <a:r>
              <a:rPr lang="en-GB" sz="2800" dirty="0" smtClean="0">
                <a:latin typeface="Tahoma" pitchFamily="34" charset="0"/>
              </a:rPr>
              <a:t>of intermolecular forces;</a:t>
            </a:r>
          </a:p>
          <a:p>
            <a:pPr marL="0" indent="0">
              <a:buNone/>
            </a:pPr>
            <a:endParaRPr lang="en-GB" sz="2400" dirty="0">
              <a:latin typeface="Tahoma" pitchFamily="34" charset="0"/>
            </a:endParaRPr>
          </a:p>
          <a:p>
            <a:r>
              <a:rPr lang="en-GB" sz="2800" dirty="0" smtClean="0">
                <a:solidFill>
                  <a:schemeClr val="accent2">
                    <a:lumMod val="75000"/>
                  </a:schemeClr>
                </a:solidFill>
                <a:latin typeface="Tahoma" pitchFamily="34" charset="0"/>
              </a:rPr>
              <a:t>Permanent dipole-dipole </a:t>
            </a:r>
            <a:r>
              <a:rPr lang="en-GB" sz="2800" dirty="0" smtClean="0">
                <a:latin typeface="Tahoma" pitchFamily="34" charset="0"/>
              </a:rPr>
              <a:t>interactions</a:t>
            </a:r>
            <a:endParaRPr lang="en-GB" sz="2800" dirty="0">
              <a:latin typeface="Tahoma" pitchFamily="34" charset="0"/>
            </a:endParaRPr>
          </a:p>
          <a:p>
            <a:r>
              <a:rPr lang="en-GB" sz="2800" dirty="0" smtClean="0">
                <a:solidFill>
                  <a:schemeClr val="accent2">
                    <a:lumMod val="75000"/>
                  </a:schemeClr>
                </a:solidFill>
                <a:latin typeface="Tahoma" pitchFamily="34" charset="0"/>
              </a:rPr>
              <a:t>London’ </a:t>
            </a:r>
            <a:r>
              <a:rPr lang="en-GB" sz="2800" dirty="0" smtClean="0">
                <a:latin typeface="Tahoma" pitchFamily="34" charset="0"/>
              </a:rPr>
              <a:t>forces (induced dipole forces)</a:t>
            </a:r>
            <a:endParaRPr lang="en-GB" sz="2800" dirty="0">
              <a:latin typeface="Tahoma" pitchFamily="34" charset="0"/>
            </a:endParaRPr>
          </a:p>
          <a:p>
            <a:r>
              <a:rPr lang="en-GB" sz="2800" dirty="0" smtClean="0">
                <a:solidFill>
                  <a:schemeClr val="accent2">
                    <a:lumMod val="75000"/>
                  </a:schemeClr>
                </a:solidFill>
                <a:latin typeface="Tahoma" pitchFamily="34" charset="0"/>
              </a:rPr>
              <a:t>Hydrogen bonding</a:t>
            </a:r>
            <a:r>
              <a:rPr lang="en-GB" sz="2800" dirty="0" smtClean="0">
                <a:latin typeface="Tahoma" pitchFamily="34" charset="0"/>
              </a:rPr>
              <a:t>.  </a:t>
            </a:r>
          </a:p>
          <a:p>
            <a:pPr marL="0" indent="0">
              <a:buNone/>
            </a:pPr>
            <a:endParaRPr lang="en-GB" sz="2800" dirty="0">
              <a:latin typeface="Tahoma" pitchFamily="34" charset="0"/>
            </a:endParaRPr>
          </a:p>
        </p:txBody>
      </p:sp>
      <p:pic>
        <p:nvPicPr>
          <p:cNvPr id="2050" name="Picture 2" descr="http://media.apnonline.com.au/img/media/images/2009/09/09/gecko_465x288_090909_t325.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0604" y="15825"/>
            <a:ext cx="1498621" cy="926839"/>
          </a:xfrm>
          <a:prstGeom prst="rect">
            <a:avLst/>
          </a:prstGeom>
          <a:noFill/>
          <a:extLst>
            <a:ext uri="{909E8E84-426E-40DD-AFC4-6F175D3DCCD1}">
              <a14:hiddenFill xmlns="" xmlns:a14="http://schemas.microsoft.com/office/drawing/2010/main">
                <a:solidFill>
                  <a:srgbClr val="FFFFFF"/>
                </a:solidFill>
              </a14:hiddenFill>
            </a:ext>
          </a:extLst>
        </p:spPr>
      </p:pic>
      <p:pic>
        <p:nvPicPr>
          <p:cNvPr id="5" name="Picture 2" descr="http://media.apnonline.com.au/img/media/images/2009/09/09/gecko_465x288_090909_t325.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571981" y="0"/>
            <a:ext cx="1498621" cy="926839"/>
          </a:xfrm>
          <a:prstGeom prst="rect">
            <a:avLst/>
          </a:prstGeom>
          <a:noFill/>
          <a:extLst>
            <a:ext uri="{909E8E84-426E-40DD-AFC4-6F175D3DCCD1}">
              <a14:hiddenFill xmlns="" xmlns:a14="http://schemas.microsoft.com/office/drawing/2010/main">
                <a:solidFill>
                  <a:srgbClr val="FFFFFF"/>
                </a:solidFill>
              </a14:hiddenFill>
            </a:ext>
          </a:extLst>
        </p:spPr>
      </p:pic>
      <p:graphicFrame>
        <p:nvGraphicFramePr>
          <p:cNvPr id="4" name="Table 3"/>
          <p:cNvGraphicFramePr>
            <a:graphicFrameLocks noGrp="1"/>
          </p:cNvGraphicFramePr>
          <p:nvPr>
            <p:extLst>
              <p:ext uri="{D42A27DB-BD31-4B8C-83A1-F6EECF244321}">
                <p14:modId xmlns="" xmlns:p14="http://schemas.microsoft.com/office/powerpoint/2010/main" val="1909364224"/>
              </p:ext>
            </p:extLst>
          </p:nvPr>
        </p:nvGraphicFramePr>
        <p:xfrm>
          <a:off x="1691680" y="4653136"/>
          <a:ext cx="5544616" cy="1854200"/>
        </p:xfrm>
        <a:graphic>
          <a:graphicData uri="http://schemas.openxmlformats.org/drawingml/2006/table">
            <a:tbl>
              <a:tblPr firstRow="1" bandRow="1">
                <a:tableStyleId>{5C22544A-7EE6-4342-B048-85BDC9FD1C3A}</a:tableStyleId>
              </a:tblPr>
              <a:tblGrid>
                <a:gridCol w="2772308"/>
                <a:gridCol w="2772308"/>
              </a:tblGrid>
              <a:tr h="370840">
                <a:tc>
                  <a:txBody>
                    <a:bodyPr/>
                    <a:lstStyle/>
                    <a:p>
                      <a:r>
                        <a:rPr lang="en-GB" dirty="0" smtClean="0"/>
                        <a:t>Bond Type</a:t>
                      </a:r>
                      <a:endParaRPr lang="en-GB" dirty="0"/>
                    </a:p>
                  </a:txBody>
                  <a:tcPr/>
                </a:tc>
                <a:tc>
                  <a:txBody>
                    <a:bodyPr/>
                    <a:lstStyle/>
                    <a:p>
                      <a:pPr algn="ctr"/>
                      <a:r>
                        <a:rPr lang="en-GB" dirty="0" smtClean="0"/>
                        <a:t>Relative Strength</a:t>
                      </a:r>
                      <a:endParaRPr lang="en-GB" dirty="0"/>
                    </a:p>
                  </a:txBody>
                  <a:tcPr/>
                </a:tc>
              </a:tr>
              <a:tr h="370840">
                <a:tc>
                  <a:txBody>
                    <a:bodyPr/>
                    <a:lstStyle/>
                    <a:p>
                      <a:r>
                        <a:rPr lang="en-GB" b="1" dirty="0" smtClean="0"/>
                        <a:t>Ionic</a:t>
                      </a:r>
                      <a:r>
                        <a:rPr lang="en-GB" b="1" baseline="0" dirty="0" smtClean="0"/>
                        <a:t> and covalent bonds</a:t>
                      </a:r>
                      <a:endParaRPr lang="en-GB" b="1" dirty="0"/>
                    </a:p>
                  </a:txBody>
                  <a:tcPr/>
                </a:tc>
                <a:tc>
                  <a:txBody>
                    <a:bodyPr/>
                    <a:lstStyle/>
                    <a:p>
                      <a:pPr algn="ctr"/>
                      <a:r>
                        <a:rPr lang="en-GB" b="1" dirty="0" smtClean="0"/>
                        <a:t>1000</a:t>
                      </a:r>
                      <a:endParaRPr lang="en-GB" b="1" dirty="0"/>
                    </a:p>
                  </a:txBody>
                  <a:tcPr/>
                </a:tc>
              </a:tr>
              <a:tr h="370840">
                <a:tc>
                  <a:txBody>
                    <a:bodyPr/>
                    <a:lstStyle/>
                    <a:p>
                      <a:r>
                        <a:rPr lang="en-GB" b="1" dirty="0" smtClean="0"/>
                        <a:t>Hydrogen bonds</a:t>
                      </a:r>
                      <a:endParaRPr lang="en-GB" b="1" dirty="0"/>
                    </a:p>
                  </a:txBody>
                  <a:tcPr/>
                </a:tc>
                <a:tc>
                  <a:txBody>
                    <a:bodyPr/>
                    <a:lstStyle/>
                    <a:p>
                      <a:pPr algn="ctr"/>
                      <a:r>
                        <a:rPr lang="en-GB" b="1" dirty="0" smtClean="0"/>
                        <a:t>50</a:t>
                      </a:r>
                      <a:endParaRPr lang="en-GB" b="1" dirty="0"/>
                    </a:p>
                  </a:txBody>
                  <a:tcPr/>
                </a:tc>
              </a:tr>
              <a:tr h="370840">
                <a:tc>
                  <a:txBody>
                    <a:bodyPr/>
                    <a:lstStyle/>
                    <a:p>
                      <a:r>
                        <a:rPr lang="en-GB" b="1" dirty="0" smtClean="0"/>
                        <a:t>Dipole-dipole forces</a:t>
                      </a:r>
                      <a:endParaRPr lang="en-GB" b="1" dirty="0"/>
                    </a:p>
                  </a:txBody>
                  <a:tcPr/>
                </a:tc>
                <a:tc>
                  <a:txBody>
                    <a:bodyPr/>
                    <a:lstStyle/>
                    <a:p>
                      <a:pPr algn="ctr"/>
                      <a:r>
                        <a:rPr lang="en-GB" b="1" dirty="0" smtClean="0"/>
                        <a:t>10</a:t>
                      </a:r>
                      <a:endParaRPr lang="en-GB" b="1" dirty="0"/>
                    </a:p>
                  </a:txBody>
                  <a:tcPr/>
                </a:tc>
              </a:tr>
              <a:tr h="370840">
                <a:tc>
                  <a:txBody>
                    <a:bodyPr/>
                    <a:lstStyle/>
                    <a:p>
                      <a:r>
                        <a:rPr lang="en-GB" b="1" dirty="0" smtClean="0"/>
                        <a:t>London’ forces</a:t>
                      </a:r>
                      <a:endParaRPr lang="en-GB" b="1" dirty="0"/>
                    </a:p>
                  </a:txBody>
                  <a:tcPr/>
                </a:tc>
                <a:tc>
                  <a:txBody>
                    <a:bodyPr/>
                    <a:lstStyle/>
                    <a:p>
                      <a:pPr algn="ctr"/>
                      <a:r>
                        <a:rPr lang="en-GB" b="1" dirty="0" smtClean="0"/>
                        <a:t>1</a:t>
                      </a:r>
                      <a:endParaRPr lang="en-GB" b="1" dirty="0"/>
                    </a:p>
                  </a:txBody>
                  <a:tcPr/>
                </a:tc>
              </a:tr>
            </a:tbl>
          </a:graphicData>
        </a:graphic>
      </p:graphicFrame>
    </p:spTree>
    <p:extLst>
      <p:ext uri="{BB962C8B-B14F-4D97-AF65-F5344CB8AC3E}">
        <p14:creationId xmlns="" xmlns:p14="http://schemas.microsoft.com/office/powerpoint/2010/main" val="2678964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S691813_aw_041"/>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23528" y="4149080"/>
            <a:ext cx="8382472" cy="2344537"/>
          </a:xfrm>
          <a:prstGeom prst="rect">
            <a:avLst/>
          </a:prstGeom>
          <a:noFill/>
          <a:extLst>
            <a:ext uri="{909E8E84-426E-40DD-AFC4-6F175D3DCCD1}">
              <a14:hiddenFill xmlns="" xmlns:a14="http://schemas.microsoft.com/office/drawing/2010/main">
                <a:solidFill>
                  <a:srgbClr val="FFFFFF"/>
                </a:solidFill>
              </a14:hiddenFill>
            </a:ext>
          </a:extLst>
        </p:spPr>
      </p:pic>
      <p:sp>
        <p:nvSpPr>
          <p:cNvPr id="6" name="Title 1"/>
          <p:cNvSpPr>
            <a:spLocks noGrp="1"/>
          </p:cNvSpPr>
          <p:nvPr>
            <p:ph type="title"/>
          </p:nvPr>
        </p:nvSpPr>
        <p:spPr>
          <a:xfrm>
            <a:off x="1619672" y="0"/>
            <a:ext cx="7005464" cy="1143000"/>
          </a:xfrm>
        </p:spPr>
        <p:txBody>
          <a:bodyPr>
            <a:normAutofit fontScale="90000"/>
          </a:bodyPr>
          <a:lstStyle/>
          <a:p>
            <a:r>
              <a:rPr lang="en-GB" b="1" dirty="0" smtClean="0">
                <a:latin typeface="Tahoma" pitchFamily="34" charset="0"/>
              </a:rPr>
              <a:t>Permanent dipole-dipole interactions</a:t>
            </a:r>
            <a:endParaRPr lang="en-GB" b="1" dirty="0">
              <a:latin typeface="Tahoma" pitchFamily="34" charset="0"/>
            </a:endParaRPr>
          </a:p>
        </p:txBody>
      </p:sp>
      <p:pic>
        <p:nvPicPr>
          <p:cNvPr id="7" name="Picture 2" descr="http://media.apnonline.com.au/img/media/images/2009/09/09/gecko_465x288_090909_t325.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0604" y="15825"/>
            <a:ext cx="1498621" cy="926839"/>
          </a:xfrm>
          <a:prstGeom prst="rect">
            <a:avLst/>
          </a:prstGeom>
          <a:noFill/>
          <a:extLst>
            <a:ext uri="{909E8E84-426E-40DD-AFC4-6F175D3DCCD1}">
              <a14:hiddenFill xmlns="" xmlns:a14="http://schemas.microsoft.com/office/drawing/2010/main">
                <a:solidFill>
                  <a:srgbClr val="FFFFFF"/>
                </a:solidFill>
              </a14:hiddenFill>
            </a:ext>
          </a:extLst>
        </p:spPr>
      </p:pic>
      <p:pic>
        <p:nvPicPr>
          <p:cNvPr id="8" name="Picture 2" descr="http://media.apnonline.com.au/img/media/images/2009/09/09/gecko_465x288_090909_t325.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571981" y="0"/>
            <a:ext cx="1498621" cy="926839"/>
          </a:xfrm>
          <a:prstGeom prst="rect">
            <a:avLst/>
          </a:prstGeom>
          <a:noFill/>
          <a:extLst>
            <a:ext uri="{909E8E84-426E-40DD-AFC4-6F175D3DCCD1}">
              <a14:hiddenFill xmlns="" xmlns:a14="http://schemas.microsoft.com/office/drawing/2010/main">
                <a:solidFill>
                  <a:srgbClr val="FFFFFF"/>
                </a:solidFill>
              </a14:hiddenFill>
            </a:ext>
          </a:extLst>
        </p:spPr>
      </p:pic>
      <p:sp>
        <p:nvSpPr>
          <p:cNvPr id="9" name="Content Placeholder 2"/>
          <p:cNvSpPr>
            <a:spLocks noGrp="1"/>
          </p:cNvSpPr>
          <p:nvPr>
            <p:ph idx="1"/>
          </p:nvPr>
        </p:nvSpPr>
        <p:spPr>
          <a:xfrm>
            <a:off x="25308" y="1196752"/>
            <a:ext cx="9118692" cy="1440160"/>
          </a:xfrm>
        </p:spPr>
        <p:txBody>
          <a:bodyPr>
            <a:normAutofit/>
          </a:bodyPr>
          <a:lstStyle/>
          <a:p>
            <a:pPr marL="0" indent="0">
              <a:buNone/>
            </a:pPr>
            <a:r>
              <a:rPr lang="en-GB" sz="2800" dirty="0" smtClean="0">
                <a:latin typeface="Tahoma" pitchFamily="34" charset="0"/>
              </a:rPr>
              <a:t>A</a:t>
            </a:r>
            <a:r>
              <a:rPr lang="en-GB" sz="2800" dirty="0">
                <a:latin typeface="Tahoma" pitchFamily="34" charset="0"/>
              </a:rPr>
              <a:t> </a:t>
            </a:r>
            <a:r>
              <a:rPr lang="en-GB" sz="2800" b="1" u="sng" dirty="0" smtClean="0">
                <a:latin typeface="Tahoma" pitchFamily="34" charset="0"/>
              </a:rPr>
              <a:t>permanent dipole-dipole force:</a:t>
            </a:r>
            <a:r>
              <a:rPr lang="en-GB" sz="2800" dirty="0" smtClean="0">
                <a:latin typeface="Tahoma" pitchFamily="34" charset="0"/>
              </a:rPr>
              <a:t> a weak attractive force between </a:t>
            </a:r>
            <a:r>
              <a:rPr lang="en-GB" sz="2800" i="1" dirty="0" smtClean="0">
                <a:latin typeface="Tahoma" pitchFamily="34" charset="0"/>
              </a:rPr>
              <a:t>permanent dipoles</a:t>
            </a:r>
            <a:r>
              <a:rPr lang="en-GB" sz="2800" dirty="0" smtClean="0">
                <a:latin typeface="Tahoma" pitchFamily="34" charset="0"/>
              </a:rPr>
              <a:t> in neighbouring polar molecules. </a:t>
            </a:r>
            <a:endParaRPr lang="en-GB" sz="1050" b="1" u="sng" dirty="0" smtClean="0">
              <a:latin typeface="Tahoma" pitchFamily="34" charset="0"/>
            </a:endParaRPr>
          </a:p>
          <a:p>
            <a:pPr marL="0" indent="0">
              <a:buNone/>
            </a:pPr>
            <a:endParaRPr lang="en-GB" sz="2400" dirty="0">
              <a:latin typeface="Tahoma" pitchFamily="34" charset="0"/>
            </a:endParaRPr>
          </a:p>
        </p:txBody>
      </p:sp>
      <p:sp>
        <p:nvSpPr>
          <p:cNvPr id="10" name="Content Placeholder 2"/>
          <p:cNvSpPr txBox="1">
            <a:spLocks/>
          </p:cNvSpPr>
          <p:nvPr/>
        </p:nvSpPr>
        <p:spPr>
          <a:xfrm>
            <a:off x="25308" y="2636912"/>
            <a:ext cx="9118692" cy="144016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GB" sz="2800" dirty="0" smtClean="0">
                <a:latin typeface="Tahoma" pitchFamily="34" charset="0"/>
              </a:rPr>
              <a:t>Polar molecules have a</a:t>
            </a:r>
            <a:r>
              <a:rPr lang="en-GB" sz="2800" dirty="0" smtClean="0">
                <a:solidFill>
                  <a:schemeClr val="accent2">
                    <a:lumMod val="75000"/>
                  </a:schemeClr>
                </a:solidFill>
                <a:latin typeface="Tahoma" pitchFamily="34" charset="0"/>
              </a:rPr>
              <a:t> permanent dipole. </a:t>
            </a:r>
          </a:p>
          <a:p>
            <a:pPr marL="0" indent="0">
              <a:buFont typeface="Arial" pitchFamily="34" charset="0"/>
              <a:buNone/>
            </a:pPr>
            <a:r>
              <a:rPr lang="en-GB" sz="2800" dirty="0" smtClean="0">
                <a:latin typeface="Tahoma" pitchFamily="34" charset="0"/>
              </a:rPr>
              <a:t>The permanent dipole of one molecule attracts the permanent dipole of another.  </a:t>
            </a:r>
            <a:endParaRPr lang="en-GB" sz="2400" dirty="0">
              <a:latin typeface="Tahoma" pitchFamily="34" charset="0"/>
            </a:endParaRPr>
          </a:p>
        </p:txBody>
      </p:sp>
    </p:spTree>
    <p:extLst>
      <p:ext uri="{BB962C8B-B14F-4D97-AF65-F5344CB8AC3E}">
        <p14:creationId xmlns="" xmlns:p14="http://schemas.microsoft.com/office/powerpoint/2010/main" val="1259797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049" name="Picture 25" descr="dipole_labels"/>
          <p:cNvPicPr>
            <a:picLocks noChangeAspect="1" noChangeArrowheads="1"/>
          </p:cNvPicPr>
          <p:nvPr/>
        </p:nvPicPr>
        <p:blipFill>
          <a:blip r:embed="rId3" cstate="print"/>
          <a:srcRect/>
          <a:stretch>
            <a:fillRect/>
          </a:stretch>
        </p:blipFill>
        <p:spPr bwMode="auto">
          <a:xfrm>
            <a:off x="298450" y="1927225"/>
            <a:ext cx="5203825" cy="3509963"/>
          </a:xfrm>
          <a:prstGeom prst="rect">
            <a:avLst/>
          </a:prstGeom>
          <a:noFill/>
          <a:ln w="9525">
            <a:noFill/>
            <a:miter lim="800000"/>
            <a:headEnd/>
            <a:tailEnd/>
          </a:ln>
        </p:spPr>
      </p:pic>
      <p:pic>
        <p:nvPicPr>
          <p:cNvPr id="1025047" name="Picture 23" descr="dipole_molecules"/>
          <p:cNvPicPr>
            <a:picLocks noChangeAspect="1" noChangeArrowheads="1"/>
          </p:cNvPicPr>
          <p:nvPr/>
        </p:nvPicPr>
        <p:blipFill>
          <a:blip r:embed="rId4" cstate="print"/>
          <a:srcRect/>
          <a:stretch>
            <a:fillRect/>
          </a:stretch>
        </p:blipFill>
        <p:spPr bwMode="auto">
          <a:xfrm>
            <a:off x="285750" y="1939925"/>
            <a:ext cx="5203825" cy="3509963"/>
          </a:xfrm>
          <a:prstGeom prst="rect">
            <a:avLst/>
          </a:prstGeom>
          <a:noFill/>
          <a:ln w="9525">
            <a:noFill/>
            <a:miter lim="800000"/>
            <a:headEnd/>
            <a:tailEnd/>
          </a:ln>
        </p:spPr>
      </p:pic>
      <p:pic>
        <p:nvPicPr>
          <p:cNvPr id="1025048" name="Picture 24" descr="dipole_forces"/>
          <p:cNvPicPr>
            <a:picLocks noChangeAspect="1" noChangeArrowheads="1"/>
          </p:cNvPicPr>
          <p:nvPr/>
        </p:nvPicPr>
        <p:blipFill>
          <a:blip r:embed="rId5" cstate="print"/>
          <a:srcRect/>
          <a:stretch>
            <a:fillRect/>
          </a:stretch>
        </p:blipFill>
        <p:spPr bwMode="auto">
          <a:xfrm>
            <a:off x="285750" y="1939925"/>
            <a:ext cx="5203825" cy="3509963"/>
          </a:xfrm>
          <a:prstGeom prst="rect">
            <a:avLst/>
          </a:prstGeom>
          <a:noFill/>
          <a:ln w="9525">
            <a:noFill/>
            <a:miter lim="800000"/>
            <a:headEnd/>
            <a:tailEnd/>
          </a:ln>
        </p:spPr>
      </p:pic>
      <p:sp>
        <p:nvSpPr>
          <p:cNvPr id="12293" name="Rectangle 2"/>
          <p:cNvSpPr>
            <a:spLocks noGrp="1" noChangeArrowheads="1"/>
          </p:cNvSpPr>
          <p:nvPr>
            <p:ph type="title" idx="4294967295"/>
          </p:nvPr>
        </p:nvSpPr>
        <p:spPr>
          <a:xfrm>
            <a:off x="395288" y="0"/>
            <a:ext cx="8229600" cy="692150"/>
          </a:xfrm>
        </p:spPr>
        <p:txBody>
          <a:bodyPr>
            <a:normAutofit fontScale="90000"/>
          </a:bodyPr>
          <a:lstStyle/>
          <a:p>
            <a:r>
              <a:rPr lang="en-GB" smtClean="0"/>
              <a:t>Permanent dipole–dipole forces</a:t>
            </a:r>
          </a:p>
        </p:txBody>
      </p:sp>
      <p:sp>
        <p:nvSpPr>
          <p:cNvPr id="1025027" name="Text Box 3"/>
          <p:cNvSpPr txBox="1">
            <a:spLocks noChangeArrowheads="1"/>
          </p:cNvSpPr>
          <p:nvPr/>
        </p:nvSpPr>
        <p:spPr bwMode="auto">
          <a:xfrm>
            <a:off x="179388" y="784225"/>
            <a:ext cx="8662987" cy="1200150"/>
          </a:xfrm>
          <a:prstGeom prst="rect">
            <a:avLst/>
          </a:prstGeom>
          <a:noFill/>
          <a:ln w="9525" algn="ctr">
            <a:noFill/>
            <a:miter lim="800000"/>
            <a:headEnd/>
            <a:tailEnd/>
          </a:ln>
          <a:effectLst/>
        </p:spPr>
        <p:txBody>
          <a:bodyPr>
            <a:spAutoFit/>
          </a:bodyPr>
          <a:lstStyle/>
          <a:p>
            <a:pPr>
              <a:defRPr/>
            </a:pPr>
            <a:r>
              <a:rPr lang="en-GB" sz="2400" dirty="0">
                <a:latin typeface="+mn-lt"/>
              </a:rPr>
              <a:t>If molecules contain bonds with a permanent dipole, the molecules may align so there is </a:t>
            </a:r>
            <a:r>
              <a:rPr lang="en-GB" sz="2400" b="1" dirty="0">
                <a:latin typeface="+mn-lt"/>
              </a:rPr>
              <a:t>electrostatic attraction</a:t>
            </a:r>
            <a:r>
              <a:rPr lang="en-GB" sz="2400" dirty="0">
                <a:latin typeface="+mn-lt"/>
              </a:rPr>
              <a:t> between the opposite charges on neighbouring molecules.</a:t>
            </a:r>
          </a:p>
        </p:txBody>
      </p:sp>
      <p:sp>
        <p:nvSpPr>
          <p:cNvPr id="1025028" name="Text Box 4"/>
          <p:cNvSpPr txBox="1">
            <a:spLocks noChangeArrowheads="1"/>
          </p:cNvSpPr>
          <p:nvPr/>
        </p:nvSpPr>
        <p:spPr bwMode="auto">
          <a:xfrm>
            <a:off x="5943600" y="2568575"/>
            <a:ext cx="2671763" cy="2308225"/>
          </a:xfrm>
          <a:prstGeom prst="rect">
            <a:avLst/>
          </a:prstGeom>
          <a:noFill/>
          <a:ln w="9525" algn="ctr">
            <a:noFill/>
            <a:miter lim="800000"/>
            <a:headEnd/>
            <a:tailEnd/>
          </a:ln>
          <a:effectLst/>
        </p:spPr>
        <p:txBody>
          <a:bodyPr>
            <a:spAutoFit/>
          </a:bodyPr>
          <a:lstStyle/>
          <a:p>
            <a:pPr>
              <a:defRPr/>
            </a:pPr>
            <a:r>
              <a:rPr lang="en-GB" sz="2400" b="1" dirty="0">
                <a:solidFill>
                  <a:srgbClr val="FF6600"/>
                </a:solidFill>
                <a:latin typeface="+mn-lt"/>
              </a:rPr>
              <a:t>Permanent dipole–dipole forces</a:t>
            </a:r>
            <a:r>
              <a:rPr lang="en-GB" sz="2400" dirty="0">
                <a:latin typeface="+mn-lt"/>
              </a:rPr>
              <a:t> (dotted lines) occur in hydrogen chloride (</a:t>
            </a:r>
            <a:r>
              <a:rPr lang="en-GB" sz="2400" dirty="0" err="1">
                <a:latin typeface="+mn-lt"/>
              </a:rPr>
              <a:t>HCl</a:t>
            </a:r>
            <a:r>
              <a:rPr lang="en-GB" sz="2400" dirty="0">
                <a:latin typeface="+mn-lt"/>
              </a:rPr>
              <a:t>) gas.</a:t>
            </a:r>
          </a:p>
        </p:txBody>
      </p:sp>
      <p:sp>
        <p:nvSpPr>
          <p:cNvPr id="1025044" name="Text Box 20"/>
          <p:cNvSpPr txBox="1">
            <a:spLocks noChangeArrowheads="1"/>
          </p:cNvSpPr>
          <p:nvPr/>
        </p:nvSpPr>
        <p:spPr bwMode="auto">
          <a:xfrm>
            <a:off x="563563" y="5283200"/>
            <a:ext cx="7996237" cy="830263"/>
          </a:xfrm>
          <a:prstGeom prst="rect">
            <a:avLst/>
          </a:prstGeom>
          <a:noFill/>
          <a:ln w="9525" algn="ctr">
            <a:noFill/>
            <a:miter lim="800000"/>
            <a:headEnd/>
            <a:tailEnd/>
          </a:ln>
          <a:effectLst/>
        </p:spPr>
        <p:txBody>
          <a:bodyPr>
            <a:spAutoFit/>
          </a:bodyPr>
          <a:lstStyle/>
          <a:p>
            <a:pPr>
              <a:defRPr/>
            </a:pPr>
            <a:r>
              <a:rPr lang="en-GB" sz="2400" dirty="0">
                <a:latin typeface="+mn-lt"/>
              </a:rPr>
              <a:t>The permanent dipole–dipole forces are approximately one hundredth the strength of a covalent bond.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025047"/>
                                        </p:tgtEl>
                                        <p:attrNameLst>
                                          <p:attrName>style.visibility</p:attrName>
                                        </p:attrNameLst>
                                      </p:cBhvr>
                                      <p:to>
                                        <p:strVal val="visible"/>
                                      </p:to>
                                    </p:set>
                                    <p:animEffect transition="in" filter="wipe(up)">
                                      <p:cBhvr>
                                        <p:cTn id="7" dur="500"/>
                                        <p:tgtEl>
                                          <p:spTgt spid="102504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1025049"/>
                                        </p:tgtEl>
                                        <p:attrNameLst>
                                          <p:attrName>style.visibility</p:attrName>
                                        </p:attrNameLst>
                                      </p:cBhvr>
                                      <p:to>
                                        <p:strVal val="visible"/>
                                      </p:to>
                                    </p:set>
                                    <p:animEffect transition="in" filter="dissolve">
                                      <p:cBhvr>
                                        <p:cTn id="11" dur="500"/>
                                        <p:tgtEl>
                                          <p:spTgt spid="102504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025048"/>
                                        </p:tgtEl>
                                        <p:attrNameLst>
                                          <p:attrName>style.visibility</p:attrName>
                                        </p:attrNameLst>
                                      </p:cBhvr>
                                      <p:to>
                                        <p:strVal val="visible"/>
                                      </p:to>
                                    </p:set>
                                    <p:animEffect transition="in" filter="wipe(left)">
                                      <p:cBhvr>
                                        <p:cTn id="16" dur="500"/>
                                        <p:tgtEl>
                                          <p:spTgt spid="1025048"/>
                                        </p:tgtEl>
                                      </p:cBhvr>
                                    </p:animEffect>
                                  </p:childTnLst>
                                </p:cTn>
                              </p:par>
                            </p:childTnLst>
                          </p:cTn>
                        </p:par>
                        <p:par>
                          <p:cTn id="17" fill="hold">
                            <p:stCondLst>
                              <p:cond delay="500"/>
                            </p:stCondLst>
                            <p:childTnLst>
                              <p:par>
                                <p:cTn id="18" presetID="9" presetClass="entr" presetSubtype="0" fill="hold" grpId="0" nodeType="afterEffect">
                                  <p:stCondLst>
                                    <p:cond delay="0"/>
                                  </p:stCondLst>
                                  <p:childTnLst>
                                    <p:set>
                                      <p:cBhvr>
                                        <p:cTn id="19" dur="1" fill="hold">
                                          <p:stCondLst>
                                            <p:cond delay="0"/>
                                          </p:stCondLst>
                                        </p:cTn>
                                        <p:tgtEl>
                                          <p:spTgt spid="1025028"/>
                                        </p:tgtEl>
                                        <p:attrNameLst>
                                          <p:attrName>style.visibility</p:attrName>
                                        </p:attrNameLst>
                                      </p:cBhvr>
                                      <p:to>
                                        <p:strVal val="visible"/>
                                      </p:to>
                                    </p:set>
                                    <p:animEffect transition="in" filter="dissolve">
                                      <p:cBhvr>
                                        <p:cTn id="20" dur="500"/>
                                        <p:tgtEl>
                                          <p:spTgt spid="1025028"/>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1025044"/>
                                        </p:tgtEl>
                                        <p:attrNameLst>
                                          <p:attrName>style.visibility</p:attrName>
                                        </p:attrNameLst>
                                      </p:cBhvr>
                                      <p:to>
                                        <p:strVal val="visible"/>
                                      </p:to>
                                    </p:set>
                                    <p:animEffect transition="in" filter="dissolve">
                                      <p:cBhvr>
                                        <p:cTn id="25" dur="500"/>
                                        <p:tgtEl>
                                          <p:spTgt spid="10250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028" grpId="0"/>
      <p:bldP spid="102504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453336"/>
            <a:ext cx="8229600" cy="404664"/>
          </a:xfrm>
        </p:spPr>
        <p:txBody>
          <a:bodyPr>
            <a:normAutofit/>
          </a:bodyPr>
          <a:lstStyle/>
          <a:p>
            <a:pPr>
              <a:buNone/>
            </a:pPr>
            <a:r>
              <a:rPr lang="en-GB" sz="1600" b="1" dirty="0" smtClean="0"/>
              <a:t>From new sample materials</a:t>
            </a:r>
            <a:endParaRPr lang="en-GB" sz="1600" b="1" dirty="0"/>
          </a:p>
        </p:txBody>
      </p:sp>
      <p:sp>
        <p:nvSpPr>
          <p:cNvPr id="7" name="TextBox 6"/>
          <p:cNvSpPr txBox="1"/>
          <p:nvPr/>
        </p:nvSpPr>
        <p:spPr>
          <a:xfrm>
            <a:off x="0" y="0"/>
            <a:ext cx="9144000" cy="523220"/>
          </a:xfrm>
          <a:prstGeom prst="rect">
            <a:avLst/>
          </a:prstGeom>
          <a:noFill/>
        </p:spPr>
        <p:txBody>
          <a:bodyPr wrap="square" rtlCol="0">
            <a:spAutoFit/>
          </a:bodyPr>
          <a:lstStyle/>
          <a:p>
            <a:pPr algn="ctr"/>
            <a:r>
              <a:rPr lang="en-GB" sz="2800" b="1" u="sng" dirty="0" smtClean="0"/>
              <a:t>Exam Questions</a:t>
            </a:r>
            <a:endParaRPr lang="en-GB" sz="2800" b="1" u="sng" dirty="0"/>
          </a:p>
        </p:txBody>
      </p:sp>
      <p:pic>
        <p:nvPicPr>
          <p:cNvPr id="2050" name="Picture 2"/>
          <p:cNvPicPr>
            <a:picLocks noChangeAspect="1" noChangeArrowheads="1"/>
          </p:cNvPicPr>
          <p:nvPr/>
        </p:nvPicPr>
        <p:blipFill>
          <a:blip r:embed="rId2" cstate="print"/>
          <a:srcRect/>
          <a:stretch>
            <a:fillRect/>
          </a:stretch>
        </p:blipFill>
        <p:spPr bwMode="auto">
          <a:xfrm>
            <a:off x="0" y="836712"/>
            <a:ext cx="9144000" cy="3227747"/>
          </a:xfrm>
          <a:prstGeom prst="rect">
            <a:avLst/>
          </a:prstGeom>
          <a:noFill/>
          <a:ln w="9525">
            <a:noFill/>
            <a:miter lim="800000"/>
            <a:headEnd/>
            <a:tailEnd/>
          </a:ln>
        </p:spPr>
      </p:pic>
      <p:sp>
        <p:nvSpPr>
          <p:cNvPr id="9" name="Rectangle 8"/>
          <p:cNvSpPr/>
          <p:nvPr/>
        </p:nvSpPr>
        <p:spPr>
          <a:xfrm>
            <a:off x="0" y="1268760"/>
            <a:ext cx="5148064" cy="432048"/>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
        <p:nvSpPr>
          <p:cNvPr id="7" name="Content Placeholder 2"/>
          <p:cNvSpPr txBox="1">
            <a:spLocks/>
          </p:cNvSpPr>
          <p:nvPr/>
        </p:nvSpPr>
        <p:spPr>
          <a:xfrm>
            <a:off x="0" y="6453336"/>
            <a:ext cx="8229600" cy="404664"/>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1600" b="1" i="0" u="none" strike="noStrike" kern="1200" cap="none" spc="0" normalizeH="0" baseline="0" noProof="0" smtClean="0">
                <a:ln>
                  <a:noFill/>
                </a:ln>
                <a:solidFill>
                  <a:schemeClr val="tx1"/>
                </a:solidFill>
                <a:effectLst/>
                <a:uLnTx/>
                <a:uFillTx/>
                <a:latin typeface="+mn-lt"/>
                <a:ea typeface="+mn-ea"/>
                <a:cs typeface="+mn-cs"/>
              </a:rPr>
              <a:t>From new sample materials</a:t>
            </a:r>
            <a:endParaRPr kumimoji="0" lang="en-GB" sz="1600" b="1" i="0" u="none" strike="noStrike" kern="1200" cap="none" spc="0" normalizeH="0" baseline="0" noProof="0" dirty="0">
              <a:ln>
                <a:noFill/>
              </a:ln>
              <a:solidFill>
                <a:schemeClr val="tx1"/>
              </a:solidFill>
              <a:effectLst/>
              <a:uLnTx/>
              <a:uFillTx/>
              <a:latin typeface="+mn-lt"/>
              <a:ea typeface="+mn-ea"/>
              <a:cs typeface="+mn-cs"/>
            </a:endParaRPr>
          </a:p>
        </p:txBody>
      </p:sp>
      <p:pic>
        <p:nvPicPr>
          <p:cNvPr id="3074" name="Picture 2"/>
          <p:cNvPicPr>
            <a:picLocks noChangeAspect="1" noChangeArrowheads="1"/>
          </p:cNvPicPr>
          <p:nvPr/>
        </p:nvPicPr>
        <p:blipFill>
          <a:blip r:embed="rId2" cstate="print"/>
          <a:srcRect/>
          <a:stretch>
            <a:fillRect/>
          </a:stretch>
        </p:blipFill>
        <p:spPr bwMode="auto">
          <a:xfrm>
            <a:off x="0" y="0"/>
            <a:ext cx="9144000" cy="3094182"/>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srcRect/>
          <a:stretch>
            <a:fillRect/>
          </a:stretch>
        </p:blipFill>
        <p:spPr bwMode="auto">
          <a:xfrm>
            <a:off x="0" y="2899167"/>
            <a:ext cx="9144000" cy="395883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checkerboard(across)">
                                      <p:cBhvr>
                                        <p:cTn id="7" dur="5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251520" y="1988840"/>
            <a:ext cx="8435280" cy="4137323"/>
          </a:xfrm>
        </p:spPr>
        <p:txBody>
          <a:bodyPr/>
          <a:lstStyle/>
          <a:p>
            <a:pPr>
              <a:buNone/>
            </a:pPr>
            <a:r>
              <a:rPr lang="en-GB" dirty="0" smtClean="0"/>
              <a:t>Explain why carbon dioxide is the only non polar molecule of the three (2 marks)</a:t>
            </a:r>
            <a:endParaRPr lang="en-GB" dirty="0"/>
          </a:p>
        </p:txBody>
      </p:sp>
      <p:sp>
        <p:nvSpPr>
          <p:cNvPr id="7" name="Content Placeholder 2"/>
          <p:cNvSpPr txBox="1">
            <a:spLocks/>
          </p:cNvSpPr>
          <p:nvPr/>
        </p:nvSpPr>
        <p:spPr>
          <a:xfrm>
            <a:off x="0" y="6453336"/>
            <a:ext cx="8229600" cy="404664"/>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1600" b="1" i="0" u="none" strike="noStrike" kern="1200" cap="none" spc="0" normalizeH="0" baseline="0" noProof="0" dirty="0" smtClean="0">
                <a:ln>
                  <a:noFill/>
                </a:ln>
                <a:solidFill>
                  <a:schemeClr val="tx1"/>
                </a:solidFill>
                <a:effectLst/>
                <a:uLnTx/>
                <a:uFillTx/>
                <a:latin typeface="+mn-lt"/>
                <a:ea typeface="+mn-ea"/>
                <a:cs typeface="+mn-cs"/>
              </a:rPr>
              <a:t>From new sample materials</a:t>
            </a:r>
            <a:endParaRPr kumimoji="0" lang="en-GB" sz="1600" b="1" i="0" u="none" strike="noStrike" kern="1200" cap="none" spc="0" normalizeH="0" baseline="0" noProof="0" dirty="0">
              <a:ln>
                <a:noFill/>
              </a:ln>
              <a:solidFill>
                <a:schemeClr val="tx1"/>
              </a:solidFill>
              <a:effectLst/>
              <a:uLnTx/>
              <a:uFillTx/>
              <a:latin typeface="+mn-lt"/>
              <a:ea typeface="+mn-ea"/>
              <a:cs typeface="+mn-cs"/>
            </a:endParaRPr>
          </a:p>
        </p:txBody>
      </p:sp>
      <p:pic>
        <p:nvPicPr>
          <p:cNvPr id="8" name="Picture 2"/>
          <p:cNvPicPr>
            <a:picLocks noChangeAspect="1" noChangeArrowheads="1"/>
          </p:cNvPicPr>
          <p:nvPr/>
        </p:nvPicPr>
        <p:blipFill>
          <a:blip r:embed="rId2" cstate="print"/>
          <a:srcRect b="35723"/>
          <a:stretch>
            <a:fillRect/>
          </a:stretch>
        </p:blipFill>
        <p:spPr bwMode="auto">
          <a:xfrm>
            <a:off x="0" y="0"/>
            <a:ext cx="9144000" cy="1988840"/>
          </a:xfrm>
          <a:prstGeom prst="rect">
            <a:avLst/>
          </a:prstGeom>
          <a:noFill/>
          <a:ln w="9525">
            <a:noFill/>
            <a:miter lim="800000"/>
            <a:headEnd/>
            <a:tailEnd/>
          </a:ln>
        </p:spPr>
      </p:pic>
      <p:pic>
        <p:nvPicPr>
          <p:cNvPr id="4" name="Picture 2"/>
          <p:cNvPicPr>
            <a:picLocks noChangeAspect="1" noChangeArrowheads="1"/>
          </p:cNvPicPr>
          <p:nvPr/>
        </p:nvPicPr>
        <p:blipFill>
          <a:blip r:embed="rId3" cstate="print"/>
          <a:srcRect/>
          <a:stretch>
            <a:fillRect/>
          </a:stretch>
        </p:blipFill>
        <p:spPr bwMode="auto">
          <a:xfrm>
            <a:off x="827584" y="3019425"/>
            <a:ext cx="7305675" cy="38385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5122" name="Picture 2"/>
          <p:cNvPicPr>
            <a:picLocks noChangeAspect="1" noChangeArrowheads="1"/>
          </p:cNvPicPr>
          <p:nvPr/>
        </p:nvPicPr>
        <p:blipFill>
          <a:blip r:embed="rId2" cstate="print"/>
          <a:srcRect/>
          <a:stretch>
            <a:fillRect/>
          </a:stretch>
        </p:blipFill>
        <p:spPr bwMode="auto">
          <a:xfrm>
            <a:off x="0" y="620688"/>
            <a:ext cx="5143500" cy="2733675"/>
          </a:xfrm>
          <a:prstGeom prst="rect">
            <a:avLst/>
          </a:prstGeom>
          <a:noFill/>
          <a:ln w="9525">
            <a:noFill/>
            <a:miter lim="800000"/>
            <a:headEnd/>
            <a:tailEnd/>
          </a:ln>
        </p:spPr>
      </p:pic>
      <p:sp>
        <p:nvSpPr>
          <p:cNvPr id="8" name="Content Placeholder 2"/>
          <p:cNvSpPr txBox="1">
            <a:spLocks/>
          </p:cNvSpPr>
          <p:nvPr/>
        </p:nvSpPr>
        <p:spPr>
          <a:xfrm>
            <a:off x="0" y="6453336"/>
            <a:ext cx="8229600" cy="404664"/>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1600" b="1" i="0" u="none" strike="noStrike" kern="1200" cap="none" spc="0" normalizeH="0" baseline="0" noProof="0" dirty="0" smtClean="0">
                <a:ln>
                  <a:noFill/>
                </a:ln>
                <a:solidFill>
                  <a:schemeClr val="tx1"/>
                </a:solidFill>
                <a:effectLst/>
                <a:uLnTx/>
                <a:uFillTx/>
                <a:latin typeface="+mn-lt"/>
                <a:ea typeface="+mn-ea"/>
                <a:cs typeface="+mn-cs"/>
              </a:rPr>
              <a:t>From new sample materials</a:t>
            </a:r>
            <a:endParaRPr kumimoji="0" lang="en-GB" sz="1600" b="1" i="0" u="none" strike="noStrike" kern="1200" cap="none" spc="0" normalizeH="0" baseline="0" noProof="0" dirty="0">
              <a:ln>
                <a:noFill/>
              </a:ln>
              <a:solidFill>
                <a:schemeClr val="tx1"/>
              </a:solidFill>
              <a:effectLst/>
              <a:uLnTx/>
              <a:uFillTx/>
              <a:latin typeface="+mn-lt"/>
              <a:ea typeface="+mn-ea"/>
              <a:cs typeface="+mn-cs"/>
            </a:endParaRPr>
          </a:p>
        </p:txBody>
      </p:sp>
      <p:sp>
        <p:nvSpPr>
          <p:cNvPr id="9" name="Rectangle 8"/>
          <p:cNvSpPr/>
          <p:nvPr/>
        </p:nvSpPr>
        <p:spPr>
          <a:xfrm>
            <a:off x="0" y="1700808"/>
            <a:ext cx="5148064" cy="432048"/>
          </a:xfrm>
          <a:prstGeom prst="rect">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67544" y="0"/>
            <a:ext cx="8229600" cy="836712"/>
          </a:xfrm>
        </p:spPr>
        <p:txBody>
          <a:bodyPr/>
          <a:lstStyle/>
          <a:p>
            <a:pPr eaLnBrk="1" hangingPunct="1"/>
            <a:r>
              <a:rPr lang="en-GB" dirty="0" smtClean="0"/>
              <a:t>Today’s Objectives</a:t>
            </a:r>
          </a:p>
        </p:txBody>
      </p:sp>
      <p:sp>
        <p:nvSpPr>
          <p:cNvPr id="5123" name="Rectangle 3"/>
          <p:cNvSpPr>
            <a:spLocks noGrp="1" noChangeArrowheads="1"/>
          </p:cNvSpPr>
          <p:nvPr>
            <p:ph type="body" sz="half" idx="1"/>
          </p:nvPr>
        </p:nvSpPr>
        <p:spPr>
          <a:xfrm>
            <a:off x="251520" y="764704"/>
            <a:ext cx="8712968" cy="5788496"/>
          </a:xfrm>
        </p:spPr>
        <p:txBody>
          <a:bodyPr>
            <a:normAutofit fontScale="92500" lnSpcReduction="20000"/>
          </a:bodyPr>
          <a:lstStyle/>
          <a:p>
            <a:pPr eaLnBrk="1" hangingPunct="1">
              <a:buFontTx/>
              <a:buNone/>
            </a:pPr>
            <a:r>
              <a:rPr lang="en-GB" b="1" dirty="0" err="1" smtClean="0"/>
              <a:t>Electronegativity</a:t>
            </a:r>
            <a:r>
              <a:rPr lang="en-GB" b="1" dirty="0" smtClean="0"/>
              <a:t> and Bond Polarity</a:t>
            </a:r>
          </a:p>
          <a:p>
            <a:pPr eaLnBrk="1" hangingPunct="1">
              <a:buFontTx/>
              <a:buNone/>
            </a:pPr>
            <a:endParaRPr lang="en-GB" b="1" dirty="0" smtClean="0"/>
          </a:p>
          <a:p>
            <a:r>
              <a:rPr lang="en-GB" dirty="0" smtClean="0"/>
              <a:t>know that </a:t>
            </a:r>
            <a:r>
              <a:rPr lang="en-GB" dirty="0" err="1" smtClean="0"/>
              <a:t>electronegativity</a:t>
            </a:r>
            <a:r>
              <a:rPr lang="en-GB" dirty="0" smtClean="0"/>
              <a:t> is the ability of an atom to attract the bonding electrons in a covalent bond</a:t>
            </a:r>
          </a:p>
          <a:p>
            <a:r>
              <a:rPr lang="en-GB" dirty="0" smtClean="0"/>
              <a:t>know that ionic and covalent bonding are the extremes of a continuum of bonding type and that </a:t>
            </a:r>
            <a:r>
              <a:rPr lang="en-GB" dirty="0" err="1" smtClean="0"/>
              <a:t>electronegativity</a:t>
            </a:r>
            <a:r>
              <a:rPr lang="en-GB" dirty="0" smtClean="0"/>
              <a:t> differences lead to bond polarity in bonds and molecules</a:t>
            </a:r>
          </a:p>
          <a:p>
            <a:r>
              <a:rPr lang="en-GB" dirty="0" smtClean="0"/>
              <a:t>understand that molecules with polar bonds may not be polar molecules and be able to predict whether or not a given molecule is likely to be polar</a:t>
            </a:r>
          </a:p>
          <a:p>
            <a:r>
              <a:rPr lang="en-GB" dirty="0" smtClean="0"/>
              <a:t>understand the nature of intermolecular forces resulting from the following interactions:</a:t>
            </a:r>
          </a:p>
          <a:p>
            <a:pPr>
              <a:buNone/>
            </a:pPr>
            <a:r>
              <a:rPr lang="en-GB" dirty="0" err="1" smtClean="0"/>
              <a:t>i</a:t>
            </a:r>
            <a:r>
              <a:rPr lang="en-GB" dirty="0" smtClean="0"/>
              <a:t> London forces (instantaneous dipole – induced dipole)</a:t>
            </a:r>
          </a:p>
          <a:p>
            <a:pPr>
              <a:buNone/>
            </a:pPr>
            <a:r>
              <a:rPr lang="en-GB" b="1" dirty="0" smtClean="0">
                <a:solidFill>
                  <a:srgbClr val="0070C0"/>
                </a:solidFill>
              </a:rPr>
              <a:t>ii permanent dipoles</a:t>
            </a:r>
          </a:p>
          <a:p>
            <a:pPr>
              <a:buNone/>
            </a:pPr>
            <a:r>
              <a:rPr lang="en-GB" dirty="0" smtClean="0"/>
              <a:t>iii hydrogen bonds</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332656"/>
            <a:ext cx="8363272" cy="5793507"/>
          </a:xfrm>
        </p:spPr>
        <p:txBody>
          <a:bodyPr/>
          <a:lstStyle/>
          <a:p>
            <a:pPr>
              <a:buNone/>
            </a:pPr>
            <a:r>
              <a:rPr lang="en-GB" dirty="0" smtClean="0"/>
              <a:t>Define the term </a:t>
            </a:r>
            <a:r>
              <a:rPr lang="en-GB" dirty="0" err="1" smtClean="0"/>
              <a:t>electronegativity</a:t>
            </a:r>
            <a:r>
              <a:rPr lang="en-GB" dirty="0" smtClean="0"/>
              <a:t> (2 marks)</a:t>
            </a:r>
            <a:endParaRPr lang="en-GB" dirty="0"/>
          </a:p>
        </p:txBody>
      </p:sp>
      <p:sp>
        <p:nvSpPr>
          <p:cNvPr id="7" name="Content Placeholder 2"/>
          <p:cNvSpPr txBox="1">
            <a:spLocks/>
          </p:cNvSpPr>
          <p:nvPr/>
        </p:nvSpPr>
        <p:spPr>
          <a:xfrm>
            <a:off x="0" y="6453336"/>
            <a:ext cx="8229600" cy="404664"/>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1600" b="1" i="0" u="none" strike="noStrike" kern="1200" cap="none" spc="0" normalizeH="0" baseline="0" noProof="0" dirty="0" smtClean="0">
                <a:ln>
                  <a:noFill/>
                </a:ln>
                <a:solidFill>
                  <a:schemeClr val="tx1"/>
                </a:solidFill>
                <a:effectLst/>
                <a:uLnTx/>
                <a:uFillTx/>
                <a:latin typeface="+mn-lt"/>
                <a:ea typeface="+mn-ea"/>
                <a:cs typeface="+mn-cs"/>
              </a:rPr>
              <a:t>From new sample materials</a:t>
            </a:r>
            <a:endParaRPr kumimoji="0" lang="en-GB" sz="1600" b="1" i="0" u="none" strike="noStrike" kern="1200" cap="none" spc="0" normalizeH="0" baseline="0" noProof="0" dirty="0">
              <a:ln>
                <a:noFill/>
              </a:ln>
              <a:solidFill>
                <a:schemeClr val="tx1"/>
              </a:solidFill>
              <a:effectLst/>
              <a:uLnTx/>
              <a:uFillTx/>
              <a:latin typeface="+mn-lt"/>
              <a:ea typeface="+mn-ea"/>
              <a:cs typeface="+mn-cs"/>
            </a:endParaRPr>
          </a:p>
        </p:txBody>
      </p:sp>
      <p:pic>
        <p:nvPicPr>
          <p:cNvPr id="6146" name="Picture 2"/>
          <p:cNvPicPr>
            <a:picLocks noChangeAspect="1" noChangeArrowheads="1"/>
          </p:cNvPicPr>
          <p:nvPr/>
        </p:nvPicPr>
        <p:blipFill>
          <a:blip r:embed="rId2" cstate="print"/>
          <a:srcRect/>
          <a:stretch>
            <a:fillRect/>
          </a:stretch>
        </p:blipFill>
        <p:spPr bwMode="auto">
          <a:xfrm>
            <a:off x="404813" y="1276350"/>
            <a:ext cx="8334375" cy="43053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box(in)">
                                      <p:cBhvr>
                                        <p:cTn id="7"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332656"/>
            <a:ext cx="8363272" cy="5793507"/>
          </a:xfrm>
        </p:spPr>
        <p:txBody>
          <a:bodyPr/>
          <a:lstStyle/>
          <a:p>
            <a:pPr>
              <a:buNone/>
            </a:pPr>
            <a:endParaRPr lang="en-GB" dirty="0"/>
          </a:p>
        </p:txBody>
      </p:sp>
      <p:sp>
        <p:nvSpPr>
          <p:cNvPr id="7" name="Content Placeholder 2"/>
          <p:cNvSpPr txBox="1">
            <a:spLocks/>
          </p:cNvSpPr>
          <p:nvPr/>
        </p:nvSpPr>
        <p:spPr>
          <a:xfrm>
            <a:off x="0" y="6453336"/>
            <a:ext cx="8229600" cy="404664"/>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1600" b="1" i="0" u="none" strike="noStrike" kern="1200" cap="none" spc="0" normalizeH="0" baseline="0" noProof="0" dirty="0" smtClean="0">
                <a:ln>
                  <a:noFill/>
                </a:ln>
                <a:solidFill>
                  <a:schemeClr val="tx1"/>
                </a:solidFill>
                <a:effectLst/>
                <a:uLnTx/>
                <a:uFillTx/>
                <a:latin typeface="+mn-lt"/>
                <a:ea typeface="+mn-ea"/>
                <a:cs typeface="+mn-cs"/>
              </a:rPr>
              <a:t>From new sample materials</a:t>
            </a:r>
            <a:endParaRPr kumimoji="0" lang="en-GB" sz="1600" b="1" i="0" u="none" strike="noStrike" kern="1200" cap="none" spc="0" normalizeH="0" baseline="0" noProof="0" dirty="0">
              <a:ln>
                <a:noFill/>
              </a:ln>
              <a:solidFill>
                <a:schemeClr val="tx1"/>
              </a:solidFill>
              <a:effectLst/>
              <a:uLnTx/>
              <a:uFillTx/>
              <a:latin typeface="+mn-lt"/>
              <a:ea typeface="+mn-ea"/>
              <a:cs typeface="+mn-cs"/>
            </a:endParaRPr>
          </a:p>
        </p:txBody>
      </p:sp>
      <p:pic>
        <p:nvPicPr>
          <p:cNvPr id="7170" name="Picture 2"/>
          <p:cNvPicPr>
            <a:picLocks noChangeAspect="1" noChangeArrowheads="1"/>
          </p:cNvPicPr>
          <p:nvPr/>
        </p:nvPicPr>
        <p:blipFill>
          <a:blip r:embed="rId2" cstate="print"/>
          <a:srcRect/>
          <a:stretch>
            <a:fillRect/>
          </a:stretch>
        </p:blipFill>
        <p:spPr bwMode="auto">
          <a:xfrm>
            <a:off x="1" y="766539"/>
            <a:ext cx="9144000" cy="972766"/>
          </a:xfrm>
          <a:prstGeom prst="rect">
            <a:avLst/>
          </a:prstGeom>
          <a:noFill/>
          <a:ln w="9525">
            <a:noFill/>
            <a:miter lim="800000"/>
            <a:headEnd/>
            <a:tailEnd/>
          </a:ln>
        </p:spPr>
      </p:pic>
      <p:pic>
        <p:nvPicPr>
          <p:cNvPr id="7171" name="Picture 3"/>
          <p:cNvPicPr>
            <a:picLocks noChangeAspect="1" noChangeArrowheads="1"/>
          </p:cNvPicPr>
          <p:nvPr/>
        </p:nvPicPr>
        <p:blipFill>
          <a:blip r:embed="rId3" cstate="print"/>
          <a:srcRect/>
          <a:stretch>
            <a:fillRect/>
          </a:stretch>
        </p:blipFill>
        <p:spPr bwMode="auto">
          <a:xfrm>
            <a:off x="755576" y="1484784"/>
            <a:ext cx="7267575" cy="50006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7171"/>
                                        </p:tgtEl>
                                        <p:attrNameLst>
                                          <p:attrName>style.visibility</p:attrName>
                                        </p:attrNameLst>
                                      </p:cBhvr>
                                      <p:to>
                                        <p:strVal val="visible"/>
                                      </p:to>
                                    </p:set>
                                    <p:animEffect transition="in" filter="checkerboard(across)">
                                      <p:cBhvr>
                                        <p:cTn id="7" dur="500"/>
                                        <p:tgtEl>
                                          <p:spTgt spid="7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67544" y="0"/>
            <a:ext cx="8229600" cy="836712"/>
          </a:xfrm>
        </p:spPr>
        <p:txBody>
          <a:bodyPr/>
          <a:lstStyle/>
          <a:p>
            <a:pPr eaLnBrk="1" hangingPunct="1"/>
            <a:r>
              <a:rPr lang="en-GB" dirty="0" smtClean="0"/>
              <a:t>Today’s Objectives</a:t>
            </a:r>
          </a:p>
        </p:txBody>
      </p:sp>
      <p:sp>
        <p:nvSpPr>
          <p:cNvPr id="5123" name="Rectangle 3"/>
          <p:cNvSpPr>
            <a:spLocks noGrp="1" noChangeArrowheads="1"/>
          </p:cNvSpPr>
          <p:nvPr>
            <p:ph type="body" sz="half" idx="1"/>
          </p:nvPr>
        </p:nvSpPr>
        <p:spPr>
          <a:xfrm>
            <a:off x="251520" y="764704"/>
            <a:ext cx="8712968" cy="5788496"/>
          </a:xfrm>
        </p:spPr>
        <p:txBody>
          <a:bodyPr>
            <a:normAutofit fontScale="92500" lnSpcReduction="20000"/>
          </a:bodyPr>
          <a:lstStyle/>
          <a:p>
            <a:pPr eaLnBrk="1" hangingPunct="1">
              <a:buFontTx/>
              <a:buNone/>
            </a:pPr>
            <a:r>
              <a:rPr lang="en-GB" b="1" dirty="0" err="1" smtClean="0"/>
              <a:t>Electronegativity</a:t>
            </a:r>
            <a:r>
              <a:rPr lang="en-GB" b="1" dirty="0" smtClean="0"/>
              <a:t> and Bond Polarity</a:t>
            </a:r>
          </a:p>
          <a:p>
            <a:pPr eaLnBrk="1" hangingPunct="1">
              <a:buFontTx/>
              <a:buNone/>
            </a:pPr>
            <a:endParaRPr lang="en-GB" b="1" dirty="0" smtClean="0"/>
          </a:p>
          <a:p>
            <a:r>
              <a:rPr lang="en-GB" dirty="0" smtClean="0"/>
              <a:t>know that </a:t>
            </a:r>
            <a:r>
              <a:rPr lang="en-GB" dirty="0" err="1" smtClean="0"/>
              <a:t>electronegativity</a:t>
            </a:r>
            <a:r>
              <a:rPr lang="en-GB" dirty="0" smtClean="0"/>
              <a:t> is the ability of an atom to attract the bonding electrons in a covalent bond</a:t>
            </a:r>
          </a:p>
          <a:p>
            <a:r>
              <a:rPr lang="en-GB" dirty="0" smtClean="0"/>
              <a:t>know that ionic and covalent bonding are the extremes of a continuum of bonding type and that </a:t>
            </a:r>
            <a:r>
              <a:rPr lang="en-GB" dirty="0" err="1" smtClean="0"/>
              <a:t>electronegativity</a:t>
            </a:r>
            <a:r>
              <a:rPr lang="en-GB" dirty="0" smtClean="0"/>
              <a:t> differences lead to bond polarity in bonds and molecules</a:t>
            </a:r>
          </a:p>
          <a:p>
            <a:r>
              <a:rPr lang="en-GB" dirty="0" smtClean="0"/>
              <a:t>understand that molecules with polar bonds may not be polar molecules and be able to predict whether or not a given molecule is likely to be polar</a:t>
            </a:r>
          </a:p>
          <a:p>
            <a:r>
              <a:rPr lang="en-GB" dirty="0" smtClean="0"/>
              <a:t>understand the nature of intermolecular forces resulting from the following interactions:</a:t>
            </a:r>
          </a:p>
          <a:p>
            <a:pPr>
              <a:buNone/>
            </a:pPr>
            <a:r>
              <a:rPr lang="en-GB" dirty="0" err="1" smtClean="0"/>
              <a:t>i</a:t>
            </a:r>
            <a:r>
              <a:rPr lang="en-GB" dirty="0" smtClean="0"/>
              <a:t> London forces (instantaneous dipole – induced dipole)</a:t>
            </a:r>
          </a:p>
          <a:p>
            <a:pPr>
              <a:buNone/>
            </a:pPr>
            <a:r>
              <a:rPr lang="en-GB" b="1" dirty="0" smtClean="0">
                <a:solidFill>
                  <a:srgbClr val="0070C0"/>
                </a:solidFill>
              </a:rPr>
              <a:t>ii permanent dipoles</a:t>
            </a:r>
          </a:p>
          <a:p>
            <a:pPr>
              <a:buNone/>
            </a:pPr>
            <a:r>
              <a:rPr lang="en-GB" dirty="0" smtClean="0"/>
              <a:t>iii hydrogen bonds</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0"/>
            <a:ext cx="8640960" cy="1143000"/>
          </a:xfrm>
        </p:spPr>
        <p:txBody>
          <a:bodyPr>
            <a:normAutofit fontScale="90000"/>
          </a:bodyPr>
          <a:lstStyle/>
          <a:p>
            <a:r>
              <a:rPr lang="en-GB" b="1" dirty="0" err="1" smtClean="0">
                <a:latin typeface="Tahoma" pitchFamily="34" charset="0"/>
                <a:ea typeface="Tahoma" pitchFamily="34" charset="0"/>
                <a:cs typeface="Tahoma" pitchFamily="34" charset="0"/>
              </a:rPr>
              <a:t>Electronegativity</a:t>
            </a:r>
            <a:r>
              <a:rPr lang="en-GB" b="1" dirty="0" smtClean="0">
                <a:latin typeface="Tahoma" pitchFamily="34" charset="0"/>
                <a:ea typeface="Tahoma" pitchFamily="34" charset="0"/>
                <a:cs typeface="Tahoma" pitchFamily="34" charset="0"/>
              </a:rPr>
              <a:t>, Polarity and Intermolecular Forces</a:t>
            </a:r>
            <a:endParaRPr lang="en-GB" b="1" dirty="0">
              <a:latin typeface="Tahoma" pitchFamily="34" charset="0"/>
              <a:ea typeface="Tahoma" pitchFamily="34" charset="0"/>
              <a:cs typeface="Tahoma" pitchFamily="34" charset="0"/>
            </a:endParaRPr>
          </a:p>
        </p:txBody>
      </p:sp>
      <p:sp>
        <p:nvSpPr>
          <p:cNvPr id="3" name="Content Placeholder 2"/>
          <p:cNvSpPr>
            <a:spLocks noGrp="1"/>
          </p:cNvSpPr>
          <p:nvPr>
            <p:ph idx="1"/>
          </p:nvPr>
        </p:nvSpPr>
        <p:spPr>
          <a:xfrm>
            <a:off x="251520" y="1484784"/>
            <a:ext cx="8229600" cy="5040560"/>
          </a:xfrm>
        </p:spPr>
        <p:txBody>
          <a:bodyPr>
            <a:normAutofit fontScale="92500" lnSpcReduction="10000"/>
          </a:bodyPr>
          <a:lstStyle/>
          <a:p>
            <a:pPr>
              <a:buNone/>
            </a:pPr>
            <a:r>
              <a:rPr lang="en-GB" u="sng" dirty="0" smtClean="0">
                <a:latin typeface="+mj-lt"/>
              </a:rPr>
              <a:t>Learning Outcomes</a:t>
            </a:r>
            <a:r>
              <a:rPr lang="en-GB" dirty="0" smtClean="0">
                <a:latin typeface="+mj-lt"/>
              </a:rPr>
              <a:t>:</a:t>
            </a:r>
          </a:p>
          <a:p>
            <a:r>
              <a:rPr lang="en-GB" dirty="0" smtClean="0"/>
              <a:t>Know that ionic and covalent bonding are the extremes of a continuum of bonding type (Grade D)</a:t>
            </a:r>
            <a:endParaRPr lang="en-GB" dirty="0" smtClean="0">
              <a:latin typeface="+mj-lt"/>
            </a:endParaRPr>
          </a:p>
          <a:p>
            <a:r>
              <a:rPr lang="en-GB" dirty="0" smtClean="0">
                <a:latin typeface="+mj-lt"/>
              </a:rPr>
              <a:t>Describe electronegativity in terms of an atom attracting bonding electrons in a covalent bond (Grade C)</a:t>
            </a:r>
          </a:p>
          <a:p>
            <a:r>
              <a:rPr lang="en-GB" dirty="0" smtClean="0">
                <a:latin typeface="+mj-lt"/>
              </a:rPr>
              <a:t>Explain how a permanent dipole can result in a polar bond (Grade B)</a:t>
            </a:r>
          </a:p>
          <a:p>
            <a:r>
              <a:rPr lang="en-GB" dirty="0" smtClean="0">
                <a:latin typeface="+mj-lt"/>
              </a:rPr>
              <a:t>Link electronegativity to the bonding type on a compound. (Grade A)</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0"/>
            <a:ext cx="8640960" cy="1143000"/>
          </a:xfrm>
        </p:spPr>
        <p:txBody>
          <a:bodyPr>
            <a:normAutofit fontScale="90000"/>
          </a:bodyPr>
          <a:lstStyle/>
          <a:p>
            <a:r>
              <a:rPr lang="en-GB" b="1" dirty="0" err="1" smtClean="0">
                <a:latin typeface="Tahoma" pitchFamily="34" charset="0"/>
                <a:ea typeface="Tahoma" pitchFamily="34" charset="0"/>
                <a:cs typeface="Tahoma" pitchFamily="34" charset="0"/>
              </a:rPr>
              <a:t>Electronegativity</a:t>
            </a:r>
            <a:r>
              <a:rPr lang="en-GB" b="1" dirty="0" smtClean="0">
                <a:latin typeface="Tahoma" pitchFamily="34" charset="0"/>
                <a:ea typeface="Tahoma" pitchFamily="34" charset="0"/>
                <a:cs typeface="Tahoma" pitchFamily="34" charset="0"/>
              </a:rPr>
              <a:t>, Polarity and Intermolecular Forces</a:t>
            </a:r>
            <a:endParaRPr lang="en-GB" b="1" dirty="0">
              <a:latin typeface="Tahoma" pitchFamily="34" charset="0"/>
              <a:ea typeface="Tahoma" pitchFamily="34" charset="0"/>
              <a:cs typeface="Tahoma" pitchFamily="34" charset="0"/>
            </a:endParaRPr>
          </a:p>
        </p:txBody>
      </p:sp>
      <p:sp>
        <p:nvSpPr>
          <p:cNvPr id="3" name="Content Placeholder 2"/>
          <p:cNvSpPr>
            <a:spLocks noGrp="1"/>
          </p:cNvSpPr>
          <p:nvPr>
            <p:ph idx="1"/>
          </p:nvPr>
        </p:nvSpPr>
        <p:spPr>
          <a:xfrm>
            <a:off x="251520" y="1484784"/>
            <a:ext cx="8229600" cy="5040560"/>
          </a:xfrm>
        </p:spPr>
        <p:txBody>
          <a:bodyPr>
            <a:normAutofit fontScale="92500" lnSpcReduction="10000"/>
          </a:bodyPr>
          <a:lstStyle/>
          <a:p>
            <a:pPr>
              <a:buNone/>
            </a:pPr>
            <a:r>
              <a:rPr lang="en-GB" u="sng" dirty="0" smtClean="0">
                <a:latin typeface="+mj-lt"/>
              </a:rPr>
              <a:t>Learning Outcomes</a:t>
            </a:r>
            <a:r>
              <a:rPr lang="en-GB" dirty="0" smtClean="0">
                <a:latin typeface="+mj-lt"/>
              </a:rPr>
              <a:t>:</a:t>
            </a:r>
          </a:p>
          <a:p>
            <a:r>
              <a:rPr lang="en-GB" dirty="0" smtClean="0"/>
              <a:t>Know that ionic and covalent bonding are the extremes of a continuum of bonding type (Grade D)</a:t>
            </a:r>
            <a:endParaRPr lang="en-GB" dirty="0" smtClean="0">
              <a:latin typeface="+mj-lt"/>
            </a:endParaRPr>
          </a:p>
          <a:p>
            <a:r>
              <a:rPr lang="en-GB" dirty="0" smtClean="0">
                <a:latin typeface="+mj-lt"/>
              </a:rPr>
              <a:t>Describe electronegativity in terms of an atom attracting bonding electrons in a covalent bond (Grade C)</a:t>
            </a:r>
          </a:p>
          <a:p>
            <a:r>
              <a:rPr lang="en-GB" dirty="0" smtClean="0">
                <a:latin typeface="+mj-lt"/>
              </a:rPr>
              <a:t>Explain how a permanent dipole can result in a polar bond (Grade B)</a:t>
            </a:r>
          </a:p>
          <a:p>
            <a:r>
              <a:rPr lang="en-GB" dirty="0" smtClean="0">
                <a:latin typeface="+mj-lt"/>
              </a:rPr>
              <a:t>Link electronegativity to the bonding type on a compound. (Grade A)</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0"/>
            <a:ext cx="8229600" cy="1143000"/>
          </a:xfrm>
        </p:spPr>
        <p:txBody>
          <a:bodyPr>
            <a:normAutofit/>
          </a:bodyPr>
          <a:lstStyle/>
          <a:p>
            <a:r>
              <a:rPr lang="en-GB" b="1" dirty="0" smtClean="0">
                <a:latin typeface="Tahoma" pitchFamily="34" charset="0"/>
              </a:rPr>
              <a:t>Intermolecular Forces</a:t>
            </a:r>
            <a:endParaRPr lang="en-GB" b="1" dirty="0">
              <a:latin typeface="Tahoma" pitchFamily="34" charset="0"/>
            </a:endParaRPr>
          </a:p>
        </p:txBody>
      </p:sp>
      <p:sp>
        <p:nvSpPr>
          <p:cNvPr id="3" name="Content Placeholder 2"/>
          <p:cNvSpPr>
            <a:spLocks noGrp="1"/>
          </p:cNvSpPr>
          <p:nvPr>
            <p:ph idx="1"/>
          </p:nvPr>
        </p:nvSpPr>
        <p:spPr>
          <a:xfrm>
            <a:off x="91690" y="1124744"/>
            <a:ext cx="8978911" cy="5544616"/>
          </a:xfrm>
        </p:spPr>
        <p:txBody>
          <a:bodyPr>
            <a:normAutofit/>
          </a:bodyPr>
          <a:lstStyle/>
          <a:p>
            <a:pPr marL="0" indent="0">
              <a:buNone/>
            </a:pPr>
            <a:r>
              <a:rPr lang="en-GB" b="1" u="sng" dirty="0" smtClean="0">
                <a:latin typeface="Tahoma" pitchFamily="34" charset="0"/>
              </a:rPr>
              <a:t>Strength of Bonds and Forces:</a:t>
            </a:r>
          </a:p>
          <a:p>
            <a:pPr marL="0" indent="0">
              <a:buNone/>
            </a:pPr>
            <a:endParaRPr lang="en-GB" sz="1100" b="1" u="sng" dirty="0" smtClean="0">
              <a:latin typeface="Tahoma" pitchFamily="34" charset="0"/>
            </a:endParaRPr>
          </a:p>
          <a:p>
            <a:r>
              <a:rPr lang="en-GB" dirty="0" smtClean="0">
                <a:solidFill>
                  <a:schemeClr val="accent2">
                    <a:lumMod val="75000"/>
                  </a:schemeClr>
                </a:solidFill>
                <a:latin typeface="Tahoma" pitchFamily="34" charset="0"/>
              </a:rPr>
              <a:t>Ionic</a:t>
            </a:r>
            <a:r>
              <a:rPr lang="en-GB" dirty="0" smtClean="0">
                <a:latin typeface="Tahoma" pitchFamily="34" charset="0"/>
              </a:rPr>
              <a:t> and </a:t>
            </a:r>
            <a:r>
              <a:rPr lang="en-GB" dirty="0" smtClean="0">
                <a:solidFill>
                  <a:schemeClr val="accent2">
                    <a:lumMod val="75000"/>
                  </a:schemeClr>
                </a:solidFill>
                <a:latin typeface="Tahoma" pitchFamily="34" charset="0"/>
              </a:rPr>
              <a:t>covalent</a:t>
            </a:r>
            <a:r>
              <a:rPr lang="en-GB" dirty="0" smtClean="0">
                <a:latin typeface="Tahoma" pitchFamily="34" charset="0"/>
              </a:rPr>
              <a:t> bonds are </a:t>
            </a:r>
            <a:r>
              <a:rPr lang="en-GB" dirty="0" smtClean="0">
                <a:solidFill>
                  <a:schemeClr val="accent2">
                    <a:lumMod val="75000"/>
                  </a:schemeClr>
                </a:solidFill>
                <a:latin typeface="Tahoma" pitchFamily="34" charset="0"/>
              </a:rPr>
              <a:t>strong</a:t>
            </a:r>
            <a:r>
              <a:rPr lang="en-GB" dirty="0" smtClean="0">
                <a:latin typeface="Tahoma" pitchFamily="34" charset="0"/>
              </a:rPr>
              <a:t>. </a:t>
            </a:r>
          </a:p>
          <a:p>
            <a:r>
              <a:rPr lang="en-GB" dirty="0" smtClean="0">
                <a:latin typeface="Tahoma" pitchFamily="34" charset="0"/>
              </a:rPr>
              <a:t>Ionic bonds hold ions together in a lattice so that at </a:t>
            </a:r>
            <a:r>
              <a:rPr lang="en-GB" dirty="0" smtClean="0">
                <a:solidFill>
                  <a:schemeClr val="accent2">
                    <a:lumMod val="75000"/>
                  </a:schemeClr>
                </a:solidFill>
                <a:latin typeface="Tahoma" pitchFamily="34" charset="0"/>
              </a:rPr>
              <a:t>room temperature </a:t>
            </a:r>
            <a:r>
              <a:rPr lang="en-GB" dirty="0" smtClean="0">
                <a:latin typeface="Tahoma" pitchFamily="34" charset="0"/>
              </a:rPr>
              <a:t>all </a:t>
            </a:r>
            <a:r>
              <a:rPr lang="en-GB" dirty="0" smtClean="0">
                <a:solidFill>
                  <a:schemeClr val="accent2">
                    <a:lumMod val="75000"/>
                  </a:schemeClr>
                </a:solidFill>
                <a:latin typeface="Tahoma" pitchFamily="34" charset="0"/>
              </a:rPr>
              <a:t>ionic compounds</a:t>
            </a:r>
            <a:r>
              <a:rPr lang="en-GB" dirty="0" smtClean="0">
                <a:latin typeface="Tahoma" pitchFamily="34" charset="0"/>
              </a:rPr>
              <a:t> are </a:t>
            </a:r>
            <a:r>
              <a:rPr lang="en-GB" dirty="0" smtClean="0">
                <a:solidFill>
                  <a:schemeClr val="accent2">
                    <a:lumMod val="75000"/>
                  </a:schemeClr>
                </a:solidFill>
                <a:latin typeface="Tahoma" pitchFamily="34" charset="0"/>
              </a:rPr>
              <a:t>solid.</a:t>
            </a:r>
          </a:p>
          <a:p>
            <a:r>
              <a:rPr lang="en-GB" dirty="0" smtClean="0">
                <a:solidFill>
                  <a:schemeClr val="accent2">
                    <a:lumMod val="75000"/>
                  </a:schemeClr>
                </a:solidFill>
                <a:latin typeface="Tahoma" pitchFamily="34" charset="0"/>
              </a:rPr>
              <a:t>Covalent bonds </a:t>
            </a:r>
            <a:r>
              <a:rPr lang="en-GB" dirty="0" smtClean="0">
                <a:latin typeface="Tahoma" pitchFamily="34" charset="0"/>
              </a:rPr>
              <a:t>hold atoms together by </a:t>
            </a:r>
            <a:r>
              <a:rPr lang="en-GB" dirty="0" smtClean="0">
                <a:solidFill>
                  <a:schemeClr val="accent2">
                    <a:lumMod val="75000"/>
                  </a:schemeClr>
                </a:solidFill>
                <a:latin typeface="Tahoma" pitchFamily="34" charset="0"/>
              </a:rPr>
              <a:t>sharing electrons</a:t>
            </a:r>
            <a:r>
              <a:rPr lang="en-GB" dirty="0" smtClean="0">
                <a:latin typeface="Tahoma" pitchFamily="34" charset="0"/>
              </a:rPr>
              <a:t>. Many covalent compounds are </a:t>
            </a:r>
            <a:r>
              <a:rPr lang="en-GB" dirty="0" smtClean="0">
                <a:solidFill>
                  <a:schemeClr val="accent2">
                    <a:lumMod val="75000"/>
                  </a:schemeClr>
                </a:solidFill>
                <a:latin typeface="Tahoma" pitchFamily="34" charset="0"/>
              </a:rPr>
              <a:t>small molecules </a:t>
            </a:r>
            <a:r>
              <a:rPr lang="en-GB" dirty="0" smtClean="0">
                <a:latin typeface="Tahoma" pitchFamily="34" charset="0"/>
              </a:rPr>
              <a:t>with strong covalent bonds within them. These are </a:t>
            </a:r>
            <a:r>
              <a:rPr lang="en-GB" b="1" dirty="0" smtClean="0">
                <a:solidFill>
                  <a:schemeClr val="accent2">
                    <a:lumMod val="75000"/>
                  </a:schemeClr>
                </a:solidFill>
                <a:latin typeface="Tahoma" pitchFamily="34" charset="0"/>
              </a:rPr>
              <a:t>intra-molecular forces.</a:t>
            </a:r>
            <a:r>
              <a:rPr lang="en-GB" dirty="0" smtClean="0">
                <a:latin typeface="Tahoma" pitchFamily="34" charset="0"/>
              </a:rPr>
              <a:t> </a:t>
            </a:r>
          </a:p>
          <a:p>
            <a:pPr marL="0" indent="0">
              <a:buNone/>
            </a:pPr>
            <a:endParaRPr lang="en-GB" sz="2800" dirty="0" smtClean="0">
              <a:latin typeface="Tahoma" pitchFamily="34" charset="0"/>
            </a:endParaRPr>
          </a:p>
          <a:p>
            <a:pPr marL="0" indent="0">
              <a:buNone/>
            </a:pPr>
            <a:endParaRPr lang="en-GB" sz="2800" dirty="0">
              <a:latin typeface="Tahoma" pitchFamily="34" charset="0"/>
            </a:endParaRPr>
          </a:p>
        </p:txBody>
      </p:sp>
    </p:spTree>
    <p:extLst>
      <p:ext uri="{BB962C8B-B14F-4D97-AF65-F5344CB8AC3E}">
        <p14:creationId xmlns="" xmlns:p14="http://schemas.microsoft.com/office/powerpoint/2010/main" val="14666538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0"/>
            <a:ext cx="8229600" cy="1143000"/>
          </a:xfrm>
        </p:spPr>
        <p:txBody>
          <a:bodyPr>
            <a:normAutofit/>
          </a:bodyPr>
          <a:lstStyle/>
          <a:p>
            <a:r>
              <a:rPr lang="en-GB" b="1" dirty="0" smtClean="0">
                <a:latin typeface="Tahoma" pitchFamily="34" charset="0"/>
              </a:rPr>
              <a:t>Intermolecular Forces</a:t>
            </a:r>
            <a:endParaRPr lang="en-GB" b="1" dirty="0">
              <a:latin typeface="Tahoma" pitchFamily="34" charset="0"/>
            </a:endParaRPr>
          </a:p>
        </p:txBody>
      </p:sp>
      <p:sp>
        <p:nvSpPr>
          <p:cNvPr id="3" name="Content Placeholder 2"/>
          <p:cNvSpPr>
            <a:spLocks noGrp="1"/>
          </p:cNvSpPr>
          <p:nvPr>
            <p:ph idx="1"/>
          </p:nvPr>
        </p:nvSpPr>
        <p:spPr>
          <a:xfrm>
            <a:off x="91690" y="1124744"/>
            <a:ext cx="8978911" cy="5544616"/>
          </a:xfrm>
        </p:spPr>
        <p:txBody>
          <a:bodyPr>
            <a:normAutofit/>
          </a:bodyPr>
          <a:lstStyle/>
          <a:p>
            <a:pPr marL="0" indent="0">
              <a:buNone/>
            </a:pPr>
            <a:r>
              <a:rPr lang="en-GB" b="1" u="sng" dirty="0" smtClean="0">
                <a:latin typeface="Tahoma" pitchFamily="34" charset="0"/>
              </a:rPr>
              <a:t>Intermolecular Forces:</a:t>
            </a:r>
            <a:r>
              <a:rPr lang="en-GB" dirty="0" smtClean="0">
                <a:latin typeface="Tahoma" pitchFamily="34" charset="0"/>
              </a:rPr>
              <a:t> is an attractive force between neighbouring molecules.</a:t>
            </a:r>
            <a:endParaRPr lang="en-GB" b="1" u="sng" dirty="0" smtClean="0">
              <a:latin typeface="Tahoma" pitchFamily="34" charset="0"/>
            </a:endParaRPr>
          </a:p>
          <a:p>
            <a:pPr marL="0" indent="0">
              <a:buNone/>
            </a:pPr>
            <a:endParaRPr lang="en-GB" sz="1100" b="1" u="sng" dirty="0" smtClean="0">
              <a:latin typeface="Tahoma" pitchFamily="34" charset="0"/>
            </a:endParaRPr>
          </a:p>
          <a:p>
            <a:r>
              <a:rPr lang="en-GB" sz="2800" dirty="0" smtClean="0">
                <a:solidFill>
                  <a:schemeClr val="accent2">
                    <a:lumMod val="75000"/>
                  </a:schemeClr>
                </a:solidFill>
                <a:latin typeface="Tahoma" pitchFamily="34" charset="0"/>
              </a:rPr>
              <a:t>Intermolecular</a:t>
            </a:r>
            <a:r>
              <a:rPr lang="en-GB" sz="2800" dirty="0" smtClean="0">
                <a:latin typeface="Tahoma" pitchFamily="34" charset="0"/>
              </a:rPr>
              <a:t> forces are weak compared to covalent bonds. </a:t>
            </a:r>
          </a:p>
          <a:p>
            <a:r>
              <a:rPr lang="en-GB" sz="2800" dirty="0" smtClean="0">
                <a:solidFill>
                  <a:schemeClr val="accent2">
                    <a:lumMod val="75000"/>
                  </a:schemeClr>
                </a:solidFill>
                <a:latin typeface="Tahoma" pitchFamily="34" charset="0"/>
              </a:rPr>
              <a:t>Inter</a:t>
            </a:r>
            <a:r>
              <a:rPr lang="en-GB" sz="2800" dirty="0" smtClean="0">
                <a:latin typeface="Tahoma" pitchFamily="34" charset="0"/>
              </a:rPr>
              <a:t>molecular forces act </a:t>
            </a:r>
            <a:r>
              <a:rPr lang="en-GB" sz="2800" i="1" dirty="0" smtClean="0">
                <a:solidFill>
                  <a:schemeClr val="accent2">
                    <a:lumMod val="75000"/>
                  </a:schemeClr>
                </a:solidFill>
                <a:latin typeface="Tahoma" pitchFamily="34" charset="0"/>
              </a:rPr>
              <a:t>between</a:t>
            </a:r>
            <a:r>
              <a:rPr lang="en-GB" sz="2800" i="1" dirty="0" smtClean="0">
                <a:latin typeface="Tahoma" pitchFamily="34" charset="0"/>
              </a:rPr>
              <a:t> </a:t>
            </a:r>
            <a:r>
              <a:rPr lang="en-GB" sz="2800" dirty="0" smtClean="0">
                <a:latin typeface="Tahoma" pitchFamily="34" charset="0"/>
              </a:rPr>
              <a:t>different molecules. They are caused by weak attractive forces between very small dipoles in different molecules. </a:t>
            </a:r>
          </a:p>
          <a:p>
            <a:pPr marL="0" indent="0">
              <a:buNone/>
            </a:pPr>
            <a:endParaRPr lang="en-GB" sz="2800" dirty="0" smtClean="0">
              <a:latin typeface="Tahoma" pitchFamily="34" charset="0"/>
            </a:endParaRPr>
          </a:p>
          <a:p>
            <a:r>
              <a:rPr lang="en-GB" sz="2800" dirty="0" smtClean="0">
                <a:solidFill>
                  <a:schemeClr val="accent2">
                    <a:lumMod val="75000"/>
                  </a:schemeClr>
                </a:solidFill>
                <a:latin typeface="Tahoma" pitchFamily="34" charset="0"/>
              </a:rPr>
              <a:t>Intra</a:t>
            </a:r>
            <a:r>
              <a:rPr lang="en-GB" sz="2800" dirty="0" smtClean="0">
                <a:latin typeface="Tahoma" pitchFamily="34" charset="0"/>
              </a:rPr>
              <a:t>-molecular bonds act </a:t>
            </a:r>
            <a:r>
              <a:rPr lang="en-GB" sz="2800" i="1" dirty="0" smtClean="0">
                <a:solidFill>
                  <a:schemeClr val="accent2">
                    <a:lumMod val="75000"/>
                  </a:schemeClr>
                </a:solidFill>
                <a:latin typeface="Tahoma" pitchFamily="34" charset="0"/>
              </a:rPr>
              <a:t>within</a:t>
            </a:r>
            <a:r>
              <a:rPr lang="en-GB" sz="2800" i="1" dirty="0" smtClean="0">
                <a:latin typeface="Tahoma" pitchFamily="34" charset="0"/>
              </a:rPr>
              <a:t> </a:t>
            </a:r>
            <a:r>
              <a:rPr lang="en-GB" sz="2800" dirty="0" smtClean="0">
                <a:latin typeface="Tahoma" pitchFamily="34" charset="0"/>
              </a:rPr>
              <a:t>one molecule.</a:t>
            </a:r>
          </a:p>
          <a:p>
            <a:pPr marL="0" indent="0">
              <a:buNone/>
            </a:pPr>
            <a:endParaRPr lang="en-GB" sz="2800" dirty="0">
              <a:latin typeface="Tahoma" pitchFamily="34" charset="0"/>
            </a:endParaRPr>
          </a:p>
        </p:txBody>
      </p:sp>
    </p:spTree>
    <p:extLst>
      <p:ext uri="{BB962C8B-B14F-4D97-AF65-F5344CB8AC3E}">
        <p14:creationId xmlns="" xmlns:p14="http://schemas.microsoft.com/office/powerpoint/2010/main" val="493259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0"/>
            <a:ext cx="8229600" cy="1143000"/>
          </a:xfrm>
        </p:spPr>
        <p:txBody>
          <a:bodyPr>
            <a:normAutofit/>
          </a:bodyPr>
          <a:lstStyle/>
          <a:p>
            <a:r>
              <a:rPr lang="en-GB" b="1" dirty="0" smtClean="0">
                <a:latin typeface="Tahoma" pitchFamily="34" charset="0"/>
              </a:rPr>
              <a:t>Intermolecular Forces</a:t>
            </a:r>
            <a:endParaRPr lang="en-GB" b="1" dirty="0">
              <a:latin typeface="Tahoma" pitchFamily="34" charset="0"/>
            </a:endParaRPr>
          </a:p>
        </p:txBody>
      </p:sp>
      <p:sp>
        <p:nvSpPr>
          <p:cNvPr id="3" name="Content Placeholder 2"/>
          <p:cNvSpPr>
            <a:spLocks noGrp="1"/>
          </p:cNvSpPr>
          <p:nvPr>
            <p:ph idx="1"/>
          </p:nvPr>
        </p:nvSpPr>
        <p:spPr>
          <a:xfrm>
            <a:off x="91690" y="1124744"/>
            <a:ext cx="8978911" cy="5544616"/>
          </a:xfrm>
        </p:spPr>
        <p:txBody>
          <a:bodyPr>
            <a:normAutofit/>
          </a:bodyPr>
          <a:lstStyle/>
          <a:p>
            <a:pPr marL="0" indent="0">
              <a:buNone/>
            </a:pPr>
            <a:r>
              <a:rPr lang="en-GB" b="1" u="sng" dirty="0" smtClean="0">
                <a:latin typeface="Tahoma" pitchFamily="34" charset="0"/>
              </a:rPr>
              <a:t>Intermolecular Forces:</a:t>
            </a:r>
          </a:p>
          <a:p>
            <a:pPr marL="0" indent="0">
              <a:buNone/>
            </a:pPr>
            <a:endParaRPr lang="en-GB" sz="1100" b="1" u="sng" dirty="0" smtClean="0">
              <a:latin typeface="Tahoma" pitchFamily="34" charset="0"/>
            </a:endParaRPr>
          </a:p>
          <a:p>
            <a:pPr marL="0" indent="0">
              <a:buNone/>
            </a:pPr>
            <a:r>
              <a:rPr lang="en-GB" sz="2800" dirty="0" smtClean="0">
                <a:latin typeface="Tahoma" pitchFamily="34" charset="0"/>
              </a:rPr>
              <a:t>There are </a:t>
            </a:r>
            <a:r>
              <a:rPr lang="en-GB" sz="2800" dirty="0" smtClean="0">
                <a:solidFill>
                  <a:schemeClr val="accent2">
                    <a:lumMod val="75000"/>
                  </a:schemeClr>
                </a:solidFill>
                <a:latin typeface="Tahoma" pitchFamily="34" charset="0"/>
              </a:rPr>
              <a:t>three types </a:t>
            </a:r>
            <a:r>
              <a:rPr lang="en-GB" sz="2800" dirty="0" smtClean="0">
                <a:latin typeface="Tahoma" pitchFamily="34" charset="0"/>
              </a:rPr>
              <a:t>of intermolecular forces;</a:t>
            </a:r>
          </a:p>
          <a:p>
            <a:pPr marL="0" indent="0">
              <a:buNone/>
            </a:pPr>
            <a:endParaRPr lang="en-GB" sz="2400" dirty="0">
              <a:latin typeface="Tahoma" pitchFamily="34" charset="0"/>
            </a:endParaRPr>
          </a:p>
          <a:p>
            <a:r>
              <a:rPr lang="en-GB" sz="2800" dirty="0" smtClean="0">
                <a:solidFill>
                  <a:schemeClr val="accent2">
                    <a:lumMod val="75000"/>
                  </a:schemeClr>
                </a:solidFill>
                <a:latin typeface="Tahoma" pitchFamily="34" charset="0"/>
              </a:rPr>
              <a:t>Permanent dipole-dipole </a:t>
            </a:r>
            <a:r>
              <a:rPr lang="en-GB" sz="2800" dirty="0" smtClean="0">
                <a:latin typeface="Tahoma" pitchFamily="34" charset="0"/>
              </a:rPr>
              <a:t>interactions</a:t>
            </a:r>
            <a:endParaRPr lang="en-GB" sz="2800" dirty="0">
              <a:latin typeface="Tahoma" pitchFamily="34" charset="0"/>
            </a:endParaRPr>
          </a:p>
          <a:p>
            <a:r>
              <a:rPr lang="en-GB" sz="2800" dirty="0" smtClean="0">
                <a:solidFill>
                  <a:schemeClr val="accent2">
                    <a:lumMod val="75000"/>
                  </a:schemeClr>
                </a:solidFill>
                <a:latin typeface="Tahoma" pitchFamily="34" charset="0"/>
              </a:rPr>
              <a:t>London’ </a:t>
            </a:r>
            <a:r>
              <a:rPr lang="en-GB" sz="2800" dirty="0" smtClean="0">
                <a:latin typeface="Tahoma" pitchFamily="34" charset="0"/>
              </a:rPr>
              <a:t>forces (induced dipole forces)</a:t>
            </a:r>
            <a:endParaRPr lang="en-GB" sz="2800" dirty="0">
              <a:latin typeface="Tahoma" pitchFamily="34" charset="0"/>
            </a:endParaRPr>
          </a:p>
          <a:p>
            <a:r>
              <a:rPr lang="en-GB" sz="2800" dirty="0" smtClean="0">
                <a:solidFill>
                  <a:schemeClr val="accent2">
                    <a:lumMod val="75000"/>
                  </a:schemeClr>
                </a:solidFill>
                <a:latin typeface="Tahoma" pitchFamily="34" charset="0"/>
              </a:rPr>
              <a:t>Hydrogen bonding</a:t>
            </a:r>
            <a:r>
              <a:rPr lang="en-GB" sz="2800" dirty="0" smtClean="0">
                <a:latin typeface="Tahoma" pitchFamily="34" charset="0"/>
              </a:rPr>
              <a:t>.  </a:t>
            </a:r>
          </a:p>
          <a:p>
            <a:pPr marL="0" indent="0">
              <a:buNone/>
            </a:pPr>
            <a:endParaRPr lang="en-GB" sz="2800" dirty="0">
              <a:latin typeface="Tahoma" pitchFamily="34" charset="0"/>
            </a:endParaRPr>
          </a:p>
        </p:txBody>
      </p:sp>
      <p:pic>
        <p:nvPicPr>
          <p:cNvPr id="2050" name="Picture 2" descr="http://media.apnonline.com.au/img/media/images/2009/09/09/gecko_465x288_090909_t325.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0604" y="15825"/>
            <a:ext cx="1498621" cy="926839"/>
          </a:xfrm>
          <a:prstGeom prst="rect">
            <a:avLst/>
          </a:prstGeom>
          <a:noFill/>
          <a:extLst>
            <a:ext uri="{909E8E84-426E-40DD-AFC4-6F175D3DCCD1}">
              <a14:hiddenFill xmlns="" xmlns:a14="http://schemas.microsoft.com/office/drawing/2010/main">
                <a:solidFill>
                  <a:srgbClr val="FFFFFF"/>
                </a:solidFill>
              </a14:hiddenFill>
            </a:ext>
          </a:extLst>
        </p:spPr>
      </p:pic>
      <p:pic>
        <p:nvPicPr>
          <p:cNvPr id="5" name="Picture 2" descr="http://media.apnonline.com.au/img/media/images/2009/09/09/gecko_465x288_090909_t325.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571981" y="0"/>
            <a:ext cx="1498621" cy="926839"/>
          </a:xfrm>
          <a:prstGeom prst="rect">
            <a:avLst/>
          </a:prstGeom>
          <a:noFill/>
          <a:extLst>
            <a:ext uri="{909E8E84-426E-40DD-AFC4-6F175D3DCCD1}">
              <a14:hiddenFill xmlns="" xmlns:a14="http://schemas.microsoft.com/office/drawing/2010/main">
                <a:solidFill>
                  <a:srgbClr val="FFFFFF"/>
                </a:solidFill>
              </a14:hiddenFill>
            </a:ext>
          </a:extLst>
        </p:spPr>
      </p:pic>
      <p:graphicFrame>
        <p:nvGraphicFramePr>
          <p:cNvPr id="4" name="Table 3"/>
          <p:cNvGraphicFramePr>
            <a:graphicFrameLocks noGrp="1"/>
          </p:cNvGraphicFramePr>
          <p:nvPr>
            <p:extLst>
              <p:ext uri="{D42A27DB-BD31-4B8C-83A1-F6EECF244321}">
                <p14:modId xmlns="" xmlns:p14="http://schemas.microsoft.com/office/powerpoint/2010/main" val="1909364224"/>
              </p:ext>
            </p:extLst>
          </p:nvPr>
        </p:nvGraphicFramePr>
        <p:xfrm>
          <a:off x="1691680" y="4653136"/>
          <a:ext cx="5544616" cy="1854200"/>
        </p:xfrm>
        <a:graphic>
          <a:graphicData uri="http://schemas.openxmlformats.org/drawingml/2006/table">
            <a:tbl>
              <a:tblPr firstRow="1" bandRow="1">
                <a:tableStyleId>{5C22544A-7EE6-4342-B048-85BDC9FD1C3A}</a:tableStyleId>
              </a:tblPr>
              <a:tblGrid>
                <a:gridCol w="2772308"/>
                <a:gridCol w="2772308"/>
              </a:tblGrid>
              <a:tr h="370840">
                <a:tc>
                  <a:txBody>
                    <a:bodyPr/>
                    <a:lstStyle/>
                    <a:p>
                      <a:r>
                        <a:rPr lang="en-GB" dirty="0" smtClean="0"/>
                        <a:t>Bond Type</a:t>
                      </a:r>
                      <a:endParaRPr lang="en-GB" dirty="0"/>
                    </a:p>
                  </a:txBody>
                  <a:tcPr/>
                </a:tc>
                <a:tc>
                  <a:txBody>
                    <a:bodyPr/>
                    <a:lstStyle/>
                    <a:p>
                      <a:pPr algn="ctr"/>
                      <a:r>
                        <a:rPr lang="en-GB" dirty="0" smtClean="0"/>
                        <a:t>Relative Strength</a:t>
                      </a:r>
                      <a:endParaRPr lang="en-GB" dirty="0"/>
                    </a:p>
                  </a:txBody>
                  <a:tcPr/>
                </a:tc>
              </a:tr>
              <a:tr h="370840">
                <a:tc>
                  <a:txBody>
                    <a:bodyPr/>
                    <a:lstStyle/>
                    <a:p>
                      <a:r>
                        <a:rPr lang="en-GB" b="1" dirty="0" smtClean="0"/>
                        <a:t>Ionic</a:t>
                      </a:r>
                      <a:r>
                        <a:rPr lang="en-GB" b="1" baseline="0" dirty="0" smtClean="0"/>
                        <a:t> and covalent bonds</a:t>
                      </a:r>
                      <a:endParaRPr lang="en-GB" b="1" dirty="0"/>
                    </a:p>
                  </a:txBody>
                  <a:tcPr/>
                </a:tc>
                <a:tc>
                  <a:txBody>
                    <a:bodyPr/>
                    <a:lstStyle/>
                    <a:p>
                      <a:pPr algn="ctr"/>
                      <a:r>
                        <a:rPr lang="en-GB" b="1" dirty="0" smtClean="0"/>
                        <a:t>1000</a:t>
                      </a:r>
                      <a:endParaRPr lang="en-GB" b="1" dirty="0"/>
                    </a:p>
                  </a:txBody>
                  <a:tcPr/>
                </a:tc>
              </a:tr>
              <a:tr h="370840">
                <a:tc>
                  <a:txBody>
                    <a:bodyPr/>
                    <a:lstStyle/>
                    <a:p>
                      <a:r>
                        <a:rPr lang="en-GB" b="1" dirty="0" smtClean="0"/>
                        <a:t>Hydrogen bonds</a:t>
                      </a:r>
                      <a:endParaRPr lang="en-GB" b="1" dirty="0"/>
                    </a:p>
                  </a:txBody>
                  <a:tcPr/>
                </a:tc>
                <a:tc>
                  <a:txBody>
                    <a:bodyPr/>
                    <a:lstStyle/>
                    <a:p>
                      <a:pPr algn="ctr"/>
                      <a:r>
                        <a:rPr lang="en-GB" b="1" dirty="0" smtClean="0"/>
                        <a:t>50</a:t>
                      </a:r>
                      <a:endParaRPr lang="en-GB" b="1" dirty="0"/>
                    </a:p>
                  </a:txBody>
                  <a:tcPr/>
                </a:tc>
              </a:tr>
              <a:tr h="370840">
                <a:tc>
                  <a:txBody>
                    <a:bodyPr/>
                    <a:lstStyle/>
                    <a:p>
                      <a:r>
                        <a:rPr lang="en-GB" b="1" dirty="0" smtClean="0"/>
                        <a:t>Dipole-dipole forces</a:t>
                      </a:r>
                      <a:endParaRPr lang="en-GB" b="1" dirty="0"/>
                    </a:p>
                  </a:txBody>
                  <a:tcPr/>
                </a:tc>
                <a:tc>
                  <a:txBody>
                    <a:bodyPr/>
                    <a:lstStyle/>
                    <a:p>
                      <a:pPr algn="ctr"/>
                      <a:r>
                        <a:rPr lang="en-GB" b="1" dirty="0" smtClean="0"/>
                        <a:t>10</a:t>
                      </a:r>
                      <a:endParaRPr lang="en-GB" b="1" dirty="0"/>
                    </a:p>
                  </a:txBody>
                  <a:tcPr/>
                </a:tc>
              </a:tr>
              <a:tr h="370840">
                <a:tc>
                  <a:txBody>
                    <a:bodyPr/>
                    <a:lstStyle/>
                    <a:p>
                      <a:r>
                        <a:rPr lang="en-GB" b="1" dirty="0" smtClean="0"/>
                        <a:t>London’ forces</a:t>
                      </a:r>
                      <a:endParaRPr lang="en-GB" b="1" dirty="0"/>
                    </a:p>
                  </a:txBody>
                  <a:tcPr/>
                </a:tc>
                <a:tc>
                  <a:txBody>
                    <a:bodyPr/>
                    <a:lstStyle/>
                    <a:p>
                      <a:pPr algn="ctr"/>
                      <a:r>
                        <a:rPr lang="en-GB" b="1" dirty="0" smtClean="0"/>
                        <a:t>1</a:t>
                      </a:r>
                      <a:endParaRPr lang="en-GB" b="1" dirty="0"/>
                    </a:p>
                  </a:txBody>
                  <a:tcPr/>
                </a:tc>
              </a:tr>
            </a:tbl>
          </a:graphicData>
        </a:graphic>
      </p:graphicFrame>
    </p:spTree>
    <p:extLst>
      <p:ext uri="{BB962C8B-B14F-4D97-AF65-F5344CB8AC3E}">
        <p14:creationId xmlns="" xmlns:p14="http://schemas.microsoft.com/office/powerpoint/2010/main" val="2678964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0"/>
            <a:ext cx="8712968" cy="6669360"/>
          </a:xfrm>
        </p:spPr>
        <p:txBody>
          <a:bodyPr>
            <a:noAutofit/>
          </a:bodyPr>
          <a:lstStyle/>
          <a:p>
            <a:pPr algn="ctr">
              <a:buNone/>
            </a:pPr>
            <a:r>
              <a:rPr lang="en-GB" sz="2000" b="1" u="sng" dirty="0" smtClean="0">
                <a:latin typeface="Tahoma" pitchFamily="34" charset="0"/>
                <a:ea typeface="Tahoma" pitchFamily="34" charset="0"/>
                <a:cs typeface="Tahoma" pitchFamily="34" charset="0"/>
              </a:rPr>
              <a:t>What is the effect of an electrostatic field on a jet of liquid?</a:t>
            </a:r>
            <a:endParaRPr lang="en-GB" sz="2000" dirty="0" smtClean="0">
              <a:latin typeface="Tahoma" pitchFamily="34" charset="0"/>
              <a:ea typeface="Tahoma" pitchFamily="34" charset="0"/>
              <a:cs typeface="Tahoma" pitchFamily="34" charset="0"/>
            </a:endParaRPr>
          </a:p>
          <a:p>
            <a:pPr algn="ctr">
              <a:buNone/>
            </a:pPr>
            <a:r>
              <a:rPr lang="en-GB" sz="2000" dirty="0" smtClean="0">
                <a:latin typeface="Tahoma" pitchFamily="34" charset="0"/>
                <a:ea typeface="Tahoma" pitchFamily="34" charset="0"/>
                <a:cs typeface="Tahoma" pitchFamily="34" charset="0"/>
              </a:rPr>
              <a:t> </a:t>
            </a:r>
          </a:p>
          <a:p>
            <a:pPr>
              <a:buNone/>
            </a:pPr>
            <a:r>
              <a:rPr lang="en-GB" sz="2000" b="1" dirty="0" err="1" smtClean="0">
                <a:latin typeface="Tahoma" pitchFamily="34" charset="0"/>
                <a:ea typeface="Tahoma" pitchFamily="34" charset="0"/>
                <a:cs typeface="Tahoma" pitchFamily="34" charset="0"/>
              </a:rPr>
              <a:t>Cyclohexane</a:t>
            </a:r>
            <a:r>
              <a:rPr lang="en-GB" sz="2000" b="1" dirty="0" smtClean="0">
                <a:latin typeface="Tahoma" pitchFamily="34" charset="0"/>
                <a:ea typeface="Tahoma" pitchFamily="34" charset="0"/>
                <a:cs typeface="Tahoma" pitchFamily="34" charset="0"/>
              </a:rPr>
              <a:t> must only be used in a fume cupboard</a:t>
            </a:r>
            <a:endParaRPr lang="en-GB" sz="2000" dirty="0" smtClean="0">
              <a:latin typeface="Tahoma" pitchFamily="34" charset="0"/>
              <a:ea typeface="Tahoma" pitchFamily="34" charset="0"/>
              <a:cs typeface="Tahoma" pitchFamily="34" charset="0"/>
            </a:endParaRPr>
          </a:p>
          <a:p>
            <a:pPr marL="514350" indent="-514350">
              <a:buNone/>
            </a:pPr>
            <a:r>
              <a:rPr lang="en-GB" sz="2000" b="1" dirty="0" smtClean="0">
                <a:latin typeface="Tahoma" pitchFamily="34" charset="0"/>
                <a:ea typeface="Tahoma" pitchFamily="34" charset="0"/>
                <a:cs typeface="Tahoma" pitchFamily="34" charset="0"/>
              </a:rPr>
              <a:t>Equipment:</a:t>
            </a:r>
            <a:r>
              <a:rPr lang="en-GB" sz="2000" dirty="0" smtClean="0">
                <a:latin typeface="Tahoma" pitchFamily="34" charset="0"/>
                <a:ea typeface="Tahoma" pitchFamily="34" charset="0"/>
                <a:cs typeface="Tahoma" pitchFamily="34" charset="0"/>
              </a:rPr>
              <a:t> burettes, beakers, funnels, clamps, clamp stands, plastic rods, cloths, </a:t>
            </a:r>
            <a:r>
              <a:rPr lang="en-GB" sz="2000" dirty="0" err="1" smtClean="0">
                <a:latin typeface="Tahoma" pitchFamily="34" charset="0"/>
                <a:ea typeface="Tahoma" pitchFamily="34" charset="0"/>
                <a:cs typeface="Tahoma" pitchFamily="34" charset="0"/>
              </a:rPr>
              <a:t>cyclohexane</a:t>
            </a:r>
            <a:r>
              <a:rPr lang="en-GB" sz="2000" dirty="0" smtClean="0">
                <a:latin typeface="Tahoma" pitchFamily="34" charset="0"/>
                <a:ea typeface="Tahoma" pitchFamily="34" charset="0"/>
                <a:cs typeface="Tahoma" pitchFamily="34" charset="0"/>
              </a:rPr>
              <a:t>, water</a:t>
            </a:r>
          </a:p>
          <a:p>
            <a:pPr marL="514350" lvl="0" indent="-514350">
              <a:buFont typeface="+mj-lt"/>
              <a:buAutoNum type="arabicPeriod"/>
            </a:pPr>
            <a:r>
              <a:rPr lang="en-GB" sz="2000" dirty="0" smtClean="0">
                <a:latin typeface="Tahoma" pitchFamily="34" charset="0"/>
                <a:ea typeface="Tahoma" pitchFamily="34" charset="0"/>
                <a:cs typeface="Tahoma" pitchFamily="34" charset="0"/>
              </a:rPr>
              <a:t>Set a burette up on the side, fill it with water</a:t>
            </a:r>
          </a:p>
          <a:p>
            <a:pPr marL="514350" lvl="0" indent="-514350">
              <a:buFont typeface="+mj-lt"/>
              <a:buAutoNum type="arabicPeriod"/>
            </a:pPr>
            <a:r>
              <a:rPr lang="en-GB" sz="2000" dirty="0" smtClean="0">
                <a:latin typeface="Tahoma" pitchFamily="34" charset="0"/>
                <a:ea typeface="Tahoma" pitchFamily="34" charset="0"/>
                <a:cs typeface="Tahoma" pitchFamily="34" charset="0"/>
              </a:rPr>
              <a:t>Put a beaker under the burette (to collect the liquid in)</a:t>
            </a:r>
          </a:p>
          <a:p>
            <a:pPr marL="514350" lvl="0" indent="-514350">
              <a:buFont typeface="+mj-lt"/>
              <a:buAutoNum type="arabicPeriod"/>
            </a:pPr>
            <a:r>
              <a:rPr lang="en-GB" sz="2000" dirty="0" smtClean="0">
                <a:latin typeface="Tahoma" pitchFamily="34" charset="0"/>
                <a:ea typeface="Tahoma" pitchFamily="34" charset="0"/>
                <a:cs typeface="Tahoma" pitchFamily="34" charset="0"/>
              </a:rPr>
              <a:t>Charge one of the plastic rods by rubbing it with a cloth</a:t>
            </a:r>
          </a:p>
          <a:p>
            <a:pPr marL="514350" lvl="0" indent="-514350">
              <a:buFont typeface="+mj-lt"/>
              <a:buAutoNum type="arabicPeriod"/>
            </a:pPr>
            <a:r>
              <a:rPr lang="en-GB" sz="2000" dirty="0" smtClean="0">
                <a:latin typeface="Tahoma" pitchFamily="34" charset="0"/>
                <a:ea typeface="Tahoma" pitchFamily="34" charset="0"/>
                <a:cs typeface="Tahoma" pitchFamily="34" charset="0"/>
              </a:rPr>
              <a:t>Open the burette and put the charged rod next to the water that comes out (but not touching)</a:t>
            </a:r>
            <a:br>
              <a:rPr lang="en-GB" sz="2000" dirty="0" smtClean="0">
                <a:latin typeface="Tahoma" pitchFamily="34" charset="0"/>
                <a:ea typeface="Tahoma" pitchFamily="34" charset="0"/>
                <a:cs typeface="Tahoma" pitchFamily="34" charset="0"/>
              </a:rPr>
            </a:br>
            <a:r>
              <a:rPr lang="en-GB" sz="2000" dirty="0" smtClean="0">
                <a:latin typeface="Tahoma" pitchFamily="34" charset="0"/>
                <a:ea typeface="Tahoma" pitchFamily="34" charset="0"/>
                <a:cs typeface="Tahoma" pitchFamily="34" charset="0"/>
              </a:rPr>
              <a:t>Record your observations</a:t>
            </a:r>
            <a:br>
              <a:rPr lang="en-GB" sz="2000" dirty="0" smtClean="0">
                <a:latin typeface="Tahoma" pitchFamily="34" charset="0"/>
                <a:ea typeface="Tahoma" pitchFamily="34" charset="0"/>
                <a:cs typeface="Tahoma" pitchFamily="34" charset="0"/>
              </a:rPr>
            </a:br>
            <a:r>
              <a:rPr lang="en-GB" sz="2000" dirty="0" smtClean="0">
                <a:latin typeface="Tahoma" pitchFamily="34" charset="0"/>
                <a:ea typeface="Tahoma" pitchFamily="34" charset="0"/>
                <a:cs typeface="Tahoma" pitchFamily="34" charset="0"/>
              </a:rPr>
              <a:t>(This can also be done by just putting a tap on)</a:t>
            </a:r>
            <a:br>
              <a:rPr lang="en-GB" sz="2000" dirty="0" smtClean="0">
                <a:latin typeface="Tahoma" pitchFamily="34" charset="0"/>
                <a:ea typeface="Tahoma" pitchFamily="34" charset="0"/>
                <a:cs typeface="Tahoma" pitchFamily="34" charset="0"/>
              </a:rPr>
            </a:br>
            <a:endParaRPr lang="en-GB" sz="2000" dirty="0" smtClean="0">
              <a:latin typeface="Tahoma" pitchFamily="34" charset="0"/>
              <a:ea typeface="Tahoma" pitchFamily="34" charset="0"/>
              <a:cs typeface="Tahoma" pitchFamily="34" charset="0"/>
            </a:endParaRPr>
          </a:p>
          <a:p>
            <a:pPr marL="514350" lvl="0" indent="-514350">
              <a:buFont typeface="+mj-lt"/>
              <a:buAutoNum type="arabicPeriod"/>
            </a:pPr>
            <a:r>
              <a:rPr lang="en-GB" sz="2000" dirty="0" smtClean="0">
                <a:latin typeface="Tahoma" pitchFamily="34" charset="0"/>
                <a:ea typeface="Tahoma" pitchFamily="34" charset="0"/>
                <a:cs typeface="Tahoma" pitchFamily="34" charset="0"/>
              </a:rPr>
              <a:t>Set a burette up in the fume cupboard, and fill it with </a:t>
            </a:r>
            <a:r>
              <a:rPr lang="en-GB" sz="2000" dirty="0" err="1" smtClean="0">
                <a:latin typeface="Tahoma" pitchFamily="34" charset="0"/>
                <a:ea typeface="Tahoma" pitchFamily="34" charset="0"/>
                <a:cs typeface="Tahoma" pitchFamily="34" charset="0"/>
              </a:rPr>
              <a:t>cyclohexane</a:t>
            </a:r>
            <a:endParaRPr lang="en-GB" sz="2000" dirty="0" smtClean="0">
              <a:latin typeface="Tahoma" pitchFamily="34" charset="0"/>
              <a:ea typeface="Tahoma" pitchFamily="34" charset="0"/>
              <a:cs typeface="Tahoma" pitchFamily="34" charset="0"/>
            </a:endParaRPr>
          </a:p>
          <a:p>
            <a:pPr marL="514350" lvl="0" indent="-514350">
              <a:buFont typeface="+mj-lt"/>
              <a:buAutoNum type="arabicPeriod"/>
            </a:pPr>
            <a:r>
              <a:rPr lang="en-GB" sz="2000" dirty="0" smtClean="0">
                <a:latin typeface="Tahoma" pitchFamily="34" charset="0"/>
                <a:ea typeface="Tahoma" pitchFamily="34" charset="0"/>
                <a:cs typeface="Tahoma" pitchFamily="34" charset="0"/>
              </a:rPr>
              <a:t>Put a beaker under the burette (to collect the liquid in)</a:t>
            </a:r>
          </a:p>
          <a:p>
            <a:pPr marL="514350" lvl="0" indent="-514350">
              <a:buFont typeface="+mj-lt"/>
              <a:buAutoNum type="arabicPeriod"/>
            </a:pPr>
            <a:r>
              <a:rPr lang="en-GB" sz="2000" dirty="0" smtClean="0">
                <a:latin typeface="Tahoma" pitchFamily="34" charset="0"/>
                <a:ea typeface="Tahoma" pitchFamily="34" charset="0"/>
                <a:cs typeface="Tahoma" pitchFamily="34" charset="0"/>
              </a:rPr>
              <a:t>Repeat the above experiment</a:t>
            </a:r>
            <a:br>
              <a:rPr lang="en-GB" sz="2000" dirty="0" smtClean="0">
                <a:latin typeface="Tahoma" pitchFamily="34" charset="0"/>
                <a:ea typeface="Tahoma" pitchFamily="34" charset="0"/>
                <a:cs typeface="Tahoma" pitchFamily="34" charset="0"/>
              </a:rPr>
            </a:br>
            <a:r>
              <a:rPr lang="en-GB" sz="2000" dirty="0" smtClean="0">
                <a:latin typeface="Tahoma" pitchFamily="34" charset="0"/>
                <a:ea typeface="Tahoma" pitchFamily="34" charset="0"/>
                <a:cs typeface="Tahoma" pitchFamily="34" charset="0"/>
              </a:rPr>
              <a:t>Record your observations.</a:t>
            </a:r>
          </a:p>
          <a:p>
            <a:pPr marL="514350" lvl="0" indent="-514350">
              <a:buNone/>
            </a:pPr>
            <a:endParaRPr lang="en-GB" sz="2000" dirty="0" smtClean="0">
              <a:latin typeface="Tahoma" pitchFamily="34" charset="0"/>
              <a:ea typeface="Tahoma" pitchFamily="34" charset="0"/>
              <a:cs typeface="Tahoma" pitchFamily="34" charset="0"/>
            </a:endParaRPr>
          </a:p>
          <a:p>
            <a:pPr marL="514350" lvl="0" indent="-514350">
              <a:buNone/>
            </a:pPr>
            <a:r>
              <a:rPr lang="en-GB" sz="2000" dirty="0" smtClean="0">
                <a:solidFill>
                  <a:srgbClr val="0070C0"/>
                </a:solidFill>
                <a:latin typeface="Tahoma" pitchFamily="34" charset="0"/>
                <a:ea typeface="Tahoma" pitchFamily="34" charset="0"/>
                <a:cs typeface="Tahoma" pitchFamily="34" charset="0"/>
              </a:rPr>
              <a:t>Can you explain your observations?</a:t>
            </a:r>
          </a:p>
          <a:p>
            <a:endParaRPr lang="en-GB" sz="2000" dirty="0">
              <a:latin typeface="Tahoma" pitchFamily="34" charset="0"/>
              <a:ea typeface="Tahoma" pitchFamily="34" charset="0"/>
              <a:cs typeface="Tahoma" pitchFamily="34"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2632</TotalTime>
  <Words>1772</Words>
  <Application>Microsoft Office PowerPoint</Application>
  <PresentationFormat>On-screen Show (4:3)</PresentationFormat>
  <Paragraphs>227</Paragraphs>
  <Slides>43</Slides>
  <Notes>2</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Office Theme</vt:lpstr>
      <vt:lpstr>Slide 1</vt:lpstr>
      <vt:lpstr>Slide 2</vt:lpstr>
      <vt:lpstr>What is Electronegativity?</vt:lpstr>
      <vt:lpstr>Today’s Objectives</vt:lpstr>
      <vt:lpstr>Electronegativity, Polarity and Intermolecular Forces</vt:lpstr>
      <vt:lpstr>Intermolecular Forces</vt:lpstr>
      <vt:lpstr>Intermolecular Forces</vt:lpstr>
      <vt:lpstr>Intermolecular Forces</vt:lpstr>
      <vt:lpstr>Slide 9</vt:lpstr>
      <vt:lpstr>Slide 10</vt:lpstr>
      <vt:lpstr>Slide 11</vt:lpstr>
      <vt:lpstr>Electronegativity and Polarity</vt:lpstr>
      <vt:lpstr>Electronegativity and Polarity</vt:lpstr>
      <vt:lpstr>Bonds between Identical atoms</vt:lpstr>
      <vt:lpstr>Bonds between different atoms</vt:lpstr>
      <vt:lpstr>Charge Difference</vt:lpstr>
      <vt:lpstr>Slide 17</vt:lpstr>
      <vt:lpstr>Non-polar molecules.</vt:lpstr>
      <vt:lpstr>Key Concept</vt:lpstr>
      <vt:lpstr>Linus Pauling</vt:lpstr>
      <vt:lpstr>Pauling Scale</vt:lpstr>
      <vt:lpstr>Across a Period</vt:lpstr>
      <vt:lpstr>Across a Period</vt:lpstr>
      <vt:lpstr>Down a Group</vt:lpstr>
      <vt:lpstr>Down a Group</vt:lpstr>
      <vt:lpstr>Covalent  Ionic</vt:lpstr>
      <vt:lpstr>Non Polar Covalent Bond</vt:lpstr>
      <vt:lpstr>Polar Covalent Bond</vt:lpstr>
      <vt:lpstr>Ionic Bonding</vt:lpstr>
      <vt:lpstr>Slide 30</vt:lpstr>
      <vt:lpstr>Slide 31</vt:lpstr>
      <vt:lpstr>Slide 32</vt:lpstr>
      <vt:lpstr>Intermolecular Forces</vt:lpstr>
      <vt:lpstr>Permanent dipole-dipole interactions</vt:lpstr>
      <vt:lpstr>Permanent dipole–dipole forces</vt:lpstr>
      <vt:lpstr>Slide 36</vt:lpstr>
      <vt:lpstr>Slide 37</vt:lpstr>
      <vt:lpstr>Slide 38</vt:lpstr>
      <vt:lpstr>Slide 39</vt:lpstr>
      <vt:lpstr>Slide 40</vt:lpstr>
      <vt:lpstr>Slide 41</vt:lpstr>
      <vt:lpstr>Today’s Objectives</vt:lpstr>
      <vt:lpstr>Electronegativity, Polarity and Intermolecular Forces</vt:lpstr>
    </vt:vector>
  </TitlesOfParts>
  <Company>RM plc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Starter</dc:title>
  <dc:creator>Lindsay Jacobs</dc:creator>
  <cp:lastModifiedBy>jennifers</cp:lastModifiedBy>
  <cp:revision>55</cp:revision>
  <cp:lastPrinted>2011-10-10T22:17:59Z</cp:lastPrinted>
  <dcterms:created xsi:type="dcterms:W3CDTF">2011-10-10T08:56:05Z</dcterms:created>
  <dcterms:modified xsi:type="dcterms:W3CDTF">2015-10-25T17:05:38Z</dcterms:modified>
</cp:coreProperties>
</file>