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4" r:id="rId5"/>
    <p:sldId id="259" r:id="rId6"/>
    <p:sldId id="272" r:id="rId7"/>
    <p:sldId id="276" r:id="rId8"/>
    <p:sldId id="260" r:id="rId9"/>
    <p:sldId id="271" r:id="rId10"/>
    <p:sldId id="277" r:id="rId11"/>
    <p:sldId id="278" r:id="rId12"/>
    <p:sldId id="275" r:id="rId13"/>
    <p:sldId id="261" r:id="rId14"/>
    <p:sldId id="270" r:id="rId15"/>
    <p:sldId id="279" r:id="rId16"/>
    <p:sldId id="262" r:id="rId17"/>
    <p:sldId id="268" r:id="rId18"/>
    <p:sldId id="280" r:id="rId19"/>
    <p:sldId id="284" r:id="rId20"/>
    <p:sldId id="263" r:id="rId21"/>
    <p:sldId id="282" r:id="rId22"/>
    <p:sldId id="283" r:id="rId23"/>
    <p:sldId id="289" r:id="rId24"/>
    <p:sldId id="288" r:id="rId25"/>
    <p:sldId id="264" r:id="rId26"/>
    <p:sldId id="267" r:id="rId27"/>
    <p:sldId id="285" r:id="rId28"/>
    <p:sldId id="287" r:id="rId29"/>
    <p:sldId id="286" r:id="rId30"/>
    <p:sldId id="265" r:id="rId31"/>
    <p:sldId id="266" r:id="rId32"/>
    <p:sldId id="290" r:id="rId33"/>
    <p:sldId id="291" r:id="rId34"/>
    <p:sldId id="292"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CC99"/>
    <a:srgbClr val="CC0066"/>
    <a:srgbClr val="CC99FF"/>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Same Side Corner Rectangle 3"/>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 Same Side Corner Rectangle 4"/>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Rectangle 1"/>
          <p:cNvSpPr>
            <a:spLocks noGrp="1"/>
          </p:cNvSpPr>
          <p:nvPr>
            <p:ph type="ctrTitle"/>
          </p:nvPr>
        </p:nvSpPr>
        <p:spPr>
          <a:xfrm>
            <a:off x="609600" y="533400"/>
            <a:ext cx="7924800" cy="3886201"/>
          </a:xfrm>
        </p:spPr>
        <p:txBody>
          <a:bodyPr>
            <a:normAutofit/>
          </a:bodyPr>
          <a:lstStyle>
            <a:lvl1pPr algn="ctr">
              <a:defRPr sz="4800">
                <a:effectLst/>
              </a:defRPr>
            </a:lvl1pPr>
          </a:lstStyle>
          <a:p>
            <a:r>
              <a:rPr lang="en-US" smtClean="0"/>
              <a:t>Click to edit Master title style</a:t>
            </a:r>
            <a:endParaRPr lang="en-US" dirty="0"/>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Rectangle 5"/>
          <p:cNvSpPr>
            <a:spLocks noGrp="1"/>
          </p:cNvSpPr>
          <p:nvPr>
            <p:ph type="dt" sz="half" idx="10"/>
          </p:nvPr>
        </p:nvSpPr>
        <p:spPr>
          <a:xfrm>
            <a:off x="228600" y="6553200"/>
            <a:ext cx="2133600" cy="287338"/>
          </a:xfrm>
        </p:spPr>
        <p:txBody>
          <a:bodyPr/>
          <a:lstStyle>
            <a:lvl1pPr>
              <a:defRPr/>
            </a:lvl1pPr>
          </a:lstStyle>
          <a:p>
            <a:pPr>
              <a:defRPr/>
            </a:pPr>
            <a:fld id="{1D668438-520A-405F-9B04-230633B7E239}" type="datetimeFigureOut">
              <a:rPr lang="en-US"/>
              <a:pPr>
                <a:defRPr/>
              </a:pPr>
              <a:t>10/23/2011</a:t>
            </a:fld>
            <a:endParaRPr lang="en-GB"/>
          </a:p>
        </p:txBody>
      </p:sp>
      <p:sp>
        <p:nvSpPr>
          <p:cNvPr id="7" name="Rectangle 6"/>
          <p:cNvSpPr>
            <a:spLocks noGrp="1"/>
          </p:cNvSpPr>
          <p:nvPr>
            <p:ph type="ftr" sz="quarter" idx="11"/>
          </p:nvPr>
        </p:nvSpPr>
        <p:spPr>
          <a:xfrm>
            <a:off x="2895600" y="6553200"/>
            <a:ext cx="3429000" cy="287338"/>
          </a:xfrm>
        </p:spPr>
        <p:txBody>
          <a:bodyPr/>
          <a:lstStyle>
            <a:lvl1pPr>
              <a:defRPr/>
            </a:lvl1pPr>
          </a:lstStyle>
          <a:p>
            <a:pPr>
              <a:defRPr/>
            </a:pPr>
            <a:endParaRPr lang="en-GB"/>
          </a:p>
        </p:txBody>
      </p:sp>
      <p:sp>
        <p:nvSpPr>
          <p:cNvPr id="8" name="Rectangle 7"/>
          <p:cNvSpPr>
            <a:spLocks noGrp="1"/>
          </p:cNvSpPr>
          <p:nvPr>
            <p:ph type="sldNum" sz="quarter" idx="12"/>
          </p:nvPr>
        </p:nvSpPr>
        <p:spPr>
          <a:xfrm>
            <a:off x="6858000" y="6553200"/>
            <a:ext cx="2057400" cy="287338"/>
          </a:xfrm>
        </p:spPr>
        <p:txBody>
          <a:bodyPr/>
          <a:lstStyle>
            <a:lvl1pPr>
              <a:defRPr/>
            </a:lvl1pPr>
          </a:lstStyle>
          <a:p>
            <a:pPr>
              <a:defRPr/>
            </a:pPr>
            <a:fld id="{36E506EA-FF01-472C-B8C2-2EC6FD82CFCF}" type="slidenum">
              <a:rPr lang="en-GB"/>
              <a:pPr>
                <a:defRPr/>
              </a:pPr>
              <a:t>‹#›</a:t>
            </a:fld>
            <a:endParaRPr lang="en-GB"/>
          </a:p>
        </p:txBody>
      </p:sp>
    </p:spTree>
    <p:extLst>
      <p:ext uri="{BB962C8B-B14F-4D97-AF65-F5344CB8AC3E}">
        <p14:creationId xmlns:p14="http://schemas.microsoft.com/office/powerpoint/2010/main" val="2479478640"/>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85BDBC-17BE-4228-B589-10331A72AA59}" type="datetimeFigureOut">
              <a:rPr lang="en-US"/>
              <a:pPr>
                <a:defRPr/>
              </a:pPr>
              <a:t>10/23/2011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5F3934E-9073-483A-93B2-8DBAEC24068D}" type="slidenum">
              <a:rPr lang="en-GB"/>
              <a:pPr>
                <a:defRPr/>
              </a:pPr>
              <a:t>‹#›</a:t>
            </a:fld>
            <a:endParaRPr lang="en-GB"/>
          </a:p>
        </p:txBody>
      </p:sp>
    </p:spTree>
    <p:extLst>
      <p:ext uri="{BB962C8B-B14F-4D97-AF65-F5344CB8AC3E}">
        <p14:creationId xmlns:p14="http://schemas.microsoft.com/office/powerpoint/2010/main" val="1637942934"/>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 Same Side Corner Rectangle 3"/>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5" name="Straight Connector 4"/>
          <p:cNvCxnSpPr/>
          <p:nvPr/>
        </p:nvCxnSpPr>
        <p:spPr>
          <a:xfrm>
            <a:off x="228600" y="6529388"/>
            <a:ext cx="8686800" cy="1587"/>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p:nvSpPr>
          <p:cNvPr id="3" name="Rectangle 2"/>
          <p:cNvSpPr>
            <a:spLocks noGrp="1"/>
          </p:cNvSpPr>
          <p:nvPr>
            <p:ph type="body" orient="vert" idx="1"/>
          </p:nvPr>
        </p:nvSpPr>
        <p:spPr>
          <a:xfrm>
            <a:off x="457200" y="274638"/>
            <a:ext cx="6400800"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n-US" smtClean="0"/>
              <a:t>Click to edit Master title style</a:t>
            </a:r>
            <a:endParaRPr lang="en-US" dirty="0"/>
          </a:p>
        </p:txBody>
      </p:sp>
      <p:sp>
        <p:nvSpPr>
          <p:cNvPr id="6" name="Rectangle 5"/>
          <p:cNvSpPr>
            <a:spLocks noGrp="1"/>
          </p:cNvSpPr>
          <p:nvPr>
            <p:ph type="dt" sz="half" idx="10"/>
          </p:nvPr>
        </p:nvSpPr>
        <p:spPr/>
        <p:txBody>
          <a:bodyPr/>
          <a:lstStyle>
            <a:lvl1pPr>
              <a:defRPr/>
            </a:lvl1pPr>
          </a:lstStyle>
          <a:p>
            <a:pPr>
              <a:defRPr/>
            </a:pPr>
            <a:fld id="{C71FC430-9D62-4914-9305-318938089A2E}" type="datetimeFigureOut">
              <a:rPr lang="en-US"/>
              <a:pPr>
                <a:defRPr/>
              </a:pPr>
              <a:t>10/23/2011</a:t>
            </a:fld>
            <a:endParaRPr lang="en-GB"/>
          </a:p>
        </p:txBody>
      </p:sp>
      <p:sp>
        <p:nvSpPr>
          <p:cNvPr id="7" name="Rectangle 6"/>
          <p:cNvSpPr>
            <a:spLocks noGrp="1"/>
          </p:cNvSpPr>
          <p:nvPr>
            <p:ph type="ftr" sz="quarter" idx="11"/>
          </p:nvPr>
        </p:nvSpPr>
        <p:spPr/>
        <p:txBody>
          <a:bodyPr/>
          <a:lstStyle>
            <a:lvl1pPr>
              <a:defRPr/>
            </a:lvl1pPr>
          </a:lstStyle>
          <a:p>
            <a:pPr>
              <a:defRPr/>
            </a:pPr>
            <a:endParaRPr lang="en-GB"/>
          </a:p>
        </p:txBody>
      </p:sp>
      <p:sp>
        <p:nvSpPr>
          <p:cNvPr id="8" name="Rectangle 7"/>
          <p:cNvSpPr>
            <a:spLocks noGrp="1"/>
          </p:cNvSpPr>
          <p:nvPr>
            <p:ph type="sldNum" sz="quarter" idx="12"/>
          </p:nvPr>
        </p:nvSpPr>
        <p:spPr/>
        <p:txBody>
          <a:bodyPr/>
          <a:lstStyle>
            <a:lvl1pPr>
              <a:defRPr/>
            </a:lvl1pPr>
          </a:lstStyle>
          <a:p>
            <a:pPr>
              <a:defRPr/>
            </a:pPr>
            <a:fld id="{4E9A2FE1-69C2-423C-A4B4-8839EB7861F6}" type="slidenum">
              <a:rPr lang="en-GB"/>
              <a:pPr>
                <a:defRPr/>
              </a:pPr>
              <a:t>‹#›</a:t>
            </a:fld>
            <a:endParaRPr lang="en-GB"/>
          </a:p>
        </p:txBody>
      </p:sp>
    </p:spTree>
    <p:extLst>
      <p:ext uri="{BB962C8B-B14F-4D97-AF65-F5344CB8AC3E}">
        <p14:creationId xmlns:p14="http://schemas.microsoft.com/office/powerpoint/2010/main" val="2381914692"/>
      </p:ext>
    </p:extLst>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dirty="0"/>
          </a:p>
        </p:txBody>
      </p:sp>
      <p:sp>
        <p:nvSpPr>
          <p:cNvPr id="3" name="Rectangle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E778A8-2834-4608-BEDE-7141D374213E}" type="datetimeFigureOut">
              <a:rPr lang="en-US"/>
              <a:pPr>
                <a:defRPr/>
              </a:pPr>
              <a:t>10/23/2011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8438909-F378-48F5-B06A-DADEFC5EAFC3}" type="slidenum">
              <a:rPr lang="en-GB"/>
              <a:pPr>
                <a:defRPr/>
              </a:pPr>
              <a:t>‹#›</a:t>
            </a:fld>
            <a:endParaRPr lang="en-GB"/>
          </a:p>
        </p:txBody>
      </p:sp>
    </p:spTree>
    <p:extLst>
      <p:ext uri="{BB962C8B-B14F-4D97-AF65-F5344CB8AC3E}">
        <p14:creationId xmlns:p14="http://schemas.microsoft.com/office/powerpoint/2010/main" val="593027155"/>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 Same Side Corner Rectangle 3"/>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ound Same Side Corner Rectangle 4"/>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Rectangle 1"/>
          <p:cNvSpPr>
            <a:spLocks noGrp="1"/>
          </p:cNvSpPr>
          <p:nvPr>
            <p:ph type="title"/>
          </p:nvPr>
        </p:nvSpPr>
        <p:spPr>
          <a:xfrm>
            <a:off x="685800" y="838200"/>
            <a:ext cx="7772400" cy="4191000"/>
          </a:xfrm>
        </p:spPr>
        <p:txBody>
          <a:bodyPr/>
          <a:lstStyle>
            <a:lvl1pPr algn="ctr">
              <a:defRPr sz="4800" b="0" cap="none" baseline="0">
                <a:solidFill>
                  <a:schemeClr val="bg2"/>
                </a:solidFill>
                <a:effectLst/>
              </a:defRPr>
            </a:lvl1pPr>
          </a:lstStyle>
          <a:p>
            <a:r>
              <a:rPr lang="en-US" smtClean="0"/>
              <a:t>Click to edit Master title style</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Rectangle 5"/>
          <p:cNvSpPr>
            <a:spLocks noGrp="1"/>
          </p:cNvSpPr>
          <p:nvPr>
            <p:ph type="dt" sz="half" idx="10"/>
          </p:nvPr>
        </p:nvSpPr>
        <p:spPr/>
        <p:txBody>
          <a:bodyPr/>
          <a:lstStyle>
            <a:lvl1pPr>
              <a:defRPr/>
            </a:lvl1pPr>
          </a:lstStyle>
          <a:p>
            <a:pPr>
              <a:defRPr/>
            </a:pPr>
            <a:fld id="{3222CBD3-7316-4FD0-9C08-003D20E869B9}" type="datetimeFigureOut">
              <a:rPr lang="en-US"/>
              <a:pPr>
                <a:defRPr/>
              </a:pPr>
              <a:t>10/23/2011</a:t>
            </a:fld>
            <a:endParaRPr lang="en-GB"/>
          </a:p>
        </p:txBody>
      </p:sp>
      <p:sp>
        <p:nvSpPr>
          <p:cNvPr id="7" name="Rectangle 6"/>
          <p:cNvSpPr>
            <a:spLocks noGrp="1"/>
          </p:cNvSpPr>
          <p:nvPr>
            <p:ph type="ftr" sz="quarter" idx="11"/>
          </p:nvPr>
        </p:nvSpPr>
        <p:spPr/>
        <p:txBody>
          <a:bodyPr/>
          <a:lstStyle>
            <a:lvl1pPr>
              <a:defRPr/>
            </a:lvl1pPr>
          </a:lstStyle>
          <a:p>
            <a:pPr>
              <a:defRPr/>
            </a:pPr>
            <a:endParaRPr lang="en-GB"/>
          </a:p>
        </p:txBody>
      </p:sp>
      <p:sp>
        <p:nvSpPr>
          <p:cNvPr id="8" name="Rectangle 7"/>
          <p:cNvSpPr>
            <a:spLocks noGrp="1"/>
          </p:cNvSpPr>
          <p:nvPr>
            <p:ph type="sldNum" sz="quarter" idx="12"/>
          </p:nvPr>
        </p:nvSpPr>
        <p:spPr/>
        <p:txBody>
          <a:bodyPr/>
          <a:lstStyle>
            <a:lvl1pPr>
              <a:defRPr/>
            </a:lvl1pPr>
          </a:lstStyle>
          <a:p>
            <a:pPr>
              <a:defRPr/>
            </a:pPr>
            <a:fld id="{B82D0F2E-E64D-44C2-85B4-114AE06F1BDD}" type="slidenum">
              <a:rPr lang="en-GB"/>
              <a:pPr>
                <a:defRPr/>
              </a:pPr>
              <a:t>‹#›</a:t>
            </a:fld>
            <a:endParaRPr lang="en-GB"/>
          </a:p>
        </p:txBody>
      </p:sp>
    </p:spTree>
    <p:extLst>
      <p:ext uri="{BB962C8B-B14F-4D97-AF65-F5344CB8AC3E}">
        <p14:creationId xmlns:p14="http://schemas.microsoft.com/office/powerpoint/2010/main" val="588679712"/>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80475A49-0138-4135-A72B-3BC2D6E12EB4}" type="datetimeFigureOut">
              <a:rPr lang="en-US"/>
              <a:pPr>
                <a:defRPr/>
              </a:pPr>
              <a:t>10/23/2011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353F008-AC42-4330-B4C7-EFFED72B3824}" type="slidenum">
              <a:rPr lang="en-GB"/>
              <a:pPr>
                <a:defRPr/>
              </a:pPr>
              <a:t>‹#›</a:t>
            </a:fld>
            <a:endParaRPr lang="en-GB"/>
          </a:p>
        </p:txBody>
      </p:sp>
    </p:spTree>
    <p:extLst>
      <p:ext uri="{BB962C8B-B14F-4D97-AF65-F5344CB8AC3E}">
        <p14:creationId xmlns:p14="http://schemas.microsoft.com/office/powerpoint/2010/main" val="1724609788"/>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n-US" smtClean="0"/>
              <a:t>Click to edit Master title style</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3EB95DD-737C-430F-B6BF-639ADE88E4F9}" type="datetimeFigureOut">
              <a:rPr lang="en-US"/>
              <a:pPr>
                <a:defRPr/>
              </a:pPr>
              <a:t>10/23/2011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B697C99-FEAF-4E98-881D-03B299941E89}" type="slidenum">
              <a:rPr lang="en-GB"/>
              <a:pPr>
                <a:defRPr/>
              </a:pPr>
              <a:t>‹#›</a:t>
            </a:fld>
            <a:endParaRPr lang="en-GB"/>
          </a:p>
        </p:txBody>
      </p:sp>
    </p:spTree>
    <p:extLst>
      <p:ext uri="{BB962C8B-B14F-4D97-AF65-F5344CB8AC3E}">
        <p14:creationId xmlns:p14="http://schemas.microsoft.com/office/powerpoint/2010/main" val="2111801587"/>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CD9CE1F-53C1-446C-86FB-C2979197953B}" type="datetimeFigureOut">
              <a:rPr lang="en-US"/>
              <a:pPr>
                <a:defRPr/>
              </a:pPr>
              <a:t>10/23/2011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7E543A60-AEBD-48C1-919D-6AFAAAB1E559}" type="slidenum">
              <a:rPr lang="en-GB"/>
              <a:pPr>
                <a:defRPr/>
              </a:pPr>
              <a:t>‹#›</a:t>
            </a:fld>
            <a:endParaRPr lang="en-GB"/>
          </a:p>
        </p:txBody>
      </p:sp>
    </p:spTree>
    <p:extLst>
      <p:ext uri="{BB962C8B-B14F-4D97-AF65-F5344CB8AC3E}">
        <p14:creationId xmlns:p14="http://schemas.microsoft.com/office/powerpoint/2010/main" val="654957793"/>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lvl1pPr>
              <a:defRPr/>
            </a:lvl1pPr>
          </a:lstStyle>
          <a:p>
            <a:pPr>
              <a:defRPr/>
            </a:pPr>
            <a:fld id="{278DFA3E-B729-485D-BA6D-FDBC60AC30A1}" type="datetimeFigureOut">
              <a:rPr lang="en-US"/>
              <a:pPr>
                <a:defRPr/>
              </a:pPr>
              <a:t>10/23/2011</a:t>
            </a:fld>
            <a:endParaRPr lang="en-GB"/>
          </a:p>
        </p:txBody>
      </p:sp>
      <p:sp>
        <p:nvSpPr>
          <p:cNvPr id="3" name="Rectangle 2"/>
          <p:cNvSpPr>
            <a:spLocks noGrp="1"/>
          </p:cNvSpPr>
          <p:nvPr>
            <p:ph type="ftr" sz="quarter" idx="11"/>
          </p:nvPr>
        </p:nvSpPr>
        <p:spPr/>
        <p:txBody>
          <a:bodyPr/>
          <a:lstStyle>
            <a:lvl1pPr>
              <a:defRPr/>
            </a:lvl1pPr>
          </a:lstStyle>
          <a:p>
            <a:pPr>
              <a:defRPr/>
            </a:pPr>
            <a:endParaRPr lang="en-GB"/>
          </a:p>
        </p:txBody>
      </p:sp>
      <p:sp>
        <p:nvSpPr>
          <p:cNvPr id="4" name="Rectangle 3"/>
          <p:cNvSpPr>
            <a:spLocks noGrp="1"/>
          </p:cNvSpPr>
          <p:nvPr>
            <p:ph type="sldNum" sz="quarter" idx="12"/>
          </p:nvPr>
        </p:nvSpPr>
        <p:spPr/>
        <p:txBody>
          <a:bodyPr/>
          <a:lstStyle>
            <a:lvl1pPr>
              <a:defRPr/>
            </a:lvl1pPr>
          </a:lstStyle>
          <a:p>
            <a:pPr>
              <a:defRPr/>
            </a:pPr>
            <a:fld id="{CDE426C1-27B9-4322-8C35-34B6A28E0653}" type="slidenum">
              <a:rPr lang="en-GB"/>
              <a:pPr>
                <a:defRPr/>
              </a:pPr>
              <a:t>‹#›</a:t>
            </a:fld>
            <a:endParaRPr lang="en-GB"/>
          </a:p>
        </p:txBody>
      </p:sp>
    </p:spTree>
    <p:extLst>
      <p:ext uri="{BB962C8B-B14F-4D97-AF65-F5344CB8AC3E}">
        <p14:creationId xmlns:p14="http://schemas.microsoft.com/office/powerpoint/2010/main" val="4112599076"/>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 Same Side Corner Rectangle 4"/>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a:off x="228600" y="6529388"/>
            <a:ext cx="8686800" cy="1587"/>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7" name="Rectangle 6"/>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Rectangle 1"/>
          <p:cNvSpPr>
            <a:spLocks noGrp="1"/>
          </p:cNvSpPr>
          <p:nvPr>
            <p:ph type="title"/>
          </p:nvPr>
        </p:nvSpPr>
        <p:spPr>
          <a:xfrm>
            <a:off x="304800" y="228600"/>
            <a:ext cx="4495800" cy="1143000"/>
          </a:xfrm>
        </p:spPr>
        <p:txBody>
          <a:bodyPr/>
          <a:lstStyle>
            <a:lvl1pPr algn="l">
              <a:defRPr sz="2800" b="0"/>
            </a:lvl1pPr>
          </a:lstStyle>
          <a:p>
            <a:r>
              <a:rPr lang="en-US" smtClean="0"/>
              <a:t>Click to edit Master title style</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a:spLocks noGrp="1"/>
          </p:cNvSpPr>
          <p:nvPr>
            <p:ph type="dt" sz="half" idx="10"/>
          </p:nvPr>
        </p:nvSpPr>
        <p:spPr/>
        <p:txBody>
          <a:bodyPr/>
          <a:lstStyle>
            <a:lvl1pPr>
              <a:defRPr/>
            </a:lvl1pPr>
          </a:lstStyle>
          <a:p>
            <a:pPr>
              <a:defRPr/>
            </a:pPr>
            <a:fld id="{D7DA82E3-851B-4678-9879-32BD553E8CB9}" type="datetimeFigureOut">
              <a:rPr lang="en-US"/>
              <a:pPr>
                <a:defRPr/>
              </a:pPr>
              <a:t>10/23/2011</a:t>
            </a:fld>
            <a:endParaRPr lang="en-GB"/>
          </a:p>
        </p:txBody>
      </p:sp>
      <p:sp>
        <p:nvSpPr>
          <p:cNvPr id="10" name="Rectangle 9"/>
          <p:cNvSpPr>
            <a:spLocks noGrp="1"/>
          </p:cNvSpPr>
          <p:nvPr>
            <p:ph type="ftr" sz="quarter" idx="11"/>
          </p:nvPr>
        </p:nvSpPr>
        <p:spPr/>
        <p:txBody>
          <a:bodyPr/>
          <a:lstStyle>
            <a:lvl1pPr>
              <a:defRPr/>
            </a:lvl1pPr>
          </a:lstStyle>
          <a:p>
            <a:pPr>
              <a:defRPr/>
            </a:pPr>
            <a:endParaRPr lang="en-GB"/>
          </a:p>
        </p:txBody>
      </p:sp>
      <p:sp>
        <p:nvSpPr>
          <p:cNvPr id="11" name="Rectangle 10"/>
          <p:cNvSpPr>
            <a:spLocks noGrp="1"/>
          </p:cNvSpPr>
          <p:nvPr>
            <p:ph type="sldNum" sz="quarter" idx="12"/>
          </p:nvPr>
        </p:nvSpPr>
        <p:spPr/>
        <p:txBody>
          <a:bodyPr/>
          <a:lstStyle>
            <a:lvl1pPr>
              <a:defRPr/>
            </a:lvl1pPr>
          </a:lstStyle>
          <a:p>
            <a:pPr>
              <a:defRPr/>
            </a:pPr>
            <a:fld id="{0508A551-245A-4DAC-827E-7281411C272B}" type="slidenum">
              <a:rPr lang="en-GB"/>
              <a:pPr>
                <a:defRPr/>
              </a:pPr>
              <a:t>‹#›</a:t>
            </a:fld>
            <a:endParaRPr lang="en-GB"/>
          </a:p>
        </p:txBody>
      </p:sp>
    </p:spTree>
    <p:extLst>
      <p:ext uri="{BB962C8B-B14F-4D97-AF65-F5344CB8AC3E}">
        <p14:creationId xmlns:p14="http://schemas.microsoft.com/office/powerpoint/2010/main" val="451472572"/>
      </p:ext>
    </p:extLst>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 Same Side Corner Rectangle 4"/>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ectangle 5"/>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228600" y="6529388"/>
            <a:ext cx="8686800" cy="1587"/>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p:nvSpPr>
          <p:cNvPr id="3" name="Rectangle 2"/>
          <p:cNvSpPr>
            <a:spLocks noGrp="1"/>
          </p:cNvSpPr>
          <p:nvPr>
            <p:ph type="pic" idx="1"/>
          </p:nvPr>
        </p:nvSpPr>
        <p:spPr>
          <a:xfrm>
            <a:off x="228600" y="1524000"/>
            <a:ext cx="8686800" cy="4910328"/>
          </a:xfrm>
          <a:solidFill>
            <a:schemeClr val="bg2"/>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2" name="Rectangle 1"/>
          <p:cNvSpPr>
            <a:spLocks noGrp="1"/>
          </p:cNvSpPr>
          <p:nvPr>
            <p:ph type="title"/>
          </p:nvPr>
        </p:nvSpPr>
        <p:spPr>
          <a:xfrm>
            <a:off x="304800" y="228600"/>
            <a:ext cx="4495800" cy="1143000"/>
          </a:xfrm>
        </p:spPr>
        <p:txBody>
          <a:bodyPr/>
          <a:lstStyle>
            <a:lvl1pPr algn="l">
              <a:defRPr sz="2800" b="0"/>
            </a:lvl1pPr>
          </a:lstStyle>
          <a:p>
            <a:r>
              <a:rPr lang="en-US" smtClean="0"/>
              <a:t>Click to edit Master title style</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a:spLocks noGrp="1"/>
          </p:cNvSpPr>
          <p:nvPr>
            <p:ph type="dt" sz="half" idx="10"/>
          </p:nvPr>
        </p:nvSpPr>
        <p:spPr/>
        <p:txBody>
          <a:bodyPr/>
          <a:lstStyle>
            <a:lvl1pPr>
              <a:defRPr/>
            </a:lvl1pPr>
          </a:lstStyle>
          <a:p>
            <a:pPr>
              <a:defRPr/>
            </a:pPr>
            <a:fld id="{576FAB44-0AA9-43ED-BF14-8EC8A53704EB}" type="datetimeFigureOut">
              <a:rPr lang="en-US"/>
              <a:pPr>
                <a:defRPr/>
              </a:pPr>
              <a:t>10/23/2011</a:t>
            </a:fld>
            <a:endParaRPr lang="en-GB"/>
          </a:p>
        </p:txBody>
      </p:sp>
      <p:sp>
        <p:nvSpPr>
          <p:cNvPr id="10" name="Rectangle 9"/>
          <p:cNvSpPr>
            <a:spLocks noGrp="1"/>
          </p:cNvSpPr>
          <p:nvPr>
            <p:ph type="ftr" sz="quarter" idx="11"/>
          </p:nvPr>
        </p:nvSpPr>
        <p:spPr/>
        <p:txBody>
          <a:bodyPr/>
          <a:lstStyle>
            <a:lvl1pPr>
              <a:defRPr/>
            </a:lvl1pPr>
          </a:lstStyle>
          <a:p>
            <a:pPr>
              <a:defRPr/>
            </a:pPr>
            <a:endParaRPr lang="en-GB"/>
          </a:p>
        </p:txBody>
      </p:sp>
      <p:sp>
        <p:nvSpPr>
          <p:cNvPr id="11" name="Rectangle 10"/>
          <p:cNvSpPr>
            <a:spLocks noGrp="1"/>
          </p:cNvSpPr>
          <p:nvPr>
            <p:ph type="sldNum" sz="quarter" idx="12"/>
          </p:nvPr>
        </p:nvSpPr>
        <p:spPr/>
        <p:txBody>
          <a:bodyPr/>
          <a:lstStyle>
            <a:lvl1pPr>
              <a:defRPr/>
            </a:lvl1pPr>
          </a:lstStyle>
          <a:p>
            <a:pPr>
              <a:defRPr/>
            </a:pPr>
            <a:fld id="{642B2C12-A477-4620-B7F8-6FA0559BE649}" type="slidenum">
              <a:rPr lang="en-GB"/>
              <a:pPr>
                <a:defRPr/>
              </a:pPr>
              <a:t>‹#›</a:t>
            </a:fld>
            <a:endParaRPr lang="en-GB"/>
          </a:p>
        </p:txBody>
      </p:sp>
    </p:spTree>
    <p:extLst>
      <p:ext uri="{BB962C8B-B14F-4D97-AF65-F5344CB8AC3E}">
        <p14:creationId xmlns:p14="http://schemas.microsoft.com/office/powerpoint/2010/main" val="921408302"/>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bwMode="auto">
          <a:xfrm>
            <a:off x="304800" y="274638"/>
            <a:ext cx="8534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 name="Text Placeholder 2"/>
          <p:cNvSpPr>
            <a:spLocks noGrp="1"/>
          </p:cNvSpPr>
          <p:nvPr>
            <p:ph type="body" idx="1"/>
          </p:nvPr>
        </p:nvSpPr>
        <p:spPr bwMode="auto">
          <a:xfrm>
            <a:off x="304800" y="1600200"/>
            <a:ext cx="8534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28600" y="6521450"/>
            <a:ext cx="2133600" cy="319088"/>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cs typeface="+mn-cs"/>
              </a:defRPr>
            </a:lvl1pPr>
          </a:lstStyle>
          <a:p>
            <a:pPr>
              <a:defRPr/>
            </a:pPr>
            <a:fld id="{CB19C3BC-8CB6-4E5A-B44B-0FBC0A831626}" type="datetimeFigureOut">
              <a:rPr lang="en-US"/>
              <a:pPr>
                <a:defRPr/>
              </a:pPr>
              <a:t>10/23/2011</a:t>
            </a:fld>
            <a:endParaRPr lang="en-GB"/>
          </a:p>
        </p:txBody>
      </p:sp>
      <p:sp>
        <p:nvSpPr>
          <p:cNvPr id="5" name="Footer Placeholder 4"/>
          <p:cNvSpPr>
            <a:spLocks noGrp="1"/>
          </p:cNvSpPr>
          <p:nvPr>
            <p:ph type="ftr" sz="quarter" idx="3"/>
          </p:nvPr>
        </p:nvSpPr>
        <p:spPr>
          <a:xfrm>
            <a:off x="2895600" y="6521450"/>
            <a:ext cx="3429000" cy="319088"/>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781800" y="6521450"/>
            <a:ext cx="2133600" cy="319088"/>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cs typeface="+mn-cs"/>
              </a:defRPr>
            </a:lvl1pPr>
          </a:lstStyle>
          <a:p>
            <a:pPr>
              <a:defRPr/>
            </a:pPr>
            <a:fld id="{A2C680FC-7C02-4905-8F90-65E55CAE5CFE}" type="slidenum">
              <a:rPr lang="en-GB"/>
              <a:pPr>
                <a:defRPr/>
              </a:pPr>
              <a:t>‹#›</a:t>
            </a:fld>
            <a:endParaRPr lang="en-GB"/>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12" r:id="rId1"/>
    <p:sldLayoutId id="2147483707" r:id="rId2"/>
    <p:sldLayoutId id="2147483713" r:id="rId3"/>
    <p:sldLayoutId id="2147483708" r:id="rId4"/>
    <p:sldLayoutId id="2147483709" r:id="rId5"/>
    <p:sldLayoutId id="2147483710" r:id="rId6"/>
    <p:sldLayoutId id="2147483714" r:id="rId7"/>
    <p:sldLayoutId id="2147483715" r:id="rId8"/>
    <p:sldLayoutId id="2147483716" r:id="rId9"/>
    <p:sldLayoutId id="2147483711" r:id="rId10"/>
    <p:sldLayoutId id="2147483717" r:id="rId11"/>
  </p:sldLayoutIdLst>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1000"/>
                                        <p:tgtEl>
                                          <p:spTgt spid="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ssolve">
                                      <p:cBhvr>
                                        <p:cTn id="15" dur="1000"/>
                                        <p:tgtEl>
                                          <p:spTgt spid="3">
                                            <p:txEl>
                                              <p:pRg st="0" end="0"/>
                                            </p:txEl>
                                          </p:spTgt>
                                        </p:tgtEl>
                                      </p:cBhvr>
                                    </p:animEffect>
                                  </p:childTnLst>
                                </p:cTn>
                              </p:par>
                            </p:childTnLst>
                          </p:cTn>
                        </p:par>
                        <p:par>
                          <p:cTn id="16" fill="hold" nodeType="afterGroup">
                            <p:stCondLst>
                              <p:cond delay="1000"/>
                            </p:stCondLst>
                            <p:childTnLst>
                              <p:par>
                                <p:cTn id="17" presetID="9"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ssolve">
                                      <p:cBhvr>
                                        <p:cTn id="19" dur="1000"/>
                                        <p:tgtEl>
                                          <p:spTgt spid="3">
                                            <p:txEl>
                                              <p:pRg st="1" end="1"/>
                                            </p:txEl>
                                          </p:spTgt>
                                        </p:tgtEl>
                                      </p:cBhvr>
                                    </p:animEffect>
                                  </p:childTnLst>
                                </p:cTn>
                              </p:par>
                            </p:childTnLst>
                          </p:cTn>
                        </p:par>
                        <p:par>
                          <p:cTn id="20" fill="hold" nodeType="afterGroup">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ssolve">
                                      <p:cBhvr>
                                        <p:cTn id="23" dur="1000"/>
                                        <p:tgtEl>
                                          <p:spTgt spid="3">
                                            <p:txEl>
                                              <p:pRg st="2" end="2"/>
                                            </p:txEl>
                                          </p:spTgt>
                                        </p:tgtEl>
                                      </p:cBhvr>
                                    </p:animEffect>
                                  </p:childTnLst>
                                </p:cTn>
                              </p:par>
                            </p:childTnLst>
                          </p:cTn>
                        </p:par>
                        <p:par>
                          <p:cTn id="24" fill="hold" nodeType="afterGroup">
                            <p:stCondLst>
                              <p:cond delay="3000"/>
                            </p:stCondLst>
                            <p:childTnLst>
                              <p:par>
                                <p:cTn id="25" presetID="9"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1000"/>
                                        <p:tgtEl>
                                          <p:spTgt spid="3">
                                            <p:txEl>
                                              <p:pRg st="3" end="3"/>
                                            </p:txEl>
                                          </p:spTgt>
                                        </p:tgtEl>
                                      </p:cBhvr>
                                    </p:animEffect>
                                  </p:childTnLst>
                                </p:cTn>
                              </p:par>
                            </p:childTnLst>
                          </p:cTn>
                        </p:par>
                        <p:par>
                          <p:cTn id="28" fill="hold" nodeType="afterGroup">
                            <p:stCondLst>
                              <p:cond delay="4000"/>
                            </p:stCondLst>
                            <p:childTnLst>
                              <p:par>
                                <p:cTn id="29" presetID="9"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dissolve">
                                      <p:cBhvr>
                                        <p:cTn id="3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P spid="3" grpId="0" build="p">
        <p:tmplLst>
          <p:tmpl lvl="1">
            <p:tnLst>
              <p:par>
                <p:cTn presetID="9"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1000"/>
                        <p:tgtEl>
                          <p:spTgt spid="3"/>
                        </p:tgtEl>
                      </p:cBhvr>
                    </p:animEffect>
                  </p:childTnLst>
                </p:cTn>
              </p:par>
            </p:tnLst>
          </p:tmpl>
          <p:tmpl lvl="2">
            <p:tnLst>
              <p:par>
                <p:cTn presetID="9"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1000"/>
                        <p:tgtEl>
                          <p:spTgt spid="3"/>
                        </p:tgtEl>
                      </p:cBhvr>
                    </p:animEffect>
                  </p:childTnLst>
                </p:cTn>
              </p:par>
            </p:tnLst>
          </p:tmpl>
          <p:tmpl lvl="3">
            <p:tnLst>
              <p:par>
                <p:cTn presetID="9"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1000"/>
                        <p:tgtEl>
                          <p:spTgt spid="3"/>
                        </p:tgtEl>
                      </p:cBhvr>
                    </p:animEffect>
                  </p:childTnLst>
                </p:cTn>
              </p:par>
            </p:tnLst>
          </p:tmpl>
          <p:tmpl lvl="4">
            <p:tnLst>
              <p:par>
                <p:cTn presetID="9"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1000"/>
                        <p:tgtEl>
                          <p:spTgt spid="3"/>
                        </p:tgtEl>
                      </p:cBhvr>
                    </p:animEffect>
                  </p:childTnLst>
                </p:cTn>
              </p:par>
            </p:tnLst>
          </p:tmpl>
          <p:tmpl lvl="5">
            <p:tnLst>
              <p:par>
                <p:cTn presetID="9"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dissolve">
                      <p:cBhvr>
                        <p:cTn dur="1000"/>
                        <p:tgtEl>
                          <p:spTgt spid="3"/>
                        </p:tgtEl>
                      </p:cBhvr>
                    </p:animEffect>
                  </p:childTnLst>
                </p:cTn>
              </p:par>
            </p:tnLst>
          </p:tmpl>
        </p:tmplLst>
      </p:bldP>
    </p:bldLst>
  </p:timing>
  <p:txStyles>
    <p:titleStyle>
      <a:lvl1pPr algn="ctr" rtl="0" eaLnBrk="0" fontAlgn="base" hangingPunct="0">
        <a:spcBef>
          <a:spcPct val="0"/>
        </a:spcBef>
        <a:spcAft>
          <a:spcPct val="0"/>
        </a:spcAft>
        <a:defRPr sz="3600" kern="1200">
          <a:solidFill>
            <a:srgbClr val="FFFFFF"/>
          </a:solidFill>
          <a:latin typeface="+mj-lt"/>
          <a:ea typeface="+mj-ea"/>
          <a:cs typeface="+mj-cs"/>
        </a:defRPr>
      </a:lvl1pPr>
      <a:lvl2pPr algn="ctr" rtl="0" eaLnBrk="0" fontAlgn="base" hangingPunct="0">
        <a:spcBef>
          <a:spcPct val="0"/>
        </a:spcBef>
        <a:spcAft>
          <a:spcPct val="0"/>
        </a:spcAft>
        <a:defRPr sz="3600">
          <a:solidFill>
            <a:srgbClr val="FFFFFF"/>
          </a:solidFill>
          <a:latin typeface="Arial Black" pitchFamily="34" charset="0"/>
        </a:defRPr>
      </a:lvl2pPr>
      <a:lvl3pPr algn="ctr" rtl="0" eaLnBrk="0" fontAlgn="base" hangingPunct="0">
        <a:spcBef>
          <a:spcPct val="0"/>
        </a:spcBef>
        <a:spcAft>
          <a:spcPct val="0"/>
        </a:spcAft>
        <a:defRPr sz="3600">
          <a:solidFill>
            <a:srgbClr val="FFFFFF"/>
          </a:solidFill>
          <a:latin typeface="Arial Black" pitchFamily="34" charset="0"/>
        </a:defRPr>
      </a:lvl3pPr>
      <a:lvl4pPr algn="ctr" rtl="0" eaLnBrk="0" fontAlgn="base" hangingPunct="0">
        <a:spcBef>
          <a:spcPct val="0"/>
        </a:spcBef>
        <a:spcAft>
          <a:spcPct val="0"/>
        </a:spcAft>
        <a:defRPr sz="3600">
          <a:solidFill>
            <a:srgbClr val="FFFFFF"/>
          </a:solidFill>
          <a:latin typeface="Arial Black" pitchFamily="34" charset="0"/>
        </a:defRPr>
      </a:lvl4pPr>
      <a:lvl5pPr algn="ctr" rtl="0" eaLnBrk="0" fontAlgn="base" hangingPunct="0">
        <a:spcBef>
          <a:spcPct val="0"/>
        </a:spcBef>
        <a:spcAft>
          <a:spcPct val="0"/>
        </a:spcAft>
        <a:defRPr sz="3600">
          <a:solidFill>
            <a:srgbClr val="FFFFFF"/>
          </a:solidFill>
          <a:latin typeface="Arial Black" pitchFamily="34" charset="0"/>
        </a:defRPr>
      </a:lvl5pPr>
      <a:lvl6pPr marL="457200" algn="ctr" rtl="0" fontAlgn="base">
        <a:spcBef>
          <a:spcPct val="0"/>
        </a:spcBef>
        <a:spcAft>
          <a:spcPct val="0"/>
        </a:spcAft>
        <a:defRPr sz="3600">
          <a:solidFill>
            <a:srgbClr val="FFFFFF"/>
          </a:solidFill>
          <a:latin typeface="Arial Black" pitchFamily="34" charset="0"/>
        </a:defRPr>
      </a:lvl6pPr>
      <a:lvl7pPr marL="914400" algn="ctr" rtl="0" fontAlgn="base">
        <a:spcBef>
          <a:spcPct val="0"/>
        </a:spcBef>
        <a:spcAft>
          <a:spcPct val="0"/>
        </a:spcAft>
        <a:defRPr sz="3600">
          <a:solidFill>
            <a:srgbClr val="FFFFFF"/>
          </a:solidFill>
          <a:latin typeface="Arial Black" pitchFamily="34" charset="0"/>
        </a:defRPr>
      </a:lvl7pPr>
      <a:lvl8pPr marL="1371600" algn="ctr" rtl="0" fontAlgn="base">
        <a:spcBef>
          <a:spcPct val="0"/>
        </a:spcBef>
        <a:spcAft>
          <a:spcPct val="0"/>
        </a:spcAft>
        <a:defRPr sz="3600">
          <a:solidFill>
            <a:srgbClr val="FFFFFF"/>
          </a:solidFill>
          <a:latin typeface="Arial Black" pitchFamily="34" charset="0"/>
        </a:defRPr>
      </a:lvl8pPr>
      <a:lvl9pPr marL="1828800" algn="ctr" rtl="0" fontAlgn="base">
        <a:spcBef>
          <a:spcPct val="0"/>
        </a:spcBef>
        <a:spcAft>
          <a:spcPct val="0"/>
        </a:spcAft>
        <a:defRPr sz="3600">
          <a:solidFill>
            <a:srgbClr val="FFFFFF"/>
          </a:solidFill>
          <a:latin typeface="Arial Black" pitchFamily="34" charset="0"/>
        </a:defRPr>
      </a:lvl9pPr>
    </p:titleStyle>
    <p:bodyStyle>
      <a:lvl1pPr marL="273050" indent="-273050" algn="l" rtl="0" eaLnBrk="0" fontAlgn="base" hangingPunct="0">
        <a:spcBef>
          <a:spcPct val="20000"/>
        </a:spcBef>
        <a:spcAft>
          <a:spcPct val="0"/>
        </a:spcAft>
        <a:buClr>
          <a:schemeClr val="accent2"/>
        </a:buClr>
        <a:buSzPct val="85000"/>
        <a:buFont typeface="Wingdings 2" pitchFamily="18" charset="2"/>
        <a:buChar char=""/>
        <a:defRPr sz="2800" kern="1200">
          <a:solidFill>
            <a:schemeClr val="tx1"/>
          </a:solidFill>
          <a:latin typeface="+mn-lt"/>
          <a:ea typeface="+mn-ea"/>
          <a:cs typeface="+mn-cs"/>
        </a:defRPr>
      </a:lvl1pPr>
      <a:lvl2pPr marL="547688" indent="-228600" algn="l" rtl="0" eaLnBrk="0" fontAlgn="base" hangingPunct="0">
        <a:spcBef>
          <a:spcPct val="20000"/>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2"/>
        </a:buClr>
        <a:buSzPct val="100000"/>
        <a:buFont typeface="Arial" charset="0"/>
        <a:buChar char="•"/>
        <a:defRPr sz="2000" kern="1200">
          <a:solidFill>
            <a:schemeClr val="tx2"/>
          </a:solidFill>
          <a:latin typeface="+mn-lt"/>
          <a:ea typeface="+mn-ea"/>
          <a:cs typeface="+mn-cs"/>
        </a:defRPr>
      </a:lvl4pPr>
      <a:lvl5pPr marL="1279525" indent="-182563"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13" Type="http://schemas.openxmlformats.org/officeDocument/2006/relationships/slide" Target="slide22.xml"/><Relationship Id="rId18" Type="http://schemas.openxmlformats.org/officeDocument/2006/relationships/slide" Target="slide28.xml"/><Relationship Id="rId3" Type="http://schemas.openxmlformats.org/officeDocument/2006/relationships/slide" Target="slide4.xml"/><Relationship Id="rId21" Type="http://schemas.openxmlformats.org/officeDocument/2006/relationships/slide" Target="slide32.xml"/><Relationship Id="rId7" Type="http://schemas.openxmlformats.org/officeDocument/2006/relationships/slide" Target="slide9.xml"/><Relationship Id="rId12" Type="http://schemas.openxmlformats.org/officeDocument/2006/relationships/slide" Target="slide21.xml"/><Relationship Id="rId17" Type="http://schemas.openxmlformats.org/officeDocument/2006/relationships/slide" Target="slide27.xml"/><Relationship Id="rId2" Type="http://schemas.openxmlformats.org/officeDocument/2006/relationships/slide" Target="slide3.xml"/><Relationship Id="rId16" Type="http://schemas.openxmlformats.org/officeDocument/2006/relationships/slide" Target="slide26.xml"/><Relationship Id="rId20" Type="http://schemas.openxmlformats.org/officeDocument/2006/relationships/slide" Target="slide30.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20.xml"/><Relationship Id="rId5" Type="http://schemas.openxmlformats.org/officeDocument/2006/relationships/slide" Target="slide6.xml"/><Relationship Id="rId15" Type="http://schemas.openxmlformats.org/officeDocument/2006/relationships/slide" Target="slide25.xml"/><Relationship Id="rId23" Type="http://schemas.openxmlformats.org/officeDocument/2006/relationships/slide" Target="slide34.xml"/><Relationship Id="rId10" Type="http://schemas.openxmlformats.org/officeDocument/2006/relationships/slide" Target="slide16.xml"/><Relationship Id="rId19" Type="http://schemas.openxmlformats.org/officeDocument/2006/relationships/slide" Target="slide29.xml"/><Relationship Id="rId4" Type="http://schemas.openxmlformats.org/officeDocument/2006/relationships/slide" Target="slide5.xml"/><Relationship Id="rId9" Type="http://schemas.openxmlformats.org/officeDocument/2006/relationships/slide" Target="slide13.xml"/><Relationship Id="rId14" Type="http://schemas.openxmlformats.org/officeDocument/2006/relationships/slide" Target="slide23.xml"/><Relationship Id="rId22" Type="http://schemas.openxmlformats.org/officeDocument/2006/relationships/slide" Target="slide33.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09600" y="533400"/>
            <a:ext cx="7924800" cy="3886200"/>
          </a:xfrm>
        </p:spPr>
        <p:txBody>
          <a:bodyPr/>
          <a:lstStyle/>
          <a:p>
            <a:pPr eaLnBrk="1" hangingPunct="1"/>
            <a:r>
              <a:rPr lang="en-GB" smtClean="0"/>
              <a:t>Science</a:t>
            </a:r>
          </a:p>
        </p:txBody>
      </p:sp>
      <p:sp>
        <p:nvSpPr>
          <p:cNvPr id="8195" name="Subtitle 2"/>
          <p:cNvSpPr>
            <a:spLocks noGrp="1"/>
          </p:cNvSpPr>
          <p:nvPr>
            <p:ph type="subTitle" idx="1"/>
          </p:nvPr>
        </p:nvSpPr>
        <p:spPr/>
        <p:txBody>
          <a:bodyPr/>
          <a:lstStyle/>
          <a:p>
            <a:pPr eaLnBrk="1" hangingPunct="1"/>
            <a:r>
              <a:rPr lang="en-GB" smtClean="0"/>
              <a:t>Chemistry – c3</a:t>
            </a:r>
          </a:p>
        </p:txBody>
      </p:sp>
    </p:spTree>
  </p:cSld>
  <p:clrMapOvr>
    <a:masterClrMapping/>
  </p:clrMapOvr>
  <p:transition spd="med">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smtClean="0"/>
              <a:t>Covalent Bonding Examples</a:t>
            </a:r>
          </a:p>
        </p:txBody>
      </p:sp>
      <p:sp>
        <p:nvSpPr>
          <p:cNvPr id="17411" name="Text Placeholder 3"/>
          <p:cNvSpPr>
            <a:spLocks noGrp="1"/>
          </p:cNvSpPr>
          <p:nvPr>
            <p:ph type="body" sz="half" idx="2"/>
          </p:nvPr>
        </p:nvSpPr>
        <p:spPr/>
        <p:txBody>
          <a:bodyPr/>
          <a:lstStyle/>
          <a:p>
            <a:pPr marL="342900" indent="-342900" eaLnBrk="1" hangingPunct="1">
              <a:buFont typeface="Arial Black" pitchFamily="34" charset="0"/>
              <a:buAutoNum type="arabicPeriod"/>
            </a:pPr>
            <a:r>
              <a:rPr lang="en-GB" smtClean="0"/>
              <a:t>e.g. is of a double covalent bond (oxygen molecule)</a:t>
            </a:r>
          </a:p>
          <a:p>
            <a:pPr marL="342900" indent="-342900" eaLnBrk="1" hangingPunct="1">
              <a:buFont typeface="Arial Black" pitchFamily="34" charset="0"/>
              <a:buAutoNum type="arabicPeriod"/>
            </a:pPr>
            <a:r>
              <a:rPr lang="en-GB" smtClean="0"/>
              <a:t>e.g. is of a single covalent bond (chlorine molecule)</a:t>
            </a:r>
          </a:p>
        </p:txBody>
      </p:sp>
      <p:cxnSp>
        <p:nvCxnSpPr>
          <p:cNvPr id="6" name="Straight Connector 5"/>
          <p:cNvCxnSpPr/>
          <p:nvPr/>
        </p:nvCxnSpPr>
        <p:spPr>
          <a:xfrm>
            <a:off x="500063" y="3786188"/>
            <a:ext cx="8215312" cy="158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500188" y="2214563"/>
            <a:ext cx="914400" cy="914400"/>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Oval 10"/>
          <p:cNvSpPr/>
          <p:nvPr/>
        </p:nvSpPr>
        <p:spPr>
          <a:xfrm>
            <a:off x="1285875" y="2000250"/>
            <a:ext cx="1357313" cy="1357313"/>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Oval 11"/>
          <p:cNvSpPr/>
          <p:nvPr/>
        </p:nvSpPr>
        <p:spPr>
          <a:xfrm>
            <a:off x="2714625" y="2214563"/>
            <a:ext cx="914400" cy="914400"/>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Oval 12"/>
          <p:cNvSpPr/>
          <p:nvPr/>
        </p:nvSpPr>
        <p:spPr>
          <a:xfrm>
            <a:off x="2500313" y="2000250"/>
            <a:ext cx="1357312" cy="1357313"/>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5" name="Oval 14"/>
          <p:cNvSpPr/>
          <p:nvPr/>
        </p:nvSpPr>
        <p:spPr>
          <a:xfrm>
            <a:off x="5643563" y="1928813"/>
            <a:ext cx="1357312" cy="1357312"/>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Oval 16"/>
          <p:cNvSpPr/>
          <p:nvPr/>
        </p:nvSpPr>
        <p:spPr>
          <a:xfrm>
            <a:off x="6858000" y="1928813"/>
            <a:ext cx="1357313" cy="1357312"/>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 name="Oval 17"/>
          <p:cNvSpPr/>
          <p:nvPr/>
        </p:nvSpPr>
        <p:spPr>
          <a:xfrm>
            <a:off x="2867025" y="4572000"/>
            <a:ext cx="914400" cy="914400"/>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9" name="Oval 18"/>
          <p:cNvSpPr/>
          <p:nvPr/>
        </p:nvSpPr>
        <p:spPr>
          <a:xfrm>
            <a:off x="2652713" y="4357688"/>
            <a:ext cx="1357312" cy="1357312"/>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0" name="Oval 19"/>
          <p:cNvSpPr/>
          <p:nvPr/>
        </p:nvSpPr>
        <p:spPr>
          <a:xfrm>
            <a:off x="3071813" y="4786313"/>
            <a:ext cx="500062" cy="495300"/>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1" name="Oval 20"/>
          <p:cNvSpPr/>
          <p:nvPr/>
        </p:nvSpPr>
        <p:spPr>
          <a:xfrm>
            <a:off x="1643063" y="4572000"/>
            <a:ext cx="914400" cy="914400"/>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2" name="Oval 21"/>
          <p:cNvSpPr/>
          <p:nvPr/>
        </p:nvSpPr>
        <p:spPr>
          <a:xfrm>
            <a:off x="1428750" y="4357688"/>
            <a:ext cx="1357313" cy="1357312"/>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3" name="Oval 22"/>
          <p:cNvSpPr/>
          <p:nvPr/>
        </p:nvSpPr>
        <p:spPr>
          <a:xfrm>
            <a:off x="1847850" y="4786313"/>
            <a:ext cx="500063" cy="495300"/>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5" name="Oval 24"/>
          <p:cNvSpPr/>
          <p:nvPr/>
        </p:nvSpPr>
        <p:spPr>
          <a:xfrm>
            <a:off x="6858000" y="4429125"/>
            <a:ext cx="1357313" cy="1357313"/>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8" name="Oval 27"/>
          <p:cNvSpPr/>
          <p:nvPr/>
        </p:nvSpPr>
        <p:spPr>
          <a:xfrm>
            <a:off x="5634038" y="4429125"/>
            <a:ext cx="1357312" cy="1357313"/>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427" name="TextBox 29"/>
          <p:cNvSpPr txBox="1">
            <a:spLocks noChangeArrowheads="1"/>
          </p:cNvSpPr>
          <p:nvPr/>
        </p:nvSpPr>
        <p:spPr bwMode="auto">
          <a:xfrm>
            <a:off x="357188" y="1857375"/>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1</a:t>
            </a:r>
          </a:p>
        </p:txBody>
      </p:sp>
      <p:sp>
        <p:nvSpPr>
          <p:cNvPr id="17428" name="TextBox 30"/>
          <p:cNvSpPr txBox="1">
            <a:spLocks noChangeArrowheads="1"/>
          </p:cNvSpPr>
          <p:nvPr/>
        </p:nvSpPr>
        <p:spPr bwMode="auto">
          <a:xfrm>
            <a:off x="428625" y="421481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2</a:t>
            </a:r>
          </a:p>
        </p:txBody>
      </p:sp>
      <p:sp>
        <p:nvSpPr>
          <p:cNvPr id="17429" name="TextBox 31"/>
          <p:cNvSpPr txBox="1">
            <a:spLocks noChangeArrowheads="1"/>
          </p:cNvSpPr>
          <p:nvPr/>
        </p:nvSpPr>
        <p:spPr bwMode="auto">
          <a:xfrm>
            <a:off x="3990975" y="2014538"/>
            <a:ext cx="15001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u="sng"/>
              <a:t>Or</a:t>
            </a:r>
          </a:p>
          <a:p>
            <a:pPr eaLnBrk="1" hangingPunct="1"/>
            <a:r>
              <a:rPr lang="en-GB"/>
              <a:t>for simplicity, use the outer shell</a:t>
            </a:r>
          </a:p>
        </p:txBody>
      </p:sp>
      <p:sp>
        <p:nvSpPr>
          <p:cNvPr id="17430" name="TextBox 32"/>
          <p:cNvSpPr txBox="1">
            <a:spLocks noChangeArrowheads="1"/>
          </p:cNvSpPr>
          <p:nvPr/>
        </p:nvSpPr>
        <p:spPr bwMode="auto">
          <a:xfrm>
            <a:off x="4143375" y="4429125"/>
            <a:ext cx="15001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b="1" u="sng"/>
              <a:t>Or</a:t>
            </a:r>
          </a:p>
          <a:p>
            <a:pPr eaLnBrk="1" hangingPunct="1"/>
            <a:r>
              <a:rPr lang="en-GB"/>
              <a:t>for simplicity, use the outer shell</a:t>
            </a:r>
          </a:p>
        </p:txBody>
      </p:sp>
      <p:sp>
        <p:nvSpPr>
          <p:cNvPr id="17431" name="TextBox 23"/>
          <p:cNvSpPr txBox="1">
            <a:spLocks noChangeArrowheads="1"/>
          </p:cNvSpPr>
          <p:nvPr/>
        </p:nvSpPr>
        <p:spPr bwMode="auto">
          <a:xfrm>
            <a:off x="1727200" y="1785938"/>
            <a:ext cx="415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xx</a:t>
            </a:r>
          </a:p>
        </p:txBody>
      </p:sp>
      <p:sp>
        <p:nvSpPr>
          <p:cNvPr id="17432" name="TextBox 26"/>
          <p:cNvSpPr txBox="1">
            <a:spLocks noChangeArrowheads="1"/>
          </p:cNvSpPr>
          <p:nvPr/>
        </p:nvSpPr>
        <p:spPr bwMode="auto">
          <a:xfrm rot="-5673848">
            <a:off x="1064419" y="2416969"/>
            <a:ext cx="415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xx</a:t>
            </a:r>
          </a:p>
        </p:txBody>
      </p:sp>
      <p:sp>
        <p:nvSpPr>
          <p:cNvPr id="17433" name="TextBox 28"/>
          <p:cNvSpPr txBox="1">
            <a:spLocks noChangeArrowheads="1"/>
          </p:cNvSpPr>
          <p:nvPr/>
        </p:nvSpPr>
        <p:spPr bwMode="auto">
          <a:xfrm>
            <a:off x="1643063" y="2071688"/>
            <a:ext cx="2333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 </a:t>
            </a:r>
          </a:p>
          <a:p>
            <a:pPr eaLnBrk="1" hangingPunct="1"/>
            <a:endParaRPr lang="en-GB"/>
          </a:p>
          <a:p>
            <a:pPr eaLnBrk="1" hangingPunct="1"/>
            <a:r>
              <a:rPr lang="en-GB"/>
              <a:t>x</a:t>
            </a:r>
          </a:p>
        </p:txBody>
      </p:sp>
      <p:sp>
        <p:nvSpPr>
          <p:cNvPr id="17434" name="TextBox 34"/>
          <p:cNvSpPr txBox="1">
            <a:spLocks noChangeArrowheads="1"/>
          </p:cNvSpPr>
          <p:nvPr/>
        </p:nvSpPr>
        <p:spPr bwMode="auto">
          <a:xfrm>
            <a:off x="2987675" y="3143250"/>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oo</a:t>
            </a:r>
          </a:p>
        </p:txBody>
      </p:sp>
      <p:sp>
        <p:nvSpPr>
          <p:cNvPr id="17435" name="TextBox 35"/>
          <p:cNvSpPr txBox="1">
            <a:spLocks noChangeArrowheads="1"/>
          </p:cNvSpPr>
          <p:nvPr/>
        </p:nvSpPr>
        <p:spPr bwMode="auto">
          <a:xfrm rot="5400000">
            <a:off x="3679031" y="2464594"/>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oo</a:t>
            </a:r>
          </a:p>
        </p:txBody>
      </p:sp>
      <p:sp>
        <p:nvSpPr>
          <p:cNvPr id="17436" name="TextBox 36"/>
          <p:cNvSpPr txBox="1">
            <a:spLocks noChangeArrowheads="1"/>
          </p:cNvSpPr>
          <p:nvPr/>
        </p:nvSpPr>
        <p:spPr bwMode="auto">
          <a:xfrm>
            <a:off x="3187700" y="2071688"/>
            <a:ext cx="3127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a:t>
            </a:r>
          </a:p>
          <a:p>
            <a:pPr eaLnBrk="1" hangingPunct="1"/>
            <a:endParaRPr lang="en-GB"/>
          </a:p>
          <a:p>
            <a:pPr eaLnBrk="1" hangingPunct="1"/>
            <a:endParaRPr lang="en-GB"/>
          </a:p>
          <a:p>
            <a:pPr eaLnBrk="1" hangingPunct="1"/>
            <a:r>
              <a:rPr lang="en-GB"/>
              <a:t>o</a:t>
            </a:r>
          </a:p>
        </p:txBody>
      </p:sp>
      <p:sp>
        <p:nvSpPr>
          <p:cNvPr id="17437" name="TextBox 37"/>
          <p:cNvSpPr txBox="1">
            <a:spLocks noChangeArrowheads="1"/>
          </p:cNvSpPr>
          <p:nvPr/>
        </p:nvSpPr>
        <p:spPr bwMode="auto">
          <a:xfrm>
            <a:off x="2428875" y="220186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a:t>
            </a:r>
          </a:p>
        </p:txBody>
      </p:sp>
      <p:sp>
        <p:nvSpPr>
          <p:cNvPr id="17438" name="TextBox 38"/>
          <p:cNvSpPr txBox="1">
            <a:spLocks noChangeArrowheads="1"/>
          </p:cNvSpPr>
          <p:nvPr/>
        </p:nvSpPr>
        <p:spPr bwMode="auto">
          <a:xfrm>
            <a:off x="2428875" y="2773363"/>
            <a:ext cx="30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a:t>
            </a:r>
          </a:p>
        </p:txBody>
      </p:sp>
      <p:sp>
        <p:nvSpPr>
          <p:cNvPr id="17439" name="TextBox 39"/>
          <p:cNvSpPr txBox="1">
            <a:spLocks noChangeArrowheads="1"/>
          </p:cNvSpPr>
          <p:nvPr/>
        </p:nvSpPr>
        <p:spPr bwMode="auto">
          <a:xfrm>
            <a:off x="6073775" y="1727200"/>
            <a:ext cx="414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xx</a:t>
            </a:r>
          </a:p>
        </p:txBody>
      </p:sp>
      <p:sp>
        <p:nvSpPr>
          <p:cNvPr id="17440" name="TextBox 41"/>
          <p:cNvSpPr txBox="1">
            <a:spLocks noChangeArrowheads="1"/>
          </p:cNvSpPr>
          <p:nvPr/>
        </p:nvSpPr>
        <p:spPr bwMode="auto">
          <a:xfrm rot="-5673848">
            <a:off x="5409406" y="2356644"/>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xx</a:t>
            </a:r>
          </a:p>
        </p:txBody>
      </p:sp>
      <p:sp>
        <p:nvSpPr>
          <p:cNvPr id="17441" name="TextBox 43"/>
          <p:cNvSpPr txBox="1">
            <a:spLocks noChangeArrowheads="1"/>
          </p:cNvSpPr>
          <p:nvPr/>
        </p:nvSpPr>
        <p:spPr bwMode="auto">
          <a:xfrm>
            <a:off x="7332663" y="3084513"/>
            <a:ext cx="44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oo</a:t>
            </a:r>
          </a:p>
        </p:txBody>
      </p:sp>
      <p:sp>
        <p:nvSpPr>
          <p:cNvPr id="17442" name="TextBox 44"/>
          <p:cNvSpPr txBox="1">
            <a:spLocks noChangeArrowheads="1"/>
          </p:cNvSpPr>
          <p:nvPr/>
        </p:nvSpPr>
        <p:spPr bwMode="auto">
          <a:xfrm rot="5400000">
            <a:off x="8024019" y="2405857"/>
            <a:ext cx="441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oo</a:t>
            </a:r>
          </a:p>
        </p:txBody>
      </p:sp>
      <p:sp>
        <p:nvSpPr>
          <p:cNvPr id="17443" name="TextBox 45"/>
          <p:cNvSpPr txBox="1">
            <a:spLocks noChangeArrowheads="1"/>
          </p:cNvSpPr>
          <p:nvPr/>
        </p:nvSpPr>
        <p:spPr bwMode="auto">
          <a:xfrm>
            <a:off x="6773863" y="2143125"/>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a:t>
            </a:r>
          </a:p>
        </p:txBody>
      </p:sp>
      <p:sp>
        <p:nvSpPr>
          <p:cNvPr id="17444" name="TextBox 46"/>
          <p:cNvSpPr txBox="1">
            <a:spLocks noChangeArrowheads="1"/>
          </p:cNvSpPr>
          <p:nvPr/>
        </p:nvSpPr>
        <p:spPr bwMode="auto">
          <a:xfrm>
            <a:off x="6773863" y="2714625"/>
            <a:ext cx="30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a:t>
            </a:r>
          </a:p>
        </p:txBody>
      </p:sp>
      <p:sp>
        <p:nvSpPr>
          <p:cNvPr id="17445" name="TextBox 47"/>
          <p:cNvSpPr txBox="1">
            <a:spLocks noChangeArrowheads="1"/>
          </p:cNvSpPr>
          <p:nvPr/>
        </p:nvSpPr>
        <p:spPr bwMode="auto">
          <a:xfrm>
            <a:off x="1870075" y="414337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xx</a:t>
            </a:r>
          </a:p>
        </p:txBody>
      </p:sp>
      <p:sp>
        <p:nvSpPr>
          <p:cNvPr id="17446" name="TextBox 48"/>
          <p:cNvSpPr txBox="1">
            <a:spLocks noChangeArrowheads="1"/>
          </p:cNvSpPr>
          <p:nvPr/>
        </p:nvSpPr>
        <p:spPr bwMode="auto">
          <a:xfrm>
            <a:off x="1951038" y="5500688"/>
            <a:ext cx="415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xx</a:t>
            </a:r>
          </a:p>
        </p:txBody>
      </p:sp>
      <p:sp>
        <p:nvSpPr>
          <p:cNvPr id="17447" name="TextBox 49"/>
          <p:cNvSpPr txBox="1">
            <a:spLocks noChangeArrowheads="1"/>
          </p:cNvSpPr>
          <p:nvPr/>
        </p:nvSpPr>
        <p:spPr bwMode="auto">
          <a:xfrm rot="-5673848">
            <a:off x="1216819" y="4774407"/>
            <a:ext cx="415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xx</a:t>
            </a:r>
          </a:p>
        </p:txBody>
      </p:sp>
      <p:sp>
        <p:nvSpPr>
          <p:cNvPr id="17448" name="TextBox 50"/>
          <p:cNvSpPr txBox="1">
            <a:spLocks noChangeArrowheads="1"/>
          </p:cNvSpPr>
          <p:nvPr/>
        </p:nvSpPr>
        <p:spPr bwMode="auto">
          <a:xfrm>
            <a:off x="1928813" y="4572000"/>
            <a:ext cx="2333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a:t>
            </a:r>
          </a:p>
          <a:p>
            <a:pPr eaLnBrk="1" hangingPunct="1"/>
            <a:endParaRPr lang="en-GB" sz="1400"/>
          </a:p>
          <a:p>
            <a:pPr eaLnBrk="1" hangingPunct="1"/>
            <a:r>
              <a:rPr lang="en-GB"/>
              <a:t>x</a:t>
            </a:r>
          </a:p>
        </p:txBody>
      </p:sp>
      <p:sp>
        <p:nvSpPr>
          <p:cNvPr id="17449" name="TextBox 51"/>
          <p:cNvSpPr txBox="1">
            <a:spLocks noChangeArrowheads="1"/>
          </p:cNvSpPr>
          <p:nvPr/>
        </p:nvSpPr>
        <p:spPr bwMode="auto">
          <a:xfrm>
            <a:off x="1941513" y="4357688"/>
            <a:ext cx="415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xx</a:t>
            </a:r>
          </a:p>
        </p:txBody>
      </p:sp>
      <p:sp>
        <p:nvSpPr>
          <p:cNvPr id="17450" name="TextBox 52"/>
          <p:cNvSpPr txBox="1">
            <a:spLocks noChangeArrowheads="1"/>
          </p:cNvSpPr>
          <p:nvPr/>
        </p:nvSpPr>
        <p:spPr bwMode="auto">
          <a:xfrm>
            <a:off x="1857375" y="5273675"/>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xx</a:t>
            </a:r>
          </a:p>
        </p:txBody>
      </p:sp>
      <p:sp>
        <p:nvSpPr>
          <p:cNvPr id="17451" name="TextBox 53"/>
          <p:cNvSpPr txBox="1">
            <a:spLocks noChangeArrowheads="1"/>
          </p:cNvSpPr>
          <p:nvPr/>
        </p:nvSpPr>
        <p:spPr bwMode="auto">
          <a:xfrm rot="-5673848">
            <a:off x="1421606" y="4823619"/>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xx</a:t>
            </a:r>
          </a:p>
        </p:txBody>
      </p:sp>
      <p:sp>
        <p:nvSpPr>
          <p:cNvPr id="17452" name="TextBox 54"/>
          <p:cNvSpPr txBox="1">
            <a:spLocks noChangeArrowheads="1"/>
          </p:cNvSpPr>
          <p:nvPr/>
        </p:nvSpPr>
        <p:spPr bwMode="auto">
          <a:xfrm rot="-5673848">
            <a:off x="2305844" y="4823619"/>
            <a:ext cx="4159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xx</a:t>
            </a:r>
          </a:p>
        </p:txBody>
      </p:sp>
      <p:sp>
        <p:nvSpPr>
          <p:cNvPr id="17453" name="TextBox 55"/>
          <p:cNvSpPr txBox="1">
            <a:spLocks noChangeArrowheads="1"/>
          </p:cNvSpPr>
          <p:nvPr/>
        </p:nvSpPr>
        <p:spPr bwMode="auto">
          <a:xfrm>
            <a:off x="2428875" y="2630488"/>
            <a:ext cx="30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a:t>
            </a:r>
          </a:p>
        </p:txBody>
      </p:sp>
      <p:sp>
        <p:nvSpPr>
          <p:cNvPr id="17454" name="TextBox 56"/>
          <p:cNvSpPr txBox="1">
            <a:spLocks noChangeArrowheads="1"/>
          </p:cNvSpPr>
          <p:nvPr/>
        </p:nvSpPr>
        <p:spPr bwMode="auto">
          <a:xfrm>
            <a:off x="2401888" y="2416175"/>
            <a:ext cx="312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a:t>
            </a:r>
          </a:p>
        </p:txBody>
      </p:sp>
      <p:sp>
        <p:nvSpPr>
          <p:cNvPr id="17455" name="TextBox 57"/>
          <p:cNvSpPr txBox="1">
            <a:spLocks noChangeArrowheads="1"/>
          </p:cNvSpPr>
          <p:nvPr/>
        </p:nvSpPr>
        <p:spPr bwMode="auto">
          <a:xfrm>
            <a:off x="6772275" y="2559050"/>
            <a:ext cx="300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a:t>
            </a:r>
          </a:p>
        </p:txBody>
      </p:sp>
      <p:sp>
        <p:nvSpPr>
          <p:cNvPr id="17456" name="TextBox 58"/>
          <p:cNvSpPr txBox="1">
            <a:spLocks noChangeArrowheads="1"/>
          </p:cNvSpPr>
          <p:nvPr/>
        </p:nvSpPr>
        <p:spPr bwMode="auto">
          <a:xfrm>
            <a:off x="6745288" y="2344738"/>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a:t>
            </a:r>
          </a:p>
        </p:txBody>
      </p:sp>
      <p:sp>
        <p:nvSpPr>
          <p:cNvPr id="17457" name="TextBox 59"/>
          <p:cNvSpPr txBox="1">
            <a:spLocks noChangeArrowheads="1"/>
          </p:cNvSpPr>
          <p:nvPr/>
        </p:nvSpPr>
        <p:spPr bwMode="auto">
          <a:xfrm>
            <a:off x="2557463" y="5130800"/>
            <a:ext cx="3000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a:t>
            </a:r>
          </a:p>
        </p:txBody>
      </p:sp>
      <p:sp>
        <p:nvSpPr>
          <p:cNvPr id="17458" name="TextBox 60"/>
          <p:cNvSpPr txBox="1">
            <a:spLocks noChangeArrowheads="1"/>
          </p:cNvSpPr>
          <p:nvPr/>
        </p:nvSpPr>
        <p:spPr bwMode="auto">
          <a:xfrm>
            <a:off x="2554288" y="4500563"/>
            <a:ext cx="312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a:t>
            </a:r>
          </a:p>
        </p:txBody>
      </p:sp>
      <p:sp>
        <p:nvSpPr>
          <p:cNvPr id="17459" name="TextBox 62"/>
          <p:cNvSpPr txBox="1">
            <a:spLocks noChangeArrowheads="1"/>
          </p:cNvSpPr>
          <p:nvPr/>
        </p:nvSpPr>
        <p:spPr bwMode="auto">
          <a:xfrm>
            <a:off x="3130550" y="4143375"/>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oo</a:t>
            </a:r>
          </a:p>
        </p:txBody>
      </p:sp>
      <p:sp>
        <p:nvSpPr>
          <p:cNvPr id="17460" name="TextBox 63"/>
          <p:cNvSpPr txBox="1">
            <a:spLocks noChangeArrowheads="1"/>
          </p:cNvSpPr>
          <p:nvPr/>
        </p:nvSpPr>
        <p:spPr bwMode="auto">
          <a:xfrm>
            <a:off x="3201988" y="5513388"/>
            <a:ext cx="44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oo</a:t>
            </a:r>
          </a:p>
        </p:txBody>
      </p:sp>
      <p:sp>
        <p:nvSpPr>
          <p:cNvPr id="17461" name="TextBox 64"/>
          <p:cNvSpPr txBox="1">
            <a:spLocks noChangeArrowheads="1"/>
          </p:cNvSpPr>
          <p:nvPr/>
        </p:nvSpPr>
        <p:spPr bwMode="auto">
          <a:xfrm>
            <a:off x="3130550" y="4357688"/>
            <a:ext cx="441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oo</a:t>
            </a:r>
          </a:p>
        </p:txBody>
      </p:sp>
      <p:sp>
        <p:nvSpPr>
          <p:cNvPr id="17462" name="TextBox 65"/>
          <p:cNvSpPr txBox="1">
            <a:spLocks noChangeArrowheads="1"/>
          </p:cNvSpPr>
          <p:nvPr/>
        </p:nvSpPr>
        <p:spPr bwMode="auto">
          <a:xfrm>
            <a:off x="3143250" y="5273675"/>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oo</a:t>
            </a:r>
          </a:p>
        </p:txBody>
      </p:sp>
      <p:sp>
        <p:nvSpPr>
          <p:cNvPr id="17463" name="TextBox 68"/>
          <p:cNvSpPr txBox="1">
            <a:spLocks noChangeArrowheads="1"/>
          </p:cNvSpPr>
          <p:nvPr/>
        </p:nvSpPr>
        <p:spPr bwMode="auto">
          <a:xfrm rot="5400000">
            <a:off x="3831431" y="4809332"/>
            <a:ext cx="441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oo</a:t>
            </a:r>
          </a:p>
        </p:txBody>
      </p:sp>
      <p:sp>
        <p:nvSpPr>
          <p:cNvPr id="17464" name="TextBox 69"/>
          <p:cNvSpPr txBox="1">
            <a:spLocks noChangeArrowheads="1"/>
          </p:cNvSpPr>
          <p:nvPr/>
        </p:nvSpPr>
        <p:spPr bwMode="auto">
          <a:xfrm rot="5400000">
            <a:off x="3594894" y="4809332"/>
            <a:ext cx="441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oo</a:t>
            </a:r>
          </a:p>
        </p:txBody>
      </p:sp>
      <p:sp>
        <p:nvSpPr>
          <p:cNvPr id="17465" name="TextBox 71"/>
          <p:cNvSpPr txBox="1">
            <a:spLocks noChangeArrowheads="1"/>
          </p:cNvSpPr>
          <p:nvPr/>
        </p:nvSpPr>
        <p:spPr bwMode="auto">
          <a:xfrm>
            <a:off x="3143250" y="45720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a:t>
            </a:r>
          </a:p>
        </p:txBody>
      </p:sp>
      <p:sp>
        <p:nvSpPr>
          <p:cNvPr id="17466" name="TextBox 72"/>
          <p:cNvSpPr txBox="1">
            <a:spLocks noChangeArrowheads="1"/>
          </p:cNvSpPr>
          <p:nvPr/>
        </p:nvSpPr>
        <p:spPr bwMode="auto">
          <a:xfrm>
            <a:off x="3187700" y="5059363"/>
            <a:ext cx="3127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a:t>
            </a:r>
          </a:p>
        </p:txBody>
      </p:sp>
      <p:sp>
        <p:nvSpPr>
          <p:cNvPr id="17467" name="TextBox 73"/>
          <p:cNvSpPr txBox="1">
            <a:spLocks noChangeArrowheads="1"/>
          </p:cNvSpPr>
          <p:nvPr/>
        </p:nvSpPr>
        <p:spPr bwMode="auto">
          <a:xfrm>
            <a:off x="6064250" y="4214813"/>
            <a:ext cx="414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xx</a:t>
            </a:r>
          </a:p>
        </p:txBody>
      </p:sp>
      <p:sp>
        <p:nvSpPr>
          <p:cNvPr id="17468" name="TextBox 74"/>
          <p:cNvSpPr txBox="1">
            <a:spLocks noChangeArrowheads="1"/>
          </p:cNvSpPr>
          <p:nvPr/>
        </p:nvSpPr>
        <p:spPr bwMode="auto">
          <a:xfrm>
            <a:off x="6145213" y="5572125"/>
            <a:ext cx="4143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xx</a:t>
            </a:r>
          </a:p>
        </p:txBody>
      </p:sp>
      <p:sp>
        <p:nvSpPr>
          <p:cNvPr id="17469" name="TextBox 75"/>
          <p:cNvSpPr txBox="1">
            <a:spLocks noChangeArrowheads="1"/>
          </p:cNvSpPr>
          <p:nvPr/>
        </p:nvSpPr>
        <p:spPr bwMode="auto">
          <a:xfrm rot="-5673848">
            <a:off x="5409406" y="4845844"/>
            <a:ext cx="415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xx</a:t>
            </a:r>
          </a:p>
        </p:txBody>
      </p:sp>
      <p:sp>
        <p:nvSpPr>
          <p:cNvPr id="17470" name="TextBox 76"/>
          <p:cNvSpPr txBox="1">
            <a:spLocks noChangeArrowheads="1"/>
          </p:cNvSpPr>
          <p:nvPr/>
        </p:nvSpPr>
        <p:spPr bwMode="auto">
          <a:xfrm>
            <a:off x="6750050" y="5202238"/>
            <a:ext cx="30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x</a:t>
            </a:r>
          </a:p>
        </p:txBody>
      </p:sp>
      <p:sp>
        <p:nvSpPr>
          <p:cNvPr id="17471" name="TextBox 77"/>
          <p:cNvSpPr txBox="1">
            <a:spLocks noChangeArrowheads="1"/>
          </p:cNvSpPr>
          <p:nvPr/>
        </p:nvSpPr>
        <p:spPr bwMode="auto">
          <a:xfrm>
            <a:off x="6746875" y="4572000"/>
            <a:ext cx="31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a:t>
            </a:r>
          </a:p>
        </p:txBody>
      </p:sp>
      <p:sp>
        <p:nvSpPr>
          <p:cNvPr id="17472" name="TextBox 78"/>
          <p:cNvSpPr txBox="1">
            <a:spLocks noChangeArrowheads="1"/>
          </p:cNvSpPr>
          <p:nvPr/>
        </p:nvSpPr>
        <p:spPr bwMode="auto">
          <a:xfrm>
            <a:off x="7323138" y="4214813"/>
            <a:ext cx="441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oo</a:t>
            </a:r>
          </a:p>
        </p:txBody>
      </p:sp>
      <p:sp>
        <p:nvSpPr>
          <p:cNvPr id="17473" name="TextBox 79"/>
          <p:cNvSpPr txBox="1">
            <a:spLocks noChangeArrowheads="1"/>
          </p:cNvSpPr>
          <p:nvPr/>
        </p:nvSpPr>
        <p:spPr bwMode="auto">
          <a:xfrm>
            <a:off x="7394575" y="5584825"/>
            <a:ext cx="44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oo</a:t>
            </a:r>
          </a:p>
        </p:txBody>
      </p:sp>
      <p:sp>
        <p:nvSpPr>
          <p:cNvPr id="17474" name="TextBox 80"/>
          <p:cNvSpPr txBox="1">
            <a:spLocks noChangeArrowheads="1"/>
          </p:cNvSpPr>
          <p:nvPr/>
        </p:nvSpPr>
        <p:spPr bwMode="auto">
          <a:xfrm rot="5400000">
            <a:off x="8024019" y="4880769"/>
            <a:ext cx="441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oo</a:t>
            </a:r>
          </a:p>
        </p:txBody>
      </p:sp>
      <p:sp>
        <p:nvSpPr>
          <p:cNvPr id="17475" name="TextBox 81"/>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smtClean="0"/>
              <a:t>The Periodic table</a:t>
            </a:r>
          </a:p>
        </p:txBody>
      </p:sp>
      <p:sp>
        <p:nvSpPr>
          <p:cNvPr id="3" name="Content Placeholder 2"/>
          <p:cNvSpPr>
            <a:spLocks noGrp="1"/>
          </p:cNvSpPr>
          <p:nvPr>
            <p:ph sz="half" idx="1"/>
          </p:nvPr>
        </p:nvSpPr>
        <p:spPr>
          <a:xfrm>
            <a:off x="301625" y="1600200"/>
            <a:ext cx="4127500" cy="3543300"/>
          </a:xfrm>
        </p:spPr>
        <p:txBody>
          <a:bodyPr rtlCol="0">
            <a:normAutofit fontScale="92500" lnSpcReduction="20000"/>
          </a:bodyPr>
          <a:lstStyle/>
          <a:p>
            <a:pPr marL="274320" indent="-274320" eaLnBrk="1" fontAlgn="auto" hangingPunct="1">
              <a:spcAft>
                <a:spcPts val="0"/>
              </a:spcAft>
              <a:defRPr/>
            </a:pPr>
            <a:r>
              <a:rPr lang="en-GB" dirty="0" smtClean="0"/>
              <a:t>The periodic table consists of all the known elements of the world</a:t>
            </a:r>
          </a:p>
          <a:p>
            <a:pPr marL="274320" indent="-274320" eaLnBrk="1" fontAlgn="auto" hangingPunct="1">
              <a:spcAft>
                <a:spcPts val="0"/>
              </a:spcAft>
              <a:defRPr/>
            </a:pPr>
            <a:r>
              <a:rPr lang="en-GB" dirty="0" smtClean="0"/>
              <a:t>It is grouped into metal, transition metals and non-metals</a:t>
            </a:r>
          </a:p>
          <a:p>
            <a:pPr marL="274320" indent="-274320" eaLnBrk="1" fontAlgn="auto" hangingPunct="1">
              <a:spcAft>
                <a:spcPts val="0"/>
              </a:spcAft>
              <a:defRPr/>
            </a:pPr>
            <a:r>
              <a:rPr lang="en-GB" dirty="0" smtClean="0"/>
              <a:t>Groups are the columns whereas the rows are called periods (hence the name periodic table)</a:t>
            </a:r>
            <a:endParaRPr lang="en-GB" dirty="0"/>
          </a:p>
        </p:txBody>
      </p:sp>
      <p:sp>
        <p:nvSpPr>
          <p:cNvPr id="4" name="Content Placeholder 3"/>
          <p:cNvSpPr>
            <a:spLocks noGrp="1"/>
          </p:cNvSpPr>
          <p:nvPr>
            <p:ph sz="half" idx="2"/>
          </p:nvPr>
        </p:nvSpPr>
        <p:spPr>
          <a:xfrm>
            <a:off x="214313" y="5072063"/>
            <a:ext cx="8715375" cy="1428750"/>
          </a:xfrm>
        </p:spPr>
        <p:txBody>
          <a:bodyPr rtlCol="0">
            <a:normAutofit fontScale="92500" lnSpcReduction="20000"/>
          </a:bodyPr>
          <a:lstStyle/>
          <a:p>
            <a:pPr marL="274320" indent="-274320" eaLnBrk="1" fontAlgn="auto" hangingPunct="1">
              <a:spcAft>
                <a:spcPts val="0"/>
              </a:spcAft>
              <a:defRPr/>
            </a:pPr>
            <a:r>
              <a:rPr lang="en-GB" dirty="0" smtClean="0"/>
              <a:t>The periodic table is split into groups which tells the reader how many electrons are in the outer shell and periods which tell the reader how many outer shells there are in an atom of that element</a:t>
            </a:r>
            <a:endParaRPr lang="en-GB" dirty="0"/>
          </a:p>
        </p:txBody>
      </p:sp>
      <p:pic>
        <p:nvPicPr>
          <p:cNvPr id="18437" name="Picture 6" descr="http://www.corrosionsource.com/handbook/periodic/periodic_tabl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7688" y="1428750"/>
            <a:ext cx="4365625" cy="361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TextBox 20"/>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3" action="ppaction://hlinksldjump"/>
              </a:rPr>
              <a:t>Back to Contents</a:t>
            </a:r>
            <a:endParaRPr lang="en-GB"/>
          </a:p>
        </p:txBody>
      </p:sp>
    </p:spTree>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smtClean="0"/>
              <a:t>Mass and Atomic Numbers</a:t>
            </a:r>
          </a:p>
        </p:txBody>
      </p:sp>
      <p:sp>
        <p:nvSpPr>
          <p:cNvPr id="19459" name="Text Placeholder 3"/>
          <p:cNvSpPr>
            <a:spLocks noGrp="1"/>
          </p:cNvSpPr>
          <p:nvPr>
            <p:ph type="body" sz="half" idx="2"/>
          </p:nvPr>
        </p:nvSpPr>
        <p:spPr/>
        <p:txBody>
          <a:bodyPr/>
          <a:lstStyle/>
          <a:p>
            <a:pPr eaLnBrk="1" hangingPunct="1"/>
            <a:r>
              <a:rPr lang="en-GB" smtClean="0"/>
              <a:t>In the periodic table the elements appear as below with meanings. The table shows the properties of sub-atomic particles.</a:t>
            </a:r>
          </a:p>
        </p:txBody>
      </p:sp>
      <p:sp>
        <p:nvSpPr>
          <p:cNvPr id="19460" name="TextBox 4"/>
          <p:cNvSpPr txBox="1">
            <a:spLocks noChangeArrowheads="1"/>
          </p:cNvSpPr>
          <p:nvPr/>
        </p:nvSpPr>
        <p:spPr bwMode="auto">
          <a:xfrm>
            <a:off x="3000375" y="3230563"/>
            <a:ext cx="1636713"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4000"/>
              <a:t>Na</a:t>
            </a:r>
          </a:p>
          <a:p>
            <a:pPr algn="ctr" eaLnBrk="1" hangingPunct="1"/>
            <a:r>
              <a:rPr lang="en-GB"/>
              <a:t>Sodium</a:t>
            </a:r>
          </a:p>
        </p:txBody>
      </p:sp>
      <p:sp>
        <p:nvSpPr>
          <p:cNvPr id="19461" name="TextBox 5"/>
          <p:cNvSpPr txBox="1">
            <a:spLocks noChangeArrowheads="1"/>
          </p:cNvSpPr>
          <p:nvPr/>
        </p:nvSpPr>
        <p:spPr bwMode="auto">
          <a:xfrm>
            <a:off x="3016250" y="3327400"/>
            <a:ext cx="4635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23</a:t>
            </a:r>
          </a:p>
          <a:p>
            <a:pPr eaLnBrk="1" hangingPunct="1"/>
            <a:r>
              <a:rPr lang="en-GB"/>
              <a:t>11</a:t>
            </a:r>
          </a:p>
        </p:txBody>
      </p:sp>
      <p:sp>
        <p:nvSpPr>
          <p:cNvPr id="7" name="Oval 6"/>
          <p:cNvSpPr/>
          <p:nvPr/>
        </p:nvSpPr>
        <p:spPr>
          <a:xfrm>
            <a:off x="3092450" y="3398838"/>
            <a:ext cx="344488" cy="285750"/>
          </a:xfrm>
          <a:prstGeom prst="ellipse">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Oval 7"/>
          <p:cNvSpPr/>
          <p:nvPr/>
        </p:nvSpPr>
        <p:spPr>
          <a:xfrm>
            <a:off x="3092450" y="3684588"/>
            <a:ext cx="344488" cy="350837"/>
          </a:xfrm>
          <a:prstGeom prst="ellipse">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 name="Oval 8"/>
          <p:cNvSpPr/>
          <p:nvPr/>
        </p:nvSpPr>
        <p:spPr>
          <a:xfrm>
            <a:off x="3408363" y="3255963"/>
            <a:ext cx="785812" cy="684212"/>
          </a:xfrm>
          <a:prstGeom prst="ellipse">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Oval 9"/>
          <p:cNvSpPr/>
          <p:nvPr/>
        </p:nvSpPr>
        <p:spPr>
          <a:xfrm>
            <a:off x="3321050" y="3898900"/>
            <a:ext cx="1016000" cy="285750"/>
          </a:xfrm>
          <a:prstGeom prst="ellipse">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11" name="Straight Arrow Connector 10"/>
          <p:cNvCxnSpPr>
            <a:stCxn id="19467" idx="2"/>
            <a:endCxn id="9" idx="7"/>
          </p:cNvCxnSpPr>
          <p:nvPr/>
        </p:nvCxnSpPr>
        <p:spPr>
          <a:xfrm rot="5400000">
            <a:off x="3571082" y="2734469"/>
            <a:ext cx="1130300" cy="115887"/>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19467" name="TextBox 11"/>
          <p:cNvSpPr txBox="1">
            <a:spLocks noChangeArrowheads="1"/>
          </p:cNvSpPr>
          <p:nvPr/>
        </p:nvSpPr>
        <p:spPr bwMode="auto">
          <a:xfrm>
            <a:off x="3429000" y="1857375"/>
            <a:ext cx="1528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t>Symbol</a:t>
            </a:r>
          </a:p>
        </p:txBody>
      </p:sp>
      <p:sp>
        <p:nvSpPr>
          <p:cNvPr id="19468" name="TextBox 12"/>
          <p:cNvSpPr txBox="1">
            <a:spLocks noChangeArrowheads="1"/>
          </p:cNvSpPr>
          <p:nvPr/>
        </p:nvSpPr>
        <p:spPr bwMode="auto">
          <a:xfrm>
            <a:off x="3857625" y="5572125"/>
            <a:ext cx="2681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t>Element name</a:t>
            </a:r>
          </a:p>
        </p:txBody>
      </p:sp>
      <p:cxnSp>
        <p:nvCxnSpPr>
          <p:cNvPr id="14" name="Straight Arrow Connector 13"/>
          <p:cNvCxnSpPr>
            <a:stCxn id="19468" idx="0"/>
            <a:endCxn id="10" idx="5"/>
          </p:cNvCxnSpPr>
          <p:nvPr/>
        </p:nvCxnSpPr>
        <p:spPr>
          <a:xfrm rot="16200000" flipV="1">
            <a:off x="3978275" y="4352925"/>
            <a:ext cx="1428750" cy="1009650"/>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19470" name="TextBox 14"/>
          <p:cNvSpPr txBox="1">
            <a:spLocks noChangeArrowheads="1"/>
          </p:cNvSpPr>
          <p:nvPr/>
        </p:nvSpPr>
        <p:spPr bwMode="auto">
          <a:xfrm>
            <a:off x="357188" y="4714875"/>
            <a:ext cx="1928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Atomic Number</a:t>
            </a:r>
          </a:p>
        </p:txBody>
      </p:sp>
      <p:cxnSp>
        <p:nvCxnSpPr>
          <p:cNvPr id="16" name="Straight Arrow Connector 15"/>
          <p:cNvCxnSpPr>
            <a:stCxn id="19470" idx="0"/>
            <a:endCxn id="8" idx="2"/>
          </p:cNvCxnSpPr>
          <p:nvPr/>
        </p:nvCxnSpPr>
        <p:spPr>
          <a:xfrm rot="5400000" flipH="1" flipV="1">
            <a:off x="1779587" y="3402013"/>
            <a:ext cx="854075" cy="1771650"/>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19472" name="TextBox 16"/>
          <p:cNvSpPr txBox="1">
            <a:spLocks noChangeArrowheads="1"/>
          </p:cNvSpPr>
          <p:nvPr/>
        </p:nvSpPr>
        <p:spPr bwMode="auto">
          <a:xfrm>
            <a:off x="285750" y="2143125"/>
            <a:ext cx="1714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Mass Number</a:t>
            </a:r>
          </a:p>
        </p:txBody>
      </p:sp>
      <p:cxnSp>
        <p:nvCxnSpPr>
          <p:cNvPr id="18" name="Straight Arrow Connector 17"/>
          <p:cNvCxnSpPr>
            <a:stCxn id="19475" idx="2"/>
            <a:endCxn id="7" idx="2"/>
          </p:cNvCxnSpPr>
          <p:nvPr/>
        </p:nvCxnSpPr>
        <p:spPr>
          <a:xfrm rot="16200000" flipH="1">
            <a:off x="1966119" y="2415381"/>
            <a:ext cx="446088" cy="1806575"/>
          </a:xfrm>
          <a:prstGeom prst="straightConnector1">
            <a:avLst/>
          </a:prstGeom>
          <a:ln>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19474" name="TextBox 31"/>
          <p:cNvSpPr txBox="1">
            <a:spLocks noChangeArrowheads="1"/>
          </p:cNvSpPr>
          <p:nvPr/>
        </p:nvSpPr>
        <p:spPr bwMode="auto">
          <a:xfrm>
            <a:off x="357188" y="5143500"/>
            <a:ext cx="37147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t>The atomic number is the number of protons.</a:t>
            </a:r>
          </a:p>
          <a:p>
            <a:pPr eaLnBrk="1" hangingPunct="1"/>
            <a:r>
              <a:rPr lang="en-GB" sz="1400"/>
              <a:t>It is also equal to the number of electrons (only in an atom)</a:t>
            </a:r>
          </a:p>
        </p:txBody>
      </p:sp>
      <p:sp>
        <p:nvSpPr>
          <p:cNvPr id="19475" name="TextBox 32"/>
          <p:cNvSpPr txBox="1">
            <a:spLocks noChangeArrowheads="1"/>
          </p:cNvSpPr>
          <p:nvPr/>
        </p:nvSpPr>
        <p:spPr bwMode="auto">
          <a:xfrm>
            <a:off x="214313" y="2571750"/>
            <a:ext cx="2143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t>The total number of protons and neutrons</a:t>
            </a:r>
          </a:p>
        </p:txBody>
      </p:sp>
      <p:graphicFrame>
        <p:nvGraphicFramePr>
          <p:cNvPr id="44" name="Table 43"/>
          <p:cNvGraphicFramePr>
            <a:graphicFrameLocks noGrp="1"/>
          </p:cNvGraphicFramePr>
          <p:nvPr/>
        </p:nvGraphicFramePr>
        <p:xfrm>
          <a:off x="5429250" y="2143125"/>
          <a:ext cx="3500438" cy="3000375"/>
        </p:xfrm>
        <a:graphic>
          <a:graphicData uri="http://schemas.openxmlformats.org/drawingml/2006/table">
            <a:tbl>
              <a:tblPr firstRow="1" bandRow="1">
                <a:tableStyleId>{F5AB1C69-6EDB-4FF4-983F-18BD219EF322}</a:tableStyleId>
              </a:tblPr>
              <a:tblGrid>
                <a:gridCol w="1143000"/>
                <a:gridCol w="1071562"/>
                <a:gridCol w="1285876"/>
              </a:tblGrid>
              <a:tr h="750094">
                <a:tc>
                  <a:txBody>
                    <a:bodyPr/>
                    <a:lstStyle/>
                    <a:p>
                      <a:r>
                        <a:rPr lang="en-GB" sz="1800" dirty="0" smtClean="0"/>
                        <a:t>Particle</a:t>
                      </a:r>
                      <a:endParaRPr lang="en-GB" sz="1800" dirty="0"/>
                    </a:p>
                  </a:txBody>
                  <a:tcPr marL="91439" marR="91439"/>
                </a:tc>
                <a:tc>
                  <a:txBody>
                    <a:bodyPr/>
                    <a:lstStyle/>
                    <a:p>
                      <a:r>
                        <a:rPr lang="en-GB" sz="1800" dirty="0" smtClean="0"/>
                        <a:t>Charge</a:t>
                      </a:r>
                      <a:endParaRPr lang="en-GB" sz="1800" dirty="0"/>
                    </a:p>
                  </a:txBody>
                  <a:tcPr marL="91439" marR="91439"/>
                </a:tc>
                <a:tc>
                  <a:txBody>
                    <a:bodyPr/>
                    <a:lstStyle/>
                    <a:p>
                      <a:r>
                        <a:rPr lang="en-GB" sz="1800" dirty="0" smtClean="0"/>
                        <a:t>Relative mass</a:t>
                      </a:r>
                      <a:endParaRPr lang="en-GB" sz="1800" dirty="0"/>
                    </a:p>
                  </a:txBody>
                  <a:tcPr marL="91439" marR="91439"/>
                </a:tc>
              </a:tr>
              <a:tr h="750094">
                <a:tc>
                  <a:txBody>
                    <a:bodyPr/>
                    <a:lstStyle/>
                    <a:p>
                      <a:r>
                        <a:rPr lang="en-GB" sz="1800" dirty="0" smtClean="0"/>
                        <a:t>Protons</a:t>
                      </a:r>
                      <a:endParaRPr lang="en-GB" sz="1800" dirty="0"/>
                    </a:p>
                  </a:txBody>
                  <a:tcPr marL="91439" marR="91439"/>
                </a:tc>
                <a:tc>
                  <a:txBody>
                    <a:bodyPr/>
                    <a:lstStyle/>
                    <a:p>
                      <a:r>
                        <a:rPr lang="en-GB" sz="1800" dirty="0" smtClean="0"/>
                        <a:t>+1</a:t>
                      </a:r>
                      <a:endParaRPr lang="en-GB" sz="1800" dirty="0"/>
                    </a:p>
                  </a:txBody>
                  <a:tcPr marL="91439" marR="91439"/>
                </a:tc>
                <a:tc>
                  <a:txBody>
                    <a:bodyPr/>
                    <a:lstStyle/>
                    <a:p>
                      <a:r>
                        <a:rPr lang="en-GB" sz="1800" dirty="0" smtClean="0"/>
                        <a:t>1</a:t>
                      </a:r>
                      <a:endParaRPr lang="en-GB" sz="1800" dirty="0"/>
                    </a:p>
                  </a:txBody>
                  <a:tcPr marL="91439" marR="91439"/>
                </a:tc>
              </a:tr>
              <a:tr h="750094">
                <a:tc>
                  <a:txBody>
                    <a:bodyPr/>
                    <a:lstStyle/>
                    <a:p>
                      <a:r>
                        <a:rPr lang="en-GB" sz="1800" dirty="0" smtClean="0"/>
                        <a:t>Neutrons</a:t>
                      </a:r>
                      <a:endParaRPr lang="en-GB" sz="1800" dirty="0"/>
                    </a:p>
                  </a:txBody>
                  <a:tcPr marL="91439" marR="91439"/>
                </a:tc>
                <a:tc>
                  <a:txBody>
                    <a:bodyPr/>
                    <a:lstStyle/>
                    <a:p>
                      <a:r>
                        <a:rPr lang="en-GB" sz="1800" dirty="0" smtClean="0"/>
                        <a:t>0</a:t>
                      </a:r>
                      <a:endParaRPr lang="en-GB" sz="1800" dirty="0"/>
                    </a:p>
                  </a:txBody>
                  <a:tcPr marL="91439" marR="91439"/>
                </a:tc>
                <a:tc>
                  <a:txBody>
                    <a:bodyPr/>
                    <a:lstStyle/>
                    <a:p>
                      <a:r>
                        <a:rPr lang="en-GB" sz="1800" dirty="0" smtClean="0"/>
                        <a:t>1</a:t>
                      </a:r>
                      <a:endParaRPr lang="en-GB" sz="1800" dirty="0"/>
                    </a:p>
                  </a:txBody>
                  <a:tcPr marL="91439" marR="91439"/>
                </a:tc>
              </a:tr>
              <a:tr h="750094">
                <a:tc>
                  <a:txBody>
                    <a:bodyPr/>
                    <a:lstStyle/>
                    <a:p>
                      <a:r>
                        <a:rPr lang="en-GB" sz="1800" dirty="0" smtClean="0"/>
                        <a:t>Electrons</a:t>
                      </a:r>
                      <a:endParaRPr lang="en-GB" sz="1800" dirty="0"/>
                    </a:p>
                  </a:txBody>
                  <a:tcPr marL="91439" marR="91439"/>
                </a:tc>
                <a:tc>
                  <a:txBody>
                    <a:bodyPr/>
                    <a:lstStyle/>
                    <a:p>
                      <a:r>
                        <a:rPr lang="en-GB" sz="1800" dirty="0" smtClean="0"/>
                        <a:t>-1</a:t>
                      </a:r>
                      <a:endParaRPr lang="en-GB" sz="1800" dirty="0"/>
                    </a:p>
                  </a:txBody>
                  <a:tcPr marL="91439" marR="91439"/>
                </a:tc>
                <a:tc>
                  <a:txBody>
                    <a:bodyPr/>
                    <a:lstStyle/>
                    <a:p>
                      <a:r>
                        <a:rPr lang="en-GB" sz="1800" dirty="0" smtClean="0"/>
                        <a:t>0.0005</a:t>
                      </a:r>
                      <a:endParaRPr lang="en-GB" sz="1800" dirty="0"/>
                    </a:p>
                  </a:txBody>
                  <a:tcPr marL="91439" marR="91439"/>
                </a:tc>
              </a:tr>
            </a:tbl>
          </a:graphicData>
        </a:graphic>
      </p:graphicFrame>
      <p:sp>
        <p:nvSpPr>
          <p:cNvPr id="19498" name="TextBox 50"/>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GB" smtClean="0"/>
              <a:t>Group 1 Elements</a:t>
            </a:r>
          </a:p>
        </p:txBody>
      </p:sp>
      <p:sp>
        <p:nvSpPr>
          <p:cNvPr id="20483" name="Text Placeholder 2"/>
          <p:cNvSpPr>
            <a:spLocks noGrp="1"/>
          </p:cNvSpPr>
          <p:nvPr>
            <p:ph type="body" idx="1"/>
          </p:nvPr>
        </p:nvSpPr>
        <p:spPr>
          <a:xfrm>
            <a:off x="722313" y="5410200"/>
            <a:ext cx="7772400" cy="1042988"/>
          </a:xfrm>
        </p:spPr>
        <p:txBody>
          <a:bodyPr/>
          <a:lstStyle/>
          <a:p>
            <a:pPr eaLnBrk="1" hangingPunct="1"/>
            <a:r>
              <a:rPr lang="en-GB" smtClean="0"/>
              <a:t>Alkali metals</a:t>
            </a:r>
          </a:p>
        </p:txBody>
      </p:sp>
      <p:sp>
        <p:nvSpPr>
          <p:cNvPr id="20484"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GB" smtClean="0"/>
              <a:t>Alkali Metals</a:t>
            </a:r>
          </a:p>
        </p:txBody>
      </p:sp>
      <p:sp>
        <p:nvSpPr>
          <p:cNvPr id="3" name="Content Placeholder 2"/>
          <p:cNvSpPr>
            <a:spLocks noGrp="1"/>
          </p:cNvSpPr>
          <p:nvPr>
            <p:ph idx="1"/>
          </p:nvPr>
        </p:nvSpPr>
        <p:spPr>
          <a:xfrm>
            <a:off x="214313" y="1500188"/>
            <a:ext cx="8715375" cy="5000625"/>
          </a:xfrm>
        </p:spPr>
        <p:txBody>
          <a:bodyPr rtlCol="0">
            <a:normAutofit fontScale="77500" lnSpcReduction="20000"/>
          </a:bodyPr>
          <a:lstStyle/>
          <a:p>
            <a:pPr marL="274320" indent="-274320" eaLnBrk="1" fontAlgn="auto" hangingPunct="1">
              <a:spcAft>
                <a:spcPts val="0"/>
              </a:spcAft>
              <a:defRPr/>
            </a:pPr>
            <a:r>
              <a:rPr lang="en-GB" dirty="0" smtClean="0"/>
              <a:t>The Alkali metals are in group one as they have one electron in the outer shell</a:t>
            </a:r>
          </a:p>
          <a:p>
            <a:pPr marL="274320" indent="-274320" eaLnBrk="1" fontAlgn="auto" hangingPunct="1">
              <a:spcAft>
                <a:spcPts val="0"/>
              </a:spcAft>
              <a:defRPr/>
            </a:pPr>
            <a:r>
              <a:rPr lang="en-GB" dirty="0" smtClean="0"/>
              <a:t>Some of the metals are Lithium, Sodium and Potassium</a:t>
            </a:r>
          </a:p>
          <a:p>
            <a:pPr marL="274320" indent="-274320" eaLnBrk="1" fontAlgn="auto" hangingPunct="1">
              <a:spcAft>
                <a:spcPts val="0"/>
              </a:spcAft>
              <a:defRPr/>
            </a:pPr>
            <a:r>
              <a:rPr lang="en-GB" dirty="0" smtClean="0"/>
              <a:t>They are soft metals with a low melting and boiling point. They are also very reactive</a:t>
            </a:r>
          </a:p>
          <a:p>
            <a:pPr marL="274320" indent="-274320" eaLnBrk="1" fontAlgn="auto" hangingPunct="1">
              <a:spcAft>
                <a:spcPts val="0"/>
              </a:spcAft>
              <a:defRPr/>
            </a:pPr>
            <a:r>
              <a:rPr lang="en-GB" dirty="0" smtClean="0"/>
              <a:t>The metals become more reactive the further down the group they appear. This is because of the attraction between the nucleus and the outer electron weakens, making it easier to remove. The second reason is the shielding effect as the number of shells is also increasing</a:t>
            </a:r>
          </a:p>
          <a:p>
            <a:pPr marL="274320" indent="-274320" eaLnBrk="1" fontAlgn="auto" hangingPunct="1">
              <a:spcAft>
                <a:spcPts val="0"/>
              </a:spcAft>
              <a:defRPr/>
            </a:pPr>
            <a:r>
              <a:rPr lang="en-GB" dirty="0" smtClean="0"/>
              <a:t>In water the metals produce hydrogen and floats. Li, for example, fizzes and moves in the shape of the container whereas K heated and burnt lilac but didn’t move. The reaction is more severe the further down the group it appears. The symbol reaction is therefore:</a:t>
            </a:r>
          </a:p>
          <a:p>
            <a:pPr marL="548640" lvl="1" eaLnBrk="1" fontAlgn="auto" hangingPunct="1">
              <a:spcAft>
                <a:spcPts val="0"/>
              </a:spcAft>
              <a:defRPr/>
            </a:pPr>
            <a:r>
              <a:rPr lang="en-GB" dirty="0" smtClean="0"/>
              <a:t>2Li + 2H</a:t>
            </a:r>
            <a:r>
              <a:rPr lang="en-GB" dirty="0" smtClean="0">
                <a:latin typeface="Calibri"/>
              </a:rPr>
              <a:t>₂</a:t>
            </a:r>
            <a:r>
              <a:rPr lang="en-GB" dirty="0" smtClean="0"/>
              <a:t>O </a:t>
            </a:r>
            <a:r>
              <a:rPr lang="en-GB" dirty="0" smtClean="0">
                <a:sym typeface="Wingdings" pitchFamily="2" charset="2"/>
              </a:rPr>
              <a:t></a:t>
            </a:r>
            <a:r>
              <a:rPr lang="en-GB" dirty="0" smtClean="0"/>
              <a:t> 2LiOH + H</a:t>
            </a:r>
            <a:r>
              <a:rPr lang="en-GB" dirty="0" smtClean="0">
                <a:latin typeface="Calibri"/>
              </a:rPr>
              <a:t>₂</a:t>
            </a:r>
          </a:p>
          <a:p>
            <a:pPr marL="548640" lvl="1" eaLnBrk="1" fontAlgn="auto" hangingPunct="1">
              <a:spcAft>
                <a:spcPts val="0"/>
              </a:spcAft>
              <a:buFont typeface="Wingdings 2" pitchFamily="18" charset="2"/>
              <a:buNone/>
              <a:defRPr/>
            </a:pPr>
            <a:r>
              <a:rPr lang="en-GB" dirty="0" smtClean="0">
                <a:latin typeface="Calibri"/>
              </a:rPr>
              <a:t>(Lithium + water </a:t>
            </a:r>
            <a:r>
              <a:rPr lang="en-GB" dirty="0" smtClean="0">
                <a:latin typeface="Calibri"/>
                <a:sym typeface="Wingdings" pitchFamily="2" charset="2"/>
              </a:rPr>
              <a:t></a:t>
            </a:r>
            <a:r>
              <a:rPr lang="en-GB" dirty="0" smtClean="0">
                <a:latin typeface="Calibri"/>
              </a:rPr>
              <a:t> Lithium Hydroxide + Hydrogen)</a:t>
            </a:r>
            <a:endParaRPr lang="en-GB" dirty="0"/>
          </a:p>
        </p:txBody>
      </p:sp>
      <p:sp>
        <p:nvSpPr>
          <p:cNvPr id="21508"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
        <p:nvSpPr>
          <p:cNvPr id="5" name="Wave 4"/>
          <p:cNvSpPr/>
          <p:nvPr/>
        </p:nvSpPr>
        <p:spPr>
          <a:xfrm>
            <a:off x="5643563" y="5572125"/>
            <a:ext cx="3429000" cy="928688"/>
          </a:xfrm>
          <a:prstGeom prst="wave">
            <a:avLst>
              <a:gd name="adj1" fmla="val 12500"/>
              <a:gd name="adj2" fmla="val 376"/>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77500" lnSpcReduction="20000"/>
          </a:bodyPr>
          <a:lstStyle/>
          <a:p>
            <a:pPr algn="ctr" fontAlgn="auto">
              <a:spcBef>
                <a:spcPts val="0"/>
              </a:spcBef>
              <a:spcAft>
                <a:spcPts val="0"/>
              </a:spcAft>
              <a:defRPr/>
            </a:pPr>
            <a:r>
              <a:rPr lang="en-GB" dirty="0"/>
              <a:t>Remember that the equation can be substituted with any of the alkali metals</a:t>
            </a:r>
          </a:p>
        </p:txBody>
      </p:sp>
    </p:spTree>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GB" smtClean="0"/>
              <a:t>Test for Alkali Metals</a:t>
            </a:r>
          </a:p>
        </p:txBody>
      </p:sp>
      <p:sp>
        <p:nvSpPr>
          <p:cNvPr id="22531" name="Text Placeholder 3"/>
          <p:cNvSpPr>
            <a:spLocks noGrp="1"/>
          </p:cNvSpPr>
          <p:nvPr>
            <p:ph type="body" sz="half" idx="2"/>
          </p:nvPr>
        </p:nvSpPr>
        <p:spPr/>
        <p:txBody>
          <a:bodyPr/>
          <a:lstStyle/>
          <a:p>
            <a:pPr eaLnBrk="1" hangingPunct="1"/>
            <a:r>
              <a:rPr lang="en-GB" smtClean="0"/>
              <a:t>Alkali metals are tested using the flame test. The colours from the results of the flame test are shown below</a:t>
            </a:r>
          </a:p>
        </p:txBody>
      </p:sp>
      <p:sp>
        <p:nvSpPr>
          <p:cNvPr id="22532" name="TextBox 6"/>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graphicFrame>
        <p:nvGraphicFramePr>
          <p:cNvPr id="9" name="Content Placeholder 8"/>
          <p:cNvGraphicFramePr>
            <a:graphicFrameLocks noGrp="1"/>
          </p:cNvGraphicFramePr>
          <p:nvPr>
            <p:ph idx="1"/>
          </p:nvPr>
        </p:nvGraphicFramePr>
        <p:xfrm>
          <a:off x="228600" y="1600200"/>
          <a:ext cx="8686800" cy="4829175"/>
        </p:xfrm>
        <a:graphic>
          <a:graphicData uri="http://schemas.openxmlformats.org/drawingml/2006/table">
            <a:tbl>
              <a:tblPr firstRow="1" bandRow="1">
                <a:tableStyleId>{5C22544A-7EE6-4342-B048-85BDC9FD1C3A}</a:tableStyleId>
              </a:tblPr>
              <a:tblGrid>
                <a:gridCol w="2343136"/>
                <a:gridCol w="6343664"/>
              </a:tblGrid>
              <a:tr h="439016">
                <a:tc>
                  <a:txBody>
                    <a:bodyPr/>
                    <a:lstStyle/>
                    <a:p>
                      <a:r>
                        <a:rPr lang="en-GB" sz="1800" dirty="0" smtClean="0"/>
                        <a:t>Alkali Metal</a:t>
                      </a:r>
                      <a:endParaRPr lang="en-GB" sz="1800" dirty="0"/>
                    </a:p>
                  </a:txBody>
                  <a:tcPr/>
                </a:tc>
                <a:tc>
                  <a:txBody>
                    <a:bodyPr/>
                    <a:lstStyle/>
                    <a:p>
                      <a:r>
                        <a:rPr lang="en-GB" sz="1800" dirty="0" smtClean="0"/>
                        <a:t>Flame Colour</a:t>
                      </a:r>
                      <a:endParaRPr lang="en-GB" sz="1800" dirty="0"/>
                    </a:p>
                  </a:txBody>
                  <a:tcPr/>
                </a:tc>
              </a:tr>
              <a:tr h="439016">
                <a:tc>
                  <a:txBody>
                    <a:bodyPr/>
                    <a:lstStyle/>
                    <a:p>
                      <a:r>
                        <a:rPr lang="en-GB" sz="1800" dirty="0" smtClean="0"/>
                        <a:t>Li (Lithium)*</a:t>
                      </a:r>
                      <a:endParaRPr lang="en-GB" sz="1800" dirty="0"/>
                    </a:p>
                  </a:txBody>
                  <a:tcPr/>
                </a:tc>
                <a:tc>
                  <a:txBody>
                    <a:bodyPr/>
                    <a:lstStyle/>
                    <a:p>
                      <a:r>
                        <a:rPr lang="en-GB" sz="1800" dirty="0" smtClean="0"/>
                        <a:t>Red</a:t>
                      </a:r>
                      <a:endParaRPr lang="en-GB" sz="1800" dirty="0"/>
                    </a:p>
                  </a:txBody>
                  <a:tcPr>
                    <a:solidFill>
                      <a:srgbClr val="FF0000"/>
                    </a:solidFill>
                  </a:tcPr>
                </a:tc>
              </a:tr>
              <a:tr h="439016">
                <a:tc>
                  <a:txBody>
                    <a:bodyPr/>
                    <a:lstStyle/>
                    <a:p>
                      <a:r>
                        <a:rPr lang="en-GB" sz="1800" dirty="0" smtClean="0"/>
                        <a:t>Na (Sodium)*</a:t>
                      </a:r>
                      <a:endParaRPr lang="en-GB" sz="1800" dirty="0"/>
                    </a:p>
                  </a:txBody>
                  <a:tcPr/>
                </a:tc>
                <a:tc>
                  <a:txBody>
                    <a:bodyPr/>
                    <a:lstStyle/>
                    <a:p>
                      <a:r>
                        <a:rPr lang="en-GB" sz="1800" dirty="0" smtClean="0"/>
                        <a:t>Strong persistent orange</a:t>
                      </a:r>
                      <a:endParaRPr lang="en-GB" sz="1800" dirty="0"/>
                    </a:p>
                  </a:txBody>
                  <a:tcPr>
                    <a:solidFill>
                      <a:srgbClr val="FF9900"/>
                    </a:solidFill>
                  </a:tcPr>
                </a:tc>
              </a:tr>
              <a:tr h="439016">
                <a:tc>
                  <a:txBody>
                    <a:bodyPr/>
                    <a:lstStyle/>
                    <a:p>
                      <a:r>
                        <a:rPr lang="en-GB" sz="1800" dirty="0" smtClean="0"/>
                        <a:t>K (Potassium)*</a:t>
                      </a:r>
                      <a:endParaRPr lang="en-GB" sz="1800" dirty="0"/>
                    </a:p>
                  </a:txBody>
                  <a:tcPr/>
                </a:tc>
                <a:tc>
                  <a:txBody>
                    <a:bodyPr/>
                    <a:lstStyle/>
                    <a:p>
                      <a:r>
                        <a:rPr lang="en-GB" sz="1800" dirty="0" smtClean="0"/>
                        <a:t>Lilac (pink)</a:t>
                      </a:r>
                      <a:endParaRPr lang="en-GB" sz="1800" dirty="0"/>
                    </a:p>
                  </a:txBody>
                  <a:tcPr>
                    <a:solidFill>
                      <a:srgbClr val="CC99FF"/>
                    </a:solidFill>
                  </a:tcPr>
                </a:tc>
              </a:tr>
              <a:tr h="439016">
                <a:tc>
                  <a:txBody>
                    <a:bodyPr/>
                    <a:lstStyle/>
                    <a:p>
                      <a:r>
                        <a:rPr lang="en-GB" sz="1800" dirty="0" err="1" smtClean="0"/>
                        <a:t>Rb</a:t>
                      </a:r>
                      <a:r>
                        <a:rPr lang="en-GB" sz="1800" dirty="0" smtClean="0"/>
                        <a:t> (Rubidium)*</a:t>
                      </a:r>
                      <a:endParaRPr lang="en-GB" sz="1800" dirty="0"/>
                    </a:p>
                  </a:txBody>
                  <a:tcPr/>
                </a:tc>
                <a:tc>
                  <a:txBody>
                    <a:bodyPr/>
                    <a:lstStyle/>
                    <a:p>
                      <a:r>
                        <a:rPr lang="en-GB" sz="1800" dirty="0" smtClean="0"/>
                        <a:t>Red (reddish-violet)</a:t>
                      </a:r>
                      <a:endParaRPr lang="en-GB" sz="1800" dirty="0"/>
                    </a:p>
                  </a:txBody>
                  <a:tcPr>
                    <a:solidFill>
                      <a:srgbClr val="CC0066"/>
                    </a:solidFill>
                  </a:tcPr>
                </a:tc>
              </a:tr>
              <a:tr h="439016">
                <a:tc>
                  <a:txBody>
                    <a:bodyPr/>
                    <a:lstStyle/>
                    <a:p>
                      <a:r>
                        <a:rPr lang="en-GB" sz="1800" dirty="0" smtClean="0"/>
                        <a:t>Cs (Caesium)*</a:t>
                      </a:r>
                      <a:endParaRPr lang="en-GB" sz="1800" dirty="0"/>
                    </a:p>
                  </a:txBody>
                  <a:tcPr/>
                </a:tc>
                <a:tc>
                  <a:txBody>
                    <a:bodyPr/>
                    <a:lstStyle/>
                    <a:p>
                      <a:r>
                        <a:rPr lang="en-GB" sz="1800" dirty="0" smtClean="0"/>
                        <a:t>Blue? Violet? (disagreement in books and on the internet)</a:t>
                      </a:r>
                      <a:endParaRPr lang="en-GB" sz="1800" dirty="0"/>
                    </a:p>
                  </a:txBody>
                  <a:tcPr>
                    <a:gradFill>
                      <a:gsLst>
                        <a:gs pos="0">
                          <a:srgbClr val="7030A0"/>
                        </a:gs>
                        <a:gs pos="24000">
                          <a:srgbClr val="7030A0"/>
                        </a:gs>
                        <a:gs pos="70000">
                          <a:srgbClr val="181CC7"/>
                        </a:gs>
                        <a:gs pos="88000">
                          <a:srgbClr val="7005D4"/>
                        </a:gs>
                        <a:gs pos="100000">
                          <a:srgbClr val="8C3D91"/>
                        </a:gs>
                      </a:gsLst>
                      <a:lin ang="5400000" scaled="0"/>
                    </a:gradFill>
                  </a:tcPr>
                </a:tc>
              </a:tr>
              <a:tr h="439016">
                <a:tc>
                  <a:txBody>
                    <a:bodyPr/>
                    <a:lstStyle/>
                    <a:p>
                      <a:r>
                        <a:rPr lang="en-GB" sz="1800" dirty="0" smtClean="0"/>
                        <a:t>Ca (Francium)*</a:t>
                      </a:r>
                      <a:endParaRPr lang="en-GB" sz="1800" dirty="0"/>
                    </a:p>
                  </a:txBody>
                  <a:tcPr/>
                </a:tc>
                <a:tc>
                  <a:txBody>
                    <a:bodyPr/>
                    <a:lstStyle/>
                    <a:p>
                      <a:r>
                        <a:rPr lang="en-GB" sz="1800" dirty="0" smtClean="0"/>
                        <a:t>Orange-red</a:t>
                      </a:r>
                      <a:endParaRPr lang="en-GB" sz="1800" dirty="0"/>
                    </a:p>
                  </a:txBody>
                  <a:tcPr>
                    <a:solidFill>
                      <a:schemeClr val="accent2"/>
                    </a:solidFill>
                  </a:tcPr>
                </a:tc>
              </a:tr>
              <a:tr h="439016">
                <a:tc>
                  <a:txBody>
                    <a:bodyPr/>
                    <a:lstStyle/>
                    <a:p>
                      <a:r>
                        <a:rPr lang="en-GB" sz="1800" dirty="0" err="1" smtClean="0"/>
                        <a:t>Sr</a:t>
                      </a:r>
                      <a:endParaRPr lang="en-GB" sz="1800" dirty="0"/>
                    </a:p>
                  </a:txBody>
                  <a:tcPr/>
                </a:tc>
                <a:tc>
                  <a:txBody>
                    <a:bodyPr/>
                    <a:lstStyle/>
                    <a:p>
                      <a:r>
                        <a:rPr lang="en-GB" sz="1800" dirty="0" smtClean="0"/>
                        <a:t>Red</a:t>
                      </a:r>
                      <a:endParaRPr lang="en-GB" sz="1800" dirty="0"/>
                    </a:p>
                  </a:txBody>
                  <a:tcPr>
                    <a:solidFill>
                      <a:srgbClr val="FF0000"/>
                    </a:solidFill>
                  </a:tcPr>
                </a:tc>
              </a:tr>
              <a:tr h="439016">
                <a:tc>
                  <a:txBody>
                    <a:bodyPr/>
                    <a:lstStyle/>
                    <a:p>
                      <a:r>
                        <a:rPr lang="en-GB" sz="1800" dirty="0" err="1" smtClean="0"/>
                        <a:t>Ba</a:t>
                      </a:r>
                      <a:endParaRPr lang="en-GB" sz="1800" dirty="0"/>
                    </a:p>
                  </a:txBody>
                  <a:tcPr/>
                </a:tc>
                <a:tc>
                  <a:txBody>
                    <a:bodyPr/>
                    <a:lstStyle/>
                    <a:p>
                      <a:r>
                        <a:rPr lang="en-GB" sz="1800" dirty="0" smtClean="0"/>
                        <a:t>Pale green</a:t>
                      </a:r>
                      <a:endParaRPr lang="en-GB" sz="1800" dirty="0"/>
                    </a:p>
                  </a:txBody>
                  <a:tcPr>
                    <a:solidFill>
                      <a:schemeClr val="accent4">
                        <a:lumMod val="60000"/>
                        <a:lumOff val="40000"/>
                      </a:schemeClr>
                    </a:solidFill>
                  </a:tcPr>
                </a:tc>
              </a:tr>
              <a:tr h="439016">
                <a:tc>
                  <a:txBody>
                    <a:bodyPr/>
                    <a:lstStyle/>
                    <a:p>
                      <a:r>
                        <a:rPr lang="en-GB" sz="1800" dirty="0" smtClean="0"/>
                        <a:t>Cu</a:t>
                      </a:r>
                      <a:endParaRPr lang="en-GB" sz="1800" dirty="0"/>
                    </a:p>
                  </a:txBody>
                  <a:tcPr/>
                </a:tc>
                <a:tc>
                  <a:txBody>
                    <a:bodyPr/>
                    <a:lstStyle/>
                    <a:p>
                      <a:r>
                        <a:rPr lang="en-GB" sz="1800" dirty="0" smtClean="0"/>
                        <a:t>Blue-green (often with white flashes)</a:t>
                      </a:r>
                      <a:endParaRPr lang="en-GB" sz="1800" dirty="0"/>
                    </a:p>
                  </a:txBody>
                  <a:tcPr>
                    <a:gradFill>
                      <a:gsLst>
                        <a:gs pos="0">
                          <a:srgbClr val="00CC99"/>
                        </a:gs>
                        <a:gs pos="53000">
                          <a:srgbClr val="D4DEFF"/>
                        </a:gs>
                        <a:gs pos="83000">
                          <a:srgbClr val="D4DEFF"/>
                        </a:gs>
                        <a:gs pos="100000">
                          <a:srgbClr val="D4DEFF"/>
                        </a:gs>
                        <a:gs pos="100000">
                          <a:srgbClr val="96AB94"/>
                        </a:gs>
                      </a:gsLst>
                      <a:lin ang="5400000" scaled="0"/>
                    </a:gradFill>
                  </a:tcPr>
                </a:tc>
              </a:tr>
              <a:tr h="439016">
                <a:tc>
                  <a:txBody>
                    <a:bodyPr/>
                    <a:lstStyle/>
                    <a:p>
                      <a:r>
                        <a:rPr lang="en-GB" sz="1800" dirty="0" err="1" smtClean="0"/>
                        <a:t>Pb</a:t>
                      </a:r>
                      <a:endParaRPr lang="en-GB" sz="1800" dirty="0"/>
                    </a:p>
                  </a:txBody>
                  <a:tcPr/>
                </a:tc>
                <a:tc>
                  <a:txBody>
                    <a:bodyPr/>
                    <a:lstStyle/>
                    <a:p>
                      <a:r>
                        <a:rPr lang="en-GB" sz="1800" dirty="0" smtClean="0"/>
                        <a:t>Greyish-white</a:t>
                      </a:r>
                      <a:endParaRPr lang="en-GB" sz="1800" dirty="0"/>
                    </a:p>
                  </a:txBody>
                  <a:tcPr>
                    <a:solidFill>
                      <a:schemeClr val="bg1">
                        <a:lumMod val="85000"/>
                      </a:schemeClr>
                    </a:solidFill>
                  </a:tcPr>
                </a:tc>
              </a:tr>
            </a:tbl>
          </a:graphicData>
        </a:graphic>
      </p:graphicFrame>
      <p:sp>
        <p:nvSpPr>
          <p:cNvPr id="22571" name="TextBox 9"/>
          <p:cNvSpPr txBox="1">
            <a:spLocks noChangeArrowheads="1"/>
          </p:cNvSpPr>
          <p:nvPr/>
        </p:nvSpPr>
        <p:spPr bwMode="auto">
          <a:xfrm>
            <a:off x="71438" y="6572250"/>
            <a:ext cx="4244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a:t>*The elements with full names are the ones that are needed</a:t>
            </a:r>
          </a:p>
        </p:txBody>
      </p:sp>
    </p:spTree>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GB" smtClean="0"/>
              <a:t>Group 7 Elements</a:t>
            </a:r>
          </a:p>
        </p:txBody>
      </p:sp>
      <p:sp>
        <p:nvSpPr>
          <p:cNvPr id="23555" name="Text Placeholder 2"/>
          <p:cNvSpPr>
            <a:spLocks noGrp="1"/>
          </p:cNvSpPr>
          <p:nvPr>
            <p:ph type="body" idx="1"/>
          </p:nvPr>
        </p:nvSpPr>
        <p:spPr>
          <a:xfrm>
            <a:off x="722313" y="5410200"/>
            <a:ext cx="7772400" cy="1042988"/>
          </a:xfrm>
        </p:spPr>
        <p:txBody>
          <a:bodyPr/>
          <a:lstStyle/>
          <a:p>
            <a:pPr eaLnBrk="1" hangingPunct="1"/>
            <a:r>
              <a:rPr lang="en-GB" smtClean="0"/>
              <a:t>Halogens</a:t>
            </a:r>
          </a:p>
        </p:txBody>
      </p:sp>
      <p:sp>
        <p:nvSpPr>
          <p:cNvPr id="23556"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GB" smtClean="0"/>
              <a:t>Halogens</a:t>
            </a:r>
          </a:p>
        </p:txBody>
      </p:sp>
      <p:sp>
        <p:nvSpPr>
          <p:cNvPr id="3" name="Content Placeholder 2"/>
          <p:cNvSpPr>
            <a:spLocks noGrp="1"/>
          </p:cNvSpPr>
          <p:nvPr>
            <p:ph idx="1"/>
          </p:nvPr>
        </p:nvSpPr>
        <p:spPr/>
        <p:txBody>
          <a:bodyPr rtlCol="0">
            <a:normAutofit lnSpcReduction="10000"/>
          </a:bodyPr>
          <a:lstStyle/>
          <a:p>
            <a:pPr marL="274320" indent="-274320" eaLnBrk="1" fontAlgn="auto" hangingPunct="1">
              <a:spcAft>
                <a:spcPts val="0"/>
              </a:spcAft>
              <a:defRPr/>
            </a:pPr>
            <a:r>
              <a:rPr lang="en-GB" dirty="0" smtClean="0"/>
              <a:t>Halogens are group 7 non-metals</a:t>
            </a:r>
          </a:p>
          <a:p>
            <a:pPr marL="274320" indent="-274320" eaLnBrk="1" fontAlgn="auto" hangingPunct="1">
              <a:spcAft>
                <a:spcPts val="0"/>
              </a:spcAft>
              <a:defRPr/>
            </a:pPr>
            <a:r>
              <a:rPr lang="en-GB" dirty="0" smtClean="0"/>
              <a:t>They are very reactive and have 7 electrons in the outer shell</a:t>
            </a:r>
          </a:p>
          <a:p>
            <a:pPr marL="274320" indent="-274320" eaLnBrk="1" fontAlgn="auto" hangingPunct="1">
              <a:spcAft>
                <a:spcPts val="0"/>
              </a:spcAft>
              <a:defRPr/>
            </a:pPr>
            <a:r>
              <a:rPr lang="en-GB" dirty="0" smtClean="0"/>
              <a:t>The further down the group, the higher the boiling point</a:t>
            </a:r>
          </a:p>
          <a:p>
            <a:pPr marL="274320" indent="-274320" eaLnBrk="1" fontAlgn="auto" hangingPunct="1">
              <a:spcAft>
                <a:spcPts val="0"/>
              </a:spcAft>
              <a:defRPr/>
            </a:pPr>
            <a:r>
              <a:rPr lang="en-GB" dirty="0" smtClean="0"/>
              <a:t>The elements have different colours in the flame test (like Fluorine is yellow, Chlorine is green, Bromine is brown, and Iodine is purple)</a:t>
            </a:r>
          </a:p>
          <a:p>
            <a:pPr marL="274320" indent="-274320" eaLnBrk="1" fontAlgn="auto" hangingPunct="1">
              <a:spcAft>
                <a:spcPts val="0"/>
              </a:spcAft>
              <a:defRPr/>
            </a:pPr>
            <a:r>
              <a:rPr lang="en-GB" dirty="0" smtClean="0"/>
              <a:t>Group 7 non-metals are -1 ions</a:t>
            </a:r>
          </a:p>
          <a:p>
            <a:pPr marL="274320" indent="-274320" eaLnBrk="1" fontAlgn="auto" hangingPunct="1">
              <a:spcAft>
                <a:spcPts val="0"/>
              </a:spcAft>
              <a:defRPr/>
            </a:pPr>
            <a:r>
              <a:rPr lang="en-GB" dirty="0" smtClean="0"/>
              <a:t>Fluorine and Chlorine are gases, Bromine is a liquid and Iodine is a solid at room temperature</a:t>
            </a:r>
            <a:endParaRPr lang="en-GB" dirty="0"/>
          </a:p>
        </p:txBody>
      </p:sp>
      <p:sp>
        <p:nvSpPr>
          <p:cNvPr id="24580"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GB" dirty="0" smtClean="0"/>
              <a:t>Displacement Reactions of the Halogens</a:t>
            </a:r>
            <a:endParaRPr lang="en-GB" dirty="0"/>
          </a:p>
        </p:txBody>
      </p:sp>
      <p:graphicFrame>
        <p:nvGraphicFramePr>
          <p:cNvPr id="5" name="Content Placeholder 4"/>
          <p:cNvGraphicFramePr>
            <a:graphicFrameLocks noGrp="1"/>
          </p:cNvGraphicFramePr>
          <p:nvPr>
            <p:ph idx="1"/>
          </p:nvPr>
        </p:nvGraphicFramePr>
        <p:xfrm>
          <a:off x="228600" y="1600200"/>
          <a:ext cx="8686800" cy="2757488"/>
        </p:xfrm>
        <a:graphic>
          <a:graphicData uri="http://schemas.openxmlformats.org/drawingml/2006/table">
            <a:tbl>
              <a:tblPr firstRow="1" firstCol="1">
                <a:tableStyleId>{F5AB1C69-6EDB-4FF4-983F-18BD219EF322}</a:tableStyleId>
              </a:tblPr>
              <a:tblGrid>
                <a:gridCol w="2171700"/>
                <a:gridCol w="2171700"/>
                <a:gridCol w="2171700"/>
                <a:gridCol w="2171700"/>
              </a:tblGrid>
              <a:tr h="689372">
                <a:tc>
                  <a:txBody>
                    <a:bodyPr/>
                    <a:lstStyle/>
                    <a:p>
                      <a:pPr algn="ctr"/>
                      <a:endParaRPr lang="en-GB" sz="1800" dirty="0"/>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path path="circle">
                        <a:fillToRect l="50000" t="50000" r="50000" b="50000"/>
                      </a:path>
                      <a:tileRect/>
                    </a:gradFill>
                  </a:tcPr>
                </a:tc>
                <a:tc>
                  <a:txBody>
                    <a:bodyPr/>
                    <a:lstStyle/>
                    <a:p>
                      <a:pPr algn="ctr"/>
                      <a:r>
                        <a:rPr lang="en-GB" sz="1800" dirty="0" err="1" smtClean="0"/>
                        <a:t>KCl</a:t>
                      </a:r>
                      <a:endParaRPr lang="en-GB" sz="1800" dirty="0"/>
                    </a:p>
                  </a:txBody>
                  <a:tcPr/>
                </a:tc>
                <a:tc>
                  <a:txBody>
                    <a:bodyPr/>
                    <a:lstStyle/>
                    <a:p>
                      <a:pPr algn="ctr"/>
                      <a:r>
                        <a:rPr lang="en-GB" sz="1800" dirty="0" err="1" smtClean="0"/>
                        <a:t>KBr</a:t>
                      </a:r>
                      <a:endParaRPr lang="en-GB" sz="1800" dirty="0"/>
                    </a:p>
                  </a:txBody>
                  <a:tcPr/>
                </a:tc>
                <a:tc>
                  <a:txBody>
                    <a:bodyPr/>
                    <a:lstStyle/>
                    <a:p>
                      <a:pPr algn="ctr"/>
                      <a:r>
                        <a:rPr lang="en-GB" sz="1800" dirty="0" smtClean="0"/>
                        <a:t>KI</a:t>
                      </a:r>
                      <a:endParaRPr lang="en-GB" sz="1800" dirty="0"/>
                    </a:p>
                  </a:txBody>
                  <a:tcPr/>
                </a:tc>
              </a:tr>
              <a:tr h="689372">
                <a:tc>
                  <a:txBody>
                    <a:bodyPr/>
                    <a:lstStyle/>
                    <a:p>
                      <a:pPr algn="ctr"/>
                      <a:r>
                        <a:rPr lang="en-GB" sz="1800" dirty="0" err="1" smtClean="0"/>
                        <a:t>Cl</a:t>
                      </a:r>
                      <a:endParaRPr lang="en-GB" sz="1800" dirty="0"/>
                    </a:p>
                  </a:txBody>
                  <a:tcPr/>
                </a:tc>
                <a:tc>
                  <a:txBody>
                    <a:bodyPr/>
                    <a:lstStyle/>
                    <a:p>
                      <a:pPr algn="ctr"/>
                      <a:endParaRPr lang="en-GB" sz="1800" dirty="0"/>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path path="circle">
                        <a:fillToRect l="50000" t="50000" r="50000" b="50000"/>
                      </a:path>
                      <a:tileRect/>
                    </a:gradFill>
                  </a:tcPr>
                </a:tc>
                <a:tc>
                  <a:txBody>
                    <a:bodyPr/>
                    <a:lstStyle/>
                    <a:p>
                      <a:pPr algn="ctr"/>
                      <a:r>
                        <a:rPr lang="en-GB" sz="1800" dirty="0" smtClean="0"/>
                        <a:t>Yellow/brown</a:t>
                      </a:r>
                    </a:p>
                    <a:p>
                      <a:pPr algn="ctr"/>
                      <a:r>
                        <a:rPr lang="en-GB" sz="1800" dirty="0" smtClean="0"/>
                        <a:t>[y]</a:t>
                      </a:r>
                      <a:endParaRPr lang="en-GB" sz="1800" dirty="0"/>
                    </a:p>
                  </a:txBody>
                  <a:tcPr/>
                </a:tc>
                <a:tc>
                  <a:txBody>
                    <a:bodyPr/>
                    <a:lstStyle/>
                    <a:p>
                      <a:pPr algn="ctr"/>
                      <a:r>
                        <a:rPr lang="en-GB" sz="1800" dirty="0" smtClean="0"/>
                        <a:t>Purple</a:t>
                      </a:r>
                    </a:p>
                    <a:p>
                      <a:pPr algn="ctr"/>
                      <a:r>
                        <a:rPr lang="en-GB" sz="1800" dirty="0" smtClean="0"/>
                        <a:t>[y]</a:t>
                      </a:r>
                      <a:endParaRPr lang="en-GB" sz="1800" dirty="0"/>
                    </a:p>
                  </a:txBody>
                  <a:tcPr/>
                </a:tc>
              </a:tr>
              <a:tr h="689372">
                <a:tc>
                  <a:txBody>
                    <a:bodyPr/>
                    <a:lstStyle/>
                    <a:p>
                      <a:pPr algn="ctr"/>
                      <a:r>
                        <a:rPr lang="en-GB" sz="1800" dirty="0" smtClean="0"/>
                        <a:t>Br</a:t>
                      </a:r>
                      <a:endParaRPr lang="en-GB" sz="1800" dirty="0"/>
                    </a:p>
                  </a:txBody>
                  <a:tcPr/>
                </a:tc>
                <a:tc>
                  <a:txBody>
                    <a:bodyPr/>
                    <a:lstStyle/>
                    <a:p>
                      <a:pPr algn="ctr"/>
                      <a:r>
                        <a:rPr lang="en-GB" sz="1800" dirty="0" smtClean="0"/>
                        <a:t>Orange/brown</a:t>
                      </a:r>
                      <a:endParaRPr lang="en-GB" sz="1800" baseline="0" dirty="0" smtClean="0"/>
                    </a:p>
                    <a:p>
                      <a:pPr algn="ctr"/>
                      <a:r>
                        <a:rPr lang="en-GB" sz="1800" baseline="0" dirty="0" smtClean="0"/>
                        <a:t>[n]</a:t>
                      </a:r>
                      <a:endParaRPr lang="en-GB" sz="1800" dirty="0"/>
                    </a:p>
                  </a:txBody>
                  <a:tcPr/>
                </a:tc>
                <a:tc>
                  <a:txBody>
                    <a:bodyPr/>
                    <a:lstStyle/>
                    <a:p>
                      <a:pPr algn="ctr"/>
                      <a:endParaRPr lang="en-GB" sz="1800" dirty="0"/>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path path="circle">
                        <a:fillToRect l="50000" t="50000" r="50000" b="50000"/>
                      </a:path>
                      <a:tileRect/>
                    </a:gradFill>
                  </a:tcPr>
                </a:tc>
                <a:tc>
                  <a:txBody>
                    <a:bodyPr/>
                    <a:lstStyle/>
                    <a:p>
                      <a:pPr algn="ctr"/>
                      <a:r>
                        <a:rPr lang="en-GB" sz="1800" dirty="0" smtClean="0"/>
                        <a:t>Purple</a:t>
                      </a:r>
                    </a:p>
                    <a:p>
                      <a:pPr algn="ctr"/>
                      <a:r>
                        <a:rPr lang="en-GB" sz="1800" dirty="0" smtClean="0"/>
                        <a:t>[y]</a:t>
                      </a:r>
                      <a:endParaRPr lang="en-GB" sz="1800" dirty="0"/>
                    </a:p>
                  </a:txBody>
                  <a:tcPr/>
                </a:tc>
              </a:tr>
              <a:tr h="689372">
                <a:tc>
                  <a:txBody>
                    <a:bodyPr/>
                    <a:lstStyle/>
                    <a:p>
                      <a:pPr algn="ctr"/>
                      <a:r>
                        <a:rPr lang="en-GB" sz="1800" dirty="0" smtClean="0"/>
                        <a:t>I</a:t>
                      </a:r>
                      <a:endParaRPr lang="en-GB" sz="1800" dirty="0"/>
                    </a:p>
                  </a:txBody>
                  <a:tcPr/>
                </a:tc>
                <a:tc>
                  <a:txBody>
                    <a:bodyPr/>
                    <a:lstStyle/>
                    <a:p>
                      <a:pPr algn="ctr"/>
                      <a:r>
                        <a:rPr lang="en-GB" sz="1800" dirty="0" smtClean="0"/>
                        <a:t>Purple</a:t>
                      </a:r>
                    </a:p>
                    <a:p>
                      <a:pPr algn="ctr"/>
                      <a:r>
                        <a:rPr lang="en-GB" sz="1800" dirty="0" smtClean="0"/>
                        <a:t>[n]</a:t>
                      </a:r>
                      <a:endParaRPr lang="en-GB" sz="1800" dirty="0"/>
                    </a:p>
                  </a:txBody>
                  <a:tcPr/>
                </a:tc>
                <a:tc>
                  <a:txBody>
                    <a:bodyPr/>
                    <a:lstStyle/>
                    <a:p>
                      <a:pPr algn="ctr"/>
                      <a:r>
                        <a:rPr lang="en-GB" sz="1800" dirty="0" smtClean="0"/>
                        <a:t>Purple</a:t>
                      </a:r>
                    </a:p>
                    <a:p>
                      <a:pPr algn="ctr"/>
                      <a:r>
                        <a:rPr lang="en-GB" sz="1800" dirty="0" smtClean="0"/>
                        <a:t>[n]</a:t>
                      </a:r>
                      <a:endParaRPr lang="en-GB" sz="1800" dirty="0"/>
                    </a:p>
                  </a:txBody>
                  <a:tcPr/>
                </a:tc>
                <a:tc>
                  <a:txBody>
                    <a:bodyPr/>
                    <a:lstStyle/>
                    <a:p>
                      <a:pPr algn="ctr"/>
                      <a:endParaRPr lang="en-GB" sz="1800" dirty="0"/>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path path="circle">
                        <a:fillToRect l="50000" t="50000" r="50000" b="50000"/>
                      </a:path>
                      <a:tileRect/>
                    </a:gradFill>
                  </a:tcPr>
                </a:tc>
              </a:tr>
            </a:tbl>
          </a:graphicData>
        </a:graphic>
      </p:graphicFrame>
      <p:sp>
        <p:nvSpPr>
          <p:cNvPr id="4" name="Text Placeholder 3"/>
          <p:cNvSpPr>
            <a:spLocks noGrp="1"/>
          </p:cNvSpPr>
          <p:nvPr>
            <p:ph type="body" sz="half" idx="2"/>
          </p:nvPr>
        </p:nvSpPr>
        <p:spPr/>
        <p:txBody>
          <a:bodyPr rtlCol="0">
            <a:normAutofit fontScale="92500"/>
          </a:bodyPr>
          <a:lstStyle/>
          <a:p>
            <a:pPr eaLnBrk="1" fontAlgn="auto" hangingPunct="1">
              <a:spcAft>
                <a:spcPts val="0"/>
              </a:spcAft>
              <a:defRPr/>
            </a:pPr>
            <a:r>
              <a:rPr lang="en-GB" dirty="0" smtClean="0"/>
              <a:t>There are 6 possible reactions but only have a reaction which prove that </a:t>
            </a:r>
            <a:r>
              <a:rPr lang="en-GB" dirty="0" err="1" smtClean="0"/>
              <a:t>Cl</a:t>
            </a:r>
            <a:r>
              <a:rPr lang="en-GB" dirty="0" smtClean="0"/>
              <a:t> is the most reactive followed by Br, I being the least reactive.</a:t>
            </a:r>
            <a:endParaRPr lang="en-GB" dirty="0"/>
          </a:p>
        </p:txBody>
      </p:sp>
      <p:sp>
        <p:nvSpPr>
          <p:cNvPr id="6" name="TextBox 5"/>
          <p:cNvSpPr txBox="1"/>
          <p:nvPr/>
        </p:nvSpPr>
        <p:spPr>
          <a:xfrm>
            <a:off x="142875" y="4808538"/>
            <a:ext cx="1214438" cy="1477962"/>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fontAlgn="auto">
              <a:spcBef>
                <a:spcPts val="0"/>
              </a:spcBef>
              <a:spcAft>
                <a:spcPts val="0"/>
              </a:spcAft>
              <a:defRPr/>
            </a:pPr>
            <a:r>
              <a:rPr lang="en-GB" u="sng" dirty="0"/>
              <a:t>Key</a:t>
            </a:r>
          </a:p>
          <a:p>
            <a:pPr fontAlgn="auto">
              <a:spcBef>
                <a:spcPts val="0"/>
              </a:spcBef>
              <a:spcAft>
                <a:spcPts val="0"/>
              </a:spcAft>
              <a:defRPr/>
            </a:pPr>
            <a:r>
              <a:rPr lang="en-GB" dirty="0"/>
              <a:t>[n] = no reaction</a:t>
            </a:r>
          </a:p>
          <a:p>
            <a:pPr fontAlgn="auto">
              <a:spcBef>
                <a:spcPts val="0"/>
              </a:spcBef>
              <a:spcAft>
                <a:spcPts val="0"/>
              </a:spcAft>
              <a:defRPr/>
            </a:pPr>
            <a:r>
              <a:rPr lang="en-GB" dirty="0"/>
              <a:t>[y] = a reaction</a:t>
            </a:r>
          </a:p>
        </p:txBody>
      </p:sp>
      <p:sp>
        <p:nvSpPr>
          <p:cNvPr id="7" name="TextBox 6"/>
          <p:cNvSpPr txBox="1"/>
          <p:nvPr/>
        </p:nvSpPr>
        <p:spPr>
          <a:xfrm>
            <a:off x="5811838" y="4643438"/>
            <a:ext cx="3100387" cy="1754187"/>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marL="342900" indent="-342900" fontAlgn="auto">
              <a:spcBef>
                <a:spcPts val="0"/>
              </a:spcBef>
              <a:spcAft>
                <a:spcPts val="0"/>
              </a:spcAft>
              <a:buFont typeface="+mj-lt"/>
              <a:buAutoNum type="arabicPeriod"/>
              <a:defRPr/>
            </a:pPr>
            <a:r>
              <a:rPr lang="en-GB" dirty="0" err="1"/>
              <a:t>Cl</a:t>
            </a:r>
            <a:r>
              <a:rPr lang="en-GB" dirty="0">
                <a:latin typeface="Calibri"/>
              </a:rPr>
              <a:t>₂</a:t>
            </a:r>
            <a:r>
              <a:rPr lang="en-GB" dirty="0"/>
              <a:t> + 2KBr </a:t>
            </a:r>
            <a:r>
              <a:rPr lang="en-GB" dirty="0">
                <a:sym typeface="Wingdings" pitchFamily="2" charset="2"/>
              </a:rPr>
              <a:t></a:t>
            </a:r>
            <a:r>
              <a:rPr lang="en-GB" dirty="0"/>
              <a:t> 2KCl + Br</a:t>
            </a:r>
            <a:r>
              <a:rPr lang="en-GB" dirty="0">
                <a:latin typeface="Calibri"/>
              </a:rPr>
              <a:t> ₂</a:t>
            </a:r>
            <a:endParaRPr lang="en-GB" dirty="0"/>
          </a:p>
          <a:p>
            <a:pPr marL="342900" indent="-342900" fontAlgn="auto">
              <a:spcBef>
                <a:spcPts val="0"/>
              </a:spcBef>
              <a:spcAft>
                <a:spcPts val="0"/>
              </a:spcAft>
              <a:buFont typeface="+mj-lt"/>
              <a:buAutoNum type="arabicPeriod"/>
              <a:defRPr/>
            </a:pPr>
            <a:r>
              <a:rPr lang="en-GB" dirty="0" err="1"/>
              <a:t>Cl</a:t>
            </a:r>
            <a:r>
              <a:rPr lang="en-GB" dirty="0">
                <a:latin typeface="Calibri"/>
              </a:rPr>
              <a:t>₂ </a:t>
            </a:r>
            <a:r>
              <a:rPr lang="en-GB" dirty="0"/>
              <a:t>+ 2KI </a:t>
            </a:r>
            <a:r>
              <a:rPr lang="en-GB" dirty="0">
                <a:sym typeface="Wingdings" pitchFamily="2" charset="2"/>
              </a:rPr>
              <a:t></a:t>
            </a:r>
            <a:r>
              <a:rPr lang="en-GB" dirty="0"/>
              <a:t> 2KCl + I</a:t>
            </a:r>
            <a:r>
              <a:rPr lang="en-GB" dirty="0">
                <a:latin typeface="Calibri"/>
              </a:rPr>
              <a:t>₂</a:t>
            </a:r>
            <a:endParaRPr lang="en-GB" dirty="0"/>
          </a:p>
          <a:p>
            <a:pPr marL="342900" indent="-342900" fontAlgn="auto">
              <a:spcBef>
                <a:spcPts val="0"/>
              </a:spcBef>
              <a:spcAft>
                <a:spcPts val="0"/>
              </a:spcAft>
              <a:buFont typeface="+mj-lt"/>
              <a:buAutoNum type="arabicPeriod"/>
              <a:defRPr/>
            </a:pPr>
            <a:r>
              <a:rPr lang="en-GB" dirty="0"/>
              <a:t>Br</a:t>
            </a:r>
            <a:r>
              <a:rPr lang="en-GB" dirty="0">
                <a:latin typeface="Calibri"/>
              </a:rPr>
              <a:t>₂</a:t>
            </a:r>
            <a:r>
              <a:rPr lang="en-GB" dirty="0"/>
              <a:t> + 2KCl </a:t>
            </a:r>
            <a:r>
              <a:rPr lang="en-GB" dirty="0">
                <a:sym typeface="Wingdings" pitchFamily="2" charset="2"/>
              </a:rPr>
              <a:t></a:t>
            </a:r>
            <a:r>
              <a:rPr lang="en-GB" dirty="0"/>
              <a:t> X</a:t>
            </a:r>
          </a:p>
          <a:p>
            <a:pPr marL="342900" indent="-342900" fontAlgn="auto">
              <a:spcBef>
                <a:spcPts val="0"/>
              </a:spcBef>
              <a:spcAft>
                <a:spcPts val="0"/>
              </a:spcAft>
              <a:buFont typeface="+mj-lt"/>
              <a:buAutoNum type="arabicPeriod"/>
              <a:defRPr/>
            </a:pPr>
            <a:r>
              <a:rPr lang="en-GB" dirty="0"/>
              <a:t>Br</a:t>
            </a:r>
            <a:r>
              <a:rPr lang="en-GB" dirty="0">
                <a:latin typeface="Calibri"/>
              </a:rPr>
              <a:t>₂ </a:t>
            </a:r>
            <a:r>
              <a:rPr lang="en-GB" dirty="0"/>
              <a:t>+ 2KI </a:t>
            </a:r>
            <a:r>
              <a:rPr lang="en-GB" dirty="0">
                <a:sym typeface="Wingdings" pitchFamily="2" charset="2"/>
              </a:rPr>
              <a:t></a:t>
            </a:r>
            <a:r>
              <a:rPr lang="en-GB" dirty="0"/>
              <a:t> 2KBr + I</a:t>
            </a:r>
            <a:r>
              <a:rPr lang="en-GB" dirty="0">
                <a:latin typeface="Calibri"/>
              </a:rPr>
              <a:t>₂</a:t>
            </a:r>
            <a:endParaRPr lang="en-GB" dirty="0"/>
          </a:p>
          <a:p>
            <a:pPr marL="342900" indent="-342900" fontAlgn="auto">
              <a:spcBef>
                <a:spcPts val="0"/>
              </a:spcBef>
              <a:spcAft>
                <a:spcPts val="0"/>
              </a:spcAft>
              <a:buFont typeface="+mj-lt"/>
              <a:buAutoNum type="arabicPeriod"/>
              <a:defRPr/>
            </a:pPr>
            <a:r>
              <a:rPr lang="en-GB" dirty="0"/>
              <a:t>I</a:t>
            </a:r>
            <a:r>
              <a:rPr lang="en-GB" dirty="0">
                <a:latin typeface="Calibri"/>
              </a:rPr>
              <a:t>₂</a:t>
            </a:r>
            <a:r>
              <a:rPr lang="en-GB" dirty="0"/>
              <a:t> + 2KCl </a:t>
            </a:r>
            <a:r>
              <a:rPr lang="en-GB" dirty="0">
                <a:sym typeface="Wingdings" pitchFamily="2" charset="2"/>
              </a:rPr>
              <a:t></a:t>
            </a:r>
            <a:r>
              <a:rPr lang="en-GB" dirty="0"/>
              <a:t> X</a:t>
            </a:r>
          </a:p>
          <a:p>
            <a:pPr marL="342900" indent="-342900" fontAlgn="auto">
              <a:spcBef>
                <a:spcPts val="0"/>
              </a:spcBef>
              <a:spcAft>
                <a:spcPts val="0"/>
              </a:spcAft>
              <a:buFont typeface="+mj-lt"/>
              <a:buAutoNum type="arabicPeriod"/>
              <a:defRPr/>
            </a:pPr>
            <a:r>
              <a:rPr lang="en-GB" dirty="0"/>
              <a:t>I</a:t>
            </a:r>
            <a:r>
              <a:rPr lang="en-GB" dirty="0">
                <a:latin typeface="Calibri"/>
              </a:rPr>
              <a:t>₂</a:t>
            </a:r>
            <a:r>
              <a:rPr lang="en-GB" dirty="0"/>
              <a:t> + 2KBr </a:t>
            </a:r>
            <a:r>
              <a:rPr lang="en-GB" dirty="0">
                <a:sym typeface="Wingdings" pitchFamily="2" charset="2"/>
              </a:rPr>
              <a:t></a:t>
            </a:r>
            <a:r>
              <a:rPr lang="en-GB" dirty="0"/>
              <a:t> X</a:t>
            </a:r>
          </a:p>
        </p:txBody>
      </p:sp>
      <p:sp>
        <p:nvSpPr>
          <p:cNvPr id="8" name="TextBox 7"/>
          <p:cNvSpPr txBox="1"/>
          <p:nvPr/>
        </p:nvSpPr>
        <p:spPr>
          <a:xfrm>
            <a:off x="1428750" y="4429125"/>
            <a:ext cx="4286250" cy="203200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en-GB" dirty="0"/>
              <a:t>When a halogen is part of a solution with Potassium it can be used to make a displacement reaction where possible. The results are known by the colours that it produces. A more reactive halogen will displace a less reactive halogen from one of its compounds.</a:t>
            </a:r>
          </a:p>
        </p:txBody>
      </p:sp>
      <p:sp>
        <p:nvSpPr>
          <p:cNvPr id="25642" name="TextBox 8"/>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GB" smtClean="0"/>
              <a:t>Halogens and Alkali Metals</a:t>
            </a:r>
          </a:p>
        </p:txBody>
      </p:sp>
      <p:sp>
        <p:nvSpPr>
          <p:cNvPr id="26627" name="Content Placeholder 2"/>
          <p:cNvSpPr>
            <a:spLocks noGrp="1"/>
          </p:cNvSpPr>
          <p:nvPr>
            <p:ph idx="1"/>
          </p:nvPr>
        </p:nvSpPr>
        <p:spPr>
          <a:xfrm>
            <a:off x="304800" y="1957388"/>
            <a:ext cx="8534400" cy="4329112"/>
          </a:xfrm>
        </p:spPr>
        <p:txBody>
          <a:bodyPr/>
          <a:lstStyle/>
          <a:p>
            <a:pPr eaLnBrk="1" hangingPunct="1"/>
            <a:r>
              <a:rPr lang="en-GB" smtClean="0"/>
              <a:t>Group 1 and 7 react together very well and violently</a:t>
            </a:r>
          </a:p>
          <a:p>
            <a:pPr eaLnBrk="1" hangingPunct="1"/>
            <a:r>
              <a:rPr lang="en-GB" smtClean="0"/>
              <a:t>Balanced equation:</a:t>
            </a:r>
          </a:p>
          <a:p>
            <a:pPr lvl="1" eaLnBrk="1" hangingPunct="1"/>
            <a:r>
              <a:rPr lang="en-GB" smtClean="0"/>
              <a:t>2Na (s) + Cl</a:t>
            </a:r>
            <a:r>
              <a:rPr lang="en-GB" smtClean="0">
                <a:latin typeface="Calibri" pitchFamily="34" charset="0"/>
              </a:rPr>
              <a:t>₂</a:t>
            </a:r>
            <a:r>
              <a:rPr lang="en-GB" smtClean="0"/>
              <a:t> (g) </a:t>
            </a:r>
            <a:r>
              <a:rPr lang="en-GB" smtClean="0">
                <a:sym typeface="Wingdings" pitchFamily="2" charset="2"/>
              </a:rPr>
              <a:t></a:t>
            </a:r>
            <a:r>
              <a:rPr lang="en-GB" smtClean="0"/>
              <a:t> 2NaCl (s)</a:t>
            </a:r>
          </a:p>
          <a:p>
            <a:pPr eaLnBrk="1" hangingPunct="1"/>
            <a:r>
              <a:rPr lang="en-GB" smtClean="0"/>
              <a:t>Halogens react readily and vigorously with group 1 metals</a:t>
            </a:r>
          </a:p>
          <a:p>
            <a:pPr eaLnBrk="1" hangingPunct="1"/>
            <a:r>
              <a:rPr lang="en-GB" smtClean="0"/>
              <a:t>They bond with ionic bonding as group 1 are metals and group 7 are non-metals</a:t>
            </a:r>
          </a:p>
        </p:txBody>
      </p:sp>
      <p:sp>
        <p:nvSpPr>
          <p:cNvPr id="26628"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GB" smtClean="0"/>
              <a:t>Contents</a:t>
            </a:r>
          </a:p>
        </p:txBody>
      </p:sp>
      <p:sp>
        <p:nvSpPr>
          <p:cNvPr id="3" name="Content Placeholder 2"/>
          <p:cNvSpPr>
            <a:spLocks noGrp="1"/>
          </p:cNvSpPr>
          <p:nvPr>
            <p:ph idx="1"/>
          </p:nvPr>
        </p:nvSpPr>
        <p:spPr>
          <a:xfrm>
            <a:off x="142844" y="1428736"/>
            <a:ext cx="8858312" cy="5072098"/>
          </a:xfrm>
          <a:ln>
            <a:miter lim="800000"/>
            <a:headEnd/>
            <a:tailEnd/>
          </a:ln>
        </p:spPr>
        <p:txBody>
          <a:bodyPr numCol="2" rtlCol="0">
            <a:normAutofit fontScale="85000" lnSpcReduction="10000"/>
          </a:bodyPr>
          <a:lstStyle/>
          <a:p>
            <a:pPr marL="274320" indent="-274320" eaLnBrk="1" fontAlgn="auto" hangingPunct="1">
              <a:spcAft>
                <a:spcPts val="0"/>
              </a:spcAft>
              <a:defRPr/>
            </a:pPr>
            <a:r>
              <a:rPr lang="en-GB" dirty="0" smtClean="0">
                <a:hlinkClick r:id="rId2" action="ppaction://hlinksldjump"/>
              </a:rPr>
              <a:t>What are atoms like?</a:t>
            </a:r>
            <a:endParaRPr lang="en-GB" dirty="0" smtClean="0"/>
          </a:p>
          <a:p>
            <a:pPr marL="548640" lvl="1" eaLnBrk="1" fontAlgn="auto" hangingPunct="1">
              <a:spcAft>
                <a:spcPts val="0"/>
              </a:spcAft>
              <a:defRPr/>
            </a:pPr>
            <a:r>
              <a:rPr lang="en-GB" dirty="0" smtClean="0">
                <a:hlinkClick r:id="rId3" action="ppaction://hlinksldjump"/>
              </a:rPr>
              <a:t>The structure of atoms</a:t>
            </a:r>
            <a:endParaRPr lang="en-GB" dirty="0" smtClean="0"/>
          </a:p>
          <a:p>
            <a:pPr marL="274320" indent="-274320" eaLnBrk="1" fontAlgn="auto" hangingPunct="1">
              <a:spcAft>
                <a:spcPts val="0"/>
              </a:spcAft>
              <a:defRPr/>
            </a:pPr>
            <a:r>
              <a:rPr lang="en-GB" dirty="0" smtClean="0">
                <a:hlinkClick r:id="rId4" action="ppaction://hlinksldjump"/>
              </a:rPr>
              <a:t>How atoms combine</a:t>
            </a:r>
            <a:endParaRPr lang="en-GB" dirty="0" smtClean="0"/>
          </a:p>
          <a:p>
            <a:pPr marL="548640" lvl="1" eaLnBrk="1" fontAlgn="auto" hangingPunct="1">
              <a:spcAft>
                <a:spcPts val="0"/>
              </a:spcAft>
              <a:defRPr/>
            </a:pPr>
            <a:r>
              <a:rPr lang="en-GB" dirty="0" smtClean="0">
                <a:hlinkClick r:id="rId5" action="ppaction://hlinksldjump"/>
              </a:rPr>
              <a:t>Ionic bonding</a:t>
            </a:r>
            <a:endParaRPr lang="en-GB" dirty="0" smtClean="0"/>
          </a:p>
          <a:p>
            <a:pPr marL="274320" indent="-274320" eaLnBrk="1" fontAlgn="auto" hangingPunct="1">
              <a:spcAft>
                <a:spcPts val="0"/>
              </a:spcAft>
              <a:defRPr/>
            </a:pPr>
            <a:r>
              <a:rPr lang="en-GB" dirty="0" smtClean="0">
                <a:hlinkClick r:id="rId6" action="ppaction://hlinksldjump"/>
              </a:rPr>
              <a:t>Covalent bonding and the structure of the periodic table</a:t>
            </a:r>
            <a:endParaRPr lang="en-GB" dirty="0" smtClean="0"/>
          </a:p>
          <a:p>
            <a:pPr marL="548640" lvl="1" eaLnBrk="1" fontAlgn="auto" hangingPunct="1">
              <a:spcAft>
                <a:spcPts val="0"/>
              </a:spcAft>
              <a:defRPr/>
            </a:pPr>
            <a:r>
              <a:rPr lang="en-GB" dirty="0" smtClean="0">
                <a:hlinkClick r:id="rId7" action="ppaction://hlinksldjump"/>
              </a:rPr>
              <a:t>Covalent bonding</a:t>
            </a:r>
            <a:endParaRPr lang="en-GB" dirty="0" smtClean="0"/>
          </a:p>
          <a:p>
            <a:pPr marL="548640" lvl="1" eaLnBrk="1" fontAlgn="auto" hangingPunct="1">
              <a:spcAft>
                <a:spcPts val="0"/>
              </a:spcAft>
              <a:defRPr/>
            </a:pPr>
            <a:r>
              <a:rPr lang="en-GB" dirty="0" smtClean="0">
                <a:hlinkClick r:id="rId8" action="ppaction://hlinksldjump"/>
              </a:rPr>
              <a:t>Structure of the periodic table</a:t>
            </a:r>
            <a:endParaRPr lang="en-GB" dirty="0" smtClean="0"/>
          </a:p>
          <a:p>
            <a:pPr marL="274320" indent="-274320" eaLnBrk="1" fontAlgn="auto" hangingPunct="1">
              <a:spcAft>
                <a:spcPts val="0"/>
              </a:spcAft>
              <a:defRPr/>
            </a:pPr>
            <a:r>
              <a:rPr lang="en-GB" dirty="0" smtClean="0">
                <a:hlinkClick r:id="rId9" action="ppaction://hlinksldjump"/>
              </a:rPr>
              <a:t>Group 1 elements (alkali metals)</a:t>
            </a:r>
            <a:endParaRPr lang="en-GB" dirty="0" smtClean="0"/>
          </a:p>
          <a:p>
            <a:pPr marL="274320" indent="-274320" eaLnBrk="1" fontAlgn="auto" hangingPunct="1">
              <a:spcAft>
                <a:spcPts val="0"/>
              </a:spcAft>
              <a:defRPr/>
            </a:pPr>
            <a:r>
              <a:rPr lang="en-GB" dirty="0" smtClean="0">
                <a:hlinkClick r:id="rId10" action="ppaction://hlinksldjump"/>
              </a:rPr>
              <a:t>Group 7 elements (halogens)</a:t>
            </a:r>
            <a:endParaRPr lang="en-GB" dirty="0" smtClean="0"/>
          </a:p>
          <a:p>
            <a:pPr marL="274320" indent="-274320" eaLnBrk="1" fontAlgn="auto" hangingPunct="1">
              <a:spcAft>
                <a:spcPts val="0"/>
              </a:spcAft>
              <a:defRPr/>
            </a:pPr>
            <a:r>
              <a:rPr lang="en-GB" dirty="0" smtClean="0">
                <a:hlinkClick r:id="rId11" action="ppaction://hlinksldjump"/>
              </a:rPr>
              <a:t>Electrolysis</a:t>
            </a:r>
            <a:endParaRPr lang="en-GB" dirty="0" smtClean="0"/>
          </a:p>
          <a:p>
            <a:pPr marL="548640" lvl="1" eaLnBrk="1" fontAlgn="auto" hangingPunct="1">
              <a:spcAft>
                <a:spcPts val="0"/>
              </a:spcAft>
              <a:defRPr/>
            </a:pPr>
            <a:r>
              <a:rPr lang="en-GB" dirty="0" smtClean="0">
                <a:hlinkClick r:id="rId12" action="ppaction://hlinksldjump"/>
              </a:rPr>
              <a:t>...of sulphuric acid</a:t>
            </a:r>
            <a:endParaRPr lang="en-GB" dirty="0" smtClean="0"/>
          </a:p>
          <a:p>
            <a:pPr marL="548640" lvl="1" eaLnBrk="1" fontAlgn="auto" hangingPunct="1">
              <a:spcAft>
                <a:spcPts val="0"/>
              </a:spcAft>
              <a:defRPr/>
            </a:pPr>
            <a:r>
              <a:rPr lang="en-GB" dirty="0" smtClean="0">
                <a:hlinkClick r:id="rId13" action="ppaction://hlinksldjump"/>
              </a:rPr>
              <a:t>...of aluminium</a:t>
            </a:r>
            <a:endParaRPr lang="en-GB" dirty="0" smtClean="0"/>
          </a:p>
          <a:p>
            <a:pPr marL="274320" indent="-274320" eaLnBrk="1" fontAlgn="auto" hangingPunct="1">
              <a:spcAft>
                <a:spcPts val="0"/>
              </a:spcAft>
              <a:defRPr/>
            </a:pPr>
            <a:r>
              <a:rPr lang="en-GB" dirty="0" smtClean="0">
                <a:hlinkClick r:id="rId14" action="ppaction://hlinksldjump"/>
              </a:rPr>
              <a:t>Flame Test</a:t>
            </a:r>
            <a:endParaRPr lang="en-GB" dirty="0" smtClean="0"/>
          </a:p>
          <a:p>
            <a:pPr marL="274320" indent="-274320" eaLnBrk="1" fontAlgn="auto" hangingPunct="1">
              <a:spcAft>
                <a:spcPts val="0"/>
              </a:spcAft>
              <a:defRPr/>
            </a:pPr>
            <a:r>
              <a:rPr lang="en-GB" dirty="0" smtClean="0">
                <a:hlinkClick r:id="rId15" action="ppaction://hlinksldjump"/>
              </a:rPr>
              <a:t>Transition elements</a:t>
            </a:r>
            <a:endParaRPr lang="en-GB" dirty="0" smtClean="0"/>
          </a:p>
          <a:p>
            <a:pPr marL="548640" lvl="1" eaLnBrk="1" fontAlgn="auto" hangingPunct="1">
              <a:spcAft>
                <a:spcPts val="0"/>
              </a:spcAft>
              <a:defRPr/>
            </a:pPr>
            <a:r>
              <a:rPr lang="en-GB" dirty="0" smtClean="0">
                <a:hlinkClick r:id="rId16" action="ppaction://hlinksldjump"/>
              </a:rPr>
              <a:t>Properties and uses</a:t>
            </a:r>
            <a:endParaRPr lang="en-GB" dirty="0" smtClean="0"/>
          </a:p>
          <a:p>
            <a:pPr marL="548640" lvl="1" eaLnBrk="1" fontAlgn="auto" hangingPunct="1">
              <a:spcAft>
                <a:spcPts val="0"/>
              </a:spcAft>
              <a:defRPr/>
            </a:pPr>
            <a:r>
              <a:rPr lang="en-GB" dirty="0" smtClean="0">
                <a:hlinkClick r:id="rId17" action="ppaction://hlinksldjump"/>
              </a:rPr>
              <a:t>Metal compounds</a:t>
            </a:r>
            <a:endParaRPr lang="en-GB" dirty="0" smtClean="0"/>
          </a:p>
          <a:p>
            <a:pPr marL="548640" lvl="1" eaLnBrk="1" fontAlgn="auto" hangingPunct="1">
              <a:spcAft>
                <a:spcPts val="0"/>
              </a:spcAft>
              <a:defRPr/>
            </a:pPr>
            <a:r>
              <a:rPr lang="en-GB" dirty="0" smtClean="0">
                <a:hlinkClick r:id="rId18" action="ppaction://hlinksldjump"/>
              </a:rPr>
              <a:t>Thermal decomposition</a:t>
            </a:r>
            <a:endParaRPr lang="en-GB" dirty="0" smtClean="0"/>
          </a:p>
          <a:p>
            <a:pPr marL="548640" lvl="1" eaLnBrk="1" fontAlgn="auto" hangingPunct="1">
              <a:spcAft>
                <a:spcPts val="0"/>
              </a:spcAft>
              <a:defRPr/>
            </a:pPr>
            <a:r>
              <a:rPr lang="en-GB" dirty="0" smtClean="0">
                <a:hlinkClick r:id="rId19" action="ppaction://hlinksldjump"/>
              </a:rPr>
              <a:t>Identifying transition metal ions</a:t>
            </a:r>
            <a:endParaRPr lang="en-GB" dirty="0" smtClean="0"/>
          </a:p>
          <a:p>
            <a:pPr marL="274320" indent="-274320" eaLnBrk="1" fontAlgn="auto" hangingPunct="1">
              <a:spcAft>
                <a:spcPts val="0"/>
              </a:spcAft>
              <a:defRPr/>
            </a:pPr>
            <a:r>
              <a:rPr lang="en-GB" dirty="0" smtClean="0">
                <a:hlinkClick r:id="rId20" action="ppaction://hlinksldjump"/>
              </a:rPr>
              <a:t>Metal structure and properties</a:t>
            </a:r>
            <a:endParaRPr lang="en-GB" dirty="0" smtClean="0"/>
          </a:p>
          <a:p>
            <a:pPr marL="548640" lvl="1" eaLnBrk="1" fontAlgn="auto" hangingPunct="1">
              <a:spcAft>
                <a:spcPts val="0"/>
              </a:spcAft>
              <a:defRPr/>
            </a:pPr>
            <a:r>
              <a:rPr lang="en-GB" dirty="0" smtClean="0">
                <a:hlinkClick r:id="rId18" action="ppaction://hlinksldjump"/>
              </a:rPr>
              <a:t>Properties of typical metals</a:t>
            </a:r>
            <a:endParaRPr lang="en-GB" dirty="0" smtClean="0"/>
          </a:p>
          <a:p>
            <a:pPr marL="548640" lvl="1" eaLnBrk="1" fontAlgn="auto" hangingPunct="1">
              <a:spcAft>
                <a:spcPts val="0"/>
              </a:spcAft>
              <a:defRPr/>
            </a:pPr>
            <a:r>
              <a:rPr lang="en-GB" dirty="0" smtClean="0">
                <a:hlinkClick r:id="rId21" action="ppaction://hlinksldjump"/>
              </a:rPr>
              <a:t>Metallic bonding</a:t>
            </a:r>
            <a:endParaRPr lang="en-GB" dirty="0" smtClean="0"/>
          </a:p>
          <a:p>
            <a:pPr marL="548640" lvl="1" eaLnBrk="1" fontAlgn="auto" hangingPunct="1">
              <a:spcAft>
                <a:spcPts val="0"/>
              </a:spcAft>
              <a:defRPr/>
            </a:pPr>
            <a:r>
              <a:rPr lang="en-GB" dirty="0" smtClean="0">
                <a:hlinkClick r:id="rId22" action="ppaction://hlinksldjump"/>
              </a:rPr>
              <a:t>Superconductors</a:t>
            </a:r>
            <a:endParaRPr lang="en-GB" dirty="0" smtClean="0"/>
          </a:p>
          <a:p>
            <a:pPr marL="274320" indent="-274320" eaLnBrk="1" fontAlgn="auto" hangingPunct="1">
              <a:spcAft>
                <a:spcPts val="0"/>
              </a:spcAft>
              <a:defRPr/>
            </a:pPr>
            <a:r>
              <a:rPr lang="en-GB" dirty="0" smtClean="0">
                <a:hlinkClick r:id="rId23" action="ppaction://hlinksldjump"/>
              </a:rPr>
              <a:t>Key Words</a:t>
            </a:r>
            <a:endParaRPr lang="en-GB" dirty="0" smtClean="0"/>
          </a:p>
        </p:txBody>
      </p:sp>
    </p:spTree>
  </p:cSld>
  <p:clrMapOvr>
    <a:masterClrMapping/>
  </p:clrMapOvr>
  <p:transition spd="med">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GB" smtClean="0"/>
              <a:t>Electrolysis</a:t>
            </a:r>
          </a:p>
        </p:txBody>
      </p:sp>
      <p:sp>
        <p:nvSpPr>
          <p:cNvPr id="27651" name="Text Placeholder 2"/>
          <p:cNvSpPr>
            <a:spLocks noGrp="1"/>
          </p:cNvSpPr>
          <p:nvPr>
            <p:ph type="body" idx="1"/>
          </p:nvPr>
        </p:nvSpPr>
        <p:spPr>
          <a:xfrm>
            <a:off x="722313" y="5410200"/>
            <a:ext cx="7772400" cy="1042988"/>
          </a:xfrm>
        </p:spPr>
        <p:txBody>
          <a:bodyPr/>
          <a:lstStyle/>
          <a:p>
            <a:pPr eaLnBrk="1" hangingPunct="1"/>
            <a:r>
              <a:rPr lang="en-GB" smtClean="0"/>
              <a:t>...of sodium chloride, ...of sodium chloride and water, ...of sulphuric acid, ...of aluminium</a:t>
            </a:r>
          </a:p>
        </p:txBody>
      </p:sp>
      <p:sp>
        <p:nvSpPr>
          <p:cNvPr id="27652"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GB" smtClean="0"/>
              <a:t>Electrolysis of Sulphuric Acid</a:t>
            </a:r>
          </a:p>
        </p:txBody>
      </p:sp>
      <p:sp>
        <p:nvSpPr>
          <p:cNvPr id="3" name="Content Placeholder 2"/>
          <p:cNvSpPr>
            <a:spLocks noGrp="1"/>
          </p:cNvSpPr>
          <p:nvPr>
            <p:ph idx="1"/>
          </p:nvPr>
        </p:nvSpPr>
        <p:spPr>
          <a:xfrm>
            <a:off x="233363" y="2428875"/>
            <a:ext cx="4552950" cy="3186113"/>
          </a:xfrm>
        </p:spPr>
        <p:txBody>
          <a:bodyPr rtlCol="0">
            <a:normAutofit fontScale="92500"/>
          </a:bodyPr>
          <a:lstStyle/>
          <a:p>
            <a:pPr marL="274320" indent="-274320" eaLnBrk="1" fontAlgn="auto" hangingPunct="1">
              <a:spcAft>
                <a:spcPts val="0"/>
              </a:spcAft>
              <a:defRPr/>
            </a:pPr>
            <a:r>
              <a:rPr lang="en-GB" dirty="0" smtClean="0"/>
              <a:t>Cathode equation:</a:t>
            </a:r>
          </a:p>
          <a:p>
            <a:pPr marL="548640" lvl="1" eaLnBrk="1" fontAlgn="auto" hangingPunct="1">
              <a:spcAft>
                <a:spcPts val="0"/>
              </a:spcAft>
              <a:defRPr/>
            </a:pPr>
            <a:r>
              <a:rPr lang="en-GB" dirty="0" smtClean="0"/>
              <a:t>2H</a:t>
            </a:r>
            <a:r>
              <a:rPr lang="en-GB" dirty="0" smtClean="0">
                <a:latin typeface="Constantia"/>
              </a:rPr>
              <a:t>⁺</a:t>
            </a:r>
            <a:r>
              <a:rPr lang="en-GB" dirty="0" smtClean="0"/>
              <a:t> + 2e</a:t>
            </a:r>
            <a:r>
              <a:rPr lang="en-GB" dirty="0" smtClean="0">
                <a:latin typeface="Constantia"/>
              </a:rPr>
              <a:t>⁻</a:t>
            </a:r>
            <a:r>
              <a:rPr lang="en-GB" dirty="0" smtClean="0"/>
              <a:t> </a:t>
            </a:r>
            <a:r>
              <a:rPr lang="en-GB" dirty="0" smtClean="0">
                <a:sym typeface="Wingdings" pitchFamily="2" charset="2"/>
              </a:rPr>
              <a:t></a:t>
            </a:r>
            <a:r>
              <a:rPr lang="en-GB" dirty="0" smtClean="0"/>
              <a:t> H</a:t>
            </a:r>
            <a:r>
              <a:rPr lang="en-GB" dirty="0" smtClean="0">
                <a:latin typeface="Calibri"/>
              </a:rPr>
              <a:t>₂ </a:t>
            </a:r>
            <a:r>
              <a:rPr lang="en-GB" dirty="0" smtClean="0"/>
              <a:t>(g)</a:t>
            </a:r>
          </a:p>
          <a:p>
            <a:pPr marL="274320" indent="-274320" eaLnBrk="1" fontAlgn="auto" hangingPunct="1">
              <a:spcAft>
                <a:spcPts val="0"/>
              </a:spcAft>
              <a:defRPr/>
            </a:pPr>
            <a:r>
              <a:rPr lang="en-GB" dirty="0" smtClean="0"/>
              <a:t>Anode equation:</a:t>
            </a:r>
          </a:p>
          <a:p>
            <a:pPr marL="548640" lvl="1" eaLnBrk="1" fontAlgn="auto" hangingPunct="1">
              <a:spcAft>
                <a:spcPts val="0"/>
              </a:spcAft>
              <a:defRPr/>
            </a:pPr>
            <a:r>
              <a:rPr lang="en-GB" dirty="0" smtClean="0"/>
              <a:t>4OH</a:t>
            </a:r>
            <a:r>
              <a:rPr lang="en-GB" dirty="0" smtClean="0">
                <a:latin typeface="Constantia"/>
              </a:rPr>
              <a:t>⁻</a:t>
            </a:r>
            <a:r>
              <a:rPr lang="en-GB" dirty="0" smtClean="0"/>
              <a:t> </a:t>
            </a:r>
            <a:r>
              <a:rPr lang="en-GB" dirty="0" smtClean="0">
                <a:sym typeface="Wingdings" pitchFamily="2" charset="2"/>
              </a:rPr>
              <a:t></a:t>
            </a:r>
            <a:r>
              <a:rPr lang="en-GB" dirty="0" smtClean="0"/>
              <a:t> O</a:t>
            </a:r>
            <a:r>
              <a:rPr lang="en-GB" dirty="0" smtClean="0">
                <a:latin typeface="Calibri"/>
              </a:rPr>
              <a:t>₂</a:t>
            </a:r>
            <a:r>
              <a:rPr lang="en-GB" dirty="0" smtClean="0"/>
              <a:t> (g) + 2H</a:t>
            </a:r>
            <a:r>
              <a:rPr lang="en-GB" dirty="0" smtClean="0">
                <a:latin typeface="Calibri"/>
              </a:rPr>
              <a:t>₂</a:t>
            </a:r>
            <a:r>
              <a:rPr lang="en-GB" dirty="0" smtClean="0"/>
              <a:t>O + 4e</a:t>
            </a:r>
            <a:r>
              <a:rPr lang="en-GB" dirty="0" smtClean="0">
                <a:latin typeface="Constantia"/>
              </a:rPr>
              <a:t>⁻</a:t>
            </a:r>
          </a:p>
          <a:p>
            <a:pPr marL="274320" indent="-274320" eaLnBrk="1" fontAlgn="auto" hangingPunct="1">
              <a:spcAft>
                <a:spcPts val="0"/>
              </a:spcAft>
              <a:defRPr/>
            </a:pPr>
            <a:r>
              <a:rPr lang="en-GB" dirty="0" smtClean="0"/>
              <a:t>Overall equation:</a:t>
            </a:r>
          </a:p>
          <a:p>
            <a:pPr marL="548640" lvl="1" eaLnBrk="1" fontAlgn="auto" hangingPunct="1">
              <a:spcAft>
                <a:spcPts val="0"/>
              </a:spcAft>
              <a:defRPr/>
            </a:pPr>
            <a:r>
              <a:rPr lang="en-GB" dirty="0" smtClean="0"/>
              <a:t>4H</a:t>
            </a:r>
            <a:r>
              <a:rPr lang="en-GB" dirty="0" smtClean="0">
                <a:latin typeface="Constantia"/>
              </a:rPr>
              <a:t>⁺</a:t>
            </a:r>
            <a:r>
              <a:rPr lang="en-GB" dirty="0" smtClean="0"/>
              <a:t> + 2H</a:t>
            </a:r>
            <a:r>
              <a:rPr lang="en-GB" dirty="0" smtClean="0">
                <a:latin typeface="Calibri"/>
              </a:rPr>
              <a:t>₂</a:t>
            </a:r>
            <a:r>
              <a:rPr lang="en-GB" dirty="0" smtClean="0"/>
              <a:t>O </a:t>
            </a:r>
            <a:r>
              <a:rPr lang="en-GB" dirty="0" smtClean="0">
                <a:sym typeface="Wingdings" pitchFamily="2" charset="2"/>
              </a:rPr>
              <a:t></a:t>
            </a:r>
            <a:r>
              <a:rPr lang="en-GB" dirty="0" smtClean="0"/>
              <a:t> 2H</a:t>
            </a:r>
            <a:r>
              <a:rPr lang="en-GB" dirty="0" smtClean="0">
                <a:latin typeface="Calibri"/>
              </a:rPr>
              <a:t>₂</a:t>
            </a:r>
            <a:r>
              <a:rPr lang="en-GB" dirty="0" smtClean="0"/>
              <a:t> + O</a:t>
            </a:r>
            <a:r>
              <a:rPr lang="en-GB" dirty="0" smtClean="0">
                <a:latin typeface="Calibri"/>
              </a:rPr>
              <a:t>₂ + </a:t>
            </a:r>
            <a:r>
              <a:rPr lang="en-GB" dirty="0" smtClean="0"/>
              <a:t>4H</a:t>
            </a:r>
            <a:r>
              <a:rPr lang="en-GB" dirty="0" smtClean="0">
                <a:latin typeface="Constantia"/>
              </a:rPr>
              <a:t>⁺</a:t>
            </a:r>
            <a:endParaRPr lang="en-GB" dirty="0" smtClean="0"/>
          </a:p>
        </p:txBody>
      </p:sp>
      <p:sp>
        <p:nvSpPr>
          <p:cNvPr id="28676"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pic>
        <p:nvPicPr>
          <p:cNvPr id="28677" name="Picture 2" descr="http://www.physchem.co.za/Redox/Graphics/GRDE0057.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25" y="1643063"/>
            <a:ext cx="3571875"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GB" smtClean="0"/>
              <a:t>Electrolysis of Aluminium</a:t>
            </a:r>
          </a:p>
        </p:txBody>
      </p:sp>
      <p:sp>
        <p:nvSpPr>
          <p:cNvPr id="3" name="Content Placeholder 2"/>
          <p:cNvSpPr>
            <a:spLocks noGrp="1"/>
          </p:cNvSpPr>
          <p:nvPr>
            <p:ph idx="1"/>
          </p:nvPr>
        </p:nvSpPr>
        <p:spPr>
          <a:xfrm>
            <a:off x="304800" y="4029075"/>
            <a:ext cx="8534400" cy="2471738"/>
          </a:xfrm>
        </p:spPr>
        <p:txBody>
          <a:bodyPr rtlCol="0">
            <a:normAutofit fontScale="85000" lnSpcReduction="20000"/>
          </a:bodyPr>
          <a:lstStyle/>
          <a:p>
            <a:pPr marL="274320" indent="-274320" eaLnBrk="1" fontAlgn="auto" hangingPunct="1">
              <a:spcAft>
                <a:spcPts val="0"/>
              </a:spcAft>
              <a:defRPr/>
            </a:pPr>
            <a:r>
              <a:rPr lang="en-GB" dirty="0" smtClean="0"/>
              <a:t>Cathode equation:</a:t>
            </a:r>
          </a:p>
          <a:p>
            <a:pPr marL="548640" lvl="1" eaLnBrk="1" fontAlgn="auto" hangingPunct="1">
              <a:spcAft>
                <a:spcPts val="0"/>
              </a:spcAft>
              <a:defRPr/>
            </a:pPr>
            <a:r>
              <a:rPr lang="en-GB" dirty="0" smtClean="0"/>
              <a:t>Al</a:t>
            </a:r>
            <a:r>
              <a:rPr lang="az-Cyrl-AZ" dirty="0" smtClean="0">
                <a:latin typeface="Constantia"/>
              </a:rPr>
              <a:t>³</a:t>
            </a:r>
            <a:r>
              <a:rPr lang="en-GB" dirty="0" smtClean="0">
                <a:latin typeface="Constantia"/>
              </a:rPr>
              <a:t>⁺</a:t>
            </a:r>
            <a:r>
              <a:rPr lang="en-GB" dirty="0" smtClean="0"/>
              <a:t> + 3e</a:t>
            </a:r>
            <a:r>
              <a:rPr lang="en-GB" dirty="0" smtClean="0">
                <a:latin typeface="Constantia"/>
              </a:rPr>
              <a:t>⁻</a:t>
            </a:r>
            <a:r>
              <a:rPr lang="en-GB" dirty="0" smtClean="0"/>
              <a:t> </a:t>
            </a:r>
            <a:r>
              <a:rPr lang="en-GB" dirty="0" smtClean="0">
                <a:sym typeface="Wingdings" pitchFamily="2" charset="2"/>
              </a:rPr>
              <a:t></a:t>
            </a:r>
            <a:r>
              <a:rPr lang="en-GB" dirty="0" smtClean="0"/>
              <a:t> Al</a:t>
            </a:r>
          </a:p>
          <a:p>
            <a:pPr marL="274320" indent="-274320" eaLnBrk="1" fontAlgn="auto" hangingPunct="1">
              <a:spcAft>
                <a:spcPts val="0"/>
              </a:spcAft>
              <a:defRPr/>
            </a:pPr>
            <a:r>
              <a:rPr lang="en-GB" dirty="0" smtClean="0"/>
              <a:t>Anode equation:</a:t>
            </a:r>
          </a:p>
          <a:p>
            <a:pPr marL="548640" lvl="1" eaLnBrk="1" fontAlgn="auto" hangingPunct="1">
              <a:spcAft>
                <a:spcPts val="0"/>
              </a:spcAft>
              <a:defRPr/>
            </a:pPr>
            <a:r>
              <a:rPr lang="en-GB" dirty="0" smtClean="0"/>
              <a:t>2O²</a:t>
            </a:r>
            <a:r>
              <a:rPr lang="en-GB" dirty="0" smtClean="0">
                <a:latin typeface="Constantia"/>
              </a:rPr>
              <a:t>⁻</a:t>
            </a:r>
            <a:r>
              <a:rPr lang="en-GB" dirty="0" smtClean="0"/>
              <a:t> </a:t>
            </a:r>
            <a:r>
              <a:rPr lang="en-GB" dirty="0" smtClean="0">
                <a:sym typeface="Wingdings" pitchFamily="2" charset="2"/>
              </a:rPr>
              <a:t></a:t>
            </a:r>
            <a:r>
              <a:rPr lang="en-GB" dirty="0" smtClean="0"/>
              <a:t> O</a:t>
            </a:r>
            <a:r>
              <a:rPr lang="en-GB" dirty="0" smtClean="0">
                <a:latin typeface="Calibri"/>
              </a:rPr>
              <a:t>₂</a:t>
            </a:r>
            <a:r>
              <a:rPr lang="en-GB" dirty="0" smtClean="0"/>
              <a:t> – 4e</a:t>
            </a:r>
            <a:r>
              <a:rPr lang="en-GB" dirty="0" smtClean="0">
                <a:latin typeface="Constantia"/>
              </a:rPr>
              <a:t>⁻</a:t>
            </a:r>
            <a:endParaRPr lang="en-GB" dirty="0" smtClean="0"/>
          </a:p>
          <a:p>
            <a:pPr marL="274320" indent="-274320" eaLnBrk="1" fontAlgn="auto" hangingPunct="1">
              <a:spcAft>
                <a:spcPts val="0"/>
              </a:spcAft>
              <a:defRPr/>
            </a:pPr>
            <a:r>
              <a:rPr lang="en-GB" dirty="0" smtClean="0"/>
              <a:t>Overall equation:</a:t>
            </a:r>
          </a:p>
          <a:p>
            <a:pPr marL="548640" lvl="1" eaLnBrk="1" fontAlgn="auto" hangingPunct="1">
              <a:spcAft>
                <a:spcPts val="0"/>
              </a:spcAft>
              <a:defRPr/>
            </a:pPr>
            <a:r>
              <a:rPr lang="en-GB" dirty="0" smtClean="0"/>
              <a:t>2Al</a:t>
            </a:r>
            <a:r>
              <a:rPr lang="en-GB" dirty="0" smtClean="0">
                <a:latin typeface="Calibri"/>
              </a:rPr>
              <a:t>₂</a:t>
            </a:r>
            <a:r>
              <a:rPr lang="en-GB" dirty="0" smtClean="0"/>
              <a:t>O</a:t>
            </a:r>
            <a:r>
              <a:rPr lang="az-Cyrl-AZ" dirty="0" smtClean="0">
                <a:latin typeface="Constantia"/>
              </a:rPr>
              <a:t>з</a:t>
            </a:r>
            <a:r>
              <a:rPr lang="en-GB" dirty="0" smtClean="0"/>
              <a:t> (l) </a:t>
            </a:r>
            <a:r>
              <a:rPr lang="en-GB" dirty="0" smtClean="0">
                <a:sym typeface="Wingdings" pitchFamily="2" charset="2"/>
              </a:rPr>
              <a:t></a:t>
            </a:r>
            <a:r>
              <a:rPr lang="en-GB" dirty="0" smtClean="0"/>
              <a:t> 4Al (l) + 3O</a:t>
            </a:r>
            <a:r>
              <a:rPr lang="en-GB" dirty="0" smtClean="0">
                <a:latin typeface="Calibri"/>
              </a:rPr>
              <a:t>₂</a:t>
            </a:r>
            <a:r>
              <a:rPr lang="en-GB" dirty="0" smtClean="0"/>
              <a:t> (g)</a:t>
            </a:r>
          </a:p>
          <a:p>
            <a:pPr marL="548640" lvl="1" eaLnBrk="1" fontAlgn="auto" hangingPunct="1">
              <a:spcAft>
                <a:spcPts val="0"/>
              </a:spcAft>
              <a:buFont typeface="Wingdings 2" pitchFamily="18" charset="2"/>
              <a:buNone/>
              <a:defRPr/>
            </a:pPr>
            <a:r>
              <a:rPr lang="en-GB" dirty="0" smtClean="0"/>
              <a:t>Aluminium oxide </a:t>
            </a:r>
            <a:r>
              <a:rPr lang="en-GB" dirty="0" smtClean="0">
                <a:sym typeface="Wingdings" pitchFamily="2" charset="2"/>
              </a:rPr>
              <a:t> aluminium + oxygen</a:t>
            </a:r>
            <a:endParaRPr lang="en-GB" dirty="0" smtClean="0"/>
          </a:p>
        </p:txBody>
      </p:sp>
      <p:sp>
        <p:nvSpPr>
          <p:cNvPr id="5" name="Rectangle 4"/>
          <p:cNvSpPr/>
          <p:nvPr/>
        </p:nvSpPr>
        <p:spPr>
          <a:xfrm>
            <a:off x="3000375" y="2428875"/>
            <a:ext cx="3071813" cy="1000125"/>
          </a:xfrm>
          <a:prstGeom prst="rect">
            <a:avLst/>
          </a:prstGeom>
          <a:solidFill>
            <a:schemeClr val="bg1">
              <a:lumMod val="65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6" name="Straight Connector 5"/>
          <p:cNvCxnSpPr>
            <a:stCxn id="5" idx="3"/>
          </p:cNvCxnSpPr>
          <p:nvPr/>
        </p:nvCxnSpPr>
        <p:spPr>
          <a:xfrm flipV="1">
            <a:off x="6072188" y="1857375"/>
            <a:ext cx="1587" cy="1071563"/>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5" idx="1"/>
          </p:cNvCxnSpPr>
          <p:nvPr/>
        </p:nvCxnSpPr>
        <p:spPr>
          <a:xfrm rot="10800000">
            <a:off x="3000375" y="1928813"/>
            <a:ext cx="1588" cy="100012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571875" y="1928813"/>
            <a:ext cx="28575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a:t>
            </a:r>
          </a:p>
        </p:txBody>
      </p:sp>
      <p:sp>
        <p:nvSpPr>
          <p:cNvPr id="9" name="Rectangle 8"/>
          <p:cNvSpPr/>
          <p:nvPr/>
        </p:nvSpPr>
        <p:spPr>
          <a:xfrm>
            <a:off x="5143500" y="1928813"/>
            <a:ext cx="28575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a:t>
            </a:r>
          </a:p>
        </p:txBody>
      </p:sp>
      <p:cxnSp>
        <p:nvCxnSpPr>
          <p:cNvPr id="10" name="Straight Connector 9"/>
          <p:cNvCxnSpPr>
            <a:stCxn id="9" idx="0"/>
          </p:cNvCxnSpPr>
          <p:nvPr/>
        </p:nvCxnSpPr>
        <p:spPr>
          <a:xfrm rot="5400000" flipH="1" flipV="1">
            <a:off x="5180012" y="1820863"/>
            <a:ext cx="21431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8" idx="0"/>
          </p:cNvCxnSpPr>
          <p:nvPr/>
        </p:nvCxnSpPr>
        <p:spPr>
          <a:xfrm rot="5400000" flipH="1" flipV="1">
            <a:off x="3607593" y="1821657"/>
            <a:ext cx="2143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714750" y="1714500"/>
            <a:ext cx="1571625"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708" name="TextBox 15"/>
          <p:cNvSpPr txBox="1">
            <a:spLocks noChangeArrowheads="1"/>
          </p:cNvSpPr>
          <p:nvPr/>
        </p:nvSpPr>
        <p:spPr bwMode="auto">
          <a:xfrm>
            <a:off x="6357938" y="3000375"/>
            <a:ext cx="18780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Carbon Cathode</a:t>
            </a:r>
          </a:p>
        </p:txBody>
      </p:sp>
      <p:sp>
        <p:nvSpPr>
          <p:cNvPr id="29709" name="TextBox 16"/>
          <p:cNvSpPr txBox="1">
            <a:spLocks noChangeArrowheads="1"/>
          </p:cNvSpPr>
          <p:nvPr/>
        </p:nvSpPr>
        <p:spPr bwMode="auto">
          <a:xfrm>
            <a:off x="3714750" y="1416050"/>
            <a:ext cx="177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Carbon Anodes</a:t>
            </a:r>
          </a:p>
        </p:txBody>
      </p:sp>
      <p:sp>
        <p:nvSpPr>
          <p:cNvPr id="31" name="Rectangle 30"/>
          <p:cNvSpPr/>
          <p:nvPr/>
        </p:nvSpPr>
        <p:spPr>
          <a:xfrm>
            <a:off x="4071938" y="1927225"/>
            <a:ext cx="28575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a:t>
            </a:r>
          </a:p>
        </p:txBody>
      </p:sp>
      <p:cxnSp>
        <p:nvCxnSpPr>
          <p:cNvPr id="32" name="Straight Connector 31"/>
          <p:cNvCxnSpPr>
            <a:stCxn id="31" idx="0"/>
          </p:cNvCxnSpPr>
          <p:nvPr/>
        </p:nvCxnSpPr>
        <p:spPr>
          <a:xfrm rot="5400000" flipH="1" flipV="1">
            <a:off x="4108450" y="1820863"/>
            <a:ext cx="212725"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4572000" y="1927225"/>
            <a:ext cx="28575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a:t>
            </a:r>
          </a:p>
        </p:txBody>
      </p:sp>
      <p:cxnSp>
        <p:nvCxnSpPr>
          <p:cNvPr id="34" name="Straight Connector 33"/>
          <p:cNvCxnSpPr>
            <a:stCxn id="33" idx="0"/>
          </p:cNvCxnSpPr>
          <p:nvPr/>
        </p:nvCxnSpPr>
        <p:spPr>
          <a:xfrm rot="5400000" flipH="1" flipV="1">
            <a:off x="4609306" y="1820069"/>
            <a:ext cx="212725" cy="1588"/>
          </a:xfrm>
          <a:prstGeom prst="line">
            <a:avLst/>
          </a:prstGeom>
        </p:spPr>
        <p:style>
          <a:lnRef idx="1">
            <a:schemeClr val="accent1"/>
          </a:lnRef>
          <a:fillRef idx="0">
            <a:schemeClr val="accent1"/>
          </a:fillRef>
          <a:effectRef idx="0">
            <a:schemeClr val="accent1"/>
          </a:effectRef>
          <a:fontRef idx="minor">
            <a:schemeClr val="tx1"/>
          </a:fontRef>
        </p:style>
      </p:cxnSp>
      <p:sp>
        <p:nvSpPr>
          <p:cNvPr id="35" name="L-Shape 34"/>
          <p:cNvSpPr/>
          <p:nvPr/>
        </p:nvSpPr>
        <p:spPr>
          <a:xfrm rot="16200000">
            <a:off x="4071938" y="1428750"/>
            <a:ext cx="1000125" cy="3000375"/>
          </a:xfrm>
          <a:prstGeom prst="corner">
            <a:avLst>
              <a:gd name="adj1" fmla="val 15231"/>
              <a:gd name="adj2" fmla="val 15231"/>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endParaRPr lang="en-GB"/>
          </a:p>
        </p:txBody>
      </p:sp>
      <p:sp>
        <p:nvSpPr>
          <p:cNvPr id="36" name="L-Shape 35"/>
          <p:cNvSpPr/>
          <p:nvPr/>
        </p:nvSpPr>
        <p:spPr>
          <a:xfrm>
            <a:off x="3000375" y="2428875"/>
            <a:ext cx="142875" cy="1000125"/>
          </a:xfrm>
          <a:prstGeom prst="corner">
            <a:avLst>
              <a:gd name="adj1" fmla="val 39183"/>
              <a:gd name="adj2" fmla="val 100000"/>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endParaRPr lang="en-GB"/>
          </a:p>
        </p:txBody>
      </p:sp>
      <p:sp>
        <p:nvSpPr>
          <p:cNvPr id="37" name="Right Arrow 36"/>
          <p:cNvSpPr/>
          <p:nvPr/>
        </p:nvSpPr>
        <p:spPr>
          <a:xfrm rot="7357180">
            <a:off x="2811463" y="3376613"/>
            <a:ext cx="500062" cy="21431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GB"/>
          </a:p>
        </p:txBody>
      </p:sp>
      <p:sp>
        <p:nvSpPr>
          <p:cNvPr id="38" name="Rectangle 37"/>
          <p:cNvSpPr/>
          <p:nvPr/>
        </p:nvSpPr>
        <p:spPr>
          <a:xfrm>
            <a:off x="3143250" y="3143250"/>
            <a:ext cx="2786063" cy="1428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r>
              <a:rPr lang="en-GB" sz="1200" dirty="0"/>
              <a:t>Aluminium</a:t>
            </a:r>
          </a:p>
        </p:txBody>
      </p:sp>
      <p:sp>
        <p:nvSpPr>
          <p:cNvPr id="29718" name="TextBox 38"/>
          <p:cNvSpPr txBox="1">
            <a:spLocks noChangeArrowheads="1"/>
          </p:cNvSpPr>
          <p:nvPr/>
        </p:nvSpPr>
        <p:spPr bwMode="auto">
          <a:xfrm>
            <a:off x="3500438" y="2773363"/>
            <a:ext cx="2127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Alumina + Cryolite</a:t>
            </a:r>
          </a:p>
        </p:txBody>
      </p:sp>
      <p:cxnSp>
        <p:nvCxnSpPr>
          <p:cNvPr id="45" name="Straight Arrow Connector 44"/>
          <p:cNvCxnSpPr>
            <a:stCxn id="29708" idx="1"/>
          </p:cNvCxnSpPr>
          <p:nvPr/>
        </p:nvCxnSpPr>
        <p:spPr>
          <a:xfrm rot="10800000">
            <a:off x="6000750" y="2786063"/>
            <a:ext cx="357188" cy="3984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720" name="TextBox 46"/>
          <p:cNvSpPr txBox="1">
            <a:spLocks noChangeArrowheads="1"/>
          </p:cNvSpPr>
          <p:nvPr/>
        </p:nvSpPr>
        <p:spPr bwMode="auto">
          <a:xfrm>
            <a:off x="2071688" y="3630613"/>
            <a:ext cx="16462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Aluminium out</a:t>
            </a:r>
          </a:p>
        </p:txBody>
      </p:sp>
      <p:sp>
        <p:nvSpPr>
          <p:cNvPr id="29721" name="TextBox 47"/>
          <p:cNvSpPr txBox="1">
            <a:spLocks noChangeArrowheads="1"/>
          </p:cNvSpPr>
          <p:nvPr/>
        </p:nvSpPr>
        <p:spPr bwMode="auto">
          <a:xfrm>
            <a:off x="6786563" y="1714500"/>
            <a:ext cx="1724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Steel container</a:t>
            </a:r>
          </a:p>
        </p:txBody>
      </p:sp>
      <p:cxnSp>
        <p:nvCxnSpPr>
          <p:cNvPr id="50" name="Straight Arrow Connector 49"/>
          <p:cNvCxnSpPr>
            <a:stCxn id="29721" idx="1"/>
          </p:cNvCxnSpPr>
          <p:nvPr/>
        </p:nvCxnSpPr>
        <p:spPr>
          <a:xfrm rot="10800000" flipV="1">
            <a:off x="6143625" y="1898650"/>
            <a:ext cx="642938" cy="2746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723" name="TextBox 51"/>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
        <p:nvSpPr>
          <p:cNvPr id="53" name="Explosion 2 52"/>
          <p:cNvSpPr/>
          <p:nvPr/>
        </p:nvSpPr>
        <p:spPr>
          <a:xfrm>
            <a:off x="4429125" y="3571875"/>
            <a:ext cx="4714875" cy="28575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anchor="ctr">
            <a:normAutofit fontScale="92500" lnSpcReduction="10000"/>
          </a:bodyPr>
          <a:lstStyle/>
          <a:p>
            <a:pPr algn="ctr" fontAlgn="auto">
              <a:spcBef>
                <a:spcPts val="0"/>
              </a:spcBef>
              <a:spcAft>
                <a:spcPts val="0"/>
              </a:spcAft>
              <a:defRPr/>
            </a:pPr>
            <a:r>
              <a:rPr lang="en-GB" dirty="0"/>
              <a:t>Remember that oxidation happens at the anode and reduction happens at the cathode</a:t>
            </a:r>
          </a:p>
        </p:txBody>
      </p:sp>
    </p:spTree>
  </p:cSld>
  <p:clrMapOvr>
    <a:masterClrMapping/>
  </p:clrMapOvr>
  <p:transition spd="med">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GB" smtClean="0"/>
              <a:t>Flame Test</a:t>
            </a:r>
          </a:p>
        </p:txBody>
      </p:sp>
      <p:sp>
        <p:nvSpPr>
          <p:cNvPr id="30723" name="Text Placeholder 2"/>
          <p:cNvSpPr>
            <a:spLocks noGrp="1"/>
          </p:cNvSpPr>
          <p:nvPr>
            <p:ph type="body" idx="1"/>
          </p:nvPr>
        </p:nvSpPr>
        <p:spPr>
          <a:xfrm>
            <a:off x="722313" y="5410200"/>
            <a:ext cx="7772400" cy="1042988"/>
          </a:xfrm>
        </p:spPr>
        <p:txBody>
          <a:bodyPr/>
          <a:lstStyle/>
          <a:p>
            <a:pPr eaLnBrk="1" hangingPunct="1"/>
            <a:r>
              <a:rPr lang="en-GB" smtClean="0"/>
              <a:t>How to do a flame test</a:t>
            </a:r>
          </a:p>
        </p:txBody>
      </p:sp>
      <p:sp>
        <p:nvSpPr>
          <p:cNvPr id="30724"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GB" smtClean="0"/>
              <a:t>How to do a Flame Test</a:t>
            </a:r>
          </a:p>
        </p:txBody>
      </p:sp>
      <p:sp>
        <p:nvSpPr>
          <p:cNvPr id="31747" name="Content Placeholder 2"/>
          <p:cNvSpPr>
            <a:spLocks noGrp="1"/>
          </p:cNvSpPr>
          <p:nvPr>
            <p:ph idx="1"/>
          </p:nvPr>
        </p:nvSpPr>
        <p:spPr>
          <a:xfrm>
            <a:off x="304800" y="4143375"/>
            <a:ext cx="8534400" cy="2257425"/>
          </a:xfrm>
        </p:spPr>
        <p:txBody>
          <a:bodyPr/>
          <a:lstStyle/>
          <a:p>
            <a:pPr eaLnBrk="1" hangingPunct="1"/>
            <a:r>
              <a:rPr lang="en-GB" smtClean="0"/>
              <a:t>Have a small piece of wire loop</a:t>
            </a:r>
          </a:p>
          <a:p>
            <a:pPr eaLnBrk="1" hangingPunct="1"/>
            <a:r>
              <a:rPr lang="en-GB" smtClean="0"/>
              <a:t>Dip it into the solution</a:t>
            </a:r>
          </a:p>
          <a:p>
            <a:pPr eaLnBrk="1" hangingPunct="1"/>
            <a:r>
              <a:rPr lang="en-GB" smtClean="0"/>
              <a:t>Then hold in the loop in the flame which will then show the colour of the alkali metal or halogen</a:t>
            </a:r>
          </a:p>
        </p:txBody>
      </p:sp>
      <p:pic>
        <p:nvPicPr>
          <p:cNvPr id="31748" name="Picture 2" descr="Unassigned"/>
          <p:cNvPicPr>
            <a:picLocks noChangeAspect="1" noChangeArrowheads="1"/>
          </p:cNvPicPr>
          <p:nvPr/>
        </p:nvPicPr>
        <p:blipFill>
          <a:blip r:embed="rId2">
            <a:extLst>
              <a:ext uri="{28A0092B-C50C-407E-A947-70E740481C1C}">
                <a14:useLocalDpi xmlns:a14="http://schemas.microsoft.com/office/drawing/2010/main" val="0"/>
              </a:ext>
            </a:extLst>
          </a:blip>
          <a:srcRect l="29671" t="40678"/>
          <a:stretch>
            <a:fillRect/>
          </a:stretch>
        </p:blipFill>
        <p:spPr bwMode="auto">
          <a:xfrm>
            <a:off x="5429250" y="1643063"/>
            <a:ext cx="2071688" cy="226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500188" y="2714625"/>
            <a:ext cx="1714500" cy="1143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7" name="Straight Connector 6"/>
          <p:cNvCxnSpPr/>
          <p:nvPr/>
        </p:nvCxnSpPr>
        <p:spPr>
          <a:xfrm flipV="1">
            <a:off x="3214688" y="2071688"/>
            <a:ext cx="1587" cy="1214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500188" y="2071688"/>
            <a:ext cx="1587" cy="1214437"/>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428875" y="2500313"/>
            <a:ext cx="214313" cy="857250"/>
          </a:xfrm>
          <a:prstGeom prst="ellipse">
            <a:avLst/>
          </a:prstGeom>
          <a:ln w="38100"/>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en-GB"/>
          </a:p>
        </p:txBody>
      </p:sp>
      <p:cxnSp>
        <p:nvCxnSpPr>
          <p:cNvPr id="13" name="Straight Connector 12"/>
          <p:cNvCxnSpPr>
            <a:stCxn id="11" idx="0"/>
          </p:cNvCxnSpPr>
          <p:nvPr/>
        </p:nvCxnSpPr>
        <p:spPr>
          <a:xfrm rot="5400000" flipH="1" flipV="1">
            <a:off x="2124869" y="2053432"/>
            <a:ext cx="857250" cy="36512"/>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31754" name="TextBox 1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3" action="ppaction://hlinksldjump"/>
              </a:rPr>
              <a:t>Back to Contents</a:t>
            </a:r>
            <a:endParaRPr lang="en-GB"/>
          </a:p>
        </p:txBody>
      </p:sp>
    </p:spTree>
  </p:cSld>
  <p:clrMapOvr>
    <a:masterClrMapping/>
  </p:clrMapOvr>
  <p:transition spd="med">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GB" smtClean="0"/>
              <a:t>Transition elements</a:t>
            </a:r>
          </a:p>
        </p:txBody>
      </p:sp>
      <p:sp>
        <p:nvSpPr>
          <p:cNvPr id="32771" name="Text Placeholder 2"/>
          <p:cNvSpPr>
            <a:spLocks noGrp="1"/>
          </p:cNvSpPr>
          <p:nvPr>
            <p:ph type="body" idx="1"/>
          </p:nvPr>
        </p:nvSpPr>
        <p:spPr>
          <a:xfrm>
            <a:off x="722313" y="5410200"/>
            <a:ext cx="7772400" cy="1042988"/>
          </a:xfrm>
        </p:spPr>
        <p:txBody>
          <a:bodyPr/>
          <a:lstStyle/>
          <a:p>
            <a:pPr eaLnBrk="1" hangingPunct="1"/>
            <a:r>
              <a:rPr lang="en-GB" smtClean="0"/>
              <a:t>Properties and uses, metal compounds, thermal decomposition, identifying transition metal ions</a:t>
            </a:r>
          </a:p>
        </p:txBody>
      </p:sp>
      <p:sp>
        <p:nvSpPr>
          <p:cNvPr id="32772"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4"/>
          <p:cNvSpPr>
            <a:spLocks noGrp="1"/>
          </p:cNvSpPr>
          <p:nvPr>
            <p:ph type="title"/>
          </p:nvPr>
        </p:nvSpPr>
        <p:spPr/>
        <p:txBody>
          <a:bodyPr/>
          <a:lstStyle/>
          <a:p>
            <a:pPr eaLnBrk="1" hangingPunct="1"/>
            <a:r>
              <a:rPr lang="en-GB" smtClean="0"/>
              <a:t>Properties and Uses</a:t>
            </a:r>
          </a:p>
        </p:txBody>
      </p:sp>
      <p:sp>
        <p:nvSpPr>
          <p:cNvPr id="6" name="Text Placeholder 5"/>
          <p:cNvSpPr>
            <a:spLocks noGrp="1"/>
          </p:cNvSpPr>
          <p:nvPr>
            <p:ph type="body" idx="1"/>
          </p:nvPr>
        </p:nvSpPr>
        <p:spPr>
          <a:ln>
            <a:miter lim="800000"/>
            <a:headEnd/>
            <a:tailEnd/>
          </a:ln>
        </p:spPr>
        <p:txBody>
          <a:bodyPr rtlCol="0"/>
          <a:lstStyle/>
          <a:p>
            <a:pPr eaLnBrk="1" fontAlgn="auto" hangingPunct="1">
              <a:spcAft>
                <a:spcPts val="0"/>
              </a:spcAft>
              <a:defRPr/>
            </a:pPr>
            <a:r>
              <a:rPr lang="en-GB"/>
              <a:t>Properties</a:t>
            </a:r>
          </a:p>
        </p:txBody>
      </p:sp>
      <p:sp>
        <p:nvSpPr>
          <p:cNvPr id="33796" name="Content Placeholder 6"/>
          <p:cNvSpPr>
            <a:spLocks noGrp="1"/>
          </p:cNvSpPr>
          <p:nvPr>
            <p:ph sz="half" idx="2"/>
          </p:nvPr>
        </p:nvSpPr>
        <p:spPr>
          <a:xfrm>
            <a:off x="301625" y="2373313"/>
            <a:ext cx="4160838" cy="3951287"/>
          </a:xfrm>
        </p:spPr>
        <p:txBody>
          <a:bodyPr/>
          <a:lstStyle/>
          <a:p>
            <a:pPr eaLnBrk="1" hangingPunct="1"/>
            <a:r>
              <a:rPr lang="en-GB" smtClean="0"/>
              <a:t>Shiny appearance</a:t>
            </a:r>
          </a:p>
          <a:p>
            <a:pPr eaLnBrk="1" hangingPunct="1"/>
            <a:r>
              <a:rPr lang="en-GB" smtClean="0"/>
              <a:t>Can conduct electricity and heat</a:t>
            </a:r>
          </a:p>
          <a:p>
            <a:pPr eaLnBrk="1" hangingPunct="1"/>
            <a:r>
              <a:rPr lang="en-GB" smtClean="0"/>
              <a:t>High melting point</a:t>
            </a:r>
          </a:p>
          <a:p>
            <a:pPr eaLnBrk="1" hangingPunct="1"/>
            <a:r>
              <a:rPr lang="en-GB" smtClean="0"/>
              <a:t>High density</a:t>
            </a:r>
          </a:p>
          <a:p>
            <a:pPr eaLnBrk="1" hangingPunct="1"/>
            <a:r>
              <a:rPr lang="en-GB" smtClean="0"/>
              <a:t>Very hard</a:t>
            </a:r>
          </a:p>
          <a:p>
            <a:pPr eaLnBrk="1" hangingPunct="1"/>
            <a:r>
              <a:rPr lang="en-GB" smtClean="0"/>
              <a:t>Low reactivity</a:t>
            </a:r>
          </a:p>
          <a:p>
            <a:pPr eaLnBrk="1" hangingPunct="1"/>
            <a:r>
              <a:rPr lang="en-GB" smtClean="0"/>
              <a:t>Coloured compounds</a:t>
            </a:r>
          </a:p>
          <a:p>
            <a:pPr eaLnBrk="1" hangingPunct="1"/>
            <a:r>
              <a:rPr lang="en-GB" smtClean="0"/>
              <a:t>Malleable</a:t>
            </a:r>
          </a:p>
        </p:txBody>
      </p:sp>
      <p:sp>
        <p:nvSpPr>
          <p:cNvPr id="8" name="Text Placeholder 7"/>
          <p:cNvSpPr>
            <a:spLocks noGrp="1"/>
          </p:cNvSpPr>
          <p:nvPr>
            <p:ph type="body" sz="quarter" idx="3"/>
          </p:nvPr>
        </p:nvSpPr>
        <p:spPr>
          <a:ln>
            <a:miter lim="800000"/>
            <a:headEnd/>
            <a:tailEnd/>
          </a:ln>
        </p:spPr>
        <p:txBody>
          <a:bodyPr rtlCol="0"/>
          <a:lstStyle/>
          <a:p>
            <a:pPr eaLnBrk="1" fontAlgn="auto" hangingPunct="1">
              <a:spcAft>
                <a:spcPts val="0"/>
              </a:spcAft>
              <a:defRPr/>
            </a:pPr>
            <a:r>
              <a:rPr lang="en-GB"/>
              <a:t>Uses</a:t>
            </a:r>
          </a:p>
        </p:txBody>
      </p:sp>
      <p:sp>
        <p:nvSpPr>
          <p:cNvPr id="33798" name="Content Placeholder 8"/>
          <p:cNvSpPr>
            <a:spLocks noGrp="1"/>
          </p:cNvSpPr>
          <p:nvPr>
            <p:ph sz="quarter" idx="4"/>
          </p:nvPr>
        </p:nvSpPr>
        <p:spPr>
          <a:xfrm>
            <a:off x="4645025" y="2373313"/>
            <a:ext cx="4160838" cy="3951287"/>
          </a:xfrm>
        </p:spPr>
        <p:txBody>
          <a:bodyPr/>
          <a:lstStyle/>
          <a:p>
            <a:pPr eaLnBrk="1" hangingPunct="1"/>
            <a:r>
              <a:rPr lang="en-GB" smtClean="0"/>
              <a:t>More useful as alloys</a:t>
            </a:r>
          </a:p>
          <a:p>
            <a:pPr eaLnBrk="1" hangingPunct="1"/>
            <a:r>
              <a:rPr lang="en-GB" smtClean="0"/>
              <a:t>Screws to help drive ships</a:t>
            </a:r>
          </a:p>
          <a:p>
            <a:pPr eaLnBrk="1" hangingPunct="1"/>
            <a:r>
              <a:rPr lang="en-GB" smtClean="0"/>
              <a:t>Cars</a:t>
            </a:r>
          </a:p>
          <a:p>
            <a:pPr eaLnBrk="1" hangingPunct="1"/>
            <a:r>
              <a:rPr lang="en-GB" smtClean="0"/>
              <a:t>Wires</a:t>
            </a:r>
          </a:p>
          <a:p>
            <a:pPr eaLnBrk="1" hangingPunct="1"/>
            <a:r>
              <a:rPr lang="en-GB" smtClean="0"/>
              <a:t>Skyscrapers</a:t>
            </a:r>
          </a:p>
          <a:p>
            <a:pPr eaLnBrk="1" hangingPunct="1"/>
            <a:r>
              <a:rPr lang="en-GB" smtClean="0"/>
              <a:t>Refrigerator</a:t>
            </a:r>
          </a:p>
          <a:p>
            <a:pPr eaLnBrk="1" hangingPunct="1"/>
            <a:endParaRPr lang="en-GB" smtClean="0"/>
          </a:p>
        </p:txBody>
      </p:sp>
      <p:sp>
        <p:nvSpPr>
          <p:cNvPr id="33799"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GB" smtClean="0"/>
              <a:t>Metal Compounds</a:t>
            </a:r>
          </a:p>
        </p:txBody>
      </p:sp>
      <p:graphicFrame>
        <p:nvGraphicFramePr>
          <p:cNvPr id="6" name="Content Placeholder 5"/>
          <p:cNvGraphicFramePr>
            <a:graphicFrameLocks noGrp="1"/>
          </p:cNvGraphicFramePr>
          <p:nvPr>
            <p:ph idx="1"/>
          </p:nvPr>
        </p:nvGraphicFramePr>
        <p:xfrm>
          <a:off x="228600" y="1600200"/>
          <a:ext cx="8686800" cy="2900363"/>
        </p:xfrm>
        <a:graphic>
          <a:graphicData uri="http://schemas.openxmlformats.org/drawingml/2006/table">
            <a:tbl>
              <a:tblPr firstRow="1" bandRow="1">
                <a:tableStyleId>{5C22544A-7EE6-4342-B048-85BDC9FD1C3A}</a:tableStyleId>
              </a:tblPr>
              <a:tblGrid>
                <a:gridCol w="2895600"/>
                <a:gridCol w="2895600"/>
                <a:gridCol w="2895600"/>
              </a:tblGrid>
              <a:tr h="725091">
                <a:tc>
                  <a:txBody>
                    <a:bodyPr/>
                    <a:lstStyle/>
                    <a:p>
                      <a:r>
                        <a:rPr lang="en-GB" sz="1800" dirty="0" smtClean="0"/>
                        <a:t>Transition metal ions</a:t>
                      </a:r>
                      <a:endParaRPr lang="en-GB" sz="1800" dirty="0"/>
                    </a:p>
                  </a:txBody>
                  <a:tcPr/>
                </a:tc>
                <a:tc>
                  <a:txBody>
                    <a:bodyPr/>
                    <a:lstStyle/>
                    <a:p>
                      <a:r>
                        <a:rPr lang="en-GB" sz="1800" dirty="0" smtClean="0"/>
                        <a:t>Colour of compounds</a:t>
                      </a:r>
                      <a:endParaRPr lang="en-GB" sz="1800" dirty="0"/>
                    </a:p>
                  </a:txBody>
                  <a:tcPr/>
                </a:tc>
                <a:tc>
                  <a:txBody>
                    <a:bodyPr/>
                    <a:lstStyle/>
                    <a:p>
                      <a:r>
                        <a:rPr lang="en-GB" sz="1800" dirty="0" smtClean="0"/>
                        <a:t>Example</a:t>
                      </a:r>
                      <a:endParaRPr lang="en-GB" sz="1800" dirty="0"/>
                    </a:p>
                  </a:txBody>
                  <a:tcPr/>
                </a:tc>
              </a:tr>
              <a:tr h="725091">
                <a:tc>
                  <a:txBody>
                    <a:bodyPr/>
                    <a:lstStyle/>
                    <a:p>
                      <a:r>
                        <a:rPr lang="en-GB" sz="1800" dirty="0" smtClean="0"/>
                        <a:t>Copper</a:t>
                      </a:r>
                      <a:r>
                        <a:rPr lang="en-GB" sz="1800" baseline="0" dirty="0" smtClean="0"/>
                        <a:t> (II)</a:t>
                      </a:r>
                      <a:endParaRPr lang="en-GB" sz="1800" dirty="0"/>
                    </a:p>
                  </a:txBody>
                  <a:tcPr/>
                </a:tc>
                <a:tc>
                  <a:txBody>
                    <a:bodyPr/>
                    <a:lstStyle/>
                    <a:p>
                      <a:r>
                        <a:rPr lang="en-GB" sz="1800" dirty="0" smtClean="0"/>
                        <a:t>Blue</a:t>
                      </a:r>
                      <a:endParaRPr lang="en-GB" sz="1800" dirty="0"/>
                    </a:p>
                  </a:txBody>
                  <a:tcPr/>
                </a:tc>
                <a:tc>
                  <a:txBody>
                    <a:bodyPr/>
                    <a:lstStyle/>
                    <a:p>
                      <a:r>
                        <a:rPr lang="en-GB" sz="1800" dirty="0" smtClean="0"/>
                        <a:t>Copper (II) sulphate</a:t>
                      </a:r>
                      <a:endParaRPr lang="en-GB" sz="1800" dirty="0"/>
                    </a:p>
                  </a:txBody>
                  <a:tcPr/>
                </a:tc>
              </a:tr>
              <a:tr h="725091">
                <a:tc>
                  <a:txBody>
                    <a:bodyPr/>
                    <a:lstStyle/>
                    <a:p>
                      <a:r>
                        <a:rPr lang="en-GB" sz="1800" dirty="0" smtClean="0"/>
                        <a:t>Iron (II)</a:t>
                      </a:r>
                      <a:endParaRPr lang="en-GB" sz="1800" dirty="0"/>
                    </a:p>
                  </a:txBody>
                  <a:tcPr/>
                </a:tc>
                <a:tc>
                  <a:txBody>
                    <a:bodyPr/>
                    <a:lstStyle/>
                    <a:p>
                      <a:r>
                        <a:rPr lang="en-GB" sz="1800" dirty="0" smtClean="0"/>
                        <a:t>Light green</a:t>
                      </a:r>
                      <a:endParaRPr lang="en-GB" sz="1800" dirty="0"/>
                    </a:p>
                  </a:txBody>
                  <a:tcPr/>
                </a:tc>
                <a:tc>
                  <a:txBody>
                    <a:bodyPr/>
                    <a:lstStyle/>
                    <a:p>
                      <a:r>
                        <a:rPr lang="en-GB" sz="1800" dirty="0" smtClean="0"/>
                        <a:t>Iron</a:t>
                      </a:r>
                      <a:r>
                        <a:rPr lang="en-GB" sz="1800" baseline="0" dirty="0" smtClean="0"/>
                        <a:t> (II) nitrate</a:t>
                      </a:r>
                      <a:endParaRPr lang="en-GB" sz="1800" dirty="0"/>
                    </a:p>
                  </a:txBody>
                  <a:tcPr/>
                </a:tc>
              </a:tr>
              <a:tr h="725091">
                <a:tc>
                  <a:txBody>
                    <a:bodyPr/>
                    <a:lstStyle/>
                    <a:p>
                      <a:r>
                        <a:rPr lang="en-GB" sz="1800" dirty="0" smtClean="0"/>
                        <a:t>Iron (III)</a:t>
                      </a:r>
                      <a:endParaRPr lang="en-GB" sz="1800" dirty="0"/>
                    </a:p>
                  </a:txBody>
                  <a:tcPr/>
                </a:tc>
                <a:tc>
                  <a:txBody>
                    <a:bodyPr/>
                    <a:lstStyle/>
                    <a:p>
                      <a:r>
                        <a:rPr lang="en-GB" sz="1800" dirty="0" smtClean="0"/>
                        <a:t>Orange/brown</a:t>
                      </a:r>
                      <a:endParaRPr lang="en-GB" sz="1800" dirty="0"/>
                    </a:p>
                  </a:txBody>
                  <a:tcPr/>
                </a:tc>
                <a:tc>
                  <a:txBody>
                    <a:bodyPr/>
                    <a:lstStyle/>
                    <a:p>
                      <a:r>
                        <a:rPr lang="en-GB" sz="1800" dirty="0" smtClean="0"/>
                        <a:t>Iron</a:t>
                      </a:r>
                      <a:r>
                        <a:rPr lang="en-GB" sz="1800" baseline="0" dirty="0" smtClean="0"/>
                        <a:t> (III) chloride</a:t>
                      </a:r>
                      <a:endParaRPr lang="en-GB" sz="1800" dirty="0"/>
                    </a:p>
                  </a:txBody>
                  <a:tcPr/>
                </a:tc>
              </a:tr>
            </a:tbl>
          </a:graphicData>
        </a:graphic>
      </p:graphicFrame>
      <p:sp>
        <p:nvSpPr>
          <p:cNvPr id="34841" name="Text Placeholder 3"/>
          <p:cNvSpPr>
            <a:spLocks noGrp="1"/>
          </p:cNvSpPr>
          <p:nvPr>
            <p:ph type="body" sz="half" idx="2"/>
          </p:nvPr>
        </p:nvSpPr>
        <p:spPr/>
        <p:txBody>
          <a:bodyPr/>
          <a:lstStyle/>
          <a:p>
            <a:pPr eaLnBrk="1" hangingPunct="1"/>
            <a:r>
              <a:rPr lang="en-GB" smtClean="0"/>
              <a:t>Each compound has a different colour which can help identify the transition metal ion in the compound.</a:t>
            </a:r>
          </a:p>
        </p:txBody>
      </p:sp>
      <p:sp>
        <p:nvSpPr>
          <p:cNvPr id="34842" name="TextBox 4"/>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
        <p:nvSpPr>
          <p:cNvPr id="34843" name="TextBox 6"/>
          <p:cNvSpPr txBox="1">
            <a:spLocks noChangeArrowheads="1"/>
          </p:cNvSpPr>
          <p:nvPr/>
        </p:nvSpPr>
        <p:spPr bwMode="auto">
          <a:xfrm>
            <a:off x="500063" y="5143500"/>
            <a:ext cx="3325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Copper oxide is black in colour</a:t>
            </a:r>
          </a:p>
        </p:txBody>
      </p:sp>
      <p:sp>
        <p:nvSpPr>
          <p:cNvPr id="8" name="Rounded Rectangle 7"/>
          <p:cNvSpPr/>
          <p:nvPr/>
        </p:nvSpPr>
        <p:spPr>
          <a:xfrm>
            <a:off x="5143500" y="4857750"/>
            <a:ext cx="2857500" cy="1428750"/>
          </a:xfrm>
          <a:prstGeom prst="roundRect">
            <a:avLst/>
          </a:prstGeom>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r>
              <a:rPr lang="en-GB" dirty="0"/>
              <a:t>Uses:</a:t>
            </a:r>
          </a:p>
          <a:p>
            <a:pPr lvl="1" fontAlgn="auto">
              <a:spcBef>
                <a:spcPts val="0"/>
              </a:spcBef>
              <a:spcAft>
                <a:spcPts val="0"/>
              </a:spcAft>
              <a:buFont typeface="Arial" pitchFamily="34" charset="0"/>
              <a:buChar char="•"/>
              <a:defRPr/>
            </a:pPr>
            <a:r>
              <a:rPr lang="en-GB" dirty="0"/>
              <a:t>Paint pigment</a:t>
            </a:r>
          </a:p>
          <a:p>
            <a:pPr lvl="1" fontAlgn="auto">
              <a:spcBef>
                <a:spcPts val="0"/>
              </a:spcBef>
              <a:spcAft>
                <a:spcPts val="0"/>
              </a:spcAft>
              <a:buFont typeface="Arial" pitchFamily="34" charset="0"/>
              <a:buChar char="•"/>
              <a:defRPr/>
            </a:pPr>
            <a:r>
              <a:rPr lang="en-GB" dirty="0"/>
              <a:t>Pottery </a:t>
            </a:r>
          </a:p>
        </p:txBody>
      </p:sp>
    </p:spTree>
  </p:cSld>
  <p:clrMapOvr>
    <a:masterClrMapping/>
  </p:clrMapOvr>
  <p:transition spd="med">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GB" smtClean="0"/>
              <a:t>Thermal Decomposition</a:t>
            </a:r>
          </a:p>
        </p:txBody>
      </p:sp>
      <p:sp>
        <p:nvSpPr>
          <p:cNvPr id="3" name="Content Placeholder 2"/>
          <p:cNvSpPr>
            <a:spLocks noGrp="1"/>
          </p:cNvSpPr>
          <p:nvPr>
            <p:ph idx="1"/>
          </p:nvPr>
        </p:nvSpPr>
        <p:spPr/>
        <p:txBody>
          <a:bodyPr rtlCol="0">
            <a:normAutofit lnSpcReduction="10000"/>
          </a:bodyPr>
          <a:lstStyle/>
          <a:p>
            <a:pPr marL="274320" indent="-274320" eaLnBrk="1" fontAlgn="auto" hangingPunct="1">
              <a:spcAft>
                <a:spcPts val="0"/>
              </a:spcAft>
              <a:defRPr/>
            </a:pPr>
            <a:r>
              <a:rPr lang="en-GB" dirty="0" smtClean="0"/>
              <a:t>Reaction in which a substance is broken down into 2 or more substances by heat</a:t>
            </a:r>
          </a:p>
          <a:p>
            <a:pPr marL="274320" indent="-274320" eaLnBrk="1" fontAlgn="auto" hangingPunct="1">
              <a:spcAft>
                <a:spcPts val="0"/>
              </a:spcAft>
              <a:defRPr/>
            </a:pPr>
            <a:r>
              <a:rPr lang="en-GB" dirty="0" smtClean="0"/>
              <a:t>CO</a:t>
            </a:r>
            <a:r>
              <a:rPr lang="en-GB" dirty="0" smtClean="0">
                <a:latin typeface="Calibri"/>
              </a:rPr>
              <a:t>₂</a:t>
            </a:r>
            <a:r>
              <a:rPr lang="en-GB" dirty="0" smtClean="0"/>
              <a:t> is given off and metal oxide is formed</a:t>
            </a:r>
          </a:p>
          <a:p>
            <a:pPr marL="274320" indent="-274320" eaLnBrk="1" fontAlgn="auto" hangingPunct="1">
              <a:spcAft>
                <a:spcPts val="0"/>
              </a:spcAft>
              <a:defRPr/>
            </a:pPr>
            <a:r>
              <a:rPr lang="en-GB" dirty="0" smtClean="0"/>
              <a:t>Examples:</a:t>
            </a:r>
          </a:p>
          <a:p>
            <a:pPr marL="548640" lvl="1" eaLnBrk="1" fontAlgn="auto" hangingPunct="1">
              <a:spcAft>
                <a:spcPts val="0"/>
              </a:spcAft>
              <a:defRPr/>
            </a:pPr>
            <a:r>
              <a:rPr lang="en-GB" dirty="0" err="1" smtClean="0"/>
              <a:t>CuCO</a:t>
            </a:r>
            <a:r>
              <a:rPr lang="az-Cyrl-AZ" dirty="0" smtClean="0">
                <a:latin typeface="Constantia"/>
              </a:rPr>
              <a:t>з</a:t>
            </a:r>
            <a:r>
              <a:rPr lang="en-GB" dirty="0" smtClean="0"/>
              <a:t> </a:t>
            </a:r>
            <a:r>
              <a:rPr lang="en-GB" dirty="0" smtClean="0">
                <a:sym typeface="Wingdings" pitchFamily="2" charset="2"/>
              </a:rPr>
              <a:t> </a:t>
            </a:r>
            <a:r>
              <a:rPr lang="en-GB" dirty="0" err="1" smtClean="0">
                <a:sym typeface="Wingdings" pitchFamily="2" charset="2"/>
              </a:rPr>
              <a:t>CuO</a:t>
            </a:r>
            <a:r>
              <a:rPr lang="en-GB" dirty="0" smtClean="0">
                <a:sym typeface="Wingdings" pitchFamily="2" charset="2"/>
              </a:rPr>
              <a:t> + CO</a:t>
            </a:r>
            <a:r>
              <a:rPr lang="en-GB" dirty="0" smtClean="0">
                <a:latin typeface="Calibri"/>
                <a:sym typeface="Wingdings" pitchFamily="2" charset="2"/>
              </a:rPr>
              <a:t>₂</a:t>
            </a:r>
            <a:endParaRPr lang="en-GB" dirty="0" smtClean="0">
              <a:sym typeface="Wingdings" pitchFamily="2" charset="2"/>
            </a:endParaRPr>
          </a:p>
          <a:p>
            <a:pPr marL="548640" lvl="1" eaLnBrk="1" fontAlgn="auto" hangingPunct="1">
              <a:spcAft>
                <a:spcPts val="0"/>
              </a:spcAft>
              <a:buFont typeface="Wingdings 2" pitchFamily="18" charset="2"/>
              <a:buNone/>
              <a:defRPr/>
            </a:pPr>
            <a:r>
              <a:rPr lang="en-GB" dirty="0" smtClean="0">
                <a:sym typeface="Wingdings" pitchFamily="2" charset="2"/>
              </a:rPr>
              <a:t>Copper (II) carbonate  copper (II) oxide + carbon dioxide</a:t>
            </a:r>
          </a:p>
          <a:p>
            <a:pPr marL="548640" lvl="1" eaLnBrk="1" fontAlgn="auto" hangingPunct="1">
              <a:spcAft>
                <a:spcPts val="0"/>
              </a:spcAft>
              <a:defRPr/>
            </a:pPr>
            <a:r>
              <a:rPr lang="en-GB" dirty="0" err="1" smtClean="0">
                <a:sym typeface="Wingdings" pitchFamily="2" charset="2"/>
              </a:rPr>
              <a:t>MnCo</a:t>
            </a:r>
            <a:r>
              <a:rPr lang="az-Cyrl-AZ" dirty="0" smtClean="0">
                <a:latin typeface="Constantia"/>
                <a:sym typeface="Wingdings" pitchFamily="2" charset="2"/>
              </a:rPr>
              <a:t>з</a:t>
            </a:r>
            <a:r>
              <a:rPr lang="en-GB" dirty="0" smtClean="0">
                <a:sym typeface="Wingdings" pitchFamily="2" charset="2"/>
              </a:rPr>
              <a:t>  </a:t>
            </a:r>
            <a:r>
              <a:rPr lang="en-GB" dirty="0" err="1" smtClean="0">
                <a:sym typeface="Wingdings" pitchFamily="2" charset="2"/>
              </a:rPr>
              <a:t>MnO</a:t>
            </a:r>
            <a:r>
              <a:rPr lang="en-GB" dirty="0" smtClean="0">
                <a:sym typeface="Wingdings" pitchFamily="2" charset="2"/>
              </a:rPr>
              <a:t> + CO</a:t>
            </a:r>
            <a:r>
              <a:rPr lang="en-GB" dirty="0" smtClean="0">
                <a:latin typeface="Calibri"/>
                <a:sym typeface="Wingdings" pitchFamily="2" charset="2"/>
              </a:rPr>
              <a:t>₂</a:t>
            </a:r>
            <a:endParaRPr lang="en-GB" dirty="0" smtClean="0"/>
          </a:p>
          <a:p>
            <a:pPr marL="548640" lvl="1" eaLnBrk="1" fontAlgn="auto" hangingPunct="1">
              <a:spcAft>
                <a:spcPts val="0"/>
              </a:spcAft>
              <a:buFont typeface="Wingdings 2" pitchFamily="18" charset="2"/>
              <a:buNone/>
              <a:defRPr/>
            </a:pPr>
            <a:r>
              <a:rPr lang="en-GB" dirty="0" smtClean="0">
                <a:sym typeface="Wingdings" pitchFamily="2" charset="2"/>
              </a:rPr>
              <a:t>Manganese (II) carbonate  manganese (II) oxide + carbon dioxide</a:t>
            </a:r>
            <a:endParaRPr lang="en-GB" dirty="0" smtClean="0"/>
          </a:p>
          <a:p>
            <a:pPr marL="274320" indent="-274320" eaLnBrk="1" fontAlgn="auto" hangingPunct="1">
              <a:spcAft>
                <a:spcPts val="0"/>
              </a:spcAft>
              <a:defRPr/>
            </a:pPr>
            <a:r>
              <a:rPr lang="en-GB" dirty="0" smtClean="0"/>
              <a:t>Iron (II) carbonate and zinc carbonate change colour in thermal decomposition</a:t>
            </a:r>
            <a:endParaRPr lang="en-GB" dirty="0"/>
          </a:p>
        </p:txBody>
      </p:sp>
      <p:sp>
        <p:nvSpPr>
          <p:cNvPr id="35844"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GB" smtClean="0"/>
              <a:t>Identifying transition metal ions</a:t>
            </a:r>
          </a:p>
        </p:txBody>
      </p:sp>
      <p:graphicFrame>
        <p:nvGraphicFramePr>
          <p:cNvPr id="6" name="Content Placeholder 5"/>
          <p:cNvGraphicFramePr>
            <a:graphicFrameLocks noGrp="1"/>
          </p:cNvGraphicFramePr>
          <p:nvPr>
            <p:ph idx="1"/>
          </p:nvPr>
        </p:nvGraphicFramePr>
        <p:xfrm>
          <a:off x="142875" y="2928938"/>
          <a:ext cx="8929688" cy="2286000"/>
        </p:xfrm>
        <a:graphic>
          <a:graphicData uri="http://schemas.openxmlformats.org/drawingml/2006/table">
            <a:tbl>
              <a:tblPr firstRow="1" bandRow="1">
                <a:tableStyleId>{00A15C55-8517-42AA-B614-E9B94910E393}</a:tableStyleId>
              </a:tblPr>
              <a:tblGrid>
                <a:gridCol w="2357415"/>
                <a:gridCol w="3571888"/>
                <a:gridCol w="3000386"/>
              </a:tblGrid>
              <a:tr h="690578">
                <a:tc>
                  <a:txBody>
                    <a:bodyPr/>
                    <a:lstStyle/>
                    <a:p>
                      <a:r>
                        <a:rPr lang="en-GB" sz="1800" dirty="0" smtClean="0"/>
                        <a:t>Transition metal ion</a:t>
                      </a:r>
                      <a:endParaRPr lang="en-GB" sz="1800" dirty="0"/>
                    </a:p>
                  </a:txBody>
                  <a:tcPr/>
                </a:tc>
                <a:tc>
                  <a:txBody>
                    <a:bodyPr/>
                    <a:lstStyle/>
                    <a:p>
                      <a:r>
                        <a:rPr lang="en-GB" sz="1800" dirty="0" smtClean="0"/>
                        <a:t>Formula of transition metal ion</a:t>
                      </a:r>
                      <a:endParaRPr lang="en-GB" sz="1800" dirty="0"/>
                    </a:p>
                  </a:txBody>
                  <a:tcPr/>
                </a:tc>
                <a:tc>
                  <a:txBody>
                    <a:bodyPr/>
                    <a:lstStyle/>
                    <a:p>
                      <a:r>
                        <a:rPr lang="en-GB" sz="1800" dirty="0" smtClean="0"/>
                        <a:t>Colour of metal hydroxide</a:t>
                      </a:r>
                      <a:r>
                        <a:rPr lang="en-GB" sz="1800" baseline="0" dirty="0" smtClean="0"/>
                        <a:t> precipitate</a:t>
                      </a:r>
                      <a:endParaRPr lang="en-GB" sz="1800" dirty="0"/>
                    </a:p>
                  </a:txBody>
                  <a:tcPr/>
                </a:tc>
              </a:tr>
              <a:tr h="531807">
                <a:tc>
                  <a:txBody>
                    <a:bodyPr/>
                    <a:lstStyle/>
                    <a:p>
                      <a:pPr algn="ctr"/>
                      <a:r>
                        <a:rPr lang="en-GB" sz="1800" dirty="0" smtClean="0"/>
                        <a:t>Copper (II)</a:t>
                      </a:r>
                      <a:endParaRPr lang="en-GB" sz="1800" dirty="0"/>
                    </a:p>
                  </a:txBody>
                  <a:tcPr/>
                </a:tc>
                <a:tc>
                  <a:txBody>
                    <a:bodyPr/>
                    <a:lstStyle/>
                    <a:p>
                      <a:pPr algn="ctr"/>
                      <a:r>
                        <a:rPr lang="en-GB" sz="1800" dirty="0" smtClean="0"/>
                        <a:t>Cu²</a:t>
                      </a:r>
                      <a:r>
                        <a:rPr lang="en-GB" sz="1800" dirty="0" smtClean="0">
                          <a:latin typeface="Constantia"/>
                        </a:rPr>
                        <a:t>⁺</a:t>
                      </a:r>
                      <a:endParaRPr lang="en-GB" sz="1800" dirty="0"/>
                    </a:p>
                  </a:txBody>
                  <a:tcPr/>
                </a:tc>
                <a:tc>
                  <a:txBody>
                    <a:bodyPr/>
                    <a:lstStyle/>
                    <a:p>
                      <a:pPr algn="ctr"/>
                      <a:r>
                        <a:rPr lang="en-GB" sz="1800" dirty="0" smtClean="0"/>
                        <a:t>Blue</a:t>
                      </a:r>
                      <a:endParaRPr lang="en-GB" sz="1800" dirty="0"/>
                    </a:p>
                  </a:txBody>
                  <a:tcPr>
                    <a:solidFill>
                      <a:schemeClr val="accent3"/>
                    </a:solidFill>
                  </a:tcPr>
                </a:tc>
              </a:tr>
              <a:tr h="531807">
                <a:tc>
                  <a:txBody>
                    <a:bodyPr/>
                    <a:lstStyle/>
                    <a:p>
                      <a:pPr algn="ctr"/>
                      <a:r>
                        <a:rPr lang="en-GB" sz="1800" dirty="0" smtClean="0"/>
                        <a:t>Iron (II)</a:t>
                      </a:r>
                      <a:endParaRPr lang="en-GB" sz="1800" dirty="0"/>
                    </a:p>
                  </a:txBody>
                  <a:tcPr/>
                </a:tc>
                <a:tc>
                  <a:txBody>
                    <a:bodyPr/>
                    <a:lstStyle/>
                    <a:p>
                      <a:pPr algn="ctr"/>
                      <a:r>
                        <a:rPr lang="en-GB" sz="1800" dirty="0" smtClean="0"/>
                        <a:t>Fe²</a:t>
                      </a:r>
                      <a:r>
                        <a:rPr lang="en-GB" sz="1800" dirty="0" smtClean="0">
                          <a:latin typeface="Constantia"/>
                        </a:rPr>
                        <a:t>⁺</a:t>
                      </a:r>
                      <a:endParaRPr lang="en-GB" sz="1800" dirty="0"/>
                    </a:p>
                  </a:txBody>
                  <a:tcPr/>
                </a:tc>
                <a:tc>
                  <a:txBody>
                    <a:bodyPr/>
                    <a:lstStyle/>
                    <a:p>
                      <a:pPr algn="ctr"/>
                      <a:r>
                        <a:rPr lang="en-GB" sz="1800" dirty="0" smtClean="0"/>
                        <a:t>Grey/green</a:t>
                      </a:r>
                      <a:endParaRPr lang="en-GB" sz="1800" dirty="0"/>
                    </a:p>
                  </a:txBody>
                  <a:tcPr>
                    <a:solidFill>
                      <a:schemeClr val="accent4">
                        <a:lumMod val="60000"/>
                        <a:lumOff val="40000"/>
                      </a:schemeClr>
                    </a:solidFill>
                  </a:tcPr>
                </a:tc>
              </a:tr>
              <a:tr h="531807">
                <a:tc>
                  <a:txBody>
                    <a:bodyPr/>
                    <a:lstStyle/>
                    <a:p>
                      <a:pPr algn="ctr"/>
                      <a:r>
                        <a:rPr lang="en-GB" sz="1800" dirty="0" smtClean="0"/>
                        <a:t>Iron (III)</a:t>
                      </a:r>
                      <a:endParaRPr lang="en-GB" sz="1800" dirty="0"/>
                    </a:p>
                  </a:txBody>
                  <a:tcPr/>
                </a:tc>
                <a:tc>
                  <a:txBody>
                    <a:bodyPr/>
                    <a:lstStyle/>
                    <a:p>
                      <a:pPr algn="ctr"/>
                      <a:r>
                        <a:rPr lang="en-GB" sz="1800" dirty="0" smtClean="0"/>
                        <a:t>Fe</a:t>
                      </a:r>
                      <a:r>
                        <a:rPr lang="en-GB" sz="1800" dirty="0" smtClean="0">
                          <a:latin typeface="Constantia"/>
                        </a:rPr>
                        <a:t>³⁺</a:t>
                      </a:r>
                      <a:endParaRPr lang="en-GB" sz="1800" dirty="0"/>
                    </a:p>
                  </a:txBody>
                  <a:tcPr/>
                </a:tc>
                <a:tc>
                  <a:txBody>
                    <a:bodyPr/>
                    <a:lstStyle/>
                    <a:p>
                      <a:pPr algn="ctr"/>
                      <a:r>
                        <a:rPr lang="en-GB" sz="1800" dirty="0" smtClean="0"/>
                        <a:t>orange</a:t>
                      </a:r>
                      <a:endParaRPr lang="en-GB" sz="1800" dirty="0"/>
                    </a:p>
                  </a:txBody>
                  <a:tcPr>
                    <a:solidFill>
                      <a:srgbClr val="FF9900"/>
                    </a:solidFill>
                  </a:tcPr>
                </a:tc>
              </a:tr>
            </a:tbl>
          </a:graphicData>
        </a:graphic>
      </p:graphicFrame>
      <p:sp>
        <p:nvSpPr>
          <p:cNvPr id="36889" name="Text Placeholder 3"/>
          <p:cNvSpPr>
            <a:spLocks noGrp="1"/>
          </p:cNvSpPr>
          <p:nvPr>
            <p:ph type="body" sz="half" idx="2"/>
          </p:nvPr>
        </p:nvSpPr>
        <p:spPr/>
        <p:txBody>
          <a:bodyPr/>
          <a:lstStyle/>
          <a:p>
            <a:pPr eaLnBrk="1" hangingPunct="1"/>
            <a:r>
              <a:rPr lang="en-GB" smtClean="0"/>
              <a:t>Precipitation is a reaction that produces an insoluble solid when two solutions are mixed</a:t>
            </a:r>
          </a:p>
        </p:txBody>
      </p:sp>
      <p:sp>
        <p:nvSpPr>
          <p:cNvPr id="36890" name="TextBox 4"/>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
        <p:nvSpPr>
          <p:cNvPr id="7" name="Rectangle 6"/>
          <p:cNvSpPr/>
          <p:nvPr/>
        </p:nvSpPr>
        <p:spPr>
          <a:xfrm>
            <a:off x="1714480" y="5572140"/>
            <a:ext cx="6000792" cy="571504"/>
          </a:xfrm>
          <a:prstGeom prst="rect">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en-GB" dirty="0"/>
              <a:t>Equation: Fe²</a:t>
            </a:r>
            <a:r>
              <a:rPr lang="en-GB" dirty="0">
                <a:latin typeface="Constantia"/>
              </a:rPr>
              <a:t>⁺</a:t>
            </a:r>
            <a:r>
              <a:rPr lang="en-GB" dirty="0"/>
              <a:t> + 2OH</a:t>
            </a:r>
            <a:r>
              <a:rPr lang="en-GB" dirty="0">
                <a:latin typeface="Constantia"/>
              </a:rPr>
              <a:t>⁻</a:t>
            </a:r>
            <a:r>
              <a:rPr lang="en-GB" dirty="0"/>
              <a:t> </a:t>
            </a:r>
            <a:r>
              <a:rPr lang="en-GB" dirty="0">
                <a:sym typeface="Wingdings" pitchFamily="2" charset="2"/>
              </a:rPr>
              <a:t> Fe (OH)</a:t>
            </a:r>
            <a:r>
              <a:rPr lang="en-GB" dirty="0">
                <a:latin typeface="Calibri"/>
                <a:sym typeface="Wingdings" pitchFamily="2" charset="2"/>
              </a:rPr>
              <a:t>₂</a:t>
            </a:r>
            <a:endParaRPr lang="en-GB" dirty="0"/>
          </a:p>
        </p:txBody>
      </p:sp>
      <p:sp>
        <p:nvSpPr>
          <p:cNvPr id="8" name="TextBox 7"/>
          <p:cNvSpPr txBox="1"/>
          <p:nvPr/>
        </p:nvSpPr>
        <p:spPr>
          <a:xfrm>
            <a:off x="1857375" y="1571625"/>
            <a:ext cx="5357813" cy="1200150"/>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fontAlgn="auto">
              <a:spcBef>
                <a:spcPts val="0"/>
              </a:spcBef>
              <a:spcAft>
                <a:spcPts val="0"/>
              </a:spcAft>
              <a:defRPr/>
            </a:pPr>
            <a:r>
              <a:rPr lang="en-GB" dirty="0"/>
              <a:t>Add sodium hydroxide solution to a transition metal compound solution which mixes metal ions and hydroxide ions, thus forming a precipitate of metal hydroxide.</a:t>
            </a:r>
          </a:p>
        </p:txBody>
      </p:sp>
    </p:spTree>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GB" smtClean="0"/>
              <a:t>What are atoms like?</a:t>
            </a:r>
          </a:p>
        </p:txBody>
      </p:sp>
      <p:sp>
        <p:nvSpPr>
          <p:cNvPr id="10243" name="Text Placeholder 2"/>
          <p:cNvSpPr>
            <a:spLocks noGrp="1"/>
          </p:cNvSpPr>
          <p:nvPr>
            <p:ph type="body" idx="1"/>
          </p:nvPr>
        </p:nvSpPr>
        <p:spPr>
          <a:xfrm>
            <a:off x="722313" y="5410200"/>
            <a:ext cx="7772400" cy="1042988"/>
          </a:xfrm>
        </p:spPr>
        <p:txBody>
          <a:bodyPr/>
          <a:lstStyle/>
          <a:p>
            <a:pPr eaLnBrk="1" hangingPunct="1"/>
            <a:r>
              <a:rPr lang="en-GB" smtClean="0"/>
              <a:t>The Structure of the Atom</a:t>
            </a:r>
          </a:p>
        </p:txBody>
      </p:sp>
      <p:sp>
        <p:nvSpPr>
          <p:cNvPr id="10244"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GB" smtClean="0"/>
              <a:t>Metal structure and Properties</a:t>
            </a:r>
          </a:p>
        </p:txBody>
      </p:sp>
      <p:sp>
        <p:nvSpPr>
          <p:cNvPr id="37891" name="Text Placeholder 2"/>
          <p:cNvSpPr>
            <a:spLocks noGrp="1"/>
          </p:cNvSpPr>
          <p:nvPr>
            <p:ph type="body" idx="1"/>
          </p:nvPr>
        </p:nvSpPr>
        <p:spPr>
          <a:xfrm>
            <a:off x="722313" y="5410200"/>
            <a:ext cx="7772400" cy="1042988"/>
          </a:xfrm>
        </p:spPr>
        <p:txBody>
          <a:bodyPr/>
          <a:lstStyle/>
          <a:p>
            <a:pPr eaLnBrk="1" hangingPunct="1"/>
            <a:r>
              <a:rPr lang="en-GB" smtClean="0"/>
              <a:t>Properties of a typical metal, metallic bonding, superconductors</a:t>
            </a:r>
          </a:p>
        </p:txBody>
      </p:sp>
      <p:sp>
        <p:nvSpPr>
          <p:cNvPr id="37892"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GB" smtClean="0"/>
              <a:t>Properties of Typical Metals</a:t>
            </a:r>
          </a:p>
        </p:txBody>
      </p:sp>
      <p:sp>
        <p:nvSpPr>
          <p:cNvPr id="38915" name="Content Placeholder 2"/>
          <p:cNvSpPr>
            <a:spLocks noGrp="1"/>
          </p:cNvSpPr>
          <p:nvPr>
            <p:ph idx="1"/>
          </p:nvPr>
        </p:nvSpPr>
        <p:spPr>
          <a:xfrm>
            <a:off x="304800" y="1743075"/>
            <a:ext cx="8534400" cy="4400550"/>
          </a:xfrm>
        </p:spPr>
        <p:txBody>
          <a:bodyPr/>
          <a:lstStyle/>
          <a:p>
            <a:pPr algn="ctr" eaLnBrk="1" hangingPunct="1"/>
            <a:r>
              <a:rPr lang="en-GB" smtClean="0"/>
              <a:t>Shiny (lustrous)</a:t>
            </a:r>
          </a:p>
          <a:p>
            <a:pPr algn="ctr" eaLnBrk="1" hangingPunct="1"/>
            <a:r>
              <a:rPr lang="en-GB" smtClean="0"/>
              <a:t>Hard</a:t>
            </a:r>
          </a:p>
          <a:p>
            <a:pPr algn="ctr" eaLnBrk="1" hangingPunct="1"/>
            <a:r>
              <a:rPr lang="en-GB" smtClean="0"/>
              <a:t>Conductor of heat</a:t>
            </a:r>
          </a:p>
          <a:p>
            <a:pPr algn="ctr" eaLnBrk="1" hangingPunct="1"/>
            <a:r>
              <a:rPr lang="en-GB" smtClean="0"/>
              <a:t>Conductor of electricity</a:t>
            </a:r>
          </a:p>
          <a:p>
            <a:pPr algn="ctr" eaLnBrk="1" hangingPunct="1"/>
            <a:r>
              <a:rPr lang="en-GB" smtClean="0"/>
              <a:t>High melting point</a:t>
            </a:r>
          </a:p>
          <a:p>
            <a:pPr algn="ctr" eaLnBrk="1" hangingPunct="1"/>
            <a:r>
              <a:rPr lang="en-GB" smtClean="0"/>
              <a:t>High boiling point</a:t>
            </a:r>
          </a:p>
          <a:p>
            <a:pPr algn="ctr" eaLnBrk="1" hangingPunct="1"/>
            <a:r>
              <a:rPr lang="en-GB" smtClean="0"/>
              <a:t>High density</a:t>
            </a:r>
          </a:p>
          <a:p>
            <a:pPr algn="ctr" eaLnBrk="1" hangingPunct="1"/>
            <a:r>
              <a:rPr lang="en-GB" smtClean="0"/>
              <a:t>High tensile strength (strong)</a:t>
            </a:r>
          </a:p>
        </p:txBody>
      </p:sp>
      <p:sp>
        <p:nvSpPr>
          <p:cNvPr id="38916"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GB" smtClean="0"/>
              <a:t>Metallic Bonding</a:t>
            </a:r>
          </a:p>
        </p:txBody>
      </p:sp>
      <p:sp>
        <p:nvSpPr>
          <p:cNvPr id="39939" name="Text Placeholder 3"/>
          <p:cNvSpPr>
            <a:spLocks noGrp="1"/>
          </p:cNvSpPr>
          <p:nvPr>
            <p:ph type="body" sz="half" idx="2"/>
          </p:nvPr>
        </p:nvSpPr>
        <p:spPr/>
        <p:txBody>
          <a:bodyPr/>
          <a:lstStyle/>
          <a:p>
            <a:pPr eaLnBrk="1" hangingPunct="1"/>
            <a:r>
              <a:rPr lang="en-GB" smtClean="0"/>
              <a:t>Electrons are negative and the metal ions are positive</a:t>
            </a:r>
          </a:p>
        </p:txBody>
      </p:sp>
      <p:sp>
        <p:nvSpPr>
          <p:cNvPr id="39940" name="TextBox 4"/>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
        <p:nvSpPr>
          <p:cNvPr id="22" name="Content Placeholder 21"/>
          <p:cNvSpPr>
            <a:spLocks noGrp="1"/>
          </p:cNvSpPr>
          <p:nvPr>
            <p:ph idx="1"/>
          </p:nvPr>
        </p:nvSpPr>
        <p:spPr>
          <a:xfrm>
            <a:off x="228600" y="4357688"/>
            <a:ext cx="8686800" cy="1966912"/>
          </a:xfrm>
        </p:spPr>
        <p:txBody>
          <a:bodyPr rtlCol="0">
            <a:normAutofit fontScale="85000" lnSpcReduction="20000"/>
          </a:bodyPr>
          <a:lstStyle/>
          <a:p>
            <a:pPr marL="274320" indent="-274320" eaLnBrk="1" fontAlgn="auto" hangingPunct="1">
              <a:spcAft>
                <a:spcPts val="0"/>
              </a:spcAft>
              <a:defRPr/>
            </a:pPr>
            <a:r>
              <a:rPr lang="en-GB" dirty="0" smtClean="0"/>
              <a:t>There is a sea of electrons which the electric current flows through</a:t>
            </a:r>
          </a:p>
          <a:p>
            <a:pPr marL="274320" indent="-274320" eaLnBrk="1" fontAlgn="auto" hangingPunct="1">
              <a:spcAft>
                <a:spcPts val="0"/>
              </a:spcAft>
              <a:defRPr/>
            </a:pPr>
            <a:r>
              <a:rPr lang="en-GB" dirty="0" smtClean="0"/>
              <a:t>This sea comes from the metal giving up electrons</a:t>
            </a:r>
          </a:p>
          <a:p>
            <a:pPr marL="274320" indent="-274320" eaLnBrk="1" fontAlgn="auto" hangingPunct="1">
              <a:spcAft>
                <a:spcPts val="0"/>
              </a:spcAft>
              <a:defRPr/>
            </a:pPr>
            <a:r>
              <a:rPr lang="en-GB" dirty="0" smtClean="0"/>
              <a:t>The electrons attract the positive ions because they’re negative, otherwise the ions would repel each other</a:t>
            </a:r>
          </a:p>
        </p:txBody>
      </p:sp>
      <p:grpSp>
        <p:nvGrpSpPr>
          <p:cNvPr id="39942" name="Group 22"/>
          <p:cNvGrpSpPr>
            <a:grpSpLocks/>
          </p:cNvGrpSpPr>
          <p:nvPr/>
        </p:nvGrpSpPr>
        <p:grpSpPr bwMode="auto">
          <a:xfrm>
            <a:off x="2714625" y="1681163"/>
            <a:ext cx="857250" cy="781050"/>
            <a:chOff x="3914762" y="1971680"/>
            <a:chExt cx="857274" cy="781039"/>
          </a:xfrm>
        </p:grpSpPr>
        <p:sp>
          <p:nvSpPr>
            <p:cNvPr id="24" name="Oval 23"/>
            <p:cNvSpPr/>
            <p:nvPr/>
          </p:nvSpPr>
          <p:spPr>
            <a:xfrm>
              <a:off x="3914762" y="1971680"/>
              <a:ext cx="857274" cy="781039"/>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5" name="Oval 4"/>
            <p:cNvSpPr/>
            <p:nvPr/>
          </p:nvSpPr>
          <p:spPr>
            <a:xfrm>
              <a:off x="4041766" y="2087565"/>
              <a:ext cx="603267" cy="549267"/>
            </a:xfrm>
            <a:prstGeom prst="rect">
              <a:avLst/>
            </a:prstGeom>
          </p:spPr>
          <p:style>
            <a:lnRef idx="0">
              <a:scrgbClr r="0" g="0" b="0"/>
            </a:lnRef>
            <a:fillRef idx="0">
              <a:scrgbClr r="0" g="0" b="0"/>
            </a:fillRef>
            <a:effectRef idx="0">
              <a:scrgbClr r="0" g="0" b="0"/>
            </a:effectRef>
            <a:fontRef idx="minor">
              <a:schemeClr val="lt1"/>
            </a:fontRef>
          </p:style>
          <p:txBody>
            <a:bodyPr lIns="43180" tIns="43180" rIns="43180" bIns="43180" spcCol="1270" anchor="ctr"/>
            <a:lstStyle/>
            <a:p>
              <a:pPr algn="ctr" defTabSz="1511300" fontAlgn="auto">
                <a:lnSpc>
                  <a:spcPct val="90000"/>
                </a:lnSpc>
                <a:spcAft>
                  <a:spcPct val="35000"/>
                </a:spcAft>
                <a:defRPr/>
              </a:pPr>
              <a:r>
                <a:rPr lang="en-GB" sz="3400"/>
                <a:t>+</a:t>
              </a:r>
            </a:p>
          </p:txBody>
        </p:sp>
      </p:grpSp>
      <p:grpSp>
        <p:nvGrpSpPr>
          <p:cNvPr id="39943" name="Group 25"/>
          <p:cNvGrpSpPr>
            <a:grpSpLocks/>
          </p:cNvGrpSpPr>
          <p:nvPr/>
        </p:nvGrpSpPr>
        <p:grpSpPr bwMode="auto">
          <a:xfrm>
            <a:off x="3571875" y="1643063"/>
            <a:ext cx="857250" cy="781050"/>
            <a:chOff x="3914762" y="1971680"/>
            <a:chExt cx="857274" cy="781039"/>
          </a:xfrm>
        </p:grpSpPr>
        <p:sp>
          <p:nvSpPr>
            <p:cNvPr id="27" name="Oval 26"/>
            <p:cNvSpPr/>
            <p:nvPr/>
          </p:nvSpPr>
          <p:spPr>
            <a:xfrm>
              <a:off x="3914762" y="1971680"/>
              <a:ext cx="857274" cy="781039"/>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28" name="Oval 4"/>
            <p:cNvSpPr/>
            <p:nvPr/>
          </p:nvSpPr>
          <p:spPr>
            <a:xfrm>
              <a:off x="4041766" y="2087565"/>
              <a:ext cx="603267" cy="549267"/>
            </a:xfrm>
            <a:prstGeom prst="rect">
              <a:avLst/>
            </a:prstGeom>
          </p:spPr>
          <p:style>
            <a:lnRef idx="0">
              <a:scrgbClr r="0" g="0" b="0"/>
            </a:lnRef>
            <a:fillRef idx="0">
              <a:scrgbClr r="0" g="0" b="0"/>
            </a:fillRef>
            <a:effectRef idx="0">
              <a:scrgbClr r="0" g="0" b="0"/>
            </a:effectRef>
            <a:fontRef idx="minor">
              <a:schemeClr val="lt1"/>
            </a:fontRef>
          </p:style>
          <p:txBody>
            <a:bodyPr lIns="43180" tIns="43180" rIns="43180" bIns="43180" spcCol="1270" anchor="ctr"/>
            <a:lstStyle/>
            <a:p>
              <a:pPr algn="ctr" defTabSz="1511300" fontAlgn="auto">
                <a:lnSpc>
                  <a:spcPct val="90000"/>
                </a:lnSpc>
                <a:spcAft>
                  <a:spcPct val="35000"/>
                </a:spcAft>
                <a:defRPr/>
              </a:pPr>
              <a:r>
                <a:rPr lang="en-GB" sz="3400"/>
                <a:t>+</a:t>
              </a:r>
            </a:p>
          </p:txBody>
        </p:sp>
      </p:grpSp>
      <p:grpSp>
        <p:nvGrpSpPr>
          <p:cNvPr id="39944" name="Group 28"/>
          <p:cNvGrpSpPr>
            <a:grpSpLocks/>
          </p:cNvGrpSpPr>
          <p:nvPr/>
        </p:nvGrpSpPr>
        <p:grpSpPr bwMode="auto">
          <a:xfrm>
            <a:off x="1857375" y="1643063"/>
            <a:ext cx="857250" cy="781050"/>
            <a:chOff x="3914762" y="1971680"/>
            <a:chExt cx="857274" cy="781039"/>
          </a:xfrm>
        </p:grpSpPr>
        <p:sp>
          <p:nvSpPr>
            <p:cNvPr id="30" name="Oval 29"/>
            <p:cNvSpPr/>
            <p:nvPr/>
          </p:nvSpPr>
          <p:spPr>
            <a:xfrm>
              <a:off x="3914762" y="1971680"/>
              <a:ext cx="857274" cy="781039"/>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1" name="Oval 4"/>
            <p:cNvSpPr/>
            <p:nvPr/>
          </p:nvSpPr>
          <p:spPr>
            <a:xfrm>
              <a:off x="4041766" y="2087565"/>
              <a:ext cx="603267" cy="549267"/>
            </a:xfrm>
            <a:prstGeom prst="rect">
              <a:avLst/>
            </a:prstGeom>
          </p:spPr>
          <p:style>
            <a:lnRef idx="0">
              <a:scrgbClr r="0" g="0" b="0"/>
            </a:lnRef>
            <a:fillRef idx="0">
              <a:scrgbClr r="0" g="0" b="0"/>
            </a:fillRef>
            <a:effectRef idx="0">
              <a:scrgbClr r="0" g="0" b="0"/>
            </a:effectRef>
            <a:fontRef idx="minor">
              <a:schemeClr val="lt1"/>
            </a:fontRef>
          </p:style>
          <p:txBody>
            <a:bodyPr lIns="43180" tIns="43180" rIns="43180" bIns="43180" spcCol="1270" anchor="ctr"/>
            <a:lstStyle/>
            <a:p>
              <a:pPr algn="ctr" defTabSz="1511300" fontAlgn="auto">
                <a:lnSpc>
                  <a:spcPct val="90000"/>
                </a:lnSpc>
                <a:spcAft>
                  <a:spcPct val="35000"/>
                </a:spcAft>
                <a:defRPr/>
              </a:pPr>
              <a:r>
                <a:rPr lang="en-GB" sz="3400" i="1" dirty="0"/>
                <a:t>+</a:t>
              </a:r>
            </a:p>
          </p:txBody>
        </p:sp>
      </p:grpSp>
      <p:grpSp>
        <p:nvGrpSpPr>
          <p:cNvPr id="39945" name="Group 31"/>
          <p:cNvGrpSpPr>
            <a:grpSpLocks/>
          </p:cNvGrpSpPr>
          <p:nvPr/>
        </p:nvGrpSpPr>
        <p:grpSpPr bwMode="auto">
          <a:xfrm>
            <a:off x="3571875" y="2428875"/>
            <a:ext cx="857250" cy="781050"/>
            <a:chOff x="3914762" y="1971680"/>
            <a:chExt cx="857274" cy="781039"/>
          </a:xfrm>
        </p:grpSpPr>
        <p:sp>
          <p:nvSpPr>
            <p:cNvPr id="33" name="Oval 32"/>
            <p:cNvSpPr/>
            <p:nvPr/>
          </p:nvSpPr>
          <p:spPr>
            <a:xfrm>
              <a:off x="3914762" y="1971680"/>
              <a:ext cx="857274" cy="781039"/>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4" name="Oval 4"/>
            <p:cNvSpPr/>
            <p:nvPr/>
          </p:nvSpPr>
          <p:spPr>
            <a:xfrm>
              <a:off x="4041766" y="2087566"/>
              <a:ext cx="603267" cy="549267"/>
            </a:xfrm>
            <a:prstGeom prst="rect">
              <a:avLst/>
            </a:prstGeom>
          </p:spPr>
          <p:style>
            <a:lnRef idx="0">
              <a:scrgbClr r="0" g="0" b="0"/>
            </a:lnRef>
            <a:fillRef idx="0">
              <a:scrgbClr r="0" g="0" b="0"/>
            </a:fillRef>
            <a:effectRef idx="0">
              <a:scrgbClr r="0" g="0" b="0"/>
            </a:effectRef>
            <a:fontRef idx="minor">
              <a:schemeClr val="lt1"/>
            </a:fontRef>
          </p:style>
          <p:txBody>
            <a:bodyPr lIns="43180" tIns="43180" rIns="43180" bIns="43180" spcCol="1270" anchor="ctr"/>
            <a:lstStyle/>
            <a:p>
              <a:pPr algn="ctr" defTabSz="1511300" fontAlgn="auto">
                <a:lnSpc>
                  <a:spcPct val="90000"/>
                </a:lnSpc>
                <a:spcAft>
                  <a:spcPct val="35000"/>
                </a:spcAft>
                <a:defRPr/>
              </a:pPr>
              <a:r>
                <a:rPr lang="en-GB" sz="3400"/>
                <a:t>+</a:t>
              </a:r>
            </a:p>
          </p:txBody>
        </p:sp>
      </p:grpSp>
      <p:grpSp>
        <p:nvGrpSpPr>
          <p:cNvPr id="39946" name="Group 34"/>
          <p:cNvGrpSpPr>
            <a:grpSpLocks/>
          </p:cNvGrpSpPr>
          <p:nvPr/>
        </p:nvGrpSpPr>
        <p:grpSpPr bwMode="auto">
          <a:xfrm>
            <a:off x="1857375" y="2428875"/>
            <a:ext cx="857250" cy="781050"/>
            <a:chOff x="3914762" y="1971680"/>
            <a:chExt cx="857274" cy="781039"/>
          </a:xfrm>
        </p:grpSpPr>
        <p:sp>
          <p:nvSpPr>
            <p:cNvPr id="36" name="Oval 35"/>
            <p:cNvSpPr/>
            <p:nvPr/>
          </p:nvSpPr>
          <p:spPr>
            <a:xfrm>
              <a:off x="3914762" y="1971680"/>
              <a:ext cx="857274" cy="781039"/>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37" name="Oval 4"/>
            <p:cNvSpPr/>
            <p:nvPr/>
          </p:nvSpPr>
          <p:spPr>
            <a:xfrm>
              <a:off x="4041766" y="2087566"/>
              <a:ext cx="603267" cy="549267"/>
            </a:xfrm>
            <a:prstGeom prst="rect">
              <a:avLst/>
            </a:prstGeom>
          </p:spPr>
          <p:style>
            <a:lnRef idx="0">
              <a:scrgbClr r="0" g="0" b="0"/>
            </a:lnRef>
            <a:fillRef idx="0">
              <a:scrgbClr r="0" g="0" b="0"/>
            </a:fillRef>
            <a:effectRef idx="0">
              <a:scrgbClr r="0" g="0" b="0"/>
            </a:effectRef>
            <a:fontRef idx="minor">
              <a:schemeClr val="lt1"/>
            </a:fontRef>
          </p:style>
          <p:txBody>
            <a:bodyPr lIns="43180" tIns="43180" rIns="43180" bIns="43180" spcCol="1270" anchor="ctr"/>
            <a:lstStyle/>
            <a:p>
              <a:pPr algn="ctr" defTabSz="1511300" fontAlgn="auto">
                <a:lnSpc>
                  <a:spcPct val="90000"/>
                </a:lnSpc>
                <a:spcAft>
                  <a:spcPct val="35000"/>
                </a:spcAft>
                <a:defRPr/>
              </a:pPr>
              <a:r>
                <a:rPr lang="en-GB" sz="3400"/>
                <a:t>+</a:t>
              </a:r>
            </a:p>
          </p:txBody>
        </p:sp>
      </p:grpSp>
      <p:grpSp>
        <p:nvGrpSpPr>
          <p:cNvPr id="39947" name="Group 37"/>
          <p:cNvGrpSpPr>
            <a:grpSpLocks/>
          </p:cNvGrpSpPr>
          <p:nvPr/>
        </p:nvGrpSpPr>
        <p:grpSpPr bwMode="auto">
          <a:xfrm>
            <a:off x="2714625" y="3257550"/>
            <a:ext cx="857250" cy="781050"/>
            <a:chOff x="3914762" y="1971680"/>
            <a:chExt cx="857274" cy="781039"/>
          </a:xfrm>
        </p:grpSpPr>
        <p:sp>
          <p:nvSpPr>
            <p:cNvPr id="39" name="Oval 38"/>
            <p:cNvSpPr/>
            <p:nvPr/>
          </p:nvSpPr>
          <p:spPr>
            <a:xfrm>
              <a:off x="3914762" y="1971680"/>
              <a:ext cx="857274" cy="781039"/>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0" name="Oval 4"/>
            <p:cNvSpPr/>
            <p:nvPr/>
          </p:nvSpPr>
          <p:spPr>
            <a:xfrm>
              <a:off x="4041766" y="2087566"/>
              <a:ext cx="603267" cy="549267"/>
            </a:xfrm>
            <a:prstGeom prst="rect">
              <a:avLst/>
            </a:prstGeom>
          </p:spPr>
          <p:style>
            <a:lnRef idx="0">
              <a:scrgbClr r="0" g="0" b="0"/>
            </a:lnRef>
            <a:fillRef idx="0">
              <a:scrgbClr r="0" g="0" b="0"/>
            </a:fillRef>
            <a:effectRef idx="0">
              <a:scrgbClr r="0" g="0" b="0"/>
            </a:effectRef>
            <a:fontRef idx="minor">
              <a:schemeClr val="lt1"/>
            </a:fontRef>
          </p:style>
          <p:txBody>
            <a:bodyPr lIns="43180" tIns="43180" rIns="43180" bIns="43180" spcCol="1270" anchor="ctr"/>
            <a:lstStyle/>
            <a:p>
              <a:pPr algn="ctr" defTabSz="1511300" fontAlgn="auto">
                <a:lnSpc>
                  <a:spcPct val="90000"/>
                </a:lnSpc>
                <a:spcAft>
                  <a:spcPct val="35000"/>
                </a:spcAft>
                <a:defRPr/>
              </a:pPr>
              <a:r>
                <a:rPr lang="en-GB" sz="3400"/>
                <a:t>+</a:t>
              </a:r>
            </a:p>
          </p:txBody>
        </p:sp>
      </p:grpSp>
      <p:grpSp>
        <p:nvGrpSpPr>
          <p:cNvPr id="39948" name="Group 40"/>
          <p:cNvGrpSpPr>
            <a:grpSpLocks/>
          </p:cNvGrpSpPr>
          <p:nvPr/>
        </p:nvGrpSpPr>
        <p:grpSpPr bwMode="auto">
          <a:xfrm>
            <a:off x="3571875" y="3219450"/>
            <a:ext cx="857250" cy="781050"/>
            <a:chOff x="3914762" y="1971680"/>
            <a:chExt cx="857274" cy="781039"/>
          </a:xfrm>
        </p:grpSpPr>
        <p:sp>
          <p:nvSpPr>
            <p:cNvPr id="42" name="Oval 41"/>
            <p:cNvSpPr/>
            <p:nvPr/>
          </p:nvSpPr>
          <p:spPr>
            <a:xfrm>
              <a:off x="3914762" y="1971680"/>
              <a:ext cx="857274" cy="781039"/>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3" name="Oval 4"/>
            <p:cNvSpPr/>
            <p:nvPr/>
          </p:nvSpPr>
          <p:spPr>
            <a:xfrm>
              <a:off x="4041766" y="2087566"/>
              <a:ext cx="603267" cy="549267"/>
            </a:xfrm>
            <a:prstGeom prst="rect">
              <a:avLst/>
            </a:prstGeom>
          </p:spPr>
          <p:style>
            <a:lnRef idx="0">
              <a:scrgbClr r="0" g="0" b="0"/>
            </a:lnRef>
            <a:fillRef idx="0">
              <a:scrgbClr r="0" g="0" b="0"/>
            </a:fillRef>
            <a:effectRef idx="0">
              <a:scrgbClr r="0" g="0" b="0"/>
            </a:effectRef>
            <a:fontRef idx="minor">
              <a:schemeClr val="lt1"/>
            </a:fontRef>
          </p:style>
          <p:txBody>
            <a:bodyPr lIns="43180" tIns="43180" rIns="43180" bIns="43180" spcCol="1270" anchor="ctr"/>
            <a:lstStyle/>
            <a:p>
              <a:pPr algn="ctr" defTabSz="1511300" fontAlgn="auto">
                <a:lnSpc>
                  <a:spcPct val="90000"/>
                </a:lnSpc>
                <a:spcAft>
                  <a:spcPct val="35000"/>
                </a:spcAft>
                <a:defRPr/>
              </a:pPr>
              <a:r>
                <a:rPr lang="en-GB" sz="3400"/>
                <a:t>+</a:t>
              </a:r>
            </a:p>
          </p:txBody>
        </p:sp>
      </p:grpSp>
      <p:grpSp>
        <p:nvGrpSpPr>
          <p:cNvPr id="39949" name="Group 43"/>
          <p:cNvGrpSpPr>
            <a:grpSpLocks/>
          </p:cNvGrpSpPr>
          <p:nvPr/>
        </p:nvGrpSpPr>
        <p:grpSpPr bwMode="auto">
          <a:xfrm>
            <a:off x="1857375" y="3219450"/>
            <a:ext cx="857250" cy="781050"/>
            <a:chOff x="3914762" y="1971680"/>
            <a:chExt cx="857274" cy="781039"/>
          </a:xfrm>
        </p:grpSpPr>
        <p:sp>
          <p:nvSpPr>
            <p:cNvPr id="45" name="Oval 44"/>
            <p:cNvSpPr/>
            <p:nvPr/>
          </p:nvSpPr>
          <p:spPr>
            <a:xfrm>
              <a:off x="3914762" y="1971680"/>
              <a:ext cx="857274" cy="781039"/>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6" name="Oval 4"/>
            <p:cNvSpPr/>
            <p:nvPr/>
          </p:nvSpPr>
          <p:spPr>
            <a:xfrm>
              <a:off x="4041766" y="2087566"/>
              <a:ext cx="603267" cy="549267"/>
            </a:xfrm>
            <a:prstGeom prst="rect">
              <a:avLst/>
            </a:prstGeom>
          </p:spPr>
          <p:style>
            <a:lnRef idx="0">
              <a:scrgbClr r="0" g="0" b="0"/>
            </a:lnRef>
            <a:fillRef idx="0">
              <a:scrgbClr r="0" g="0" b="0"/>
            </a:fillRef>
            <a:effectRef idx="0">
              <a:scrgbClr r="0" g="0" b="0"/>
            </a:effectRef>
            <a:fontRef idx="minor">
              <a:schemeClr val="lt1"/>
            </a:fontRef>
          </p:style>
          <p:txBody>
            <a:bodyPr lIns="43180" tIns="43180" rIns="43180" bIns="43180" spcCol="1270" anchor="ctr"/>
            <a:lstStyle/>
            <a:p>
              <a:pPr algn="ctr" defTabSz="1511300" fontAlgn="auto">
                <a:lnSpc>
                  <a:spcPct val="90000"/>
                </a:lnSpc>
                <a:spcAft>
                  <a:spcPct val="35000"/>
                </a:spcAft>
                <a:defRPr/>
              </a:pPr>
              <a:r>
                <a:rPr lang="en-GB" sz="3400" i="1" dirty="0"/>
                <a:t>+</a:t>
              </a:r>
            </a:p>
          </p:txBody>
        </p:sp>
      </p:grpSp>
      <p:grpSp>
        <p:nvGrpSpPr>
          <p:cNvPr id="39950" name="Group 46"/>
          <p:cNvGrpSpPr>
            <a:grpSpLocks/>
          </p:cNvGrpSpPr>
          <p:nvPr/>
        </p:nvGrpSpPr>
        <p:grpSpPr bwMode="auto">
          <a:xfrm>
            <a:off x="5786438" y="2433638"/>
            <a:ext cx="857250" cy="781050"/>
            <a:chOff x="3914762" y="1971680"/>
            <a:chExt cx="857274" cy="781039"/>
          </a:xfrm>
        </p:grpSpPr>
        <p:sp>
          <p:nvSpPr>
            <p:cNvPr id="48" name="Oval 47"/>
            <p:cNvSpPr/>
            <p:nvPr/>
          </p:nvSpPr>
          <p:spPr>
            <a:xfrm>
              <a:off x="3914762" y="1971680"/>
              <a:ext cx="857274" cy="781039"/>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49" name="Oval 4"/>
            <p:cNvSpPr/>
            <p:nvPr/>
          </p:nvSpPr>
          <p:spPr>
            <a:xfrm>
              <a:off x="4027477" y="2087565"/>
              <a:ext cx="601680" cy="549267"/>
            </a:xfrm>
            <a:prstGeom prst="rect">
              <a:avLst/>
            </a:prstGeom>
          </p:spPr>
          <p:style>
            <a:lnRef idx="0">
              <a:scrgbClr r="0" g="0" b="0"/>
            </a:lnRef>
            <a:fillRef idx="0">
              <a:scrgbClr r="0" g="0" b="0"/>
            </a:fillRef>
            <a:effectRef idx="0">
              <a:scrgbClr r="0" g="0" b="0"/>
            </a:effectRef>
            <a:fontRef idx="minor">
              <a:schemeClr val="lt1"/>
            </a:fontRef>
          </p:style>
          <p:txBody>
            <a:bodyPr lIns="43180" tIns="43180" rIns="43180" bIns="43180" spcCol="1270" anchor="ctr"/>
            <a:lstStyle/>
            <a:p>
              <a:pPr algn="ctr" defTabSz="1511300" fontAlgn="auto">
                <a:lnSpc>
                  <a:spcPct val="90000"/>
                </a:lnSpc>
                <a:spcAft>
                  <a:spcPct val="35000"/>
                </a:spcAft>
                <a:defRPr/>
              </a:pPr>
              <a:r>
                <a:rPr lang="en-GB" sz="3400" dirty="0"/>
                <a:t>+</a:t>
              </a:r>
            </a:p>
          </p:txBody>
        </p:sp>
      </p:grpSp>
      <p:grpSp>
        <p:nvGrpSpPr>
          <p:cNvPr id="39951" name="Group 49"/>
          <p:cNvGrpSpPr>
            <a:grpSpLocks/>
          </p:cNvGrpSpPr>
          <p:nvPr/>
        </p:nvGrpSpPr>
        <p:grpSpPr bwMode="auto">
          <a:xfrm>
            <a:off x="2714625" y="2471738"/>
            <a:ext cx="857250" cy="781050"/>
            <a:chOff x="3914762" y="2014567"/>
            <a:chExt cx="857274" cy="781039"/>
          </a:xfrm>
        </p:grpSpPr>
        <p:sp>
          <p:nvSpPr>
            <p:cNvPr id="51" name="Oval 50"/>
            <p:cNvSpPr/>
            <p:nvPr/>
          </p:nvSpPr>
          <p:spPr>
            <a:xfrm>
              <a:off x="3914762" y="2014567"/>
              <a:ext cx="857274" cy="781039"/>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52" name="Oval 4"/>
            <p:cNvSpPr/>
            <p:nvPr/>
          </p:nvSpPr>
          <p:spPr>
            <a:xfrm>
              <a:off x="4041766" y="2087591"/>
              <a:ext cx="603267" cy="549267"/>
            </a:xfrm>
            <a:prstGeom prst="rect">
              <a:avLst/>
            </a:prstGeom>
          </p:spPr>
          <p:style>
            <a:lnRef idx="0">
              <a:scrgbClr r="0" g="0" b="0"/>
            </a:lnRef>
            <a:fillRef idx="0">
              <a:scrgbClr r="0" g="0" b="0"/>
            </a:fillRef>
            <a:effectRef idx="0">
              <a:scrgbClr r="0" g="0" b="0"/>
            </a:effectRef>
            <a:fontRef idx="minor">
              <a:schemeClr val="lt1"/>
            </a:fontRef>
          </p:style>
          <p:txBody>
            <a:bodyPr lIns="43180" tIns="43180" rIns="43180" bIns="43180" spcCol="1270" anchor="ctr"/>
            <a:lstStyle/>
            <a:p>
              <a:pPr algn="ctr" defTabSz="1511300" fontAlgn="auto">
                <a:lnSpc>
                  <a:spcPct val="90000"/>
                </a:lnSpc>
                <a:spcAft>
                  <a:spcPct val="35000"/>
                </a:spcAft>
                <a:defRPr/>
              </a:pPr>
              <a:r>
                <a:rPr lang="en-GB" sz="3400" dirty="0"/>
                <a:t>+</a:t>
              </a:r>
            </a:p>
          </p:txBody>
        </p:sp>
      </p:grpSp>
      <p:sp>
        <p:nvSpPr>
          <p:cNvPr id="53" name="Oval 52"/>
          <p:cNvSpPr/>
          <p:nvPr/>
        </p:nvSpPr>
        <p:spPr>
          <a:xfrm>
            <a:off x="3500438" y="3929063"/>
            <a:ext cx="142875" cy="128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4" name="Oval 53"/>
          <p:cNvSpPr/>
          <p:nvPr/>
        </p:nvSpPr>
        <p:spPr>
          <a:xfrm>
            <a:off x="1857375" y="3143250"/>
            <a:ext cx="142875" cy="1285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5" name="Oval 54"/>
          <p:cNvSpPr/>
          <p:nvPr/>
        </p:nvSpPr>
        <p:spPr>
          <a:xfrm>
            <a:off x="2643188" y="3214688"/>
            <a:ext cx="142875" cy="128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6" name="Oval 55"/>
          <p:cNvSpPr/>
          <p:nvPr/>
        </p:nvSpPr>
        <p:spPr>
          <a:xfrm>
            <a:off x="3500438" y="3214688"/>
            <a:ext cx="142875" cy="128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7" name="Oval 56"/>
          <p:cNvSpPr/>
          <p:nvPr/>
        </p:nvSpPr>
        <p:spPr>
          <a:xfrm>
            <a:off x="4357688" y="2357438"/>
            <a:ext cx="142875" cy="128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8" name="Oval 57"/>
          <p:cNvSpPr/>
          <p:nvPr/>
        </p:nvSpPr>
        <p:spPr>
          <a:xfrm>
            <a:off x="2643188" y="2357438"/>
            <a:ext cx="142875" cy="128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9" name="Oval 58"/>
          <p:cNvSpPr/>
          <p:nvPr/>
        </p:nvSpPr>
        <p:spPr>
          <a:xfrm>
            <a:off x="2214563" y="4071938"/>
            <a:ext cx="142875" cy="128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0" name="Oval 59"/>
          <p:cNvSpPr/>
          <p:nvPr/>
        </p:nvSpPr>
        <p:spPr>
          <a:xfrm>
            <a:off x="3500438" y="1643063"/>
            <a:ext cx="142875" cy="128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1" name="Oval 60"/>
          <p:cNvSpPr/>
          <p:nvPr/>
        </p:nvSpPr>
        <p:spPr>
          <a:xfrm>
            <a:off x="1714500" y="1714500"/>
            <a:ext cx="142875" cy="1285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2" name="Oval 61"/>
          <p:cNvSpPr/>
          <p:nvPr/>
        </p:nvSpPr>
        <p:spPr>
          <a:xfrm>
            <a:off x="6500813" y="3362325"/>
            <a:ext cx="142875" cy="1285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9962" name="TextBox 62"/>
          <p:cNvSpPr txBox="1">
            <a:spLocks noChangeArrowheads="1"/>
          </p:cNvSpPr>
          <p:nvPr/>
        </p:nvSpPr>
        <p:spPr bwMode="auto">
          <a:xfrm>
            <a:off x="6665913" y="2647950"/>
            <a:ext cx="11207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Metal ion</a:t>
            </a:r>
          </a:p>
          <a:p>
            <a:pPr eaLnBrk="1" hangingPunct="1"/>
            <a:endParaRPr lang="en-GB"/>
          </a:p>
          <a:p>
            <a:pPr eaLnBrk="1" hangingPunct="1"/>
            <a:r>
              <a:rPr lang="en-GB"/>
              <a:t>Electron</a:t>
            </a:r>
          </a:p>
        </p:txBody>
      </p:sp>
      <p:sp>
        <p:nvSpPr>
          <p:cNvPr id="39963" name="TextBox 63"/>
          <p:cNvSpPr txBox="1">
            <a:spLocks noChangeArrowheads="1"/>
          </p:cNvSpPr>
          <p:nvPr/>
        </p:nvSpPr>
        <p:spPr bwMode="auto">
          <a:xfrm>
            <a:off x="6500813" y="2005013"/>
            <a:ext cx="1285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u="sng"/>
              <a:t>Key</a:t>
            </a:r>
          </a:p>
        </p:txBody>
      </p:sp>
    </p:spTree>
  </p:cSld>
  <p:clrMapOvr>
    <a:masterClrMapping/>
  </p:clrMapOvr>
  <p:transition spd="med">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GB" smtClean="0"/>
              <a:t>Superconductors</a:t>
            </a:r>
          </a:p>
        </p:txBody>
      </p:sp>
      <p:sp>
        <p:nvSpPr>
          <p:cNvPr id="3" name="Content Placeholder 2"/>
          <p:cNvSpPr>
            <a:spLocks noGrp="1"/>
          </p:cNvSpPr>
          <p:nvPr>
            <p:ph idx="1"/>
          </p:nvPr>
        </p:nvSpPr>
        <p:spPr/>
        <p:txBody>
          <a:bodyPr rtlCol="0">
            <a:normAutofit fontScale="92500" lnSpcReduction="10000"/>
          </a:bodyPr>
          <a:lstStyle/>
          <a:p>
            <a:pPr marL="274320" indent="-274320" eaLnBrk="1" fontAlgn="auto" hangingPunct="1">
              <a:spcAft>
                <a:spcPts val="0"/>
              </a:spcAft>
              <a:defRPr/>
            </a:pPr>
            <a:r>
              <a:rPr lang="en-GB" dirty="0" smtClean="0"/>
              <a:t>Superconductors are metals that have a very high conduction of electricity but produce no waste through heat</a:t>
            </a:r>
          </a:p>
          <a:p>
            <a:pPr marL="274320" indent="-274320" eaLnBrk="1" fontAlgn="auto" hangingPunct="1">
              <a:spcAft>
                <a:spcPts val="0"/>
              </a:spcAft>
              <a:defRPr/>
            </a:pPr>
            <a:r>
              <a:rPr lang="en-GB" dirty="0" smtClean="0"/>
              <a:t>This allows 100% of the electricity to be transferred</a:t>
            </a:r>
          </a:p>
          <a:p>
            <a:pPr marL="274320" indent="-274320" eaLnBrk="1" fontAlgn="auto" hangingPunct="1">
              <a:spcAft>
                <a:spcPts val="0"/>
              </a:spcAft>
              <a:defRPr/>
            </a:pPr>
            <a:r>
              <a:rPr lang="en-GB" dirty="0" smtClean="0"/>
              <a:t>At the moment it only works at -269 </a:t>
            </a:r>
            <a:r>
              <a:rPr lang="en-GB" dirty="0" smtClean="0">
                <a:latin typeface="Calibri"/>
              </a:rPr>
              <a:t>̊</a:t>
            </a:r>
            <a:r>
              <a:rPr lang="en-GB" dirty="0" smtClean="0"/>
              <a:t>C but scientists are trying to make it work at 20 </a:t>
            </a:r>
            <a:r>
              <a:rPr lang="en-GB" dirty="0" smtClean="0">
                <a:latin typeface="Calibri"/>
              </a:rPr>
              <a:t>̊</a:t>
            </a:r>
            <a:r>
              <a:rPr lang="en-GB" dirty="0" smtClean="0"/>
              <a:t>C so businesses can save money</a:t>
            </a:r>
          </a:p>
          <a:p>
            <a:pPr marL="274320" indent="-274320" eaLnBrk="1" fontAlgn="auto" hangingPunct="1">
              <a:spcAft>
                <a:spcPts val="0"/>
              </a:spcAft>
              <a:defRPr/>
            </a:pPr>
            <a:r>
              <a:rPr lang="en-GB" dirty="0" smtClean="0"/>
              <a:t>It would also benefit the environment, etc.</a:t>
            </a:r>
          </a:p>
          <a:p>
            <a:pPr marL="274320" indent="-274320" eaLnBrk="1" fontAlgn="auto" hangingPunct="1">
              <a:spcAft>
                <a:spcPts val="0"/>
              </a:spcAft>
              <a:defRPr/>
            </a:pPr>
            <a:r>
              <a:rPr lang="en-GB" dirty="0" smtClean="0"/>
              <a:t>Examples of metals that are superconductors are:</a:t>
            </a:r>
          </a:p>
          <a:p>
            <a:pPr marL="548640" lvl="1" eaLnBrk="1" fontAlgn="auto" hangingPunct="1">
              <a:spcAft>
                <a:spcPts val="0"/>
              </a:spcAft>
              <a:defRPr/>
            </a:pPr>
            <a:r>
              <a:rPr lang="en-GB" dirty="0" smtClean="0"/>
              <a:t>Mercury</a:t>
            </a:r>
          </a:p>
          <a:p>
            <a:pPr marL="548640" lvl="1" eaLnBrk="1" fontAlgn="auto" hangingPunct="1">
              <a:spcAft>
                <a:spcPts val="0"/>
              </a:spcAft>
              <a:defRPr/>
            </a:pPr>
            <a:r>
              <a:rPr lang="en-GB" dirty="0" smtClean="0"/>
              <a:t>Lead</a:t>
            </a:r>
          </a:p>
          <a:p>
            <a:pPr marL="548640" lvl="1" eaLnBrk="1" fontAlgn="auto" hangingPunct="1">
              <a:spcAft>
                <a:spcPts val="0"/>
              </a:spcAft>
              <a:defRPr/>
            </a:pPr>
            <a:r>
              <a:rPr lang="en-GB" dirty="0" smtClean="0"/>
              <a:t>Tin</a:t>
            </a:r>
          </a:p>
        </p:txBody>
      </p:sp>
      <p:sp>
        <p:nvSpPr>
          <p:cNvPr id="40964"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685800" y="5400675"/>
            <a:ext cx="7772400" cy="1028700"/>
          </a:xfrm>
        </p:spPr>
        <p:txBody>
          <a:bodyPr/>
          <a:lstStyle/>
          <a:p>
            <a:pPr eaLnBrk="1" hangingPunct="1"/>
            <a:r>
              <a:rPr lang="en-GB" smtClean="0"/>
              <a:t>Key Words</a:t>
            </a:r>
          </a:p>
        </p:txBody>
      </p:sp>
      <p:sp>
        <p:nvSpPr>
          <p:cNvPr id="3" name="Text Placeholder 2"/>
          <p:cNvSpPr>
            <a:spLocks noGrp="1"/>
          </p:cNvSpPr>
          <p:nvPr>
            <p:ph type="body" idx="1"/>
          </p:nvPr>
        </p:nvSpPr>
        <p:spPr>
          <a:xfrm>
            <a:off x="285720" y="285728"/>
            <a:ext cx="8572560" cy="4857784"/>
          </a:xfrm>
          <a:ln>
            <a:miter lim="800000"/>
            <a:headEnd/>
            <a:tailEnd/>
          </a:ln>
        </p:spPr>
        <p:txBody>
          <a:bodyPr numCol="3" rtlCol="0">
            <a:normAutofit fontScale="85000" lnSpcReduction="20000"/>
          </a:bodyPr>
          <a:lstStyle/>
          <a:p>
            <a:pPr algn="l" eaLnBrk="1" fontAlgn="auto" hangingPunct="1">
              <a:spcAft>
                <a:spcPts val="0"/>
              </a:spcAft>
              <a:buFont typeface="Arial" pitchFamily="34" charset="0"/>
              <a:buChar char="•"/>
              <a:defRPr/>
            </a:pPr>
            <a:r>
              <a:rPr lang="en-GB" dirty="0" smtClean="0"/>
              <a:t>Nucleus</a:t>
            </a:r>
          </a:p>
          <a:p>
            <a:pPr algn="l" eaLnBrk="1" fontAlgn="auto" hangingPunct="1">
              <a:spcAft>
                <a:spcPts val="0"/>
              </a:spcAft>
              <a:buFont typeface="Arial" pitchFamily="34" charset="0"/>
              <a:buChar char="•"/>
              <a:defRPr/>
            </a:pPr>
            <a:r>
              <a:rPr lang="en-GB" dirty="0" smtClean="0"/>
              <a:t>Electron</a:t>
            </a:r>
          </a:p>
          <a:p>
            <a:pPr algn="l" eaLnBrk="1" fontAlgn="auto" hangingPunct="1">
              <a:spcAft>
                <a:spcPts val="0"/>
              </a:spcAft>
              <a:buFont typeface="Arial" pitchFamily="34" charset="0"/>
              <a:buChar char="•"/>
              <a:defRPr/>
            </a:pPr>
            <a:r>
              <a:rPr lang="en-GB" dirty="0" smtClean="0"/>
              <a:t>Shell</a:t>
            </a:r>
          </a:p>
          <a:p>
            <a:pPr algn="l" eaLnBrk="1" fontAlgn="auto" hangingPunct="1">
              <a:spcAft>
                <a:spcPts val="0"/>
              </a:spcAft>
              <a:buFont typeface="Arial" pitchFamily="34" charset="0"/>
              <a:buChar char="•"/>
              <a:defRPr/>
            </a:pPr>
            <a:r>
              <a:rPr lang="en-GB" dirty="0" smtClean="0"/>
              <a:t>Ionic bonding</a:t>
            </a:r>
          </a:p>
          <a:p>
            <a:pPr algn="l" eaLnBrk="1" fontAlgn="auto" hangingPunct="1">
              <a:spcAft>
                <a:spcPts val="0"/>
              </a:spcAft>
              <a:buFont typeface="Arial" pitchFamily="34" charset="0"/>
              <a:buChar char="•"/>
              <a:defRPr/>
            </a:pPr>
            <a:r>
              <a:rPr lang="en-GB" dirty="0" smtClean="0"/>
              <a:t>Covalent bonding</a:t>
            </a:r>
          </a:p>
          <a:p>
            <a:pPr algn="l" eaLnBrk="1" fontAlgn="auto" hangingPunct="1">
              <a:spcAft>
                <a:spcPts val="0"/>
              </a:spcAft>
              <a:buFont typeface="Arial" pitchFamily="34" charset="0"/>
              <a:buChar char="•"/>
              <a:defRPr/>
            </a:pPr>
            <a:r>
              <a:rPr lang="en-GB" dirty="0" smtClean="0"/>
              <a:t>Single bond</a:t>
            </a:r>
          </a:p>
          <a:p>
            <a:pPr algn="l" eaLnBrk="1" fontAlgn="auto" hangingPunct="1">
              <a:spcAft>
                <a:spcPts val="0"/>
              </a:spcAft>
              <a:buFont typeface="Arial" pitchFamily="34" charset="0"/>
              <a:buChar char="•"/>
              <a:defRPr/>
            </a:pPr>
            <a:r>
              <a:rPr lang="en-GB" dirty="0" smtClean="0"/>
              <a:t>Double bond</a:t>
            </a:r>
          </a:p>
          <a:p>
            <a:pPr algn="l" eaLnBrk="1" fontAlgn="auto" hangingPunct="1">
              <a:spcAft>
                <a:spcPts val="0"/>
              </a:spcAft>
              <a:buFont typeface="Arial" pitchFamily="34" charset="0"/>
              <a:buChar char="•"/>
              <a:defRPr/>
            </a:pPr>
            <a:r>
              <a:rPr lang="en-GB" dirty="0" smtClean="0"/>
              <a:t>Periodic table</a:t>
            </a:r>
          </a:p>
          <a:p>
            <a:pPr algn="l" eaLnBrk="1" fontAlgn="auto" hangingPunct="1">
              <a:spcAft>
                <a:spcPts val="0"/>
              </a:spcAft>
              <a:buFont typeface="Arial" pitchFamily="34" charset="0"/>
              <a:buChar char="•"/>
              <a:defRPr/>
            </a:pPr>
            <a:r>
              <a:rPr lang="en-GB" dirty="0" smtClean="0"/>
              <a:t>Groups</a:t>
            </a:r>
          </a:p>
          <a:p>
            <a:pPr algn="l" eaLnBrk="1" fontAlgn="auto" hangingPunct="1">
              <a:spcAft>
                <a:spcPts val="0"/>
              </a:spcAft>
              <a:buFont typeface="Arial" pitchFamily="34" charset="0"/>
              <a:buChar char="•"/>
              <a:defRPr/>
            </a:pPr>
            <a:r>
              <a:rPr lang="en-GB" dirty="0" smtClean="0"/>
              <a:t>Periods</a:t>
            </a:r>
          </a:p>
          <a:p>
            <a:pPr algn="l" eaLnBrk="1" fontAlgn="auto" hangingPunct="1">
              <a:spcAft>
                <a:spcPts val="0"/>
              </a:spcAft>
              <a:buFont typeface="Arial" pitchFamily="34" charset="0"/>
              <a:buChar char="•"/>
              <a:defRPr/>
            </a:pPr>
            <a:r>
              <a:rPr lang="en-GB" dirty="0" smtClean="0"/>
              <a:t>Mass number</a:t>
            </a:r>
          </a:p>
          <a:p>
            <a:pPr algn="l" eaLnBrk="1" fontAlgn="auto" hangingPunct="1">
              <a:spcAft>
                <a:spcPts val="0"/>
              </a:spcAft>
              <a:buFont typeface="Arial" pitchFamily="34" charset="0"/>
              <a:buChar char="•"/>
              <a:defRPr/>
            </a:pPr>
            <a:r>
              <a:rPr lang="en-GB" dirty="0" smtClean="0"/>
              <a:t>Atomic number</a:t>
            </a:r>
          </a:p>
          <a:p>
            <a:pPr algn="l" eaLnBrk="1" fontAlgn="auto" hangingPunct="1">
              <a:spcAft>
                <a:spcPts val="0"/>
              </a:spcAft>
              <a:buFont typeface="Arial" pitchFamily="34" charset="0"/>
              <a:buChar char="•"/>
              <a:defRPr/>
            </a:pPr>
            <a:r>
              <a:rPr lang="en-GB" dirty="0" smtClean="0"/>
              <a:t>Relative mass</a:t>
            </a:r>
          </a:p>
          <a:p>
            <a:pPr algn="l" eaLnBrk="1" fontAlgn="auto" hangingPunct="1">
              <a:spcAft>
                <a:spcPts val="0"/>
              </a:spcAft>
              <a:buFont typeface="Arial" pitchFamily="34" charset="0"/>
              <a:buChar char="•"/>
              <a:defRPr/>
            </a:pPr>
            <a:r>
              <a:rPr lang="en-GB" dirty="0" smtClean="0"/>
              <a:t>Alkali metal</a:t>
            </a:r>
          </a:p>
          <a:p>
            <a:pPr algn="l" eaLnBrk="1" fontAlgn="auto" hangingPunct="1">
              <a:spcAft>
                <a:spcPts val="0"/>
              </a:spcAft>
              <a:buFont typeface="Arial" pitchFamily="34" charset="0"/>
              <a:buChar char="•"/>
              <a:defRPr/>
            </a:pPr>
            <a:r>
              <a:rPr lang="en-GB" dirty="0" smtClean="0"/>
              <a:t>Flame test</a:t>
            </a:r>
          </a:p>
          <a:p>
            <a:pPr algn="l" eaLnBrk="1" fontAlgn="auto" hangingPunct="1">
              <a:spcAft>
                <a:spcPts val="0"/>
              </a:spcAft>
              <a:buFont typeface="Arial" pitchFamily="34" charset="0"/>
              <a:buChar char="•"/>
              <a:defRPr/>
            </a:pPr>
            <a:r>
              <a:rPr lang="en-GB" dirty="0" smtClean="0"/>
              <a:t>Halogens</a:t>
            </a:r>
          </a:p>
          <a:p>
            <a:pPr algn="l" eaLnBrk="1" fontAlgn="auto" hangingPunct="1">
              <a:spcAft>
                <a:spcPts val="0"/>
              </a:spcAft>
              <a:buFont typeface="Arial" pitchFamily="34" charset="0"/>
              <a:buChar char="•"/>
              <a:defRPr/>
            </a:pPr>
            <a:r>
              <a:rPr lang="en-GB" dirty="0" smtClean="0"/>
              <a:t>Displacement reaction</a:t>
            </a:r>
          </a:p>
          <a:p>
            <a:pPr algn="l" eaLnBrk="1" fontAlgn="auto" hangingPunct="1">
              <a:spcAft>
                <a:spcPts val="0"/>
              </a:spcAft>
              <a:buFont typeface="Arial" pitchFamily="34" charset="0"/>
              <a:buChar char="•"/>
              <a:defRPr/>
            </a:pPr>
            <a:r>
              <a:rPr lang="en-GB" dirty="0" smtClean="0"/>
              <a:t>Electrolysis</a:t>
            </a:r>
          </a:p>
          <a:p>
            <a:pPr algn="l" eaLnBrk="1" fontAlgn="auto" hangingPunct="1">
              <a:spcAft>
                <a:spcPts val="0"/>
              </a:spcAft>
              <a:buFont typeface="Arial" pitchFamily="34" charset="0"/>
              <a:buChar char="•"/>
              <a:defRPr/>
            </a:pPr>
            <a:r>
              <a:rPr lang="en-GB" dirty="0" smtClean="0"/>
              <a:t>Cathode</a:t>
            </a:r>
          </a:p>
          <a:p>
            <a:pPr algn="l" eaLnBrk="1" fontAlgn="auto" hangingPunct="1">
              <a:spcAft>
                <a:spcPts val="0"/>
              </a:spcAft>
              <a:buFont typeface="Arial" pitchFamily="34" charset="0"/>
              <a:buChar char="•"/>
              <a:defRPr/>
            </a:pPr>
            <a:r>
              <a:rPr lang="en-GB" dirty="0" smtClean="0"/>
              <a:t>Anode</a:t>
            </a:r>
          </a:p>
          <a:p>
            <a:pPr algn="l" eaLnBrk="1" fontAlgn="auto" hangingPunct="1">
              <a:spcAft>
                <a:spcPts val="0"/>
              </a:spcAft>
              <a:buFont typeface="Arial" pitchFamily="34" charset="0"/>
              <a:buChar char="•"/>
              <a:defRPr/>
            </a:pPr>
            <a:r>
              <a:rPr lang="en-GB" dirty="0" smtClean="0"/>
              <a:t>Electrolyte</a:t>
            </a:r>
          </a:p>
          <a:p>
            <a:pPr algn="l" eaLnBrk="1" fontAlgn="auto" hangingPunct="1">
              <a:spcAft>
                <a:spcPts val="0"/>
              </a:spcAft>
              <a:buFont typeface="Arial" pitchFamily="34" charset="0"/>
              <a:buChar char="•"/>
              <a:defRPr/>
            </a:pPr>
            <a:r>
              <a:rPr lang="en-GB" dirty="0" smtClean="0"/>
              <a:t>Oxidation</a:t>
            </a:r>
          </a:p>
          <a:p>
            <a:pPr algn="l" eaLnBrk="1" fontAlgn="auto" hangingPunct="1">
              <a:spcAft>
                <a:spcPts val="0"/>
              </a:spcAft>
              <a:buFont typeface="Arial" pitchFamily="34" charset="0"/>
              <a:buChar char="•"/>
              <a:defRPr/>
            </a:pPr>
            <a:r>
              <a:rPr lang="en-GB" dirty="0" smtClean="0"/>
              <a:t>Reduction</a:t>
            </a:r>
          </a:p>
          <a:p>
            <a:pPr algn="l" eaLnBrk="1" fontAlgn="auto" hangingPunct="1">
              <a:spcAft>
                <a:spcPts val="0"/>
              </a:spcAft>
              <a:buFont typeface="Arial" pitchFamily="34" charset="0"/>
              <a:buChar char="•"/>
              <a:defRPr/>
            </a:pPr>
            <a:r>
              <a:rPr lang="en-GB" dirty="0" smtClean="0"/>
              <a:t>Transition metals</a:t>
            </a:r>
          </a:p>
          <a:p>
            <a:pPr algn="l" eaLnBrk="1" fontAlgn="auto" hangingPunct="1">
              <a:spcAft>
                <a:spcPts val="0"/>
              </a:spcAft>
              <a:buFont typeface="Arial" pitchFamily="34" charset="0"/>
              <a:buChar char="•"/>
              <a:defRPr/>
            </a:pPr>
            <a:r>
              <a:rPr lang="en-GB" dirty="0" smtClean="0"/>
              <a:t>Precipitation</a:t>
            </a:r>
          </a:p>
          <a:p>
            <a:pPr algn="l" eaLnBrk="1" fontAlgn="auto" hangingPunct="1">
              <a:spcAft>
                <a:spcPts val="0"/>
              </a:spcAft>
              <a:buFont typeface="Arial" pitchFamily="34" charset="0"/>
              <a:buChar char="•"/>
              <a:defRPr/>
            </a:pPr>
            <a:r>
              <a:rPr lang="en-GB" dirty="0" smtClean="0"/>
              <a:t>Thermal decomposition</a:t>
            </a:r>
          </a:p>
          <a:p>
            <a:pPr algn="l" eaLnBrk="1" fontAlgn="auto" hangingPunct="1">
              <a:spcAft>
                <a:spcPts val="0"/>
              </a:spcAft>
              <a:buFont typeface="Arial" pitchFamily="34" charset="0"/>
              <a:buChar char="•"/>
              <a:defRPr/>
            </a:pPr>
            <a:r>
              <a:rPr lang="en-GB" dirty="0" smtClean="0"/>
              <a:t>Lustrous</a:t>
            </a:r>
          </a:p>
          <a:p>
            <a:pPr algn="l" eaLnBrk="1" fontAlgn="auto" hangingPunct="1">
              <a:spcAft>
                <a:spcPts val="0"/>
              </a:spcAft>
              <a:buFont typeface="Arial" pitchFamily="34" charset="0"/>
              <a:buChar char="•"/>
              <a:defRPr/>
            </a:pPr>
            <a:r>
              <a:rPr lang="en-GB" dirty="0" smtClean="0"/>
              <a:t>High tensile strength</a:t>
            </a:r>
          </a:p>
          <a:p>
            <a:pPr algn="l" eaLnBrk="1" fontAlgn="auto" hangingPunct="1">
              <a:spcAft>
                <a:spcPts val="0"/>
              </a:spcAft>
              <a:buFont typeface="Arial" pitchFamily="34" charset="0"/>
              <a:buChar char="•"/>
              <a:defRPr/>
            </a:pPr>
            <a:r>
              <a:rPr lang="en-GB" dirty="0" smtClean="0"/>
              <a:t>Metallic bonding</a:t>
            </a:r>
          </a:p>
          <a:p>
            <a:pPr algn="l" eaLnBrk="1" fontAlgn="auto" hangingPunct="1">
              <a:spcAft>
                <a:spcPts val="0"/>
              </a:spcAft>
              <a:buFont typeface="Arial" pitchFamily="34" charset="0"/>
              <a:buChar char="•"/>
              <a:defRPr/>
            </a:pPr>
            <a:r>
              <a:rPr lang="en-GB" dirty="0" smtClean="0"/>
              <a:t>Sea of electrons</a:t>
            </a:r>
          </a:p>
          <a:p>
            <a:pPr algn="l" eaLnBrk="1" fontAlgn="auto" hangingPunct="1">
              <a:spcAft>
                <a:spcPts val="0"/>
              </a:spcAft>
              <a:buFont typeface="Arial" pitchFamily="34" charset="0"/>
              <a:buChar char="•"/>
              <a:defRPr/>
            </a:pPr>
            <a:r>
              <a:rPr lang="en-GB" dirty="0" smtClean="0"/>
              <a:t>Superconductor</a:t>
            </a:r>
          </a:p>
          <a:p>
            <a:pPr algn="l" eaLnBrk="1" fontAlgn="auto" hangingPunct="1">
              <a:spcAft>
                <a:spcPts val="0"/>
              </a:spcAft>
              <a:buFont typeface="Arial" pitchFamily="34" charset="0"/>
              <a:buChar char="•"/>
              <a:defRPr/>
            </a:pPr>
            <a:r>
              <a:rPr lang="en-GB" dirty="0" smtClean="0"/>
              <a:t>Malleable</a:t>
            </a:r>
          </a:p>
          <a:p>
            <a:pPr algn="l" eaLnBrk="1" fontAlgn="auto" hangingPunct="1">
              <a:spcAft>
                <a:spcPts val="0"/>
              </a:spcAft>
              <a:buFont typeface="Arial" pitchFamily="34" charset="0"/>
              <a:buChar char="•"/>
              <a:defRPr/>
            </a:pPr>
            <a:r>
              <a:rPr lang="en-GB" dirty="0" smtClean="0"/>
              <a:t>Ion</a:t>
            </a:r>
          </a:p>
          <a:p>
            <a:pPr algn="l" eaLnBrk="1" fontAlgn="auto" hangingPunct="1">
              <a:spcAft>
                <a:spcPts val="0"/>
              </a:spcAft>
              <a:buFont typeface="Arial" pitchFamily="34" charset="0"/>
              <a:buChar char="•"/>
              <a:defRPr/>
            </a:pPr>
            <a:r>
              <a:rPr lang="en-GB" dirty="0" smtClean="0"/>
              <a:t>Element</a:t>
            </a:r>
          </a:p>
          <a:p>
            <a:pPr algn="l" eaLnBrk="1" fontAlgn="auto" hangingPunct="1">
              <a:spcAft>
                <a:spcPts val="0"/>
              </a:spcAft>
              <a:buFont typeface="Arial" pitchFamily="34" charset="0"/>
              <a:buChar char="•"/>
              <a:defRPr/>
            </a:pPr>
            <a:r>
              <a:rPr lang="en-GB" dirty="0" smtClean="0"/>
              <a:t>Conductor of electricity and heat</a:t>
            </a:r>
          </a:p>
        </p:txBody>
      </p:sp>
      <p:sp>
        <p:nvSpPr>
          <p:cNvPr id="41988"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GB" smtClean="0"/>
              <a:t>The Structure of the Atom</a:t>
            </a:r>
          </a:p>
        </p:txBody>
      </p:sp>
      <p:sp>
        <p:nvSpPr>
          <p:cNvPr id="11267" name="Text Placeholder 3"/>
          <p:cNvSpPr>
            <a:spLocks noGrp="1"/>
          </p:cNvSpPr>
          <p:nvPr>
            <p:ph type="body" sz="half" idx="2"/>
          </p:nvPr>
        </p:nvSpPr>
        <p:spPr/>
        <p:txBody>
          <a:bodyPr/>
          <a:lstStyle/>
          <a:p>
            <a:pPr eaLnBrk="1" hangingPunct="1"/>
            <a:r>
              <a:rPr lang="en-GB" smtClean="0"/>
              <a:t>The atom is composed of a negative, positive and neutral charge</a:t>
            </a:r>
          </a:p>
        </p:txBody>
      </p:sp>
      <p:sp>
        <p:nvSpPr>
          <p:cNvPr id="5" name="Oval 4"/>
          <p:cNvSpPr/>
          <p:nvPr/>
        </p:nvSpPr>
        <p:spPr>
          <a:xfrm>
            <a:off x="2714625" y="2357438"/>
            <a:ext cx="3286125" cy="307181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Oval 5"/>
          <p:cNvSpPr/>
          <p:nvPr/>
        </p:nvSpPr>
        <p:spPr>
          <a:xfrm>
            <a:off x="2938463" y="2571750"/>
            <a:ext cx="2847975" cy="265271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Oval 6"/>
          <p:cNvSpPr/>
          <p:nvPr/>
        </p:nvSpPr>
        <p:spPr>
          <a:xfrm>
            <a:off x="3233738" y="2857500"/>
            <a:ext cx="2266950" cy="214312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 name="Oval 8"/>
          <p:cNvSpPr/>
          <p:nvPr/>
        </p:nvSpPr>
        <p:spPr>
          <a:xfrm>
            <a:off x="3929063" y="34432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t>Na</a:t>
            </a:r>
          </a:p>
        </p:txBody>
      </p:sp>
      <p:sp>
        <p:nvSpPr>
          <p:cNvPr id="10" name="Oval 9"/>
          <p:cNvSpPr/>
          <p:nvPr/>
        </p:nvSpPr>
        <p:spPr>
          <a:xfrm>
            <a:off x="4214813" y="2214563"/>
            <a:ext cx="285750" cy="2714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Oval 10"/>
          <p:cNvSpPr/>
          <p:nvPr/>
        </p:nvSpPr>
        <p:spPr>
          <a:xfrm>
            <a:off x="4214813" y="4800600"/>
            <a:ext cx="285750" cy="2714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Oval 11"/>
          <p:cNvSpPr/>
          <p:nvPr/>
        </p:nvSpPr>
        <p:spPr>
          <a:xfrm>
            <a:off x="4214813" y="2728913"/>
            <a:ext cx="285750" cy="2714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Oval 12"/>
          <p:cNvSpPr/>
          <p:nvPr/>
        </p:nvSpPr>
        <p:spPr>
          <a:xfrm>
            <a:off x="2928938" y="3228975"/>
            <a:ext cx="285750" cy="2714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 name="Oval 13"/>
          <p:cNvSpPr/>
          <p:nvPr/>
        </p:nvSpPr>
        <p:spPr>
          <a:xfrm>
            <a:off x="2857500" y="3586163"/>
            <a:ext cx="285750" cy="2714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5" name="Oval 14"/>
          <p:cNvSpPr/>
          <p:nvPr/>
        </p:nvSpPr>
        <p:spPr>
          <a:xfrm>
            <a:off x="4367213" y="5072063"/>
            <a:ext cx="285750" cy="2714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 name="Oval 15"/>
          <p:cNvSpPr/>
          <p:nvPr/>
        </p:nvSpPr>
        <p:spPr>
          <a:xfrm>
            <a:off x="4714875" y="2500313"/>
            <a:ext cx="285750" cy="2714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Oval 16"/>
          <p:cNvSpPr/>
          <p:nvPr/>
        </p:nvSpPr>
        <p:spPr>
          <a:xfrm>
            <a:off x="5072063" y="2657475"/>
            <a:ext cx="285750" cy="2714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 name="Oval 17"/>
          <p:cNvSpPr/>
          <p:nvPr/>
        </p:nvSpPr>
        <p:spPr>
          <a:xfrm>
            <a:off x="4000500" y="5086350"/>
            <a:ext cx="285750" cy="2714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9" name="Oval 18"/>
          <p:cNvSpPr/>
          <p:nvPr/>
        </p:nvSpPr>
        <p:spPr>
          <a:xfrm>
            <a:off x="5572125" y="3514725"/>
            <a:ext cx="285750" cy="2714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0" name="Oval 19"/>
          <p:cNvSpPr/>
          <p:nvPr/>
        </p:nvSpPr>
        <p:spPr>
          <a:xfrm>
            <a:off x="5572125" y="3871913"/>
            <a:ext cx="285750" cy="2714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1" name="TextBox 20"/>
          <p:cNvSpPr txBox="1"/>
          <p:nvPr/>
        </p:nvSpPr>
        <p:spPr>
          <a:xfrm>
            <a:off x="131763" y="1500188"/>
            <a:ext cx="1082675" cy="369887"/>
          </a:xfrm>
          <a:prstGeom prst="rect">
            <a:avLst/>
          </a:prstGeom>
          <a:noFill/>
        </p:spPr>
        <p:style>
          <a:lnRef idx="2">
            <a:schemeClr val="accent4"/>
          </a:lnRef>
          <a:fillRef idx="1">
            <a:schemeClr val="lt1"/>
          </a:fillRef>
          <a:effectRef idx="0">
            <a:schemeClr val="accent4"/>
          </a:effectRef>
          <a:fontRef idx="minor">
            <a:schemeClr val="dk1"/>
          </a:fontRef>
        </p:style>
        <p:txBody>
          <a:bodyPr wrap="none">
            <a:spAutoFit/>
          </a:bodyPr>
          <a:lstStyle/>
          <a:p>
            <a:pPr fontAlgn="auto">
              <a:spcBef>
                <a:spcPts val="0"/>
              </a:spcBef>
              <a:spcAft>
                <a:spcPts val="0"/>
              </a:spcAft>
              <a:defRPr/>
            </a:pPr>
            <a:r>
              <a:rPr lang="en-GB" b="1" u="sng" dirty="0"/>
              <a:t>Nucleus</a:t>
            </a:r>
          </a:p>
        </p:txBody>
      </p:sp>
      <p:sp>
        <p:nvSpPr>
          <p:cNvPr id="11284" name="TextBox 21"/>
          <p:cNvSpPr txBox="1">
            <a:spLocks noChangeArrowheads="1"/>
          </p:cNvSpPr>
          <p:nvPr/>
        </p:nvSpPr>
        <p:spPr bwMode="auto">
          <a:xfrm>
            <a:off x="6143625" y="2185988"/>
            <a:ext cx="28575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b="1" u="sng"/>
              <a:t>Electrons</a:t>
            </a:r>
          </a:p>
          <a:p>
            <a:pPr eaLnBrk="1" hangingPunct="1"/>
            <a:endParaRPr lang="en-GB" sz="800"/>
          </a:p>
          <a:p>
            <a:pPr eaLnBrk="1" hangingPunct="1"/>
            <a:r>
              <a:rPr lang="en-GB"/>
              <a:t>They are very, very tiny so the atom is mainly empty space. Electrons have a negative charge</a:t>
            </a:r>
          </a:p>
        </p:txBody>
      </p:sp>
      <p:sp>
        <p:nvSpPr>
          <p:cNvPr id="11285" name="TextBox 22"/>
          <p:cNvSpPr txBox="1">
            <a:spLocks noChangeArrowheads="1"/>
          </p:cNvSpPr>
          <p:nvPr/>
        </p:nvSpPr>
        <p:spPr bwMode="auto">
          <a:xfrm>
            <a:off x="142875" y="4551363"/>
            <a:ext cx="3143250" cy="1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b="1" u="sng"/>
              <a:t>Shells</a:t>
            </a:r>
          </a:p>
          <a:p>
            <a:pPr eaLnBrk="1" hangingPunct="1"/>
            <a:endParaRPr lang="en-GB" sz="800" b="1" u="sng"/>
          </a:p>
          <a:p>
            <a:pPr eaLnBrk="1" hangingPunct="1"/>
            <a:r>
              <a:rPr lang="en-GB"/>
              <a:t>The first shell always contains two electrons when full whereas the other shells have a maximum of eight electrons</a:t>
            </a:r>
          </a:p>
        </p:txBody>
      </p:sp>
      <p:sp>
        <p:nvSpPr>
          <p:cNvPr id="11286" name="TextBox 23"/>
          <p:cNvSpPr txBox="1">
            <a:spLocks noChangeArrowheads="1"/>
          </p:cNvSpPr>
          <p:nvPr/>
        </p:nvSpPr>
        <p:spPr bwMode="auto">
          <a:xfrm>
            <a:off x="71438" y="1879600"/>
            <a:ext cx="2643187"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The nucleus contains protons which have a positive charge. It also contains neutrons which have no charge</a:t>
            </a:r>
          </a:p>
        </p:txBody>
      </p:sp>
      <p:cxnSp>
        <p:nvCxnSpPr>
          <p:cNvPr id="26" name="Straight Arrow Connector 25"/>
          <p:cNvCxnSpPr>
            <a:stCxn id="11286" idx="3"/>
            <a:endCxn id="9" idx="1"/>
          </p:cNvCxnSpPr>
          <p:nvPr/>
        </p:nvCxnSpPr>
        <p:spPr>
          <a:xfrm>
            <a:off x="2714625" y="2619375"/>
            <a:ext cx="1347788" cy="957263"/>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142875" y="4572000"/>
            <a:ext cx="857250" cy="357188"/>
          </a:xfrm>
          <a:prstGeom prst="rect">
            <a:avLst/>
          </a:prstGeom>
          <a:noFill/>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en-GB"/>
          </a:p>
        </p:txBody>
      </p:sp>
      <p:cxnSp>
        <p:nvCxnSpPr>
          <p:cNvPr id="31" name="Straight Arrow Connector 30"/>
          <p:cNvCxnSpPr>
            <a:stCxn id="29" idx="3"/>
            <a:endCxn id="5" idx="2"/>
          </p:cNvCxnSpPr>
          <p:nvPr/>
        </p:nvCxnSpPr>
        <p:spPr>
          <a:xfrm flipV="1">
            <a:off x="1000125" y="3894138"/>
            <a:ext cx="1714500" cy="857250"/>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6143625" y="2185988"/>
            <a:ext cx="1143000" cy="357187"/>
          </a:xfrm>
          <a:prstGeom prst="rect">
            <a:avLst/>
          </a:prstGeom>
          <a:noFill/>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endParaRPr lang="en-GB"/>
          </a:p>
        </p:txBody>
      </p:sp>
      <p:cxnSp>
        <p:nvCxnSpPr>
          <p:cNvPr id="36" name="Straight Arrow Connector 35"/>
          <p:cNvCxnSpPr>
            <a:stCxn id="34" idx="1"/>
            <a:endCxn id="10" idx="7"/>
          </p:cNvCxnSpPr>
          <p:nvPr/>
        </p:nvCxnSpPr>
        <p:spPr>
          <a:xfrm rot="10800000">
            <a:off x="4459288" y="2254250"/>
            <a:ext cx="1684337" cy="109538"/>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4" idx="1"/>
            <a:endCxn id="19" idx="0"/>
          </p:cNvCxnSpPr>
          <p:nvPr/>
        </p:nvCxnSpPr>
        <p:spPr>
          <a:xfrm rot="10800000" flipV="1">
            <a:off x="5715000" y="2363788"/>
            <a:ext cx="428625" cy="1150937"/>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9" idx="3"/>
            <a:endCxn id="7" idx="3"/>
          </p:cNvCxnSpPr>
          <p:nvPr/>
        </p:nvCxnSpPr>
        <p:spPr>
          <a:xfrm flipV="1">
            <a:off x="1000125" y="4686300"/>
            <a:ext cx="2565400" cy="65088"/>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1294" name="TextBox 68"/>
          <p:cNvSpPr txBox="1">
            <a:spLocks noChangeArrowheads="1"/>
          </p:cNvSpPr>
          <p:nvPr/>
        </p:nvSpPr>
        <p:spPr bwMode="auto">
          <a:xfrm>
            <a:off x="6786563" y="6072188"/>
            <a:ext cx="23574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200"/>
              <a:t>*Na being sodium with this particular atomic structure.</a:t>
            </a:r>
          </a:p>
        </p:txBody>
      </p:sp>
      <p:sp>
        <p:nvSpPr>
          <p:cNvPr id="11295" name="TextBox 69"/>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GB" smtClean="0"/>
              <a:t>How atoms combine</a:t>
            </a:r>
          </a:p>
        </p:txBody>
      </p:sp>
      <p:sp>
        <p:nvSpPr>
          <p:cNvPr id="12291" name="Text Placeholder 2"/>
          <p:cNvSpPr>
            <a:spLocks noGrp="1"/>
          </p:cNvSpPr>
          <p:nvPr>
            <p:ph type="body" idx="1"/>
          </p:nvPr>
        </p:nvSpPr>
        <p:spPr>
          <a:xfrm>
            <a:off x="722313" y="5410200"/>
            <a:ext cx="7772400" cy="1042988"/>
          </a:xfrm>
        </p:spPr>
        <p:txBody>
          <a:bodyPr/>
          <a:lstStyle/>
          <a:p>
            <a:pPr eaLnBrk="1" hangingPunct="1"/>
            <a:r>
              <a:rPr lang="en-GB" smtClean="0"/>
              <a:t>Ionic bonding</a:t>
            </a:r>
          </a:p>
        </p:txBody>
      </p:sp>
      <p:sp>
        <p:nvSpPr>
          <p:cNvPr id="12292"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GB" smtClean="0"/>
              <a:t>Ionic bonding</a:t>
            </a:r>
          </a:p>
        </p:txBody>
      </p:sp>
      <p:sp>
        <p:nvSpPr>
          <p:cNvPr id="3" name="Content Placeholder 2"/>
          <p:cNvSpPr>
            <a:spLocks noGrp="1"/>
          </p:cNvSpPr>
          <p:nvPr>
            <p:ph idx="1"/>
          </p:nvPr>
        </p:nvSpPr>
        <p:spPr>
          <a:xfrm>
            <a:off x="142875" y="1500188"/>
            <a:ext cx="8858250" cy="5000625"/>
          </a:xfrm>
        </p:spPr>
        <p:txBody>
          <a:bodyPr rtlCol="0">
            <a:normAutofit fontScale="92500" lnSpcReduction="20000"/>
          </a:bodyPr>
          <a:lstStyle/>
          <a:p>
            <a:pPr marL="274320" indent="-274320" eaLnBrk="1" fontAlgn="auto" hangingPunct="1">
              <a:spcAft>
                <a:spcPts val="0"/>
              </a:spcAft>
              <a:defRPr/>
            </a:pPr>
            <a:r>
              <a:rPr lang="en-GB" dirty="0" smtClean="0"/>
              <a:t>It only occurs between a metal and a non-metal</a:t>
            </a:r>
          </a:p>
          <a:p>
            <a:pPr marL="274320" indent="-274320" eaLnBrk="1" fontAlgn="auto" hangingPunct="1">
              <a:spcAft>
                <a:spcPts val="0"/>
              </a:spcAft>
              <a:defRPr/>
            </a:pPr>
            <a:r>
              <a:rPr lang="en-GB" dirty="0" smtClean="0"/>
              <a:t>It is formed from an attraction between positively charged and negatively charged ions</a:t>
            </a:r>
          </a:p>
          <a:p>
            <a:pPr marL="274320" indent="-274320" eaLnBrk="1" fontAlgn="auto" hangingPunct="1">
              <a:spcAft>
                <a:spcPts val="0"/>
              </a:spcAft>
              <a:defRPr/>
            </a:pPr>
            <a:r>
              <a:rPr lang="en-GB" dirty="0" smtClean="0"/>
              <a:t>Ionic bonding involves the complete transfer of electrons from one atom to another</a:t>
            </a:r>
          </a:p>
          <a:p>
            <a:pPr marL="274320" indent="-274320" eaLnBrk="1" fontAlgn="auto" hangingPunct="1">
              <a:spcAft>
                <a:spcPts val="0"/>
              </a:spcAft>
              <a:defRPr/>
            </a:pPr>
            <a:r>
              <a:rPr lang="en-GB" dirty="0" smtClean="0"/>
              <a:t>This means that elections will try to fill an empty shell of an atom using the minimum amount of energy. So if there is 7 in one outer shell and 1 in the other, the atom with 1 will lose its electron and the one with 7 will gain it</a:t>
            </a:r>
          </a:p>
          <a:p>
            <a:pPr marL="274320" indent="-274320" eaLnBrk="1" fontAlgn="auto" hangingPunct="1">
              <a:spcAft>
                <a:spcPts val="0"/>
              </a:spcAft>
              <a:defRPr/>
            </a:pPr>
            <a:r>
              <a:rPr lang="en-GB" dirty="0" smtClean="0"/>
              <a:t>Remember that when an atom loses an electron it becomes positively charged [e.g. 1+] whereas the atom which gains an electron becomes negatively charged [e.g. 1-]</a:t>
            </a:r>
            <a:endParaRPr lang="en-GB" dirty="0"/>
          </a:p>
        </p:txBody>
      </p:sp>
      <p:sp>
        <p:nvSpPr>
          <p:cNvPr id="13316"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smtClean="0"/>
              <a:t>Ionic bonding example</a:t>
            </a:r>
          </a:p>
        </p:txBody>
      </p:sp>
      <p:sp>
        <p:nvSpPr>
          <p:cNvPr id="14339" name="Text Placeholder 3"/>
          <p:cNvSpPr>
            <a:spLocks noGrp="1"/>
          </p:cNvSpPr>
          <p:nvPr>
            <p:ph type="body" sz="half" idx="2"/>
          </p:nvPr>
        </p:nvSpPr>
        <p:spPr/>
        <p:txBody>
          <a:bodyPr/>
          <a:lstStyle/>
          <a:p>
            <a:pPr eaLnBrk="1" hangingPunct="1"/>
            <a:r>
              <a:rPr lang="en-GB" smtClean="0"/>
              <a:t>e.g. Sodium chloride. Remember to draw all the shells in an exam unless it asks for just the outer shell as it may lose you marks</a:t>
            </a:r>
          </a:p>
        </p:txBody>
      </p:sp>
      <p:sp>
        <p:nvSpPr>
          <p:cNvPr id="5" name="Oval 4"/>
          <p:cNvSpPr/>
          <p:nvPr/>
        </p:nvSpPr>
        <p:spPr>
          <a:xfrm>
            <a:off x="71438" y="1500188"/>
            <a:ext cx="2500312" cy="250031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Oval 5"/>
          <p:cNvSpPr/>
          <p:nvPr/>
        </p:nvSpPr>
        <p:spPr>
          <a:xfrm>
            <a:off x="214313" y="1698625"/>
            <a:ext cx="2166937" cy="21590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Oval 6"/>
          <p:cNvSpPr/>
          <p:nvPr/>
        </p:nvSpPr>
        <p:spPr>
          <a:xfrm>
            <a:off x="428625" y="1898650"/>
            <a:ext cx="1725613" cy="174466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Oval 7"/>
          <p:cNvSpPr/>
          <p:nvPr/>
        </p:nvSpPr>
        <p:spPr>
          <a:xfrm>
            <a:off x="1000125" y="2327275"/>
            <a:ext cx="714375" cy="7445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Na</a:t>
            </a:r>
          </a:p>
        </p:txBody>
      </p:sp>
      <p:sp>
        <p:nvSpPr>
          <p:cNvPr id="9" name="Oval 8"/>
          <p:cNvSpPr/>
          <p:nvPr/>
        </p:nvSpPr>
        <p:spPr>
          <a:xfrm>
            <a:off x="1571625" y="1643063"/>
            <a:ext cx="217488"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Oval 9"/>
          <p:cNvSpPr/>
          <p:nvPr/>
        </p:nvSpPr>
        <p:spPr>
          <a:xfrm>
            <a:off x="1571625" y="3422650"/>
            <a:ext cx="217488"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Oval 10"/>
          <p:cNvSpPr/>
          <p:nvPr/>
        </p:nvSpPr>
        <p:spPr>
          <a:xfrm>
            <a:off x="928688" y="1857375"/>
            <a:ext cx="217487"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Oval 11"/>
          <p:cNvSpPr/>
          <p:nvPr/>
        </p:nvSpPr>
        <p:spPr>
          <a:xfrm>
            <a:off x="211138" y="2351088"/>
            <a:ext cx="217487"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Oval 12"/>
          <p:cNvSpPr/>
          <p:nvPr/>
        </p:nvSpPr>
        <p:spPr>
          <a:xfrm>
            <a:off x="139700" y="2708275"/>
            <a:ext cx="217488"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 name="Oval 13"/>
          <p:cNvSpPr/>
          <p:nvPr/>
        </p:nvSpPr>
        <p:spPr>
          <a:xfrm>
            <a:off x="1428750" y="3851275"/>
            <a:ext cx="217488"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5" name="Oval 14"/>
          <p:cNvSpPr/>
          <p:nvPr/>
        </p:nvSpPr>
        <p:spPr>
          <a:xfrm>
            <a:off x="571500" y="1571625"/>
            <a:ext cx="217488"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 name="Oval 15"/>
          <p:cNvSpPr/>
          <p:nvPr/>
        </p:nvSpPr>
        <p:spPr>
          <a:xfrm>
            <a:off x="1285875" y="1571625"/>
            <a:ext cx="217488"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Oval 16"/>
          <p:cNvSpPr/>
          <p:nvPr/>
        </p:nvSpPr>
        <p:spPr>
          <a:xfrm>
            <a:off x="1143000" y="3851275"/>
            <a:ext cx="217488"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 name="Oval 17"/>
          <p:cNvSpPr/>
          <p:nvPr/>
        </p:nvSpPr>
        <p:spPr>
          <a:xfrm>
            <a:off x="2286000" y="2422525"/>
            <a:ext cx="217488"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9" name="Oval 18"/>
          <p:cNvSpPr/>
          <p:nvPr/>
        </p:nvSpPr>
        <p:spPr>
          <a:xfrm>
            <a:off x="2286000" y="2779713"/>
            <a:ext cx="217488"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1" name="Oval 20"/>
          <p:cNvSpPr/>
          <p:nvPr/>
        </p:nvSpPr>
        <p:spPr>
          <a:xfrm>
            <a:off x="1711325" y="4192588"/>
            <a:ext cx="2166938" cy="21590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2" name="Oval 21"/>
          <p:cNvSpPr/>
          <p:nvPr/>
        </p:nvSpPr>
        <p:spPr>
          <a:xfrm>
            <a:off x="1925638" y="4392613"/>
            <a:ext cx="1725612" cy="17446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3" name="Oval 22"/>
          <p:cNvSpPr/>
          <p:nvPr/>
        </p:nvSpPr>
        <p:spPr>
          <a:xfrm>
            <a:off x="2497138" y="4821238"/>
            <a:ext cx="714375" cy="7445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Na</a:t>
            </a:r>
          </a:p>
        </p:txBody>
      </p:sp>
      <p:sp>
        <p:nvSpPr>
          <p:cNvPr id="24" name="Oval 23"/>
          <p:cNvSpPr/>
          <p:nvPr/>
        </p:nvSpPr>
        <p:spPr>
          <a:xfrm>
            <a:off x="3068638" y="4137025"/>
            <a:ext cx="217487"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5" name="Oval 24"/>
          <p:cNvSpPr/>
          <p:nvPr/>
        </p:nvSpPr>
        <p:spPr>
          <a:xfrm>
            <a:off x="3068638" y="5916613"/>
            <a:ext cx="217487"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6" name="Oval 25"/>
          <p:cNvSpPr/>
          <p:nvPr/>
        </p:nvSpPr>
        <p:spPr>
          <a:xfrm>
            <a:off x="2425700" y="4351338"/>
            <a:ext cx="217488"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7" name="Oval 26"/>
          <p:cNvSpPr/>
          <p:nvPr/>
        </p:nvSpPr>
        <p:spPr>
          <a:xfrm>
            <a:off x="1708150" y="4845050"/>
            <a:ext cx="217488"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8" name="Oval 27"/>
          <p:cNvSpPr/>
          <p:nvPr/>
        </p:nvSpPr>
        <p:spPr>
          <a:xfrm>
            <a:off x="1636713" y="5202238"/>
            <a:ext cx="217487"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9" name="Oval 28"/>
          <p:cNvSpPr/>
          <p:nvPr/>
        </p:nvSpPr>
        <p:spPr>
          <a:xfrm>
            <a:off x="2857500" y="6208713"/>
            <a:ext cx="217488"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1" name="Oval 30"/>
          <p:cNvSpPr/>
          <p:nvPr/>
        </p:nvSpPr>
        <p:spPr>
          <a:xfrm>
            <a:off x="2782888" y="4065588"/>
            <a:ext cx="217487"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 name="Oval 31"/>
          <p:cNvSpPr/>
          <p:nvPr/>
        </p:nvSpPr>
        <p:spPr>
          <a:xfrm>
            <a:off x="2571750" y="6208713"/>
            <a:ext cx="217488"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3" name="Oval 32"/>
          <p:cNvSpPr/>
          <p:nvPr/>
        </p:nvSpPr>
        <p:spPr>
          <a:xfrm>
            <a:off x="3783013" y="4916488"/>
            <a:ext cx="217487"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4" name="Oval 33"/>
          <p:cNvSpPr/>
          <p:nvPr/>
        </p:nvSpPr>
        <p:spPr>
          <a:xfrm>
            <a:off x="3783013" y="5273675"/>
            <a:ext cx="217487"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36" name="Straight Connector 35"/>
          <p:cNvCxnSpPr/>
          <p:nvPr/>
        </p:nvCxnSpPr>
        <p:spPr>
          <a:xfrm>
            <a:off x="3000375" y="2428875"/>
            <a:ext cx="32146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3894137" y="3106738"/>
            <a:ext cx="135731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Double Bracket 39"/>
          <p:cNvSpPr/>
          <p:nvPr/>
        </p:nvSpPr>
        <p:spPr>
          <a:xfrm>
            <a:off x="1571625" y="4071938"/>
            <a:ext cx="2571750" cy="2428875"/>
          </a:xfrm>
          <a:prstGeom prst="bracketPair">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41" name="Double Bracket 40"/>
          <p:cNvSpPr/>
          <p:nvPr/>
        </p:nvSpPr>
        <p:spPr>
          <a:xfrm>
            <a:off x="4857750" y="4000500"/>
            <a:ext cx="2643188" cy="2428875"/>
          </a:xfrm>
          <a:prstGeom prst="bracketPair">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a:p>
        </p:txBody>
      </p:sp>
      <p:sp>
        <p:nvSpPr>
          <p:cNvPr id="42" name="Oval 41"/>
          <p:cNvSpPr/>
          <p:nvPr/>
        </p:nvSpPr>
        <p:spPr>
          <a:xfrm>
            <a:off x="6426200" y="1500188"/>
            <a:ext cx="2500313" cy="250031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3" name="Oval 42"/>
          <p:cNvSpPr/>
          <p:nvPr/>
        </p:nvSpPr>
        <p:spPr>
          <a:xfrm>
            <a:off x="6569075" y="1698625"/>
            <a:ext cx="2166938" cy="21590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4" name="Oval 43"/>
          <p:cNvSpPr/>
          <p:nvPr/>
        </p:nvSpPr>
        <p:spPr>
          <a:xfrm>
            <a:off x="6783388" y="1898650"/>
            <a:ext cx="1725612" cy="174466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5" name="Oval 44"/>
          <p:cNvSpPr/>
          <p:nvPr/>
        </p:nvSpPr>
        <p:spPr>
          <a:xfrm>
            <a:off x="7354888" y="2327275"/>
            <a:ext cx="714375" cy="7445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err="1"/>
              <a:t>Cl</a:t>
            </a:r>
            <a:endParaRPr lang="en-GB" dirty="0"/>
          </a:p>
        </p:txBody>
      </p:sp>
      <p:sp>
        <p:nvSpPr>
          <p:cNvPr id="46" name="Oval 45"/>
          <p:cNvSpPr/>
          <p:nvPr/>
        </p:nvSpPr>
        <p:spPr>
          <a:xfrm>
            <a:off x="7926388" y="1643063"/>
            <a:ext cx="217487"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7" name="Oval 46"/>
          <p:cNvSpPr/>
          <p:nvPr/>
        </p:nvSpPr>
        <p:spPr>
          <a:xfrm>
            <a:off x="7926388" y="3422650"/>
            <a:ext cx="217487"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8" name="Oval 47"/>
          <p:cNvSpPr/>
          <p:nvPr/>
        </p:nvSpPr>
        <p:spPr>
          <a:xfrm>
            <a:off x="7283450" y="1857375"/>
            <a:ext cx="217488"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9" name="Oval 48"/>
          <p:cNvSpPr/>
          <p:nvPr/>
        </p:nvSpPr>
        <p:spPr>
          <a:xfrm>
            <a:off x="6565900" y="2351088"/>
            <a:ext cx="217488"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0" name="Oval 49"/>
          <p:cNvSpPr/>
          <p:nvPr/>
        </p:nvSpPr>
        <p:spPr>
          <a:xfrm>
            <a:off x="6494463" y="2708275"/>
            <a:ext cx="217487"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1" name="Oval 50"/>
          <p:cNvSpPr/>
          <p:nvPr/>
        </p:nvSpPr>
        <p:spPr>
          <a:xfrm>
            <a:off x="7783513" y="3714750"/>
            <a:ext cx="217487"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2" name="Oval 51"/>
          <p:cNvSpPr/>
          <p:nvPr/>
        </p:nvSpPr>
        <p:spPr>
          <a:xfrm>
            <a:off x="6926263" y="1571625"/>
            <a:ext cx="217487"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3" name="Oval 52"/>
          <p:cNvSpPr/>
          <p:nvPr/>
        </p:nvSpPr>
        <p:spPr>
          <a:xfrm>
            <a:off x="7640638" y="1571625"/>
            <a:ext cx="217487"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4" name="Oval 53"/>
          <p:cNvSpPr/>
          <p:nvPr/>
        </p:nvSpPr>
        <p:spPr>
          <a:xfrm>
            <a:off x="7497763" y="3714750"/>
            <a:ext cx="217487"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5" name="Oval 54"/>
          <p:cNvSpPr/>
          <p:nvPr/>
        </p:nvSpPr>
        <p:spPr>
          <a:xfrm>
            <a:off x="8640763" y="2422525"/>
            <a:ext cx="217487"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6" name="Oval 55"/>
          <p:cNvSpPr/>
          <p:nvPr/>
        </p:nvSpPr>
        <p:spPr>
          <a:xfrm>
            <a:off x="8640763" y="2779713"/>
            <a:ext cx="217487"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7" name="Oval 56"/>
          <p:cNvSpPr/>
          <p:nvPr/>
        </p:nvSpPr>
        <p:spPr>
          <a:xfrm>
            <a:off x="6711950" y="1714500"/>
            <a:ext cx="217488"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8" name="Oval 57"/>
          <p:cNvSpPr/>
          <p:nvPr/>
        </p:nvSpPr>
        <p:spPr>
          <a:xfrm>
            <a:off x="8712200" y="3208338"/>
            <a:ext cx="217488"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9" name="Oval 58"/>
          <p:cNvSpPr/>
          <p:nvPr/>
        </p:nvSpPr>
        <p:spPr>
          <a:xfrm>
            <a:off x="8497888" y="3500438"/>
            <a:ext cx="217487"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0" name="Oval 59"/>
          <p:cNvSpPr/>
          <p:nvPr/>
        </p:nvSpPr>
        <p:spPr>
          <a:xfrm>
            <a:off x="8494713" y="1795463"/>
            <a:ext cx="217487"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1" name="Oval 60"/>
          <p:cNvSpPr/>
          <p:nvPr/>
        </p:nvSpPr>
        <p:spPr>
          <a:xfrm>
            <a:off x="6565900" y="3422650"/>
            <a:ext cx="217488"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2" name="Oval 61"/>
          <p:cNvSpPr/>
          <p:nvPr/>
        </p:nvSpPr>
        <p:spPr>
          <a:xfrm>
            <a:off x="6783388" y="3636963"/>
            <a:ext cx="217487"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3" name="Oval 62"/>
          <p:cNvSpPr/>
          <p:nvPr/>
        </p:nvSpPr>
        <p:spPr>
          <a:xfrm>
            <a:off x="4926013" y="4000500"/>
            <a:ext cx="2500312" cy="250031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4" name="Oval 63"/>
          <p:cNvSpPr/>
          <p:nvPr/>
        </p:nvSpPr>
        <p:spPr>
          <a:xfrm>
            <a:off x="5068888" y="4198938"/>
            <a:ext cx="2166937" cy="21590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5" name="Oval 64"/>
          <p:cNvSpPr/>
          <p:nvPr/>
        </p:nvSpPr>
        <p:spPr>
          <a:xfrm>
            <a:off x="5283200" y="4398963"/>
            <a:ext cx="1725613" cy="174466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6" name="Oval 65"/>
          <p:cNvSpPr/>
          <p:nvPr/>
        </p:nvSpPr>
        <p:spPr>
          <a:xfrm>
            <a:off x="5854700" y="4827588"/>
            <a:ext cx="714375" cy="7445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err="1"/>
              <a:t>Cl</a:t>
            </a:r>
            <a:endParaRPr lang="en-GB" dirty="0"/>
          </a:p>
        </p:txBody>
      </p:sp>
      <p:sp>
        <p:nvSpPr>
          <p:cNvPr id="67" name="Oval 66"/>
          <p:cNvSpPr/>
          <p:nvPr/>
        </p:nvSpPr>
        <p:spPr>
          <a:xfrm>
            <a:off x="6426200" y="4143375"/>
            <a:ext cx="217488"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8" name="Oval 67"/>
          <p:cNvSpPr/>
          <p:nvPr/>
        </p:nvSpPr>
        <p:spPr>
          <a:xfrm>
            <a:off x="6426200" y="5922963"/>
            <a:ext cx="217488"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9" name="Oval 68"/>
          <p:cNvSpPr/>
          <p:nvPr/>
        </p:nvSpPr>
        <p:spPr>
          <a:xfrm>
            <a:off x="5783263" y="4357688"/>
            <a:ext cx="217487"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0" name="Oval 69"/>
          <p:cNvSpPr/>
          <p:nvPr/>
        </p:nvSpPr>
        <p:spPr>
          <a:xfrm>
            <a:off x="5065713" y="4851400"/>
            <a:ext cx="217487"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1" name="Oval 70"/>
          <p:cNvSpPr/>
          <p:nvPr/>
        </p:nvSpPr>
        <p:spPr>
          <a:xfrm>
            <a:off x="4994275" y="5208588"/>
            <a:ext cx="217488"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2" name="Oval 71"/>
          <p:cNvSpPr/>
          <p:nvPr/>
        </p:nvSpPr>
        <p:spPr>
          <a:xfrm>
            <a:off x="6283325" y="6215063"/>
            <a:ext cx="217488"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3" name="Oval 72"/>
          <p:cNvSpPr/>
          <p:nvPr/>
        </p:nvSpPr>
        <p:spPr>
          <a:xfrm>
            <a:off x="5426075" y="4071938"/>
            <a:ext cx="217488"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4" name="Oval 73"/>
          <p:cNvSpPr/>
          <p:nvPr/>
        </p:nvSpPr>
        <p:spPr>
          <a:xfrm>
            <a:off x="6140450" y="4071938"/>
            <a:ext cx="217488"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5" name="Oval 74"/>
          <p:cNvSpPr/>
          <p:nvPr/>
        </p:nvSpPr>
        <p:spPr>
          <a:xfrm>
            <a:off x="5997575" y="6215063"/>
            <a:ext cx="217488"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6" name="Oval 75"/>
          <p:cNvSpPr/>
          <p:nvPr/>
        </p:nvSpPr>
        <p:spPr>
          <a:xfrm>
            <a:off x="7140575" y="4922838"/>
            <a:ext cx="217488"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7" name="Oval 76"/>
          <p:cNvSpPr/>
          <p:nvPr/>
        </p:nvSpPr>
        <p:spPr>
          <a:xfrm>
            <a:off x="7140575" y="5280025"/>
            <a:ext cx="217488"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8" name="Oval 77"/>
          <p:cNvSpPr/>
          <p:nvPr/>
        </p:nvSpPr>
        <p:spPr>
          <a:xfrm>
            <a:off x="5211763" y="4214813"/>
            <a:ext cx="217487"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9" name="Oval 78"/>
          <p:cNvSpPr/>
          <p:nvPr/>
        </p:nvSpPr>
        <p:spPr>
          <a:xfrm>
            <a:off x="7212013" y="5708650"/>
            <a:ext cx="217487"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0" name="Oval 79"/>
          <p:cNvSpPr/>
          <p:nvPr/>
        </p:nvSpPr>
        <p:spPr>
          <a:xfrm>
            <a:off x="6997700" y="6000750"/>
            <a:ext cx="217488"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1" name="Oval 80"/>
          <p:cNvSpPr/>
          <p:nvPr/>
        </p:nvSpPr>
        <p:spPr>
          <a:xfrm>
            <a:off x="6994525" y="4295775"/>
            <a:ext cx="217488"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2" name="Oval 81"/>
          <p:cNvSpPr/>
          <p:nvPr/>
        </p:nvSpPr>
        <p:spPr>
          <a:xfrm>
            <a:off x="5065713" y="5922963"/>
            <a:ext cx="217487" cy="220662"/>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3" name="Oval 82"/>
          <p:cNvSpPr/>
          <p:nvPr/>
        </p:nvSpPr>
        <p:spPr>
          <a:xfrm>
            <a:off x="5283200" y="6137275"/>
            <a:ext cx="217488"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4" name="Oval 83"/>
          <p:cNvSpPr/>
          <p:nvPr/>
        </p:nvSpPr>
        <p:spPr>
          <a:xfrm>
            <a:off x="6786563" y="4137025"/>
            <a:ext cx="217487" cy="22066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415" name="TextBox 84"/>
          <p:cNvSpPr txBox="1">
            <a:spLocks noChangeArrowheads="1"/>
          </p:cNvSpPr>
          <p:nvPr/>
        </p:nvSpPr>
        <p:spPr bwMode="auto">
          <a:xfrm>
            <a:off x="4143375" y="4071938"/>
            <a:ext cx="447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1+</a:t>
            </a:r>
          </a:p>
        </p:txBody>
      </p:sp>
      <p:sp>
        <p:nvSpPr>
          <p:cNvPr id="14416" name="TextBox 85"/>
          <p:cNvSpPr txBox="1">
            <a:spLocks noChangeArrowheads="1"/>
          </p:cNvSpPr>
          <p:nvPr/>
        </p:nvSpPr>
        <p:spPr bwMode="auto">
          <a:xfrm>
            <a:off x="7572375" y="4214813"/>
            <a:ext cx="390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t>1-</a:t>
            </a:r>
          </a:p>
        </p:txBody>
      </p:sp>
    </p:spTree>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smtClean="0"/>
              <a:t>Covalent bonding and the structure of the periodic table</a:t>
            </a:r>
          </a:p>
        </p:txBody>
      </p:sp>
      <p:sp>
        <p:nvSpPr>
          <p:cNvPr id="15363" name="Text Placeholder 2"/>
          <p:cNvSpPr>
            <a:spLocks noGrp="1"/>
          </p:cNvSpPr>
          <p:nvPr>
            <p:ph type="body" idx="1"/>
          </p:nvPr>
        </p:nvSpPr>
        <p:spPr>
          <a:xfrm>
            <a:off x="722313" y="5410200"/>
            <a:ext cx="7772400" cy="1042988"/>
          </a:xfrm>
        </p:spPr>
        <p:txBody>
          <a:bodyPr/>
          <a:lstStyle/>
          <a:p>
            <a:pPr eaLnBrk="1" hangingPunct="1"/>
            <a:r>
              <a:rPr lang="en-GB" smtClean="0"/>
              <a:t>Covalent bonding</a:t>
            </a:r>
          </a:p>
          <a:p>
            <a:pPr eaLnBrk="1" hangingPunct="1"/>
            <a:r>
              <a:rPr lang="en-GB" smtClean="0"/>
              <a:t>Structure of the periodic table</a:t>
            </a:r>
          </a:p>
        </p:txBody>
      </p:sp>
      <p:sp>
        <p:nvSpPr>
          <p:cNvPr id="15364" name="TextBox 3"/>
          <p:cNvSpPr txBox="1">
            <a:spLocks noChangeArrowheads="1"/>
          </p:cNvSpPr>
          <p:nvPr/>
        </p:nvSpPr>
        <p:spPr bwMode="auto">
          <a:xfrm>
            <a:off x="7202488" y="64881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GB" smtClean="0"/>
              <a:t>Covalent Bonding</a:t>
            </a:r>
          </a:p>
        </p:txBody>
      </p:sp>
      <p:sp>
        <p:nvSpPr>
          <p:cNvPr id="16387" name="Content Placeholder 2"/>
          <p:cNvSpPr>
            <a:spLocks noGrp="1"/>
          </p:cNvSpPr>
          <p:nvPr>
            <p:ph idx="1"/>
          </p:nvPr>
        </p:nvSpPr>
        <p:spPr>
          <a:xfrm>
            <a:off x="304800" y="1643063"/>
            <a:ext cx="8534400" cy="4786312"/>
          </a:xfrm>
        </p:spPr>
        <p:txBody>
          <a:bodyPr/>
          <a:lstStyle/>
          <a:p>
            <a:pPr eaLnBrk="1" hangingPunct="1"/>
            <a:r>
              <a:rPr lang="en-GB" smtClean="0"/>
              <a:t>This bond only happens in non-metals</a:t>
            </a:r>
          </a:p>
          <a:p>
            <a:pPr eaLnBrk="1" hangingPunct="1"/>
            <a:r>
              <a:rPr lang="en-GB" smtClean="0"/>
              <a:t>It involves the sharing of electrons rather than a complete transfer of electrons</a:t>
            </a:r>
          </a:p>
          <a:p>
            <a:pPr eaLnBrk="1" hangingPunct="1"/>
            <a:r>
              <a:rPr lang="en-GB" smtClean="0"/>
              <a:t>Remember that the electrons of one atom is symbolised with dots while the other is with crosses</a:t>
            </a:r>
          </a:p>
          <a:p>
            <a:pPr eaLnBrk="1" hangingPunct="1"/>
            <a:r>
              <a:rPr lang="en-GB" smtClean="0"/>
              <a:t>A single covalent bond is represented with a –</a:t>
            </a:r>
          </a:p>
          <a:p>
            <a:pPr lvl="1" eaLnBrk="1" hangingPunct="1"/>
            <a:r>
              <a:rPr lang="en-GB" smtClean="0"/>
              <a:t>E.g. Cl – Cl (chlorine molecule)</a:t>
            </a:r>
          </a:p>
          <a:p>
            <a:pPr eaLnBrk="1" hangingPunct="1"/>
            <a:r>
              <a:rPr lang="en-GB" smtClean="0"/>
              <a:t>A double covalent bond is represented with a =</a:t>
            </a:r>
          </a:p>
          <a:p>
            <a:pPr lvl="1" eaLnBrk="1" hangingPunct="1"/>
            <a:r>
              <a:rPr lang="en-GB" smtClean="0"/>
              <a:t>E.g. O = O (oxygen molecule)</a:t>
            </a:r>
          </a:p>
        </p:txBody>
      </p:sp>
      <p:sp>
        <p:nvSpPr>
          <p:cNvPr id="16388" name="TextBox 3"/>
          <p:cNvSpPr txBox="1">
            <a:spLocks noChangeArrowheads="1"/>
          </p:cNvSpPr>
          <p:nvPr/>
        </p:nvSpPr>
        <p:spPr bwMode="auto">
          <a:xfrm>
            <a:off x="7202488" y="6500813"/>
            <a:ext cx="19415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hlinkClick r:id="rId2" action="ppaction://hlinksldjump"/>
              </a:rPr>
              <a:t>Back to Contents</a:t>
            </a:r>
            <a:endParaRPr lang="en-GB"/>
          </a:p>
        </p:txBody>
      </p:sp>
    </p:spTree>
  </p:cSld>
  <p:clrMapOvr>
    <a:masterClrMapping/>
  </p:clrMapOvr>
  <p:transition spd="med">
    <p:rand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fab">
  <a:themeElements>
    <a:clrScheme name="Prefab">
      <a:dk1>
        <a:sysClr val="windowText" lastClr="000000"/>
      </a:dk1>
      <a:lt1>
        <a:sysClr val="window" lastClr="FFFFFF"/>
      </a:lt1>
      <a:dk2>
        <a:srgbClr val="5D5C64"/>
      </a:dk2>
      <a:lt2>
        <a:srgbClr val="E4D9BE"/>
      </a:lt2>
      <a:accent1>
        <a:srgbClr val="E0B62E"/>
      </a:accent1>
      <a:accent2>
        <a:srgbClr val="E6632E"/>
      </a:accent2>
      <a:accent3>
        <a:srgbClr val="73C1C7"/>
      </a:accent3>
      <a:accent4>
        <a:srgbClr val="75964C"/>
      </a:accent4>
      <a:accent5>
        <a:srgbClr val="C78C45"/>
      </a:accent5>
      <a:accent6>
        <a:srgbClr val="BCA076"/>
      </a:accent6>
      <a:hlink>
        <a:srgbClr val="CF3B0D"/>
      </a:hlink>
      <a:folHlink>
        <a:srgbClr val="7E756C"/>
      </a:folHlink>
    </a:clrScheme>
    <a:fontScheme name="Prefab">
      <a:majorFont>
        <a:latin typeface="Arial Black"/>
        <a:ea typeface=""/>
        <a:cs typeface=""/>
        <a:font script="Jpan" typeface="ＭＳ Ｐゴシック"/>
        <a:font script="Hang" typeface="HY견고딕"/>
        <a:font script="Hans" typeface="宋体"/>
        <a:font script="Hant" typeface="新細明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Prefab</Template>
  <TotalTime>830</TotalTime>
  <Words>2123</Words>
  <Application>Microsoft Office PowerPoint</Application>
  <PresentationFormat>On-screen Show (4:3)</PresentationFormat>
  <Paragraphs>440</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Arial Black</vt:lpstr>
      <vt:lpstr>Wingdings 2</vt:lpstr>
      <vt:lpstr>Calibri</vt:lpstr>
      <vt:lpstr>Wingdings</vt:lpstr>
      <vt:lpstr>Constantia</vt:lpstr>
      <vt:lpstr>Prefab</vt:lpstr>
      <vt:lpstr>Science</vt:lpstr>
      <vt:lpstr>Contents</vt:lpstr>
      <vt:lpstr>What are atoms like?</vt:lpstr>
      <vt:lpstr>The Structure of the Atom</vt:lpstr>
      <vt:lpstr>How atoms combine</vt:lpstr>
      <vt:lpstr>Ionic bonding</vt:lpstr>
      <vt:lpstr>Ionic bonding example</vt:lpstr>
      <vt:lpstr>Covalent bonding and the structure of the periodic table</vt:lpstr>
      <vt:lpstr>Covalent Bonding</vt:lpstr>
      <vt:lpstr>Covalent Bonding Examples</vt:lpstr>
      <vt:lpstr>The Periodic table</vt:lpstr>
      <vt:lpstr>Mass and Atomic Numbers</vt:lpstr>
      <vt:lpstr>Group 1 Elements</vt:lpstr>
      <vt:lpstr>Alkali Metals</vt:lpstr>
      <vt:lpstr>Test for Alkali Metals</vt:lpstr>
      <vt:lpstr>Group 7 Elements</vt:lpstr>
      <vt:lpstr>Halogens</vt:lpstr>
      <vt:lpstr>Displacement Reactions of the Halogens</vt:lpstr>
      <vt:lpstr>Halogens and Alkali Metals</vt:lpstr>
      <vt:lpstr>Electrolysis</vt:lpstr>
      <vt:lpstr>Electrolysis of Sulphuric Acid</vt:lpstr>
      <vt:lpstr>Electrolysis of Aluminium</vt:lpstr>
      <vt:lpstr>Flame Test</vt:lpstr>
      <vt:lpstr>How to do a Flame Test</vt:lpstr>
      <vt:lpstr>Transition elements</vt:lpstr>
      <vt:lpstr>Properties and Uses</vt:lpstr>
      <vt:lpstr>Metal Compounds</vt:lpstr>
      <vt:lpstr>Thermal Decomposition</vt:lpstr>
      <vt:lpstr>Identifying transition metal ions</vt:lpstr>
      <vt:lpstr>Metal structure and Properties</vt:lpstr>
      <vt:lpstr>Properties of Typical Metals</vt:lpstr>
      <vt:lpstr>Metallic Bonding</vt:lpstr>
      <vt:lpstr>Superconductors</vt:lpstr>
      <vt:lpstr>Key Words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Katie Burke</dc:creator>
  <cp:lastModifiedBy>MMiola</cp:lastModifiedBy>
  <cp:revision>137</cp:revision>
  <dcterms:created xsi:type="dcterms:W3CDTF">2007-12-17T20:25:24Z</dcterms:created>
  <dcterms:modified xsi:type="dcterms:W3CDTF">2011-10-23T20:18:16Z</dcterms:modified>
</cp:coreProperties>
</file>