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6" r:id="rId9"/>
    <p:sldId id="307" r:id="rId10"/>
    <p:sldId id="308" r:id="rId11"/>
    <p:sldId id="309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81" r:id="rId23"/>
    <p:sldId id="282" r:id="rId24"/>
    <p:sldId id="283" r:id="rId25"/>
    <p:sldId id="284" r:id="rId26"/>
    <p:sldId id="285" r:id="rId27"/>
    <p:sldId id="288" r:id="rId28"/>
    <p:sldId id="289" r:id="rId29"/>
    <p:sldId id="290" r:id="rId30"/>
    <p:sldId id="291" r:id="rId31"/>
    <p:sldId id="292" r:id="rId32"/>
    <p:sldId id="294" r:id="rId33"/>
    <p:sldId id="295" r:id="rId34"/>
    <p:sldId id="296" r:id="rId35"/>
    <p:sldId id="297" r:id="rId36"/>
    <p:sldId id="299" r:id="rId37"/>
    <p:sldId id="300" r:id="rId38"/>
    <p:sldId id="310" r:id="rId39"/>
    <p:sldId id="311" r:id="rId4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CC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8" autoAdjust="0"/>
    <p:restoredTop sz="90929"/>
  </p:normalViewPr>
  <p:slideViewPr>
    <p:cSldViewPr>
      <p:cViewPr varScale="1">
        <p:scale>
          <a:sx n="66" d="100"/>
          <a:sy n="6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64CB2-81A0-4E9D-9F15-E1D933CA46FD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8F4F-36DA-48F5-8B8B-647E2323711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66CCFF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7543800" y="1524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0" u="sng">
                <a:solidFill>
                  <a:srgbClr val="66CCFF"/>
                </a:solidFill>
                <a:latin typeface="Comic Sans MS" pitchFamily="66" charset="0"/>
              </a:rPr>
              <a:t>Next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3.xml"/><Relationship Id="rId7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" Target="slide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jpeg"/><Relationship Id="rId5" Type="http://schemas.openxmlformats.org/officeDocument/2006/relationships/oleObject" Target="../embeddings/oleObject10.bin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11" Type="http://schemas.openxmlformats.org/officeDocument/2006/relationships/slide" Target="slide37.xml"/><Relationship Id="rId5" Type="http://schemas.openxmlformats.org/officeDocument/2006/relationships/slide" Target="slide23.xml"/><Relationship Id="rId10" Type="http://schemas.openxmlformats.org/officeDocument/2006/relationships/slide" Target="slide31.xml"/><Relationship Id="rId4" Type="http://schemas.openxmlformats.org/officeDocument/2006/relationships/slide" Target="slide18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slide" Target="slide26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28.xml"/><Relationship Id="rId7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30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6.bin"/><Relationship Id="rId4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slide" Target="slide36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slide" Target="slide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7.bin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image" Target="../media/image4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8.bin"/><Relationship Id="rId4" Type="http://schemas.openxmlformats.org/officeDocument/2006/relationships/slide" Target="sl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77557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Comic Sans MS"/>
              </a:rPr>
              <a:t>Module: Chemistry 6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990600" y="3352800"/>
            <a:ext cx="7010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Comic Sans MS"/>
              </a:rPr>
              <a:t>Chemistry Out There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24750" y="62372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Back to C5b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Calculating Amounts of Products</a:t>
            </a:r>
            <a:r>
              <a:rPr lang="en-GB" sz="28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543800" y="1524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0" u="sng">
                <a:solidFill>
                  <a:srgbClr val="66CCFF"/>
                </a:solidFill>
                <a:latin typeface="Comic Sans MS" pitchFamily="66" charset="0"/>
              </a:rPr>
              <a:t>Next page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6850" y="990600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The amount of product produced by electrolysis depends on the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current</a:t>
            </a:r>
            <a:r>
              <a:rPr lang="en-GB" sz="2200" b="0">
                <a:latin typeface="Comic Sans MS" pitchFamily="66" charset="0"/>
              </a:rPr>
              <a:t> and the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time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2400" y="1905000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2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Charge (Q)  = Current (I)  x  Time (t)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2400" y="2438400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To increase the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product</a:t>
            </a:r>
            <a:r>
              <a:rPr lang="en-GB" sz="2200" b="0">
                <a:latin typeface="Comic Sans MS" pitchFamily="66" charset="0"/>
              </a:rPr>
              <a:t>, we increase either the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current</a:t>
            </a:r>
            <a:r>
              <a:rPr lang="en-GB" sz="2200" b="0">
                <a:latin typeface="Comic Sans MS" pitchFamily="66" charset="0"/>
              </a:rPr>
              <a:t> or the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amount of time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28600" y="35052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</a:rPr>
              <a:t>If 0.96g of copper is deposited by a 0.5A current running for 100 minutes, how much copper is deposited by one coulomb?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04800" y="4191000"/>
            <a:ext cx="3886200" cy="1192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 u="sng">
                <a:solidFill>
                  <a:schemeClr val="accent2"/>
                </a:solidFill>
                <a:latin typeface="Comic Sans MS" pitchFamily="66" charset="0"/>
              </a:rPr>
              <a:t>Step 1</a:t>
            </a:r>
          </a:p>
          <a:p>
            <a:pPr>
              <a:spcBef>
                <a:spcPct val="50000"/>
              </a:spcBef>
            </a:pPr>
            <a:r>
              <a:rPr lang="en-GB" sz="1800" b="0">
                <a:solidFill>
                  <a:schemeClr val="accent2"/>
                </a:solidFill>
                <a:latin typeface="Comic Sans MS" pitchFamily="66" charset="0"/>
              </a:rPr>
              <a:t>Change time into seconds</a:t>
            </a:r>
          </a:p>
          <a:p>
            <a:pPr>
              <a:spcBef>
                <a:spcPct val="50000"/>
              </a:spcBef>
            </a:pPr>
            <a:r>
              <a:rPr lang="en-GB" sz="1800" b="0">
                <a:solidFill>
                  <a:schemeClr val="accent2"/>
                </a:solidFill>
                <a:latin typeface="Comic Sans MS" pitchFamily="66" charset="0"/>
              </a:rPr>
              <a:t>100 minutes x 60 = </a:t>
            </a:r>
            <a:r>
              <a:rPr lang="en-GB" sz="1800" b="0">
                <a:solidFill>
                  <a:srgbClr val="FF0000"/>
                </a:solidFill>
                <a:latin typeface="Comic Sans MS" pitchFamily="66" charset="0"/>
              </a:rPr>
              <a:t>6000 seconds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191000" y="4114800"/>
            <a:ext cx="4419600" cy="1604963"/>
          </a:xfrm>
          <a:prstGeom prst="rect">
            <a:avLst/>
          </a:prstGeom>
          <a:solidFill>
            <a:srgbClr val="FFD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 u="sng">
                <a:solidFill>
                  <a:schemeClr val="accent2"/>
                </a:solidFill>
                <a:latin typeface="Comic Sans MS" pitchFamily="66" charset="0"/>
              </a:rPr>
              <a:t>Step 2</a:t>
            </a:r>
          </a:p>
          <a:p>
            <a:pPr>
              <a:spcBef>
                <a:spcPct val="50000"/>
              </a:spcBef>
            </a:pPr>
            <a:r>
              <a:rPr lang="en-GB" sz="1800" b="0">
                <a:solidFill>
                  <a:schemeClr val="accent2"/>
                </a:solidFill>
                <a:latin typeface="Comic Sans MS" pitchFamily="66" charset="0"/>
              </a:rPr>
              <a:t>Substitute data into equation, Q=It</a:t>
            </a:r>
          </a:p>
          <a:p>
            <a:pPr>
              <a:spcBef>
                <a:spcPct val="50000"/>
              </a:spcBef>
            </a:pPr>
            <a:r>
              <a:rPr lang="en-GB" sz="1800" b="0">
                <a:solidFill>
                  <a:schemeClr val="accent2"/>
                </a:solidFill>
                <a:latin typeface="Comic Sans MS" pitchFamily="66" charset="0"/>
              </a:rPr>
              <a:t>Q = 0.5A x 6000s</a:t>
            </a:r>
          </a:p>
          <a:p>
            <a:pPr>
              <a:spcBef>
                <a:spcPct val="50000"/>
              </a:spcBef>
            </a:pPr>
            <a:r>
              <a:rPr lang="en-GB" sz="1800" b="0">
                <a:solidFill>
                  <a:schemeClr val="accent2"/>
                </a:solidFill>
                <a:latin typeface="Comic Sans MS" pitchFamily="66" charset="0"/>
              </a:rPr>
              <a:t>Q = </a:t>
            </a:r>
            <a:r>
              <a:rPr lang="en-GB" sz="1800" b="0">
                <a:solidFill>
                  <a:srgbClr val="FF0000"/>
                </a:solidFill>
                <a:latin typeface="Comic Sans MS" pitchFamily="66" charset="0"/>
              </a:rPr>
              <a:t>3000 coulombs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04800" y="5791200"/>
            <a:ext cx="6096000" cy="779463"/>
          </a:xfrm>
          <a:prstGeom prst="rect">
            <a:avLst/>
          </a:prstGeom>
          <a:solidFill>
            <a:srgbClr val="DDF2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 u="sng">
                <a:solidFill>
                  <a:schemeClr val="accent2"/>
                </a:solidFill>
                <a:latin typeface="Comic Sans MS" pitchFamily="66" charset="0"/>
              </a:rPr>
              <a:t>Step 3</a:t>
            </a:r>
          </a:p>
          <a:p>
            <a:pPr>
              <a:spcBef>
                <a:spcPct val="50000"/>
              </a:spcBef>
            </a:pPr>
            <a:r>
              <a:rPr lang="en-GB" sz="1800" b="0">
                <a:solidFill>
                  <a:schemeClr val="accent2"/>
                </a:solidFill>
                <a:latin typeface="Comic Sans MS" pitchFamily="66" charset="0"/>
              </a:rPr>
              <a:t>3000 C deposits 0.96g so 1 C = 0.96 /3000 = 0.00032g</a:t>
            </a:r>
            <a:endParaRPr lang="en-GB" sz="1800" b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utoUpdateAnimBg="0"/>
      <p:bldP spid="15370" grpId="0" animBg="1" autoUpdateAnimBg="0"/>
      <p:bldP spid="15371" grpId="0" animBg="1" autoUpdateAnimBg="0"/>
      <p:bldP spid="1537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524750" y="62372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Back to C5b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Products of Electrolysis</a:t>
            </a:r>
            <a:r>
              <a:rPr lang="en-GB" sz="28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543800" y="1524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0" u="sng">
                <a:solidFill>
                  <a:srgbClr val="66CCFF"/>
                </a:solidFill>
                <a:latin typeface="Comic Sans MS" pitchFamily="66" charset="0"/>
              </a:rPr>
              <a:t>Next page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96850" y="990600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When a molten electrolyte is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electrolysed</a:t>
            </a:r>
            <a:r>
              <a:rPr lang="en-GB" sz="2200" b="0">
                <a:latin typeface="Comic Sans MS" pitchFamily="66" charset="0"/>
              </a:rPr>
              <a:t>, we can show the reactions at the electrodes using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half equations</a:t>
            </a:r>
          </a:p>
        </p:txBody>
      </p:sp>
      <p:graphicFrame>
        <p:nvGraphicFramePr>
          <p:cNvPr id="14377" name="Group 41"/>
          <p:cNvGraphicFramePr>
            <a:graphicFrameLocks noGrp="1"/>
          </p:cNvGraphicFramePr>
          <p:nvPr/>
        </p:nvGraphicFramePr>
        <p:xfrm>
          <a:off x="381000" y="1905000"/>
          <a:ext cx="8458200" cy="1371600"/>
        </p:xfrm>
        <a:graphic>
          <a:graphicData uri="http://schemas.openxmlformats.org/drawingml/2006/table">
            <a:tbl>
              <a:tblPr/>
              <a:tblGrid>
                <a:gridCol w="2114550"/>
                <a:gridCol w="2114550"/>
                <a:gridCol w="2114550"/>
                <a:gridCol w="211455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electrolyte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cathode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anode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Al</a:t>
                      </a:r>
                      <a:r>
                        <a:rPr kumimoji="0" lang="en-GB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Al and O</a:t>
                      </a:r>
                      <a:r>
                        <a:rPr kumimoji="0" lang="en-GB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Al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3+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+ 3e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  <a:t> Al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2O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2-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- 4e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KCl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K and Cl</a:t>
                      </a:r>
                      <a:r>
                        <a:rPr kumimoji="0" lang="en-GB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Pb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+ 2e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  <a:t> 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2Cl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- 2e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  <a:t> Cl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304800" y="3733800"/>
            <a:ext cx="86423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If we have an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aqueous</a:t>
            </a:r>
            <a:r>
              <a:rPr lang="en-GB" sz="2200" b="0">
                <a:latin typeface="Comic Sans MS" pitchFamily="66" charset="0"/>
              </a:rPr>
              <a:t> solution (dissolved in water), it is sometimes easier to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decompose the water</a:t>
            </a:r>
            <a:r>
              <a:rPr lang="en-GB" sz="2200" b="0">
                <a:latin typeface="Comic Sans MS" pitchFamily="66" charset="0"/>
              </a:rPr>
              <a:t> than the compound. 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Potassium </a:t>
            </a:r>
            <a:r>
              <a:rPr lang="en-GB" sz="2200" b="0">
                <a:latin typeface="Comic Sans MS" pitchFamily="66" charset="0"/>
              </a:rPr>
              <a:t>aqueous compounds do this</a:t>
            </a:r>
            <a:endParaRPr lang="en-GB" sz="22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4402" name="Group 66"/>
          <p:cNvGraphicFramePr>
            <a:graphicFrameLocks noGrp="1"/>
          </p:cNvGraphicFramePr>
          <p:nvPr/>
        </p:nvGraphicFramePr>
        <p:xfrm>
          <a:off x="304800" y="4876800"/>
          <a:ext cx="8458200" cy="1158240"/>
        </p:xfrm>
        <a:graphic>
          <a:graphicData uri="http://schemas.openxmlformats.org/drawingml/2006/table">
            <a:tbl>
              <a:tblPr/>
              <a:tblGrid>
                <a:gridCol w="2114550"/>
                <a:gridCol w="2114550"/>
                <a:gridCol w="2114550"/>
                <a:gridCol w="211455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electrolyte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cathode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anode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GB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en-GB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and O</a:t>
                      </a:r>
                      <a:r>
                        <a:rPr kumimoji="0" lang="en-GB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2H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+ 2e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  <a:t> H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4OH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- 4e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  <a:t> 2H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  <a:t>O +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914400" y="476250"/>
            <a:ext cx="68580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C6b - Redox Reactions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19400" y="2057400"/>
            <a:ext cx="5105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  <a:sym typeface="Wingdings" pitchFamily="2" charset="2"/>
              </a:rPr>
              <a:t>Rusting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Methods of preventing rust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Redox reactions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Displacement</a:t>
            </a:r>
          </a:p>
        </p:txBody>
      </p:sp>
      <p:pic>
        <p:nvPicPr>
          <p:cNvPr id="10245" name="Picture 5" descr="MCj0436917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4575" y="2090738"/>
            <a:ext cx="503238" cy="503237"/>
          </a:xfrm>
          <a:prstGeom prst="rect">
            <a:avLst/>
          </a:prstGeom>
          <a:noFill/>
        </p:spPr>
      </p:pic>
      <p:pic>
        <p:nvPicPr>
          <p:cNvPr id="10246" name="Picture 6" descr="MCj04369170000[1]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5838" y="4221163"/>
            <a:ext cx="503237" cy="503237"/>
          </a:xfrm>
          <a:prstGeom prst="rect">
            <a:avLst/>
          </a:prstGeom>
          <a:noFill/>
        </p:spPr>
      </p:pic>
      <p:pic>
        <p:nvPicPr>
          <p:cNvPr id="10247" name="Picture 7" descr="MCj0436918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4575" y="3171825"/>
            <a:ext cx="503238" cy="503238"/>
          </a:xfrm>
          <a:prstGeom prst="rect">
            <a:avLst/>
          </a:prstGeom>
          <a:noFill/>
        </p:spPr>
      </p:pic>
      <p:pic>
        <p:nvPicPr>
          <p:cNvPr id="10248" name="Picture 8" descr="MCj04369180000[1]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5334000"/>
            <a:ext cx="503238" cy="50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Rusting</a:t>
            </a:r>
            <a:r>
              <a:rPr lang="en-GB" sz="28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Back to C6b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Rust</a:t>
            </a:r>
            <a:r>
              <a:rPr lang="en-GB" sz="2200" b="0">
                <a:latin typeface="Comic Sans MS" pitchFamily="66" charset="0"/>
              </a:rPr>
              <a:t> is a chemical that forms when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iron</a:t>
            </a:r>
            <a:r>
              <a:rPr lang="en-GB" sz="2200" b="0">
                <a:latin typeface="Comic Sans MS" pitchFamily="66" charset="0"/>
              </a:rPr>
              <a:t> combines with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oxygen</a:t>
            </a:r>
            <a:r>
              <a:rPr lang="en-GB" sz="2200" b="0">
                <a:latin typeface="Comic Sans MS" pitchFamily="66" charset="0"/>
              </a:rPr>
              <a:t> and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water</a:t>
            </a:r>
            <a:r>
              <a:rPr lang="en-GB" sz="2200" b="0">
                <a:latin typeface="Comic Sans MS" pitchFamily="66" charset="0"/>
              </a:rPr>
              <a:t> in a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redox</a:t>
            </a:r>
            <a:r>
              <a:rPr lang="en-GB" sz="2200" b="0">
                <a:latin typeface="Comic Sans MS" pitchFamily="66" charset="0"/>
              </a:rPr>
              <a:t> reaction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Its chemical name is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hydrated iron oxide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52400" y="3200400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Iron   +   Oxygen   +   Water   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   Hydrated Iron Oxide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73" name="Picture 9" descr="http://miningartifacts.homestead.com/files/001_buck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10000"/>
            <a:ext cx="3048000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Methods of Preventing Rust</a:t>
            </a:r>
            <a:r>
              <a:rPr lang="en-GB" sz="28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Back to C6b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Iron and steel can be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protected</a:t>
            </a:r>
            <a:r>
              <a:rPr lang="en-GB" sz="2200" b="0">
                <a:latin typeface="Comic Sans MS" pitchFamily="66" charset="0"/>
              </a:rPr>
              <a:t> from rusting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04800" y="1676400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It can be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painted</a:t>
            </a:r>
            <a:r>
              <a:rPr lang="en-GB" sz="2200" b="0">
                <a:latin typeface="Comic Sans MS" pitchFamily="66" charset="0"/>
              </a:rPr>
              <a:t> or covered in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oil</a:t>
            </a:r>
            <a:r>
              <a:rPr lang="en-GB" sz="2200" b="0">
                <a:latin typeface="Comic Sans MS" pitchFamily="66" charset="0"/>
              </a:rPr>
              <a:t> or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grease</a:t>
            </a:r>
            <a:r>
              <a:rPr lang="en-GB" sz="2200" b="0">
                <a:latin typeface="Comic Sans MS" pitchFamily="66" charset="0"/>
              </a:rPr>
              <a:t>.  This stops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water</a:t>
            </a:r>
            <a:r>
              <a:rPr lang="en-GB" sz="2200" b="0">
                <a:latin typeface="Comic Sans MS" pitchFamily="66" charset="0"/>
              </a:rPr>
              <a:t> and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air</a:t>
            </a:r>
            <a:r>
              <a:rPr lang="en-GB" sz="2200" b="0">
                <a:latin typeface="Comic Sans MS" pitchFamily="66" charset="0"/>
              </a:rPr>
              <a:t> coming into contact with it.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8600" y="2514600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Other methods are: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2318" name="Group 30"/>
          <p:cNvGraphicFramePr>
            <a:graphicFrameLocks noGrp="1"/>
          </p:cNvGraphicFramePr>
          <p:nvPr/>
        </p:nvGraphicFramePr>
        <p:xfrm>
          <a:off x="304800" y="2971800"/>
          <a:ext cx="8382000" cy="2712720"/>
        </p:xfrm>
        <a:graphic>
          <a:graphicData uri="http://schemas.openxmlformats.org/drawingml/2006/table">
            <a:tbl>
              <a:tblPr/>
              <a:tblGrid>
                <a:gridCol w="2743200"/>
                <a:gridCol w="563880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charset="0"/>
                        </a:rPr>
                        <a:t>Galvanising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Coated with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charset="0"/>
                        </a:rPr>
                        <a:t>zinc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. Zinc stops iron coming into contact with air and water. Zinc reacts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charset="0"/>
                        </a:rPr>
                        <a:t>before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 the iron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charset="0"/>
                        </a:rPr>
                        <a:t>Tin plating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Coated with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charset="0"/>
                        </a:rPr>
                        <a:t>tin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. This acts as a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charset="0"/>
                        </a:rPr>
                        <a:t>barrier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. Iron will rust if the tin is scratched.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charset="0"/>
                        </a:rPr>
                        <a:t>Sacrificial protection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Have a more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charset="0"/>
                        </a:rPr>
                        <a:t>reactive metal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 in contact with the iron. It will corrode first and protect the iron.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Redox Reactions</a:t>
            </a:r>
            <a:r>
              <a:rPr lang="en-GB" sz="28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Back to C6b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Redox reactions are those that involve simultaneous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oxidation</a:t>
            </a:r>
            <a:r>
              <a:rPr lang="en-GB" sz="2200" b="0">
                <a:latin typeface="Comic Sans MS" pitchFamily="66" charset="0"/>
              </a:rPr>
              <a:t> and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reduction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8642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Oxidation involves the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loss of electrons</a:t>
            </a:r>
          </a:p>
          <a:p>
            <a:pPr algn="ctr"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E.g.   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  -  2e</a:t>
            </a:r>
            <a:r>
              <a:rPr lang="en-GB" sz="2200" baseline="30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 Fe</a:t>
            </a:r>
            <a:r>
              <a:rPr lang="en-GB" sz="2200" baseline="30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2+</a:t>
            </a:r>
            <a:endParaRPr lang="en-GB" sz="2200" baseline="300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8600" y="3429000"/>
            <a:ext cx="8642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Reduction involves the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gain of electrons</a:t>
            </a:r>
          </a:p>
          <a:p>
            <a:pPr algn="ctr"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E.g.   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</a:t>
            </a:r>
            <a:r>
              <a:rPr lang="en-GB" sz="2200" baseline="30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2+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+  2e</a:t>
            </a:r>
            <a:r>
              <a:rPr lang="en-GB" sz="2200" baseline="30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 Fe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8642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It can be remembered by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OILRIG</a:t>
            </a:r>
          </a:p>
          <a:p>
            <a:pPr algn="ctr">
              <a:spcBef>
                <a:spcPct val="50000"/>
              </a:spcBef>
            </a:pP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en-GB" sz="2200" b="0">
                <a:latin typeface="Comic Sans MS" pitchFamily="66" charset="0"/>
              </a:rPr>
              <a:t>xidation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</a:t>
            </a:r>
            <a:r>
              <a:rPr lang="en-GB" sz="2200" b="0">
                <a:latin typeface="Comic Sans MS" pitchFamily="66" charset="0"/>
              </a:rPr>
              <a:t>s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</a:t>
            </a:r>
            <a:r>
              <a:rPr lang="en-GB" sz="2200" b="0">
                <a:latin typeface="Comic Sans MS" pitchFamily="66" charset="0"/>
              </a:rPr>
              <a:t>oss,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en-GB" sz="2200" b="0">
                <a:latin typeface="Comic Sans MS" pitchFamily="66" charset="0"/>
              </a:rPr>
              <a:t>eduction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</a:t>
            </a:r>
            <a:r>
              <a:rPr lang="en-GB" sz="2200" b="0">
                <a:latin typeface="Comic Sans MS" pitchFamily="66" charset="0"/>
              </a:rPr>
              <a:t>s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en-GB" sz="2200" b="0">
                <a:latin typeface="Comic Sans MS" pitchFamily="66" charset="0"/>
              </a:rPr>
              <a:t>ain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3322" name="Picture 10" descr="http://blog.kir.com/archives/oil%20rig%20offsh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981200"/>
            <a:ext cx="185102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Displacement</a:t>
            </a:r>
            <a:r>
              <a:rPr lang="en-GB" sz="28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Back to C6b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Some metals are more </a:t>
            </a:r>
            <a:r>
              <a:rPr lang="en-GB" sz="2200" b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reactive</a:t>
            </a:r>
            <a:r>
              <a:rPr lang="en-GB" sz="2200" b="0">
                <a:latin typeface="Comic Sans MS" pitchFamily="66" charset="0"/>
              </a:rPr>
              <a:t> than others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A more reactive metal will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displace</a:t>
            </a:r>
            <a:r>
              <a:rPr lang="en-GB" sz="2200" b="0">
                <a:latin typeface="Comic Sans MS" pitchFamily="66" charset="0"/>
              </a:rPr>
              <a:t> a less reactive metal from a solution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28600" y="2438400"/>
            <a:ext cx="8763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i="1">
                <a:latin typeface="Comic Sans MS" pitchFamily="66" charset="0"/>
              </a:rPr>
              <a:t>Example</a:t>
            </a:r>
          </a:p>
          <a:p>
            <a:pPr algn="ctr">
              <a:spcBef>
                <a:spcPct val="50000"/>
              </a:spcBef>
            </a:pP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magnesium + copper sulphate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magnesium sulphate + copper</a:t>
            </a:r>
          </a:p>
          <a:p>
            <a:pPr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Mg     +      CuSO</a:t>
            </a:r>
            <a:r>
              <a:rPr lang="en-GB" sz="2200" baseline="-25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     MgSO</a:t>
            </a:r>
            <a:r>
              <a:rPr lang="en-GB" sz="2200" baseline="-25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4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       +   Cu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28600" y="5257800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A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colour change</a:t>
            </a:r>
            <a:r>
              <a:rPr lang="en-GB" sz="2200" b="0">
                <a:latin typeface="Comic Sans MS" pitchFamily="66" charset="0"/>
              </a:rPr>
              <a:t> or change in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temperature </a:t>
            </a:r>
            <a:r>
              <a:rPr lang="en-GB" sz="2200" b="0">
                <a:latin typeface="Comic Sans MS" pitchFamily="66" charset="0"/>
              </a:rPr>
              <a:t>are usually used to indicate a reaction has taken place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46" name="Picture 10" descr="http://amazingrust.com/Images/Products/Magnesium_Ribbon/Magnesium_Ribbon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86200"/>
            <a:ext cx="1219200" cy="1206500"/>
          </a:xfrm>
          <a:prstGeom prst="rect">
            <a:avLst/>
          </a:prstGeom>
          <a:noFill/>
        </p:spPr>
      </p:pic>
      <p:pic>
        <p:nvPicPr>
          <p:cNvPr id="14348" name="Picture 12" descr="http://www.dkimages.com/discover/previews/824/15025098.JPG"/>
          <p:cNvPicPr>
            <a:picLocks noChangeAspect="1" noChangeArrowheads="1"/>
          </p:cNvPicPr>
          <p:nvPr/>
        </p:nvPicPr>
        <p:blipFill>
          <a:blip r:embed="rId5" cstate="print"/>
          <a:srcRect b="5000"/>
          <a:stretch>
            <a:fillRect/>
          </a:stretch>
        </p:blipFill>
        <p:spPr bwMode="auto">
          <a:xfrm>
            <a:off x="2651125" y="3838575"/>
            <a:ext cx="1138238" cy="1447800"/>
          </a:xfrm>
          <a:prstGeom prst="rect">
            <a:avLst/>
          </a:prstGeom>
          <a:noFill/>
        </p:spPr>
      </p:pic>
      <p:pic>
        <p:nvPicPr>
          <p:cNvPr id="14350" name="Picture 14" descr="http://woelen.scheikunde.net/science/chem/riddles/copper+thiosulfate/exp0001.jpg"/>
          <p:cNvPicPr>
            <a:picLocks noChangeAspect="1" noChangeArrowheads="1"/>
          </p:cNvPicPr>
          <p:nvPr/>
        </p:nvPicPr>
        <p:blipFill>
          <a:blip r:embed="rId6" cstate="print"/>
          <a:srcRect l="49068" r="10522" b="19167"/>
          <a:stretch>
            <a:fillRect/>
          </a:stretch>
        </p:blipFill>
        <p:spPr bwMode="auto">
          <a:xfrm>
            <a:off x="5486400" y="3886200"/>
            <a:ext cx="914400" cy="1371600"/>
          </a:xfrm>
          <a:prstGeom prst="rect">
            <a:avLst/>
          </a:prstGeom>
          <a:noFill/>
        </p:spPr>
      </p:pic>
      <p:pic>
        <p:nvPicPr>
          <p:cNvPr id="14352" name="Picture 16" descr="http://www.webmineral.com/specimens/Copp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3962400"/>
            <a:ext cx="1371600" cy="112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914400" y="476250"/>
            <a:ext cx="68580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C6c - Alcohols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19400" y="2057400"/>
            <a:ext cx="5105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  <a:sym typeface="Wingdings" pitchFamily="2" charset="2"/>
              </a:rPr>
              <a:t>Structures of alcohols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Fermentation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Distillation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Converting ethene</a:t>
            </a:r>
          </a:p>
        </p:txBody>
      </p:sp>
      <p:pic>
        <p:nvPicPr>
          <p:cNvPr id="16388" name="Picture 4" descr="MCj043691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575" y="2090738"/>
            <a:ext cx="503238" cy="503237"/>
          </a:xfrm>
          <a:prstGeom prst="rect">
            <a:avLst/>
          </a:prstGeom>
          <a:noFill/>
        </p:spPr>
      </p:pic>
      <p:pic>
        <p:nvPicPr>
          <p:cNvPr id="16389" name="Picture 5" descr="MCj0436917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5838" y="4221163"/>
            <a:ext cx="503237" cy="503237"/>
          </a:xfrm>
          <a:prstGeom prst="rect">
            <a:avLst/>
          </a:prstGeom>
          <a:noFill/>
        </p:spPr>
      </p:pic>
      <p:pic>
        <p:nvPicPr>
          <p:cNvPr id="16390" name="Picture 6" descr="MCj04369180000[1]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4575" y="3171825"/>
            <a:ext cx="503238" cy="503238"/>
          </a:xfrm>
          <a:prstGeom prst="rect">
            <a:avLst/>
          </a:prstGeom>
          <a:noFill/>
        </p:spPr>
      </p:pic>
      <p:pic>
        <p:nvPicPr>
          <p:cNvPr id="16391" name="Picture 7" descr="MCj04369180000[1]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334000"/>
            <a:ext cx="503238" cy="503238"/>
          </a:xfrm>
          <a:prstGeom prst="rect">
            <a:avLst/>
          </a:prstGeom>
          <a:noFill/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8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Structures of Alcohols</a:t>
            </a:r>
            <a:r>
              <a:rPr lang="en-GB" sz="28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4" action="ppaction://hlinksldjump"/>
              </a:rPr>
              <a:t>Back to C6c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642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Alcohols have many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uses</a:t>
            </a:r>
          </a:p>
          <a:p>
            <a:pPr>
              <a:spcBef>
                <a:spcPct val="50000"/>
              </a:spcBef>
            </a:pP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Alcoholic drinks, solvents, fuel for cars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52400" y="2133600"/>
            <a:ext cx="86423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Ethanol</a:t>
            </a:r>
            <a:r>
              <a:rPr lang="en-GB" sz="2200" b="0">
                <a:latin typeface="Comic Sans MS" pitchFamily="66" charset="0"/>
              </a:rPr>
              <a:t> is an alcohol.</a:t>
            </a:r>
          </a:p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It contains a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hydrocarbon chain</a:t>
            </a:r>
            <a:r>
              <a:rPr lang="en-GB" sz="2200" b="0">
                <a:latin typeface="Comic Sans MS" pitchFamily="66" charset="0"/>
              </a:rPr>
              <a:t> with a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hydroxyl</a:t>
            </a:r>
            <a:r>
              <a:rPr lang="en-GB" sz="2200" b="0">
                <a:latin typeface="Comic Sans MS" pitchFamily="66" charset="0"/>
              </a:rPr>
              <a:t> group (-OH) attached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819400" y="3124200"/>
          <a:ext cx="1905000" cy="1079500"/>
        </p:xfrm>
        <a:graphic>
          <a:graphicData uri="http://schemas.openxmlformats.org/presentationml/2006/ole">
            <p:oleObj spid="_x0000_s17415" name="Bitmap Image" r:id="rId5" imgW="1076475" imgH="609524" progId="PBrush">
              <p:embed/>
            </p:oleObj>
          </a:graphicData>
        </a:graphic>
      </p:graphicFrame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28600" y="4343400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Methanol, propanol and butanol are also alcohols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914400" y="4876800"/>
          <a:ext cx="1447800" cy="898525"/>
        </p:xfrm>
        <a:graphic>
          <a:graphicData uri="http://schemas.openxmlformats.org/presentationml/2006/ole">
            <p:oleObj spid="_x0000_s17417" name="Bitmap Image" r:id="rId6" imgW="905001" imgH="561905" progId="PBrush">
              <p:embed/>
            </p:oleObj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2590800" y="4876800"/>
          <a:ext cx="2057400" cy="963613"/>
        </p:xfrm>
        <a:graphic>
          <a:graphicData uri="http://schemas.openxmlformats.org/presentationml/2006/ole">
            <p:oleObj spid="_x0000_s17418" name="Bitmap Image" r:id="rId7" imgW="1362265" imgH="638264" progId="PBrush">
              <p:embed/>
            </p:oleObj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4800600" y="4876800"/>
          <a:ext cx="2133600" cy="1265238"/>
        </p:xfrm>
        <a:graphic>
          <a:graphicData uri="http://schemas.openxmlformats.org/presentationml/2006/ole">
            <p:oleObj spid="_x0000_s17419" name="Bitmap Image" r:id="rId8" imgW="1333333" imgH="79047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Fermentation</a:t>
            </a:r>
            <a:r>
              <a:rPr lang="en-GB" sz="28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4" action="ppaction://hlinksldjump"/>
              </a:rPr>
              <a:t>Back to C6c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473450" y="990600"/>
            <a:ext cx="5441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Ethanol can be made using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fermentation</a:t>
            </a:r>
            <a:r>
              <a:rPr lang="en-GB" sz="2200" b="0">
                <a:latin typeface="Comic Sans MS" pitchFamily="66" charset="0"/>
              </a:rPr>
              <a:t>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505200" y="2057400"/>
            <a:ext cx="52895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Sugar (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glucose</a:t>
            </a:r>
            <a:r>
              <a:rPr lang="en-GB" sz="2200" b="0">
                <a:latin typeface="Comic Sans MS" pitchFamily="66" charset="0"/>
              </a:rPr>
              <a:t>) is dissolved in water.</a:t>
            </a:r>
          </a:p>
          <a:p>
            <a:pPr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Yeast</a:t>
            </a:r>
            <a:r>
              <a:rPr lang="en-GB" sz="2200" b="0">
                <a:latin typeface="Comic Sans MS" pitchFamily="66" charset="0"/>
              </a:rPr>
              <a:t> acts as a catalyst.</a:t>
            </a:r>
          </a:p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Glucose breaks down to produce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ethanol</a:t>
            </a:r>
            <a:r>
              <a:rPr lang="en-GB" sz="2200" b="0">
                <a:latin typeface="Comic Sans MS" pitchFamily="66" charset="0"/>
              </a:rPr>
              <a:t> and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carbon dioxide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86000" y="4495800"/>
            <a:ext cx="65087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Glucose   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  Ethanol   +   Carbon Dioxide</a:t>
            </a:r>
          </a:p>
          <a:p>
            <a:pPr>
              <a:spcBef>
                <a:spcPct val="50000"/>
              </a:spcBef>
            </a:pP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12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  C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H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5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OH   +         CO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2</a:t>
            </a:r>
            <a:endParaRPr lang="en-GB" sz="2200" baseline="-250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76200" y="990600"/>
          <a:ext cx="3352800" cy="1546225"/>
        </p:xfrm>
        <a:graphic>
          <a:graphicData uri="http://schemas.openxmlformats.org/presentationml/2006/ole">
            <p:oleObj spid="_x0000_s18440" name="Bitmap Image" r:id="rId5" imgW="2580952" imgH="1190476" progId="PBrush">
              <p:embed/>
            </p:oleObj>
          </a:graphicData>
        </a:graphic>
      </p:graphicFrame>
      <p:pic>
        <p:nvPicPr>
          <p:cNvPr id="18442" name="Picture 10" descr="http://www.mr-damon.com/experiments/2sp/projects/images/fermentation.jpg"/>
          <p:cNvPicPr>
            <a:picLocks noChangeAspect="1" noChangeArrowheads="1"/>
          </p:cNvPicPr>
          <p:nvPr/>
        </p:nvPicPr>
        <p:blipFill>
          <a:blip r:embed="rId6" cstate="print"/>
          <a:srcRect l="11629" r="34883"/>
          <a:stretch>
            <a:fillRect/>
          </a:stretch>
        </p:blipFill>
        <p:spPr bwMode="auto">
          <a:xfrm>
            <a:off x="228600" y="2667000"/>
            <a:ext cx="200025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813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The units in this module are: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3850" y="5373688"/>
            <a:ext cx="8135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Click on the links to take to the topic you wish to revise.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86000" y="1447800"/>
            <a:ext cx="5486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rgbClr val="CC0099"/>
                </a:solidFill>
                <a:latin typeface="Comic Sans MS" pitchFamily="66" charset="0"/>
              </a:rPr>
              <a:t>C6a – Energy transfers and fuel cells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2"/>
                </a:solidFill>
                <a:latin typeface="Comic Sans MS" pitchFamily="66" charset="0"/>
              </a:rPr>
              <a:t>C6b – </a:t>
            </a:r>
            <a:r>
              <a:rPr lang="en-GB" sz="1800" dirty="0" err="1">
                <a:solidFill>
                  <a:schemeClr val="accent2"/>
                </a:solidFill>
                <a:latin typeface="Comic Sans MS" pitchFamily="66" charset="0"/>
              </a:rPr>
              <a:t>Redox</a:t>
            </a:r>
            <a:r>
              <a:rPr lang="en-GB" sz="1800" dirty="0">
                <a:solidFill>
                  <a:schemeClr val="accent2"/>
                </a:solidFill>
                <a:latin typeface="Comic Sans MS" pitchFamily="66" charset="0"/>
              </a:rPr>
              <a:t> reactions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solidFill>
                  <a:srgbClr val="CC0099"/>
                </a:solidFill>
                <a:latin typeface="Comic Sans MS" pitchFamily="66" charset="0"/>
              </a:rPr>
              <a:t>C6c – Alcohols</a:t>
            </a:r>
          </a:p>
          <a:p>
            <a:pPr>
              <a:spcBef>
                <a:spcPct val="50000"/>
              </a:spcBef>
            </a:pPr>
            <a:r>
              <a:rPr lang="en-GB" sz="1800" dirty="0" smtClean="0">
                <a:solidFill>
                  <a:srgbClr val="CC0099"/>
                </a:solidFill>
                <a:latin typeface="Comic Sans MS" pitchFamily="66" charset="0"/>
              </a:rPr>
              <a:t>C6e </a:t>
            </a:r>
            <a:r>
              <a:rPr lang="en-GB" sz="1800" dirty="0">
                <a:solidFill>
                  <a:srgbClr val="CC0099"/>
                </a:solidFill>
                <a:latin typeface="Comic Sans MS" pitchFamily="66" charset="0"/>
              </a:rPr>
              <a:t>– Depletion of the ozone layer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2"/>
                </a:solidFill>
                <a:latin typeface="Comic Sans MS" pitchFamily="66" charset="0"/>
              </a:rPr>
              <a:t>C6f – Hardness of water</a:t>
            </a:r>
          </a:p>
          <a:p>
            <a:pPr>
              <a:spcBef>
                <a:spcPct val="50000"/>
              </a:spcBef>
            </a:pPr>
            <a:r>
              <a:rPr lang="en-GB" sz="1800" dirty="0">
                <a:solidFill>
                  <a:srgbClr val="CC0099"/>
                </a:solidFill>
                <a:latin typeface="Comic Sans MS" pitchFamily="66" charset="0"/>
              </a:rPr>
              <a:t>C6g – Natural fats and oils</a:t>
            </a: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2"/>
                </a:solidFill>
                <a:latin typeface="Comic Sans MS" pitchFamily="66" charset="0"/>
              </a:rPr>
              <a:t>C6h – Analgesics</a:t>
            </a:r>
          </a:p>
        </p:txBody>
      </p:sp>
      <p:pic>
        <p:nvPicPr>
          <p:cNvPr id="3077" name="Picture 5" descr="MCj043691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03238" cy="503238"/>
          </a:xfrm>
          <a:prstGeom prst="rect">
            <a:avLst/>
          </a:prstGeom>
          <a:noFill/>
        </p:spPr>
      </p:pic>
      <p:pic>
        <p:nvPicPr>
          <p:cNvPr id="3078" name="Picture 6" descr="MCj0436917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09800"/>
            <a:ext cx="503238" cy="503238"/>
          </a:xfrm>
          <a:prstGeom prst="rect">
            <a:avLst/>
          </a:prstGeom>
          <a:noFill/>
        </p:spPr>
      </p:pic>
      <p:pic>
        <p:nvPicPr>
          <p:cNvPr id="3079" name="Picture 7" descr="MCj04369170000[1]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971800"/>
            <a:ext cx="503238" cy="503238"/>
          </a:xfrm>
          <a:prstGeom prst="rect">
            <a:avLst/>
          </a:prstGeom>
          <a:noFill/>
        </p:spPr>
      </p:pic>
      <p:pic>
        <p:nvPicPr>
          <p:cNvPr id="3080" name="Picture 8" descr="MCj0436917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0"/>
            <a:ext cx="503238" cy="503238"/>
          </a:xfrm>
          <a:prstGeom prst="rect">
            <a:avLst/>
          </a:prstGeom>
          <a:noFill/>
        </p:spPr>
      </p:pic>
      <p:pic>
        <p:nvPicPr>
          <p:cNvPr id="3081" name="Picture 9" descr="MCj04369180000[1]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1905000"/>
            <a:ext cx="358775" cy="358775"/>
          </a:xfrm>
          <a:prstGeom prst="rect">
            <a:avLst/>
          </a:prstGeom>
          <a:noFill/>
        </p:spPr>
      </p:pic>
      <p:pic>
        <p:nvPicPr>
          <p:cNvPr id="3082" name="Picture 10" descr="MCj04369180000[1]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2667000"/>
            <a:ext cx="358775" cy="358775"/>
          </a:xfrm>
          <a:prstGeom prst="rect">
            <a:avLst/>
          </a:prstGeom>
          <a:noFill/>
        </p:spPr>
      </p:pic>
      <p:pic>
        <p:nvPicPr>
          <p:cNvPr id="3083" name="Picture 11" descr="MCj04369180000[1]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3505200"/>
            <a:ext cx="358775" cy="358775"/>
          </a:xfrm>
          <a:prstGeom prst="rect">
            <a:avLst/>
          </a:prstGeom>
          <a:noFill/>
        </p:spPr>
      </p:pic>
      <p:pic>
        <p:nvPicPr>
          <p:cNvPr id="3084" name="Picture 12" descr="MCj04369180000[1]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4343400"/>
            <a:ext cx="358775" cy="35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Distillation</a:t>
            </a:r>
            <a:r>
              <a:rPr lang="en-GB" sz="28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4" action="ppaction://hlinksldjump"/>
              </a:rPr>
              <a:t>Back to C6c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Once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glucose</a:t>
            </a:r>
            <a:r>
              <a:rPr lang="en-GB" sz="2200" b="0">
                <a:latin typeface="Comic Sans MS" pitchFamily="66" charset="0"/>
              </a:rPr>
              <a:t> has been fermented,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pure</a:t>
            </a:r>
            <a:r>
              <a:rPr lang="en-GB" sz="2200" b="0">
                <a:latin typeface="Comic Sans MS" pitchFamily="66" charset="0"/>
              </a:rPr>
              <a:t> ethanol can be collected.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0" y="1828800"/>
            <a:ext cx="4298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Filter</a:t>
            </a:r>
            <a:r>
              <a:rPr lang="en-GB" sz="2200" b="0">
                <a:latin typeface="Comic Sans MS" pitchFamily="66" charset="0"/>
              </a:rPr>
              <a:t> out the excess yeast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33400" y="4495800"/>
            <a:ext cx="4451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Then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distil</a:t>
            </a:r>
            <a:r>
              <a:rPr lang="en-GB" sz="2200" b="0">
                <a:latin typeface="Comic Sans MS" pitchFamily="66" charset="0"/>
              </a:rPr>
              <a:t> the solution</a:t>
            </a:r>
          </a:p>
          <a:p>
            <a:pPr algn="r"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Ethanol boils at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78°C</a:t>
            </a:r>
            <a:r>
              <a:rPr lang="en-GB" sz="2200" b="0">
                <a:latin typeface="Comic Sans MS" pitchFamily="66" charset="0"/>
              </a:rPr>
              <a:t> and is evaporated before the water (100 ° C).</a:t>
            </a: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5029200" y="2971800"/>
          <a:ext cx="3352800" cy="2781300"/>
        </p:xfrm>
        <a:graphic>
          <a:graphicData uri="http://schemas.openxmlformats.org/presentationml/2006/ole">
            <p:oleObj spid="_x0000_s19464" name="Bitmap Image" r:id="rId5" imgW="2066667" imgH="1714739" progId="PBrush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990600" y="1524000"/>
          <a:ext cx="1978025" cy="2362200"/>
        </p:xfrm>
        <a:graphic>
          <a:graphicData uri="http://schemas.openxmlformats.org/presentationml/2006/ole">
            <p:oleObj spid="_x0000_s19465" name="Bitmap Image" r:id="rId6" imgW="2152951" imgH="257210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Converting Ethene</a:t>
            </a:r>
            <a:endParaRPr lang="en-GB" sz="28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4" action="ppaction://hlinksldjump"/>
              </a:rPr>
              <a:t>Back to C6c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Ethene can be converted into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ethanol</a:t>
            </a:r>
            <a:r>
              <a:rPr lang="en-GB" sz="2200" b="0">
                <a:latin typeface="Comic Sans MS" pitchFamily="66" charset="0"/>
              </a:rPr>
              <a:t> and then reversed.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86423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Ethene can be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hydrated</a:t>
            </a:r>
            <a:r>
              <a:rPr lang="en-GB" sz="2200" b="0">
                <a:latin typeface="Comic Sans MS" pitchFamily="66" charset="0"/>
              </a:rPr>
              <a:t> by passing it over a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phosphoric acid</a:t>
            </a:r>
            <a:r>
              <a:rPr lang="en-GB" sz="2200" b="0">
                <a:latin typeface="Comic Sans MS" pitchFamily="66" charset="0"/>
              </a:rPr>
              <a:t> catalyst with steam</a:t>
            </a:r>
          </a:p>
          <a:p>
            <a:pPr algn="ctr"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ethene  +  water  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  ethanol</a:t>
            </a:r>
          </a:p>
          <a:p>
            <a:pPr algn="ctr">
              <a:spcBef>
                <a:spcPct val="50000"/>
              </a:spcBef>
            </a:pP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C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H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4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 +  H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O    C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H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5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OH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733800" y="3505200"/>
            <a:ext cx="51054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Ethanol can be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dehydrated</a:t>
            </a:r>
            <a:r>
              <a:rPr lang="en-GB" sz="2200" b="0">
                <a:latin typeface="Comic Sans MS" pitchFamily="66" charset="0"/>
              </a:rPr>
              <a:t> to ethene by passing it over a heated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aluminium oxide</a:t>
            </a:r>
            <a:r>
              <a:rPr lang="en-GB" sz="2200" b="0">
                <a:latin typeface="Comic Sans MS" pitchFamily="66" charset="0"/>
              </a:rPr>
              <a:t> catalyst</a:t>
            </a:r>
          </a:p>
          <a:p>
            <a:pPr algn="ctr"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ethanol  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ethene   +   water</a:t>
            </a:r>
          </a:p>
          <a:p>
            <a:pPr algn="ctr">
              <a:spcBef>
                <a:spcPct val="50000"/>
              </a:spcBef>
            </a:pP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C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H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5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OH   C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H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4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 +  H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O</a:t>
            </a:r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28600" y="3505200"/>
          <a:ext cx="3505200" cy="2439988"/>
        </p:xfrm>
        <a:graphic>
          <a:graphicData uri="http://schemas.openxmlformats.org/presentationml/2006/ole">
            <p:oleObj spid="_x0000_s20488" name="Bitmap Image" r:id="rId5" imgW="2600000" imgH="180952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914400" y="476250"/>
            <a:ext cx="68580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C6e - Depletion of the Ozone Layer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819400" y="2057400"/>
            <a:ext cx="5105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  <a:sym typeface="Wingdings" pitchFamily="2" charset="2"/>
              </a:rPr>
              <a:t>Ozone layer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Depletion of the ozone layer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CFC’s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Reactions of CFC’s</a:t>
            </a:r>
          </a:p>
        </p:txBody>
      </p:sp>
      <p:pic>
        <p:nvPicPr>
          <p:cNvPr id="27652" name="Picture 4" descr="MCj043691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575" y="2090738"/>
            <a:ext cx="503238" cy="503237"/>
          </a:xfrm>
          <a:prstGeom prst="rect">
            <a:avLst/>
          </a:prstGeom>
          <a:noFill/>
        </p:spPr>
      </p:pic>
      <p:pic>
        <p:nvPicPr>
          <p:cNvPr id="27653" name="Picture 5" descr="MCj0436917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5838" y="4221163"/>
            <a:ext cx="503237" cy="503237"/>
          </a:xfrm>
          <a:prstGeom prst="rect">
            <a:avLst/>
          </a:prstGeom>
          <a:noFill/>
        </p:spPr>
      </p:pic>
      <p:pic>
        <p:nvPicPr>
          <p:cNvPr id="27654" name="Picture 6" descr="MCj04369180000[1]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4575" y="3171825"/>
            <a:ext cx="503238" cy="503238"/>
          </a:xfrm>
          <a:prstGeom prst="rect">
            <a:avLst/>
          </a:prstGeom>
          <a:noFill/>
        </p:spPr>
      </p:pic>
      <p:pic>
        <p:nvPicPr>
          <p:cNvPr id="27655" name="Picture 7" descr="MCj04369180000[1]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334000"/>
            <a:ext cx="503238" cy="503238"/>
          </a:xfrm>
          <a:prstGeom prst="rect">
            <a:avLst/>
          </a:prstGeom>
          <a:noFill/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8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Back to C6e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Ozone Layer </a:t>
            </a:r>
            <a:endParaRPr lang="en-GB" sz="28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8610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Our atmosphere contains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oxygen</a:t>
            </a:r>
            <a:r>
              <a:rPr lang="en-GB" sz="2200" b="0">
                <a:latin typeface="Comic Sans MS" pitchFamily="66" charset="0"/>
              </a:rPr>
              <a:t>.  It has the formula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en-GB" sz="2200" baseline="-25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GB" sz="2200" b="0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Oxygen is essential for life and a way to recycle carbon dioxide.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28600" y="2438400"/>
            <a:ext cx="4038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The atmosphere also has a layer called the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ozone layer</a:t>
            </a:r>
            <a:r>
              <a:rPr lang="en-GB" sz="2200" b="0">
                <a:latin typeface="Comic Sans MS" pitchFamily="66" charset="0"/>
              </a:rPr>
              <a:t> made of ozone. It has the formula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en-GB" sz="2200" baseline="-25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GB" sz="2200" b="0">
                <a:latin typeface="Comic Sans MS" pitchFamily="66" charset="0"/>
              </a:rPr>
              <a:t>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28600" y="4419600"/>
            <a:ext cx="4343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The ozone layer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filters</a:t>
            </a:r>
            <a:r>
              <a:rPr lang="en-GB" sz="2200" b="0">
                <a:latin typeface="Comic Sans MS" pitchFamily="66" charset="0"/>
              </a:rPr>
              <a:t> out harmful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ultraviolet radiation</a:t>
            </a:r>
            <a:r>
              <a:rPr lang="en-GB" sz="2200" b="0">
                <a:latin typeface="Comic Sans MS" pitchFamily="66" charset="0"/>
              </a:rPr>
              <a:t> and prevents it from reaching the surface of the Earth.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8681" name="Picture 9" descr="http://www.space.gc.ca/asc/img/atmosphere-cou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1200"/>
            <a:ext cx="340677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Back to C6e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Depletion of the Ozone Layer</a:t>
            </a:r>
            <a:endParaRPr lang="en-GB" sz="28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The ozone layer is important to us.  Without it, harmful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ultraviolet</a:t>
            </a:r>
            <a:r>
              <a:rPr lang="en-GB" sz="2200" b="0">
                <a:latin typeface="Comic Sans MS" pitchFamily="66" charset="0"/>
              </a:rPr>
              <a:t> radiation can reach us.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33400" y="2362200"/>
            <a:ext cx="44196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This could cause: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200" b="0">
                <a:latin typeface="Comic Sans MS" pitchFamily="66" charset="0"/>
              </a:rPr>
              <a:t>increased risk of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sunburn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200" b="0">
                <a:latin typeface="Comic Sans MS" pitchFamily="66" charset="0"/>
              </a:rPr>
              <a:t>increased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ageing</a:t>
            </a:r>
            <a:r>
              <a:rPr lang="en-GB" sz="2200" b="0">
                <a:latin typeface="Comic Sans MS" pitchFamily="66" charset="0"/>
              </a:rPr>
              <a:t> of the skin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200" b="0">
                <a:latin typeface="Comic Sans MS" pitchFamily="66" charset="0"/>
              </a:rPr>
              <a:t>skin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cancers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200" b="0">
                <a:latin typeface="Comic Sans MS" pitchFamily="66" charset="0"/>
              </a:rPr>
              <a:t>increased risk of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cataracts</a:t>
            </a:r>
          </a:p>
        </p:txBody>
      </p:sp>
      <p:pic>
        <p:nvPicPr>
          <p:cNvPr id="29704" name="Picture 8" descr="http://www.dangeroussunburn.com/wp-content/uploads/2008/05/sunbur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28800"/>
            <a:ext cx="1571625" cy="1600200"/>
          </a:xfrm>
          <a:prstGeom prst="rect">
            <a:avLst/>
          </a:prstGeom>
          <a:noFill/>
        </p:spPr>
      </p:pic>
      <p:pic>
        <p:nvPicPr>
          <p:cNvPr id="29706" name="Picture 10" descr="http://www.skinpatientalliance.ca/files/images/sundamage-1.jpg"/>
          <p:cNvPicPr>
            <a:picLocks noChangeAspect="1" noChangeArrowheads="1"/>
          </p:cNvPicPr>
          <p:nvPr/>
        </p:nvPicPr>
        <p:blipFill>
          <a:blip r:embed="rId5" cstate="print"/>
          <a:srcRect l="23148" r="20370" b="18518"/>
          <a:stretch>
            <a:fillRect/>
          </a:stretch>
        </p:blipFill>
        <p:spPr bwMode="auto">
          <a:xfrm>
            <a:off x="6629400" y="2667000"/>
            <a:ext cx="1831975" cy="1981200"/>
          </a:xfrm>
          <a:prstGeom prst="rect">
            <a:avLst/>
          </a:prstGeom>
          <a:noFill/>
        </p:spPr>
      </p:pic>
      <p:pic>
        <p:nvPicPr>
          <p:cNvPr id="29708" name="Picture 12" descr="http://upload.wikimedia.org/wikipedia/commons/b/ba/Cataract_in_human_ey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24400"/>
            <a:ext cx="2057400" cy="149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Back to C6e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CFC’s</a:t>
            </a:r>
            <a:endParaRPr lang="en-GB" sz="28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4800" y="9906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These are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chlorofluorocarbons</a:t>
            </a:r>
            <a:r>
              <a:rPr lang="en-GB" sz="2200" b="0">
                <a:latin typeface="Comic Sans MS" pitchFamily="66" charset="0"/>
              </a:rPr>
              <a:t> and they contain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chlorine</a:t>
            </a:r>
            <a:r>
              <a:rPr lang="en-GB" sz="2200" b="0">
                <a:latin typeface="Comic Sans MS" pitchFamily="66" charset="0"/>
              </a:rPr>
              <a:t>,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fluorine</a:t>
            </a:r>
            <a:r>
              <a:rPr lang="en-GB" sz="2200" b="0">
                <a:latin typeface="Comic Sans MS" pitchFamily="66" charset="0"/>
              </a:rPr>
              <a:t> and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carbon</a:t>
            </a:r>
            <a:r>
              <a:rPr lang="en-GB" sz="2200" b="0">
                <a:latin typeface="Comic Sans MS" pitchFamily="66" charset="0"/>
              </a:rPr>
              <a:t> atoms.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04800" y="2209800"/>
            <a:ext cx="8610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When CFC’s were first made, they were seen to be very useful.</a:t>
            </a:r>
          </a:p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This means they were used a lot as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refrigerants.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04800" y="3962400"/>
            <a:ext cx="4419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However, a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link</a:t>
            </a:r>
            <a:r>
              <a:rPr lang="en-GB" sz="2200" b="0">
                <a:latin typeface="Comic Sans MS" pitchFamily="66" charset="0"/>
              </a:rPr>
              <a:t> was found between CFC’s and ozone depletion and they were therefore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banned</a:t>
            </a:r>
            <a:r>
              <a:rPr lang="en-GB" sz="2200" b="0">
                <a:latin typeface="Comic Sans MS" pitchFamily="66" charset="0"/>
              </a:rPr>
              <a:t>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30" name="Picture 10" descr="http://www.wmo.int/pages/publications/meteoworld/archive/en/june2005/images/CF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038600"/>
            <a:ext cx="2830513" cy="237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4" action="ppaction://hlinksldjump"/>
              </a:rPr>
              <a:t>Back to C6e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Reactions of CFC’s</a:t>
            </a:r>
            <a:endParaRPr lang="en-GB" sz="28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When a CFC molecule is hit by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ultraviolet light</a:t>
            </a:r>
            <a:r>
              <a:rPr lang="en-GB" sz="2200" b="0">
                <a:latin typeface="Comic Sans MS" pitchFamily="66" charset="0"/>
              </a:rPr>
              <a:t>, a chlorine atom is produced.  It is called a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free radical</a:t>
            </a:r>
            <a:r>
              <a:rPr lang="en-GB" sz="2200" b="0">
                <a:latin typeface="Comic Sans MS" pitchFamily="66" charset="0"/>
              </a:rPr>
              <a:t>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2362200" y="1752600"/>
          <a:ext cx="4191000" cy="1392238"/>
        </p:xfrm>
        <a:graphic>
          <a:graphicData uri="http://schemas.openxmlformats.org/presentationml/2006/ole">
            <p:oleObj spid="_x0000_s31750" name="Bitmap Image" r:id="rId5" imgW="2695951" imgH="895238" progId="PBrush">
              <p:embed/>
            </p:oleObj>
          </a:graphicData>
        </a:graphic>
      </p:graphicFrame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81000" y="3200400"/>
            <a:ext cx="86106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One chlorine free radical can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attack</a:t>
            </a:r>
            <a:r>
              <a:rPr lang="en-GB" sz="2200" b="0">
                <a:latin typeface="Comic Sans MS" pitchFamily="66" charset="0"/>
              </a:rPr>
              <a:t> and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destroy</a:t>
            </a:r>
            <a:r>
              <a:rPr lang="en-GB" sz="2200" b="0">
                <a:latin typeface="Comic Sans MS" pitchFamily="66" charset="0"/>
              </a:rPr>
              <a:t> many ozone molecules.  This causes a depletion in the ozone layer.</a:t>
            </a:r>
          </a:p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The reaction is called a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chain reaction</a:t>
            </a:r>
            <a:r>
              <a:rPr lang="en-GB" sz="2200" b="0">
                <a:latin typeface="Comic Sans MS" pitchFamily="66" charset="0"/>
              </a:rPr>
              <a:t>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1828800" y="4419600"/>
          <a:ext cx="5562600" cy="1404938"/>
        </p:xfrm>
        <a:graphic>
          <a:graphicData uri="http://schemas.openxmlformats.org/presentationml/2006/ole">
            <p:oleObj spid="_x0000_s31752" name="Bitmap Image" r:id="rId6" imgW="4982270" imgH="125747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914400" y="476250"/>
            <a:ext cx="68580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C6f - Hardness of Water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819400" y="2057400"/>
            <a:ext cx="5105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  <a:sym typeface="Wingdings" pitchFamily="2" charset="2"/>
              </a:rPr>
              <a:t>Types of water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Limescale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Measuring hardness of water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Removing hardness of water</a:t>
            </a:r>
          </a:p>
        </p:txBody>
      </p:sp>
      <p:pic>
        <p:nvPicPr>
          <p:cNvPr id="34821" name="Picture 5" descr="MCj0436917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4575" y="2090738"/>
            <a:ext cx="503238" cy="503237"/>
          </a:xfrm>
          <a:prstGeom prst="rect">
            <a:avLst/>
          </a:prstGeom>
          <a:noFill/>
        </p:spPr>
      </p:pic>
      <p:pic>
        <p:nvPicPr>
          <p:cNvPr id="34822" name="Picture 6" descr="MCj04369170000[1]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5838" y="4221163"/>
            <a:ext cx="503237" cy="503237"/>
          </a:xfrm>
          <a:prstGeom prst="rect">
            <a:avLst/>
          </a:prstGeom>
          <a:noFill/>
        </p:spPr>
      </p:pic>
      <p:pic>
        <p:nvPicPr>
          <p:cNvPr id="34823" name="Picture 7" descr="MCj0436918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4575" y="3171825"/>
            <a:ext cx="503238" cy="503238"/>
          </a:xfrm>
          <a:prstGeom prst="rect">
            <a:avLst/>
          </a:prstGeom>
          <a:noFill/>
        </p:spPr>
      </p:pic>
      <p:pic>
        <p:nvPicPr>
          <p:cNvPr id="34824" name="Picture 8" descr="MCj04369180000[1]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5334000"/>
            <a:ext cx="503238" cy="50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Back to C6f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Types of Water</a:t>
            </a:r>
            <a:endParaRPr lang="en-GB" sz="28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8610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Water can be described as being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hard</a:t>
            </a:r>
            <a:r>
              <a:rPr lang="en-GB" sz="2200" b="0">
                <a:latin typeface="Comic Sans MS" pitchFamily="66" charset="0"/>
              </a:rPr>
              <a:t> or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soft</a:t>
            </a:r>
            <a:r>
              <a:rPr lang="en-GB" sz="2200" b="0">
                <a:latin typeface="Comic Sans MS" pitchFamily="66" charset="0"/>
              </a:rPr>
              <a:t>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04800" y="1676400"/>
            <a:ext cx="8610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Soft water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lathers</a:t>
            </a:r>
            <a:r>
              <a:rPr lang="en-GB" sz="2200" b="0">
                <a:latin typeface="Comic Sans MS" pitchFamily="66" charset="0"/>
              </a:rPr>
              <a:t> well with soap.</a:t>
            </a:r>
          </a:p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Hard water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does not lather</a:t>
            </a:r>
            <a:r>
              <a:rPr lang="en-GB" sz="2200" b="0">
                <a:latin typeface="Comic Sans MS" pitchFamily="66" charset="0"/>
              </a:rPr>
              <a:t> well with soap.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5848" name="Picture 8" descr="http://www.desertblossom.com/Mics.%20File/mechanics/DM%20Essential%20Oil%20Soap%20Lather.jpg"/>
          <p:cNvPicPr>
            <a:picLocks noChangeAspect="1" noChangeArrowheads="1"/>
          </p:cNvPicPr>
          <p:nvPr/>
        </p:nvPicPr>
        <p:blipFill>
          <a:blip r:embed="rId4" cstate="print"/>
          <a:srcRect l="7030" t="8678" r="5101" b="8888"/>
          <a:stretch>
            <a:fillRect/>
          </a:stretch>
        </p:blipFill>
        <p:spPr bwMode="auto">
          <a:xfrm>
            <a:off x="6096000" y="1371600"/>
            <a:ext cx="2286000" cy="1736725"/>
          </a:xfrm>
          <a:prstGeom prst="rect">
            <a:avLst/>
          </a:prstGeom>
          <a:noFill/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04800" y="3200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Hardness of water is caused by dissolved ions such as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calcium</a:t>
            </a:r>
            <a:r>
              <a:rPr lang="en-GB" sz="2200" b="0">
                <a:latin typeface="Comic Sans MS" pitchFamily="66" charset="0"/>
              </a:rPr>
              <a:t> and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magnesium</a:t>
            </a:r>
            <a:r>
              <a:rPr lang="en-GB" sz="2200" b="0">
                <a:latin typeface="Comic Sans MS" pitchFamily="66" charset="0"/>
              </a:rPr>
              <a:t> ions.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04800" y="4191000"/>
            <a:ext cx="861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Permanent hardness</a:t>
            </a:r>
            <a:r>
              <a:rPr lang="en-GB" sz="2200" b="0">
                <a:latin typeface="Comic Sans MS" pitchFamily="66" charset="0"/>
              </a:rPr>
              <a:t> is caused by dissolved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calcium sulphate</a:t>
            </a:r>
            <a:r>
              <a:rPr lang="en-GB" sz="2200" b="0">
                <a:latin typeface="Comic Sans MS" pitchFamily="66" charset="0"/>
              </a:rPr>
              <a:t>.  It cannot be destroyed by boiling.</a:t>
            </a:r>
          </a:p>
          <a:p>
            <a:pPr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Temporary hardness</a:t>
            </a:r>
            <a:r>
              <a:rPr lang="en-GB" sz="2200" b="0">
                <a:latin typeface="Comic Sans MS" pitchFamily="66" charset="0"/>
              </a:rPr>
              <a:t> is caused by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calcium carbonate</a:t>
            </a:r>
            <a:r>
              <a:rPr lang="en-GB" sz="2200" b="0">
                <a:latin typeface="Comic Sans MS" pitchFamily="66" charset="0"/>
              </a:rPr>
              <a:t>. It can be removed by boiling.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Back to C6f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Limescale</a:t>
            </a:r>
            <a:endParaRPr lang="en-GB" sz="28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861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When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temporary</a:t>
            </a:r>
            <a:r>
              <a:rPr lang="en-GB" sz="2200" b="0">
                <a:latin typeface="Comic Sans MS" pitchFamily="66" charset="0"/>
              </a:rPr>
              <a:t> hard water is boiled,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calcium hydrogen carbonate</a:t>
            </a:r>
            <a:r>
              <a:rPr lang="en-GB" sz="2200" b="0">
                <a:latin typeface="Comic Sans MS" pitchFamily="66" charset="0"/>
              </a:rPr>
              <a:t> in the water decomposes to form insoluble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calcium carbonate</a:t>
            </a:r>
            <a:r>
              <a:rPr lang="en-GB" sz="2200" b="0">
                <a:latin typeface="Comic Sans MS" pitchFamily="66" charset="0"/>
              </a:rPr>
              <a:t>, water and carbon dioxide.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81000" y="2286000"/>
            <a:ext cx="86106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Calcium            Calcium</a:t>
            </a:r>
          </a:p>
          <a:p>
            <a:pPr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Hydrogen  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 Carbonate    +   Water   +   Carbon Dioxide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Carbonate </a:t>
            </a:r>
          </a:p>
          <a:p>
            <a:pPr>
              <a:spcBef>
                <a:spcPct val="50000"/>
              </a:spcBef>
            </a:pP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Ca(HCO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 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  CaCO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3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       +    H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O    +        CO</a:t>
            </a:r>
            <a:r>
              <a:rPr lang="en-GB" sz="2200" baseline="-25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2</a:t>
            </a:r>
            <a:endParaRPr lang="en-GB" sz="2200" baseline="-250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04800" y="4495800"/>
            <a:ext cx="4572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Insoluble calcium carbonate will deposit as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limescale</a:t>
            </a:r>
            <a:r>
              <a:rPr lang="en-GB" sz="2200" b="0">
                <a:latin typeface="Comic Sans MS" pitchFamily="66" charset="0"/>
              </a:rPr>
              <a:t> on heating elements e.g. in a kettle.  This means the calcium ions have been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removed</a:t>
            </a:r>
            <a:r>
              <a:rPr lang="en-GB" sz="2200" b="0">
                <a:latin typeface="Comic Sans MS" pitchFamily="66" charset="0"/>
              </a:rPr>
              <a:t> from the water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6875" name="Picture 11" descr="http://www.a1waterservices.co.uk/images/limescale-effec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495800"/>
            <a:ext cx="2514600" cy="1668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914400" y="476250"/>
            <a:ext cx="68580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C6a - Energy Transfers and Fuel Cells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819400" y="2057400"/>
            <a:ext cx="5105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  <a:sym typeface="Wingdings" pitchFamily="2" charset="2"/>
              </a:rPr>
              <a:t>Detecting oxygen and hydrogen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Fuel cells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Advantages of fuel cells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Energy level diagrams</a:t>
            </a:r>
          </a:p>
        </p:txBody>
      </p:sp>
      <p:pic>
        <p:nvPicPr>
          <p:cNvPr id="4100" name="Picture 4" descr="MCj043691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575" y="2090738"/>
            <a:ext cx="503238" cy="503237"/>
          </a:xfrm>
          <a:prstGeom prst="rect">
            <a:avLst/>
          </a:prstGeom>
          <a:noFill/>
        </p:spPr>
      </p:pic>
      <p:pic>
        <p:nvPicPr>
          <p:cNvPr id="4101" name="Picture 5" descr="MCj0436917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5838" y="4221163"/>
            <a:ext cx="503237" cy="503237"/>
          </a:xfrm>
          <a:prstGeom prst="rect">
            <a:avLst/>
          </a:prstGeom>
          <a:noFill/>
        </p:spPr>
      </p:pic>
      <p:pic>
        <p:nvPicPr>
          <p:cNvPr id="4102" name="Picture 6" descr="MCj04369180000[1]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4575" y="3171825"/>
            <a:ext cx="503238" cy="503238"/>
          </a:xfrm>
          <a:prstGeom prst="rect">
            <a:avLst/>
          </a:prstGeom>
          <a:noFill/>
        </p:spPr>
      </p:pic>
      <p:pic>
        <p:nvPicPr>
          <p:cNvPr id="4103" name="Picture 7" descr="MCj04369180000[1]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334000"/>
            <a:ext cx="503238" cy="503238"/>
          </a:xfrm>
          <a:prstGeom prst="rect">
            <a:avLst/>
          </a:prstGeom>
          <a:noFill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8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Back to C6f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Measuring Hardness of Water</a:t>
            </a:r>
            <a:endParaRPr lang="en-GB" sz="28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We can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measure</a:t>
            </a:r>
            <a:r>
              <a:rPr lang="en-GB" sz="2200" b="0">
                <a:latin typeface="Comic Sans MS" pitchFamily="66" charset="0"/>
              </a:rPr>
              <a:t> hardness of water by adding soap solution to the water until a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permanent lather</a:t>
            </a:r>
            <a:r>
              <a:rPr lang="en-GB" sz="2200" b="0">
                <a:latin typeface="Comic Sans MS" pitchFamily="66" charset="0"/>
              </a:rPr>
              <a:t> is produced.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7919" name="Group 31"/>
          <p:cNvGraphicFramePr>
            <a:graphicFrameLocks noGrp="1"/>
          </p:cNvGraphicFramePr>
          <p:nvPr/>
        </p:nvGraphicFramePr>
        <p:xfrm>
          <a:off x="457200" y="1828800"/>
          <a:ext cx="8382000" cy="2167890"/>
        </p:xfrm>
        <a:graphic>
          <a:graphicData uri="http://schemas.openxmlformats.org/drawingml/2006/table">
            <a:tbl>
              <a:tblPr/>
              <a:tblGrid>
                <a:gridCol w="2794000"/>
                <a:gridCol w="2794000"/>
                <a:gridCol w="2794000"/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charset="0"/>
                        </a:rPr>
                        <a:t>Soap sample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charset="0"/>
                        </a:rPr>
                        <a:t>Drops added before boiling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charset="0"/>
                        </a:rPr>
                        <a:t>Drops added after boiling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304800" y="41910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Sample A is the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hardest</a:t>
            </a:r>
            <a:r>
              <a:rPr lang="en-GB" sz="2200" b="0">
                <a:latin typeface="Comic Sans MS" pitchFamily="66" charset="0"/>
              </a:rPr>
              <a:t> sample. It doesn’t change after boiling so is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permanently</a:t>
            </a:r>
            <a:r>
              <a:rPr lang="en-GB" sz="2200" b="0">
                <a:latin typeface="Comic Sans MS" pitchFamily="66" charset="0"/>
              </a:rPr>
              <a:t> hard water.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304800" y="5029200"/>
            <a:ext cx="8610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Sample B is the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soft</a:t>
            </a:r>
            <a:r>
              <a:rPr lang="en-GB" sz="2200" b="0">
                <a:latin typeface="Comic Sans MS" pitchFamily="66" charset="0"/>
              </a:rPr>
              <a:t> water. 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381000" y="5486400"/>
            <a:ext cx="8610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Sample C is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temporarily</a:t>
            </a:r>
            <a:r>
              <a:rPr lang="en-GB" sz="2200" b="0">
                <a:latin typeface="Comic Sans MS" pitchFamily="66" charset="0"/>
              </a:rPr>
              <a:t> hard water as it is removed by boiling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4" action="ppaction://hlinksldjump"/>
              </a:rPr>
              <a:t>Back to C6f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Removing Hardness of Water</a:t>
            </a:r>
            <a:endParaRPr lang="en-GB" sz="28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8610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All types of hard water can be removed by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200" b="0">
                <a:latin typeface="Comic Sans MS" pitchFamily="66" charset="0"/>
              </a:rPr>
              <a:t>  adding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washing soda</a:t>
            </a:r>
            <a:r>
              <a:rPr lang="en-GB" sz="2200" b="0">
                <a:latin typeface="Comic Sans MS" pitchFamily="66" charset="0"/>
              </a:rPr>
              <a:t> (sodium carbonate)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sz="2200" b="0">
                <a:latin typeface="Comic Sans MS" pitchFamily="66" charset="0"/>
              </a:rPr>
              <a:t>passing through an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ion exchange column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114800" y="3505200"/>
            <a:ext cx="4191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When hard water passes through the ion exchange column, the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calcium</a:t>
            </a:r>
            <a:r>
              <a:rPr lang="en-GB" sz="2200" b="0">
                <a:latin typeface="Comic Sans MS" pitchFamily="66" charset="0"/>
              </a:rPr>
              <a:t> and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magnesium</a:t>
            </a:r>
            <a:r>
              <a:rPr lang="en-GB" sz="2200" b="0">
                <a:latin typeface="Comic Sans MS" pitchFamily="66" charset="0"/>
              </a:rPr>
              <a:t> ions attach to the resin and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sodium</a:t>
            </a:r>
            <a:r>
              <a:rPr lang="en-GB" sz="2200" b="0">
                <a:latin typeface="Comic Sans MS" pitchFamily="66" charset="0"/>
              </a:rPr>
              <a:t> ions take their place in the water.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1143000" y="2438400"/>
          <a:ext cx="2565400" cy="4124325"/>
        </p:xfrm>
        <a:graphic>
          <a:graphicData uri="http://schemas.openxmlformats.org/presentationml/2006/ole">
            <p:oleObj spid="_x0000_s38919" name="Bitmap Image" r:id="rId5" imgW="3180952" imgH="51142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914400" y="476250"/>
            <a:ext cx="68580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C6g - Natural Fats and Oils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819400" y="2057400"/>
            <a:ext cx="5105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  <a:sym typeface="Wingdings" pitchFamily="2" charset="2"/>
              </a:rPr>
              <a:t>Types of fats and oils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Testing for saturation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Types of emulsions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n-GB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>
                <a:latin typeface="Comic Sans MS" pitchFamily="66" charset="0"/>
              </a:rPr>
              <a:t>Making margarine</a:t>
            </a:r>
          </a:p>
        </p:txBody>
      </p:sp>
      <p:pic>
        <p:nvPicPr>
          <p:cNvPr id="40964" name="Picture 4" descr="MCj043691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575" y="2090738"/>
            <a:ext cx="503238" cy="503237"/>
          </a:xfrm>
          <a:prstGeom prst="rect">
            <a:avLst/>
          </a:prstGeom>
          <a:noFill/>
        </p:spPr>
      </p:pic>
      <p:pic>
        <p:nvPicPr>
          <p:cNvPr id="40965" name="Picture 5" descr="MCj0436917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5838" y="4221163"/>
            <a:ext cx="503237" cy="503237"/>
          </a:xfrm>
          <a:prstGeom prst="rect">
            <a:avLst/>
          </a:prstGeom>
          <a:noFill/>
        </p:spPr>
      </p:pic>
      <p:pic>
        <p:nvPicPr>
          <p:cNvPr id="40966" name="Picture 6" descr="MCj04369180000[1]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4575" y="3171825"/>
            <a:ext cx="503238" cy="503238"/>
          </a:xfrm>
          <a:prstGeom prst="rect">
            <a:avLst/>
          </a:prstGeom>
          <a:noFill/>
        </p:spPr>
      </p:pic>
      <p:pic>
        <p:nvPicPr>
          <p:cNvPr id="40967" name="Picture 7" descr="MCj04369180000[1]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334000"/>
            <a:ext cx="503238" cy="503238"/>
          </a:xfrm>
          <a:prstGeom prst="rect">
            <a:avLst/>
          </a:prstGeom>
          <a:noFill/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8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Back to C6g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Types of Fats and Oils</a:t>
            </a:r>
            <a:endParaRPr lang="en-GB" sz="28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Fats and oils are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esters</a:t>
            </a:r>
            <a:r>
              <a:rPr lang="en-GB" sz="2200" b="0">
                <a:latin typeface="Comic Sans MS" pitchFamily="66" charset="0"/>
              </a:rPr>
              <a:t> that can be obtained from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animals</a:t>
            </a:r>
            <a:r>
              <a:rPr lang="en-GB" sz="2200" b="0">
                <a:latin typeface="Comic Sans MS" pitchFamily="66" charset="0"/>
              </a:rPr>
              <a:t> or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vegetables</a:t>
            </a:r>
            <a:r>
              <a:rPr lang="en-GB" sz="2200" b="0">
                <a:latin typeface="Comic Sans MS" pitchFamily="66" charset="0"/>
              </a:rPr>
              <a:t>.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81000" y="1676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Examples of fats and oils are lanolin, butter, lard, olive oil, sunflower oil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04800" y="25146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</a:t>
            </a:r>
            <a:r>
              <a:rPr lang="en-GB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saturated</a:t>
            </a:r>
            <a:r>
              <a:rPr lang="en-GB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fat or oil is one that contains only </a:t>
            </a:r>
            <a:r>
              <a:rPr lang="en-GB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single</a:t>
            </a:r>
            <a:r>
              <a:rPr lang="en-GB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carbon-carbon bonds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28600" y="35052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 </a:t>
            </a:r>
            <a:r>
              <a:rPr lang="en-GB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unsaturated</a:t>
            </a:r>
            <a:r>
              <a:rPr lang="en-GB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fat or oil is one that contains at least     one </a:t>
            </a:r>
            <a:r>
              <a:rPr lang="en-GB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double</a:t>
            </a:r>
            <a:r>
              <a:rPr lang="en-GB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carbon-carbon bonds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04800" y="45720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 </a:t>
            </a:r>
            <a:r>
              <a:rPr lang="en-GB" u="sng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mono</a:t>
            </a:r>
            <a:r>
              <a:rPr lang="en-GB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unsaturated</a:t>
            </a:r>
            <a:r>
              <a:rPr lang="en-GB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fat or oil is one that contains one </a:t>
            </a:r>
            <a:r>
              <a:rPr lang="en-GB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double</a:t>
            </a:r>
            <a:r>
              <a:rPr lang="en-GB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bond between two of its carbon atoms.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04800" y="5715000"/>
            <a:ext cx="701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 </a:t>
            </a:r>
            <a:r>
              <a:rPr lang="en-GB" u="sng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poly</a:t>
            </a:r>
            <a:r>
              <a:rPr lang="en-GB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unsaturated</a:t>
            </a:r>
            <a:r>
              <a:rPr lang="en-GB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fat or oil is one that has more than one </a:t>
            </a:r>
            <a:r>
              <a:rPr lang="en-GB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double</a:t>
            </a:r>
            <a:r>
              <a:rPr lang="en-GB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carbon-carbon bond</a:t>
            </a:r>
          </a:p>
        </p:txBody>
      </p:sp>
      <p:pic>
        <p:nvPicPr>
          <p:cNvPr id="41996" name="Picture 12" descr="http://upload.wikimedia.org/wikipedia/commons/thumb/4/45/NCI_butter.jpg/800px-NCI_bu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057400"/>
            <a:ext cx="1143000" cy="762000"/>
          </a:xfrm>
          <a:prstGeom prst="rect">
            <a:avLst/>
          </a:prstGeom>
          <a:noFill/>
        </p:spPr>
      </p:pic>
      <p:pic>
        <p:nvPicPr>
          <p:cNvPr id="41998" name="Picture 14" descr="http://fortheloveofblush.files.wordpress.com/2008/05/how-olive-oil-works-3.jpg"/>
          <p:cNvPicPr>
            <a:picLocks noChangeAspect="1" noChangeArrowheads="1"/>
          </p:cNvPicPr>
          <p:nvPr/>
        </p:nvPicPr>
        <p:blipFill>
          <a:blip r:embed="rId5" cstate="print"/>
          <a:srcRect l="36845" r="31332"/>
          <a:stretch>
            <a:fillRect/>
          </a:stretch>
        </p:blipFill>
        <p:spPr bwMode="auto">
          <a:xfrm>
            <a:off x="8077200" y="2895600"/>
            <a:ext cx="64135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utoUpdateAnimBg="0"/>
      <p:bldP spid="41992" grpId="0" autoUpdateAnimBg="0"/>
      <p:bldP spid="41993" grpId="0" autoUpdateAnimBg="0"/>
      <p:bldP spid="4199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4" action="ppaction://hlinksldjump"/>
              </a:rPr>
              <a:t>Back to C6g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Testing for Saturation</a:t>
            </a:r>
            <a:endParaRPr lang="en-GB" sz="28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8610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Animal</a:t>
            </a:r>
            <a:r>
              <a:rPr lang="en-GB" sz="2200" b="0">
                <a:latin typeface="Comic Sans MS" pitchFamily="66" charset="0"/>
              </a:rPr>
              <a:t> oils and fats are often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saturated</a:t>
            </a:r>
            <a:r>
              <a:rPr lang="en-GB" sz="2200" b="0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GB" sz="2200">
                <a:solidFill>
                  <a:srgbClr val="CCECFF"/>
                </a:solidFill>
                <a:latin typeface="Comic Sans MS" pitchFamily="66" charset="0"/>
              </a:rPr>
              <a:t>Vegetables</a:t>
            </a:r>
            <a:r>
              <a:rPr lang="en-GB" sz="2200" b="0">
                <a:latin typeface="Comic Sans MS" pitchFamily="66" charset="0"/>
              </a:rPr>
              <a:t> oils are often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unsaturated</a:t>
            </a:r>
            <a:r>
              <a:rPr lang="en-GB" sz="2200" b="0">
                <a:latin typeface="Comic Sans MS" pitchFamily="66" charset="0"/>
              </a:rPr>
              <a:t>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28600" y="19050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It is better to have more unsaturated fats/oils in your diet to reduce the build up of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cholesterol</a:t>
            </a:r>
            <a:r>
              <a:rPr lang="en-GB" sz="2200" b="0">
                <a:latin typeface="Comic Sans MS" pitchFamily="66" charset="0"/>
              </a:rPr>
              <a:t>.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28600" y="28956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We can test for saturated/ unsaturated fats and oils using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bromine water</a:t>
            </a:r>
            <a:r>
              <a:rPr lang="en-GB" sz="2200" b="0">
                <a:latin typeface="Comic Sans MS" pitchFamily="66" charset="0"/>
              </a:rPr>
              <a:t>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4343400" y="4114800"/>
          <a:ext cx="4516438" cy="1509713"/>
        </p:xfrm>
        <a:graphic>
          <a:graphicData uri="http://schemas.openxmlformats.org/presentationml/2006/ole">
            <p:oleObj spid="_x0000_s43016" name="Bitmap Image" r:id="rId5" imgW="5811061" imgH="1943371" progId="PBrush">
              <p:embed/>
            </p:oleObj>
          </a:graphicData>
        </a:graphic>
      </p:graphicFrame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04800" y="3810000"/>
            <a:ext cx="39624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Unsaturated</a:t>
            </a:r>
            <a:r>
              <a:rPr lang="en-GB" sz="2200" b="0">
                <a:latin typeface="Comic Sans MS" pitchFamily="66" charset="0"/>
              </a:rPr>
              <a:t> fats and oils react with the bromine water, turning it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colourless</a:t>
            </a:r>
          </a:p>
          <a:p>
            <a:pPr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Saturated</a:t>
            </a:r>
            <a:r>
              <a:rPr lang="en-GB" sz="2200" b="0">
                <a:latin typeface="Comic Sans MS" pitchFamily="66" charset="0"/>
              </a:rPr>
              <a:t> oils and fats do not react with bromine water so it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stays brown</a:t>
            </a:r>
            <a:r>
              <a:rPr lang="en-GB" sz="2200" b="0">
                <a:latin typeface="Comic Sans MS" pitchFamily="66" charset="0"/>
              </a:rPr>
              <a:t>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Back to C6g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Types of Emulsions</a:t>
            </a:r>
            <a:endParaRPr lang="en-GB" sz="28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8610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Oil and water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 not</a:t>
            </a:r>
            <a:r>
              <a:rPr lang="en-GB" sz="2200" b="0">
                <a:latin typeface="Comic Sans MS" pitchFamily="66" charset="0"/>
              </a:rPr>
              <a:t> mix.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When they are shaken up they make an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emulsion</a:t>
            </a:r>
            <a:r>
              <a:rPr lang="en-GB" sz="2200" b="0">
                <a:latin typeface="Comic Sans MS" pitchFamily="66" charset="0"/>
              </a:rPr>
              <a:t>.  The oil is broken up and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dispersed</a:t>
            </a:r>
            <a:r>
              <a:rPr lang="en-GB" sz="2200" b="0">
                <a:latin typeface="Comic Sans MS" pitchFamily="66" charset="0"/>
              </a:rPr>
              <a:t> in the water.</a:t>
            </a:r>
            <a:endParaRPr lang="en-GB" sz="220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572000" y="2438400"/>
            <a:ext cx="4343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Milk</a:t>
            </a:r>
            <a:r>
              <a:rPr lang="en-GB" sz="2200" b="0">
                <a:latin typeface="Comic Sans MS" pitchFamily="66" charset="0"/>
              </a:rPr>
              <a:t> is an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‘oil in water’</a:t>
            </a:r>
            <a:r>
              <a:rPr lang="en-GB" sz="2200" b="0">
                <a:latin typeface="Comic Sans MS" pitchFamily="66" charset="0"/>
              </a:rPr>
              <a:t> emulsion that is mostly water with tiny droplets of oil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04800" y="4495800"/>
            <a:ext cx="4343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Butter</a:t>
            </a:r>
            <a:r>
              <a:rPr lang="en-GB" sz="2200" b="0">
                <a:latin typeface="Comic Sans MS" pitchFamily="66" charset="0"/>
              </a:rPr>
              <a:t> is an 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‘water in oil’</a:t>
            </a:r>
            <a:r>
              <a:rPr lang="en-GB" sz="2200" b="0">
                <a:latin typeface="Comic Sans MS" pitchFamily="66" charset="0"/>
              </a:rPr>
              <a:t> emulsion that is mostly oil with droplets of water dispersed in it.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44042" name="Picture 10" descr="http://www.microsci.com/images/emulsion2.jpg"/>
          <p:cNvPicPr>
            <a:picLocks noChangeAspect="1" noChangeArrowheads="1"/>
          </p:cNvPicPr>
          <p:nvPr/>
        </p:nvPicPr>
        <p:blipFill>
          <a:blip r:embed="rId4" cstate="print"/>
          <a:srcRect l="11667" b="18706"/>
          <a:stretch>
            <a:fillRect/>
          </a:stretch>
        </p:blipFill>
        <p:spPr bwMode="auto">
          <a:xfrm>
            <a:off x="2209800" y="2362200"/>
            <a:ext cx="2209800" cy="1876425"/>
          </a:xfrm>
          <a:prstGeom prst="rect">
            <a:avLst/>
          </a:prstGeom>
          <a:noFill/>
        </p:spPr>
      </p:pic>
      <p:pic>
        <p:nvPicPr>
          <p:cNvPr id="44044" name="Picture 12" descr="http://www.photoshoptalent.com/images/contests/milk%20drop/fullsize/milk%20drop_4641b1118b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514600"/>
            <a:ext cx="1673225" cy="1676400"/>
          </a:xfrm>
          <a:prstGeom prst="rect">
            <a:avLst/>
          </a:prstGeom>
          <a:noFill/>
        </p:spPr>
      </p:pic>
      <p:pic>
        <p:nvPicPr>
          <p:cNvPr id="44046" name="Picture 14" descr="http://atom.uni-mb.si/~ukelaborg/Slike/vbc.jpg"/>
          <p:cNvPicPr>
            <a:picLocks noChangeAspect="1" noChangeArrowheads="1"/>
          </p:cNvPicPr>
          <p:nvPr/>
        </p:nvPicPr>
        <p:blipFill>
          <a:blip r:embed="rId6" cstate="print"/>
          <a:srcRect l="4445" t="6584"/>
          <a:stretch>
            <a:fillRect/>
          </a:stretch>
        </p:blipFill>
        <p:spPr bwMode="auto">
          <a:xfrm>
            <a:off x="4572000" y="4648200"/>
            <a:ext cx="2019300" cy="1776413"/>
          </a:xfrm>
          <a:prstGeom prst="rect">
            <a:avLst/>
          </a:prstGeom>
          <a:noFill/>
        </p:spPr>
      </p:pic>
      <p:pic>
        <p:nvPicPr>
          <p:cNvPr id="44048" name="Picture 16" descr="http://www.dairy.com.au/consumers/images/dairyaustralia/agda_07_tatura_butter.jpg"/>
          <p:cNvPicPr>
            <a:picLocks noChangeAspect="1" noChangeArrowheads="1"/>
          </p:cNvPicPr>
          <p:nvPr/>
        </p:nvPicPr>
        <p:blipFill>
          <a:blip r:embed="rId7" cstate="print"/>
          <a:srcRect l="8571" t="14285" r="5714" b="8571"/>
          <a:stretch>
            <a:fillRect/>
          </a:stretch>
        </p:blipFill>
        <p:spPr bwMode="auto">
          <a:xfrm>
            <a:off x="6705600" y="3810000"/>
            <a:ext cx="2057400" cy="185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4" action="ppaction://hlinksldjump"/>
              </a:rPr>
              <a:t>Back to C6g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Making Margarine </a:t>
            </a:r>
            <a:endParaRPr lang="en-GB" sz="28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28600" y="990600"/>
            <a:ext cx="8686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Margarine is made by adding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hydrogen</a:t>
            </a:r>
            <a:r>
              <a:rPr lang="en-GB" sz="2200" b="0">
                <a:latin typeface="Comic Sans MS" pitchFamily="66" charset="0"/>
              </a:rPr>
              <a:t> to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unsaturated</a:t>
            </a:r>
            <a:r>
              <a:rPr lang="en-GB" sz="2200" b="0">
                <a:latin typeface="Comic Sans MS" pitchFamily="66" charset="0"/>
              </a:rPr>
              <a:t> oils such as vegetable oils in the presence of a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nickel</a:t>
            </a:r>
            <a:r>
              <a:rPr lang="en-GB" sz="2200" b="0">
                <a:latin typeface="Comic Sans MS" pitchFamily="66" charset="0"/>
              </a:rPr>
              <a:t>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catalyst</a:t>
            </a:r>
            <a:r>
              <a:rPr lang="en-GB" sz="2200" b="0">
                <a:latin typeface="Comic Sans MS" pitchFamily="66" charset="0"/>
              </a:rPr>
              <a:t>. The reaction is called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hydrogenation</a:t>
            </a:r>
            <a:r>
              <a:rPr lang="en-GB" sz="2200" b="0">
                <a:latin typeface="Comic Sans MS" pitchFamily="66" charset="0"/>
              </a:rPr>
              <a:t>.</a:t>
            </a:r>
          </a:p>
        </p:txBody>
      </p:sp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2209800" y="2286000"/>
          <a:ext cx="4495800" cy="2152650"/>
        </p:xfrm>
        <a:graphic>
          <a:graphicData uri="http://schemas.openxmlformats.org/presentationml/2006/ole">
            <p:oleObj spid="_x0000_s46087" name="Bitmap Image" r:id="rId5" imgW="3600000" imgH="1724266" progId="PBrush">
              <p:embed/>
            </p:oleObj>
          </a:graphicData>
        </a:graphic>
      </p:graphicFrame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28600" y="48768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This makes the unsaturated liquid oil more saturated and more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914400" y="476250"/>
            <a:ext cx="68580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C6 – Cleaning Products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819400" y="2057400"/>
            <a:ext cx="5105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 dirty="0" smtClean="0">
                <a:latin typeface="Comic Sans MS" pitchFamily="66" charset="0"/>
                <a:sym typeface="Wingdings" pitchFamily="2" charset="2"/>
              </a:rPr>
              <a:t>What’s in washing powder &amp; washing up liquid?</a:t>
            </a:r>
            <a:endParaRPr lang="en-GB" b="0" dirty="0">
              <a:latin typeface="Comic Sans MS" pitchFamily="66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GB" b="0" dirty="0" smtClean="0">
                <a:latin typeface="Comic Sans MS" pitchFamily="66" charset="0"/>
              </a:rPr>
              <a:t>How do they get clothes clean / dissolve grease?</a:t>
            </a:r>
            <a:endParaRPr lang="en-GB" b="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 dirty="0" smtClean="0">
                <a:latin typeface="Comic Sans MS" pitchFamily="66" charset="0"/>
              </a:rPr>
              <a:t>What is dry-cleaning?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b="0" dirty="0" smtClean="0">
                <a:latin typeface="Comic Sans MS" pitchFamily="66" charset="0"/>
              </a:rPr>
              <a:t>How does dry-cleaning  work?</a:t>
            </a:r>
            <a:endParaRPr lang="en-GB" b="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GB" b="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GB" b="0" dirty="0">
              <a:latin typeface="Comic Sans MS" pitchFamily="66" charset="0"/>
            </a:endParaRPr>
          </a:p>
        </p:txBody>
      </p:sp>
      <p:pic>
        <p:nvPicPr>
          <p:cNvPr id="47108" name="Picture 4" descr="MCj043691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575" y="2090738"/>
            <a:ext cx="503238" cy="503237"/>
          </a:xfrm>
          <a:prstGeom prst="rect">
            <a:avLst/>
          </a:prstGeom>
          <a:noFill/>
        </p:spPr>
      </p:pic>
      <p:pic>
        <p:nvPicPr>
          <p:cNvPr id="47109" name="Picture 5" descr="MCj04369170000[1]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5838" y="4221163"/>
            <a:ext cx="503237" cy="503237"/>
          </a:xfrm>
          <a:prstGeom prst="rect">
            <a:avLst/>
          </a:prstGeom>
          <a:noFill/>
        </p:spPr>
      </p:pic>
      <p:pic>
        <p:nvPicPr>
          <p:cNvPr id="47110" name="Picture 6" descr="MCj0436918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4575" y="3171825"/>
            <a:ext cx="503238" cy="503238"/>
          </a:xfrm>
          <a:prstGeom prst="rect">
            <a:avLst/>
          </a:prstGeom>
          <a:noFill/>
        </p:spPr>
      </p:pic>
      <p:pic>
        <p:nvPicPr>
          <p:cNvPr id="47111" name="Picture 7" descr="MCj0436918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334000"/>
            <a:ext cx="503238" cy="503238"/>
          </a:xfrm>
          <a:prstGeom prst="rect">
            <a:avLst/>
          </a:prstGeom>
          <a:noFill/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7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7" descr="C:\Documents and Settings\fiona\My Documents\Groby\Eddie\pictures\deterg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143000"/>
            <a:ext cx="680085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Documents and Settings\fiona\My Documents\My Pictures\animated\lookBe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7155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  <a:latin typeface="Arial Black" pitchFamily="34" charset="0"/>
              </a:rPr>
              <a:t>How does a detergent work?</a:t>
            </a:r>
          </a:p>
        </p:txBody>
      </p:sp>
      <p:sp>
        <p:nvSpPr>
          <p:cNvPr id="9221" name="Oval 18"/>
          <p:cNvSpPr>
            <a:spLocks noChangeArrowheads="1"/>
          </p:cNvSpPr>
          <p:nvPr/>
        </p:nvSpPr>
        <p:spPr bwMode="auto">
          <a:xfrm>
            <a:off x="1295400" y="4572000"/>
            <a:ext cx="2133600" cy="1447800"/>
          </a:xfrm>
          <a:prstGeom prst="ellipse">
            <a:avLst/>
          </a:prstGeom>
          <a:solidFill>
            <a:srgbClr val="FFCC66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000" b="1"/>
              <a:t>1. </a:t>
            </a:r>
            <a:r>
              <a:rPr lang="en-US" sz="1000"/>
              <a:t>The hydrophobic (water hating)ends of detergent molecules start to dissolve in the grease. This leaves the hydrophilic (water soluble) ends on the outside.</a:t>
            </a:r>
          </a:p>
        </p:txBody>
      </p:sp>
      <p:sp>
        <p:nvSpPr>
          <p:cNvPr id="9222" name="Oval 19"/>
          <p:cNvSpPr>
            <a:spLocks noChangeArrowheads="1"/>
          </p:cNvSpPr>
          <p:nvPr/>
        </p:nvSpPr>
        <p:spPr bwMode="auto">
          <a:xfrm>
            <a:off x="3543300" y="4572000"/>
            <a:ext cx="2133600" cy="1447800"/>
          </a:xfrm>
          <a:prstGeom prst="ellipse">
            <a:avLst/>
          </a:prstGeom>
          <a:solidFill>
            <a:srgbClr val="FFCC66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000" b="1"/>
              <a:t>2. </a:t>
            </a:r>
            <a:r>
              <a:rPr lang="en-US" sz="1000"/>
              <a:t>Eventually, so many detergent molecules are stuck to the grease that the outside of the grease is covered in water soluble ends.</a:t>
            </a:r>
          </a:p>
        </p:txBody>
      </p:sp>
      <p:sp>
        <p:nvSpPr>
          <p:cNvPr id="9223" name="Oval 20"/>
          <p:cNvSpPr>
            <a:spLocks noChangeArrowheads="1"/>
          </p:cNvSpPr>
          <p:nvPr/>
        </p:nvSpPr>
        <p:spPr bwMode="auto">
          <a:xfrm>
            <a:off x="5791200" y="4572000"/>
            <a:ext cx="2133600" cy="1447800"/>
          </a:xfrm>
          <a:prstGeom prst="ellipse">
            <a:avLst/>
          </a:prstGeom>
          <a:solidFill>
            <a:srgbClr val="FFCC66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000" b="1"/>
              <a:t>3. </a:t>
            </a:r>
            <a:r>
              <a:rPr lang="en-US" sz="1000"/>
              <a:t>The grease now dissolves in the water and floats away.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fiona\My Documents\My Pictures\animated\lookBe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06680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  <a:latin typeface="Arial Black" pitchFamily="34" charset="0"/>
              </a:rPr>
              <a:t>How does dry cleaning work?</a:t>
            </a:r>
          </a:p>
        </p:txBody>
      </p:sp>
      <p:pic>
        <p:nvPicPr>
          <p:cNvPr id="9220" name="Picture 21" descr="C:\Documents and Settings\fiona\My Documents\Groby\Eddie\pictures\clea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6172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2" descr="C:\Documents and Settings\fiona\My Documents\Groby\Eddie\pictures\clean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733800"/>
            <a:ext cx="54864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Detecting Oxygen and Hydrogen</a:t>
            </a:r>
            <a:r>
              <a:rPr lang="en-GB" sz="28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4" action="ppaction://hlinksldjump"/>
              </a:rPr>
              <a:t>Back to C6a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Oxygen and hydrogen are two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common</a:t>
            </a:r>
            <a:r>
              <a:rPr lang="en-GB" sz="2200" b="0">
                <a:latin typeface="Comic Sans MS" pitchFamily="66" charset="0"/>
              </a:rPr>
              <a:t> gases.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They can be detected using simple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chemical</a:t>
            </a:r>
            <a:r>
              <a:rPr lang="en-GB" sz="2200" b="0">
                <a:latin typeface="Comic Sans MS" pitchFamily="66" charset="0"/>
              </a:rPr>
              <a:t> tests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524000" y="2819400"/>
            <a:ext cx="3581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Oxygen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sz="2200" b="0">
                <a:latin typeface="Comic Sans MS" pitchFamily="66" charset="0"/>
              </a:rPr>
              <a:t>– If a glowing splint is placed into a test tube of oxygen, it will relight.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038600" y="4724400"/>
            <a:ext cx="3581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Hydrogen</a:t>
            </a:r>
            <a:r>
              <a:rPr lang="en-GB" sz="22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sz="2200" b="0">
                <a:latin typeface="Comic Sans MS" pitchFamily="66" charset="0"/>
              </a:rPr>
              <a:t>– If a lit splint is put into a test tube of hydrogen, it will make a squeaky pop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5257800" y="2362200"/>
          <a:ext cx="3048000" cy="2135188"/>
        </p:xfrm>
        <a:graphic>
          <a:graphicData uri="http://schemas.openxmlformats.org/presentationml/2006/ole">
            <p:oleObj spid="_x0000_s5129" name="Bitmap Image" r:id="rId5" imgW="3847619" imgH="2695951" progId="PBrush">
              <p:embed/>
            </p:oleObj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31750" y="4876800"/>
          <a:ext cx="3952875" cy="1181100"/>
        </p:xfrm>
        <a:graphic>
          <a:graphicData uri="http://schemas.openxmlformats.org/presentationml/2006/ole">
            <p:oleObj spid="_x0000_s5130" name="Bitmap Image" r:id="rId6" imgW="3572374" imgH="10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Fuel Cells</a:t>
            </a:r>
            <a:r>
              <a:rPr lang="en-GB" sz="28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Back to C6a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0" y="990600"/>
            <a:ext cx="43751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Hydrogen</a:t>
            </a:r>
            <a:r>
              <a:rPr lang="en-GB" sz="2200" b="0">
                <a:latin typeface="Comic Sans MS" pitchFamily="66" charset="0"/>
              </a:rPr>
              <a:t> reacts with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oxygen</a:t>
            </a:r>
            <a:r>
              <a:rPr lang="en-GB" sz="2200" b="0">
                <a:latin typeface="Comic Sans MS" pitchFamily="66" charset="0"/>
              </a:rPr>
              <a:t> in a fuel cell to produce an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electric</a:t>
            </a:r>
            <a:r>
              <a:rPr lang="en-GB" sz="2200" b="0">
                <a:latin typeface="Comic Sans MS" pitchFamily="66" charset="0"/>
              </a:rPr>
              <a:t> current.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16450" y="2286000"/>
            <a:ext cx="4527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Fuel cells are very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efficient</a:t>
            </a:r>
            <a:r>
              <a:rPr lang="en-GB" sz="2200" b="0">
                <a:latin typeface="Comic Sans MS" pitchFamily="66" charset="0"/>
              </a:rPr>
              <a:t> at producing electrical energy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572000" y="3200400"/>
            <a:ext cx="44513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The oxygen and hydrogen ions combine to produce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water</a:t>
            </a:r>
          </a:p>
          <a:p>
            <a:pPr algn="ctr">
              <a:spcBef>
                <a:spcPct val="50000"/>
              </a:spcBef>
            </a:pP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2H</a:t>
            </a:r>
            <a:r>
              <a:rPr lang="en-GB" sz="2200" baseline="-25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+   O</a:t>
            </a:r>
            <a:r>
              <a:rPr lang="en-GB" sz="2200" baseline="-25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  2H</a:t>
            </a:r>
            <a:r>
              <a:rPr lang="en-GB" sz="2200" baseline="-25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O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28600" y="4953000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Fuel cells are used to provide electrical energy in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spacecraft</a:t>
            </a:r>
            <a:r>
              <a:rPr lang="en-GB" sz="2200" b="0">
                <a:latin typeface="Comic Sans MS" pitchFamily="66" charset="0"/>
              </a:rPr>
              <a:t>.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28600" y="5486400"/>
            <a:ext cx="69342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Car manufacturers are interested in developing fuel cells as a possible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pollution free</a:t>
            </a:r>
            <a:r>
              <a:rPr lang="en-GB" sz="2200" b="0">
                <a:latin typeface="Comic Sans MS" pitchFamily="66" charset="0"/>
              </a:rPr>
              <a:t> method of powering cars.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157" name="Picture 13" descr="http://www.sciencenewsforkids.org/articles/20050615/a810_3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14400"/>
            <a:ext cx="4191000" cy="403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Advantages of Fuel Cells</a:t>
            </a:r>
            <a:endParaRPr lang="en-GB" sz="28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2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Back to C6a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8600" y="990600"/>
            <a:ext cx="864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Fuel cells have many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benefits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1905000"/>
            <a:ext cx="864235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200" b="0">
                <a:latin typeface="Comic Sans MS" pitchFamily="66" charset="0"/>
              </a:rPr>
              <a:t>They do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not pollute</a:t>
            </a:r>
            <a:r>
              <a:rPr lang="en-GB" sz="2200" b="0">
                <a:latin typeface="Comic Sans MS" pitchFamily="66" charset="0"/>
              </a:rPr>
              <a:t> as the only waste product is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water</a:t>
            </a:r>
          </a:p>
          <a:p>
            <a:pPr>
              <a:spcBef>
                <a:spcPct val="50000"/>
              </a:spcBef>
            </a:pP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200" b="0">
                <a:latin typeface="Comic Sans MS" pitchFamily="66" charset="0"/>
              </a:rPr>
              <a:t>They are very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efficient</a:t>
            </a:r>
          </a:p>
          <a:p>
            <a:pPr>
              <a:spcBef>
                <a:spcPct val="50000"/>
              </a:spcBef>
            </a:pP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200" b="0">
                <a:latin typeface="Comic Sans MS" pitchFamily="66" charset="0"/>
              </a:rPr>
              <a:t>They have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few stages</a:t>
            </a:r>
            <a:r>
              <a:rPr lang="en-GB" sz="2200" b="0">
                <a:latin typeface="Comic Sans MS" pitchFamily="66" charset="0"/>
              </a:rPr>
              <a:t> in producing energy</a:t>
            </a:r>
          </a:p>
          <a:p>
            <a:pPr>
              <a:spcBef>
                <a:spcPct val="50000"/>
              </a:spcBef>
            </a:pPr>
            <a:endParaRPr lang="en-GB" sz="2200" b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200" b="0">
                <a:latin typeface="Comic Sans MS" pitchFamily="66" charset="0"/>
              </a:rPr>
              <a:t>They are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simple</a:t>
            </a:r>
            <a:r>
              <a:rPr lang="en-GB" sz="2200" b="0">
                <a:latin typeface="Comic Sans MS" pitchFamily="66" charset="0"/>
              </a:rPr>
              <a:t> to construct</a:t>
            </a:r>
          </a:p>
        </p:txBody>
      </p:sp>
      <p:pic>
        <p:nvPicPr>
          <p:cNvPr id="7176" name="Picture 8" descr="http://www.sciencenewsforkids.org/articles/20050615/a810_3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95600"/>
            <a:ext cx="2819400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Energy Level Diagrams</a:t>
            </a:r>
            <a:r>
              <a:rPr lang="en-GB" sz="28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524750" y="6248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4" action="ppaction://hlinksldjump"/>
              </a:rPr>
              <a:t>Back to C6a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581400" y="990600"/>
            <a:ext cx="5289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The hydrogen and oxygen molecules start with a certain amount of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energy</a:t>
            </a:r>
            <a:r>
              <a:rPr lang="en-GB" sz="2200" b="0">
                <a:latin typeface="Comic Sans MS" pitchFamily="66" charset="0"/>
              </a:rPr>
              <a:t>.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609600" y="914400"/>
          <a:ext cx="2819400" cy="2644775"/>
        </p:xfrm>
        <a:graphic>
          <a:graphicData uri="http://schemas.openxmlformats.org/presentationml/2006/ole">
            <p:oleObj spid="_x0000_s8198" name="Bitmap Image" r:id="rId5" imgW="3552381" imgH="3333333" progId="PBrush">
              <p:embed/>
            </p:oleObj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657600" y="2209800"/>
            <a:ext cx="5289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Before they will react, some bonds need to be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broken</a:t>
            </a:r>
            <a:r>
              <a:rPr lang="en-GB" sz="2200" b="0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The energy needed is called the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activation energy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04800" y="4191000"/>
            <a:ext cx="85344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The hydrogen and oxygen molecules then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bond</a:t>
            </a:r>
            <a:r>
              <a:rPr lang="en-GB" sz="2200" b="0">
                <a:latin typeface="Comic Sans MS" pitchFamily="66" charset="0"/>
              </a:rPr>
              <a:t> together, giving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out</a:t>
            </a:r>
            <a:r>
              <a:rPr lang="en-GB" sz="2200" b="0">
                <a:latin typeface="Comic Sans MS" pitchFamily="66" charset="0"/>
              </a:rPr>
              <a:t> energy</a:t>
            </a:r>
          </a:p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It is an </a:t>
            </a:r>
            <a:r>
              <a:rPr lang="en-GB" sz="2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exothermic</a:t>
            </a:r>
            <a:r>
              <a:rPr lang="en-GB" sz="2200" b="0">
                <a:latin typeface="Comic Sans MS" pitchFamily="66" charset="0"/>
              </a:rPr>
              <a:t> reaction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524750" y="62372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4" action="ppaction://hlinksldjump"/>
              </a:rPr>
              <a:t>Back to C5b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Key Terms</a:t>
            </a:r>
            <a:r>
              <a:rPr lang="en-GB" sz="28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657600" y="1066800"/>
            <a:ext cx="53657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Electrolysis</a:t>
            </a:r>
            <a:r>
              <a:rPr lang="en-GB" sz="2200" b="0">
                <a:latin typeface="Comic Sans MS" pitchFamily="66" charset="0"/>
              </a:rPr>
              <a:t> is the splitting up of an ionic compound by passing electricity through it</a:t>
            </a:r>
          </a:p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An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electrolyte</a:t>
            </a:r>
            <a:r>
              <a:rPr lang="en-GB" sz="2200" b="0">
                <a:latin typeface="Comic Sans MS" pitchFamily="66" charset="0"/>
              </a:rPr>
              <a:t> is the liquid or solution that is being split up and conducts</a:t>
            </a:r>
          </a:p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An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ion</a:t>
            </a:r>
            <a:r>
              <a:rPr lang="en-GB" sz="2200" b="0">
                <a:latin typeface="Comic Sans MS" pitchFamily="66" charset="0"/>
              </a:rPr>
              <a:t> is a charged particle</a:t>
            </a:r>
          </a:p>
          <a:p>
            <a:pPr>
              <a:spcBef>
                <a:spcPct val="50000"/>
              </a:spcBef>
            </a:pP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Cathode</a:t>
            </a:r>
            <a:r>
              <a:rPr lang="en-GB" sz="2200" b="0">
                <a:latin typeface="Comic Sans MS" pitchFamily="66" charset="0"/>
              </a:rPr>
              <a:t> is the negative electrode</a:t>
            </a:r>
          </a:p>
          <a:p>
            <a:pPr>
              <a:spcBef>
                <a:spcPct val="50000"/>
              </a:spcBef>
            </a:pP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Anode</a:t>
            </a:r>
            <a:r>
              <a:rPr lang="en-GB" sz="2200" b="0">
                <a:latin typeface="Comic Sans MS" pitchFamily="66" charset="0"/>
              </a:rPr>
              <a:t> is the positive electrode</a:t>
            </a:r>
            <a:endParaRPr lang="en-GB" sz="22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152400" y="3200400"/>
          <a:ext cx="3571875" cy="2962275"/>
        </p:xfrm>
        <a:graphic>
          <a:graphicData uri="http://schemas.openxmlformats.org/presentationml/2006/ole">
            <p:oleObj spid="_x0000_s67586" name="Bitmap Image" r:id="rId5" imgW="3572374" imgH="2962689" progId="PBrush">
              <p:embed/>
            </p:oleObj>
          </a:graphicData>
        </a:graphic>
      </p:graphicFrame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543800" y="1524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0" u="sng">
                <a:solidFill>
                  <a:srgbClr val="66CCFF"/>
                </a:solidFill>
                <a:latin typeface="Comic Sans MS" pitchFamily="66" charset="0"/>
              </a:rPr>
              <a:t>Next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24750" y="62372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3" action="ppaction://hlinksldjump"/>
              </a:rPr>
              <a:t>Main menu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467600" y="5805488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>
                <a:latin typeface="Comic Sans MS" pitchFamily="66" charset="0"/>
                <a:hlinkClick r:id="rId4" action="ppaction://hlinksldjump"/>
              </a:rPr>
              <a:t>Back to C5b</a:t>
            </a:r>
            <a:endParaRPr lang="en-GB" sz="1800" b="0">
              <a:latin typeface="Comic Sans MS" pitchFamily="66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Electrolysis of Copper Sulphate </a:t>
            </a:r>
            <a:r>
              <a:rPr lang="en-GB" sz="28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543800" y="1524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0" u="sng">
                <a:solidFill>
                  <a:srgbClr val="66CCFF"/>
                </a:solidFill>
                <a:latin typeface="Comic Sans MS" pitchFamily="66" charset="0"/>
              </a:rPr>
              <a:t>Next page</a:t>
            </a: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81000" y="1752600"/>
          <a:ext cx="2828925" cy="3057525"/>
        </p:xfrm>
        <a:graphic>
          <a:graphicData uri="http://schemas.openxmlformats.org/presentationml/2006/ole">
            <p:oleObj spid="_x0000_s68610" name="Bitmap Image" r:id="rId5" imgW="2828571" imgH="3057143" progId="PBrush">
              <p:embed/>
            </p:oleObj>
          </a:graphicData>
        </a:graphic>
      </p:graphicFrame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429000" y="990600"/>
            <a:ext cx="5410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The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electrolyte</a:t>
            </a:r>
            <a:r>
              <a:rPr lang="en-GB" sz="2200" b="0">
                <a:latin typeface="Comic Sans MS" pitchFamily="66" charset="0"/>
              </a:rPr>
              <a:t> is </a:t>
            </a:r>
            <a:r>
              <a:rPr lang="en-GB" sz="22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copper sulphate</a:t>
            </a:r>
            <a:r>
              <a:rPr lang="en-GB" sz="2200" b="0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The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anode</a:t>
            </a:r>
            <a:r>
              <a:rPr lang="en-GB" sz="2200" b="0">
                <a:latin typeface="Comic Sans MS" pitchFamily="66" charset="0"/>
              </a:rPr>
              <a:t> is made of </a:t>
            </a:r>
            <a:r>
              <a:rPr lang="en-GB" sz="22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impure copper</a:t>
            </a:r>
          </a:p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The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cathode</a:t>
            </a:r>
            <a:r>
              <a:rPr lang="en-GB" sz="2200" b="0">
                <a:latin typeface="Comic Sans MS" pitchFamily="66" charset="0"/>
              </a:rPr>
              <a:t> is made of </a:t>
            </a:r>
            <a:r>
              <a:rPr lang="en-GB" sz="22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pure copper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505200" y="2667000"/>
            <a:ext cx="54102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</a:t>
            </a:r>
            <a:r>
              <a:rPr lang="en-GB" sz="2200" baseline="30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2+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ions</a:t>
            </a:r>
            <a:r>
              <a:rPr lang="en-GB" sz="2200" b="0">
                <a:latin typeface="Comic Sans MS" pitchFamily="66" charset="0"/>
              </a:rPr>
              <a:t> in the solution move to the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cathode</a:t>
            </a:r>
            <a:r>
              <a:rPr lang="en-GB" sz="2200" b="0">
                <a:latin typeface="Comic Sans MS" pitchFamily="66" charset="0"/>
              </a:rPr>
              <a:t> and copper metal is deposited</a:t>
            </a:r>
          </a:p>
          <a:p>
            <a:pPr algn="ctr">
              <a:spcBef>
                <a:spcPct val="50000"/>
              </a:spcBef>
            </a:pPr>
            <a:r>
              <a:rPr lang="en-GB" sz="22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</a:t>
            </a:r>
            <a:r>
              <a:rPr lang="en-GB" sz="2200" baseline="30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2+</a:t>
            </a:r>
            <a:r>
              <a:rPr lang="en-GB" sz="22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+   2e</a:t>
            </a:r>
            <a:r>
              <a:rPr lang="en-GB" sz="2200" baseline="30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en-GB" sz="22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en-GB" sz="22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Cu</a:t>
            </a:r>
            <a:endParaRPr lang="en-GB" sz="22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505200" y="4038600"/>
            <a:ext cx="54102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Copper</a:t>
            </a:r>
            <a:r>
              <a:rPr lang="en-GB" sz="2200" b="0">
                <a:latin typeface="Comic Sans MS" pitchFamily="66" charset="0"/>
              </a:rPr>
              <a:t> from the anode dissolves into the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electrolyte</a:t>
            </a:r>
          </a:p>
          <a:p>
            <a:pPr algn="ctr">
              <a:spcBef>
                <a:spcPct val="50000"/>
              </a:spcBef>
            </a:pPr>
            <a:r>
              <a:rPr lang="en-GB" sz="22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   -   2e</a:t>
            </a:r>
            <a:r>
              <a:rPr lang="en-GB" sz="2200" baseline="30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en-GB" sz="22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en-GB" sz="22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Cu</a:t>
            </a:r>
            <a:r>
              <a:rPr lang="en-GB" sz="2200" baseline="30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2+</a:t>
            </a:r>
            <a:endParaRPr lang="en-GB" sz="2200" baseline="300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04800" y="54864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0">
                <a:latin typeface="Comic Sans MS" pitchFamily="66" charset="0"/>
              </a:rPr>
              <a:t>The mass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lost</a:t>
            </a:r>
            <a:r>
              <a:rPr lang="en-GB" sz="2200" b="0">
                <a:latin typeface="Comic Sans MS" pitchFamily="66" charset="0"/>
              </a:rPr>
              <a:t> from the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anode</a:t>
            </a:r>
            <a:r>
              <a:rPr lang="en-GB" sz="2200" b="0">
                <a:latin typeface="Comic Sans MS" pitchFamily="66" charset="0"/>
              </a:rPr>
              <a:t> equals the mass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gained</a:t>
            </a:r>
            <a:r>
              <a:rPr lang="en-GB" sz="2200" b="0">
                <a:latin typeface="Comic Sans MS" pitchFamily="66" charset="0"/>
              </a:rPr>
              <a:t> at the </a:t>
            </a:r>
            <a:r>
              <a:rPr lang="en-GB" sz="2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cathode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2214</Words>
  <Application>Microsoft Office PowerPoint</Application>
  <PresentationFormat>On-screen Show (4:3)</PresentationFormat>
  <Paragraphs>349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Default Design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How does a detergent work?</vt:lpstr>
      <vt:lpstr>How does dry cleaning work?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</dc:creator>
  <cp:lastModifiedBy>Marcus</cp:lastModifiedBy>
  <cp:revision>65</cp:revision>
  <dcterms:created xsi:type="dcterms:W3CDTF">2008-10-28T16:50:30Z</dcterms:created>
  <dcterms:modified xsi:type="dcterms:W3CDTF">2013-06-12T14:17:09Z</dcterms:modified>
</cp:coreProperties>
</file>