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7" r:id="rId4"/>
    <p:sldId id="258" r:id="rId5"/>
    <p:sldId id="261" r:id="rId6"/>
    <p:sldId id="264" r:id="rId7"/>
    <p:sldId id="265" r:id="rId8"/>
    <p:sldId id="274" r:id="rId9"/>
    <p:sldId id="259" r:id="rId10"/>
    <p:sldId id="262" r:id="rId11"/>
    <p:sldId id="263" r:id="rId12"/>
    <p:sldId id="277" r:id="rId13"/>
    <p:sldId id="271" r:id="rId14"/>
    <p:sldId id="276" r:id="rId15"/>
    <p:sldId id="270" r:id="rId16"/>
    <p:sldId id="266" r:id="rId17"/>
    <p:sldId id="268" r:id="rId18"/>
    <p:sldId id="275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8F976-5109-47B6-BF79-462366FFEA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8FA4C-66AB-4027-B73B-799046853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21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CA8E8-FE2E-4EAC-9348-9CB62327B500}" type="slidenum">
              <a:rPr lang="en-GB"/>
              <a:pPr/>
              <a:t>3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Moles and Formulae</a:t>
            </a:r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07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1B7BB-4574-42C5-B034-6FD5F682AB20}" type="slidenum">
              <a:rPr lang="en-GB"/>
              <a:pPr/>
              <a:t>8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Moles and Formulae</a:t>
            </a:r>
          </a:p>
        </p:txBody>
      </p:sp>
      <p:sp>
        <p:nvSpPr>
          <p:cNvPr id="98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The definition of standard temperature and pressure varies from source to source. The most recent IUPAC definition is 273 K / 100 kPa, although its old definition was 273 K / 101 kPa. Other common definitions include 293 K / 101 kPa (the National Institute of Standards and Technology (NIST))</a:t>
            </a:r>
          </a:p>
          <a:p>
            <a:endParaRPr lang="en-GB"/>
          </a:p>
          <a:p>
            <a:r>
              <a:rPr lang="en-GB"/>
              <a:t>At 25</a:t>
            </a:r>
            <a:r>
              <a:rPr lang="en-GB">
                <a:cs typeface="Arial" panose="020B0604020202020204" pitchFamily="34" charset="0"/>
              </a:rPr>
              <a:t>°C / 100 kPa, the molar volume of an ideal gas is 24.8 dm</a:t>
            </a:r>
            <a:r>
              <a:rPr lang="en-GB" baseline="30000">
                <a:cs typeface="Arial" panose="020B0604020202020204" pitchFamily="34" charset="0"/>
              </a:rPr>
              <a:t>3</a:t>
            </a:r>
            <a:r>
              <a:rPr lang="en-GB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6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8FA4C-66AB-4027-B73B-7990468539D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160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Record how fast product is produced.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FE57260-8EDE-4C56-8C64-BC38B5483EFA}" type="slidenum">
              <a:rPr lang="en-GB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n-GB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81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60 revision guide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8FA4C-66AB-4027-B73B-7990468539D9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86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7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86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701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057467" cy="6122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000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DAB0E-1E32-4D98-A7F1-85AE000A69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91FA3-DA33-4671-81C2-68777BB680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9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4D87-CE8F-4FDF-A878-9868DEE6247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4E2F5-0BFB-45E9-8216-FDD0EF8CB4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643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2D00-E521-4E12-B1F2-EE6D0D7A32D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2728C-14F1-4640-A622-7B83103691C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78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8BDEE-D4B4-4EBB-8292-F16C3E4F166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189D4-E2E8-4C5A-989D-8E147D37E5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3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FE38-67CD-4ADC-8A29-DAA50314A6B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42803-219E-42BF-B090-6CE09CC8F5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26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D7C9-EFDD-4050-99B6-B0CB927EEE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397E6-0222-4F5A-8B9C-F005052BFEF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82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8B506-C6B3-4880-8E68-782C96DA7AC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1F2D6-12A7-4CD4-9111-4AB8DD2837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70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459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F743-C34A-409F-97F6-F25473C4377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BE73E-F3A1-4A61-9269-63CC21C761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670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2207-8EE0-46F3-87F1-A1FE4601E37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B8FCB-F083-45B6-AAF1-193B3C03BF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021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E494-DA3B-4E02-8FD7-CF9F2518A2C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21294-2012-4D6E-8BB6-CC2E1F543E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447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D12F3-5D88-43C6-A3F3-CE719B0F4B9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FC3D4-E9E4-4520-BE93-AF25E1B826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478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53975"/>
            <a:ext cx="109728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1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62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62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37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93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65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81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B7E5B-39B1-47AE-8884-F1C823BE5C68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D863-1045-4152-B36C-3541D1F54E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7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859FDB-3D79-458B-A24B-F4671E892A6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06/11/2016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81C25A-34DA-4AD0-A85D-C95EF2300760}" type="slidenum">
              <a:rPr lang="en-GB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38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Calculations with gases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many moles are there in 6.0 dm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oxygen at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r.t.p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.?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moles  = 6.0 / 24 = 0.25 moles of oxygen molecules</a:t>
            </a: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1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amount in moles of gas molecules are in 36 dm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r.t.p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volume of 6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(g) at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r.t.p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mass of 0.6 dm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r.t.p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the volume of 1.282 g SO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(g) at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r.t.p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6412" y="600501"/>
            <a:ext cx="433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1.5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6412" y="2349689"/>
            <a:ext cx="4339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144 dm</a:t>
            </a:r>
            <a:r>
              <a:rPr lang="en-GB" sz="2800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333" y="4001716"/>
            <a:ext cx="11495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0.7 g (use moles =  volume/ molar gas constant, then moles = molar mass / mass)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6412" y="5653743"/>
            <a:ext cx="10645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0.48 dm</a:t>
            </a:r>
            <a:r>
              <a:rPr lang="en-GB" sz="2800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(use moles = molar mass / mass, then volume = moles x molar gas volume)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20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Calculating Gas Volumes Using Molar Calculations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much gas is produced when 15 g of sodium is reacted with excess water at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r.t.p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2Na (s) + 2H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(l)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2NaOH (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aq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 + 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(g)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Na = 23.0 g mol</a:t>
            </a:r>
            <a:r>
              <a:rPr lang="en-GB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 number of moles in 15 g of Na = 15/23.0 = 0.652 moles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Ratio Na : H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2 : 1 so moles H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0.652/2 = 0.326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Volume of H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moles x molar gas volumes = 0.326 x 24 = 7.8 dm</a:t>
            </a:r>
            <a:r>
              <a:rPr lang="en-GB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the water is in excess so you know that all of the sodium has reacted</a:t>
            </a:r>
            <a:endParaRPr lang="en-GB" baseline="30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37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AQA worksheet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Workbook page 36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9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Measuring Molar Volumes Of Gases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find the volume of gas evolved in a reaction by collecting the gas that is produced in a gas syringe of by displacing water from a measuring cylinder.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use experiments to work out the molar volume of a gas.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8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/>
              <a:t>Measuring the volume of gas given off.</a:t>
            </a:r>
            <a:endParaRPr lang="en-US" sz="4000" b="1" dirty="0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7" t="18742" r="16495" b="30652"/>
          <a:stretch>
            <a:fillRect/>
          </a:stretch>
        </p:blipFill>
        <p:spPr>
          <a:xfrm>
            <a:off x="1524000" y="1905000"/>
            <a:ext cx="9144000" cy="4953000"/>
          </a:xfrm>
        </p:spPr>
      </p:pic>
    </p:spTree>
    <p:extLst>
      <p:ext uri="{BB962C8B-B14F-4D97-AF65-F5344CB8AC3E}">
        <p14:creationId xmlns:p14="http://schemas.microsoft.com/office/powerpoint/2010/main" val="358197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Measuring volume of gas produced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8436" name="Picture 2" descr="C02-23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1828801"/>
            <a:ext cx="658495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51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  <a:endParaRPr lang="en-GB" baseline="30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u="sng" dirty="0" smtClean="0"/>
              <a:t>Calculations With Gases</a:t>
            </a:r>
          </a:p>
          <a:p>
            <a:pPr marL="0" indent="0">
              <a:buNone/>
            </a:pPr>
            <a:r>
              <a:rPr lang="en-GB" b="1" dirty="0" smtClean="0"/>
              <a:t>Objective:</a:t>
            </a:r>
            <a:r>
              <a:rPr lang="en-GB" dirty="0" smtClean="0"/>
              <a:t> to know to use volumes of gases in equations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Outcomes:</a:t>
            </a:r>
          </a:p>
          <a:p>
            <a:r>
              <a:rPr lang="en-GB" dirty="0" smtClean="0"/>
              <a:t>be </a:t>
            </a:r>
            <a:r>
              <a:rPr lang="en-GB" dirty="0"/>
              <a:t>able to calculate amounts of substances (in </a:t>
            </a:r>
            <a:r>
              <a:rPr lang="en-GB" dirty="0" err="1"/>
              <a:t>mol</a:t>
            </a:r>
            <a:r>
              <a:rPr lang="en-GB" dirty="0"/>
              <a:t>) in reactions involving </a:t>
            </a:r>
            <a:r>
              <a:rPr lang="en-GB" dirty="0" smtClean="0"/>
              <a:t>volume </a:t>
            </a:r>
            <a:r>
              <a:rPr lang="en-GB" dirty="0"/>
              <a:t>of </a:t>
            </a:r>
            <a:r>
              <a:rPr lang="en-GB" dirty="0" smtClean="0"/>
              <a:t>gas</a:t>
            </a:r>
            <a:br>
              <a:rPr lang="en-GB" dirty="0" smtClean="0"/>
            </a:br>
            <a:r>
              <a:rPr lang="en-GB" i="1" dirty="0" smtClean="0"/>
              <a:t>These </a:t>
            </a:r>
            <a:r>
              <a:rPr lang="en-GB" i="1" dirty="0"/>
              <a:t>calculations may involve reactants and/or products</a:t>
            </a:r>
            <a:r>
              <a:rPr lang="en-GB" dirty="0"/>
              <a:t>.</a:t>
            </a:r>
          </a:p>
          <a:p>
            <a:r>
              <a:rPr lang="en-GB" dirty="0" smtClean="0"/>
              <a:t>be </a:t>
            </a:r>
            <a:r>
              <a:rPr lang="en-GB" dirty="0"/>
              <a:t>able to calculate reacting volumes of gases from chemical equations, and </a:t>
            </a:r>
            <a:r>
              <a:rPr lang="en-GB" dirty="0" smtClean="0"/>
              <a:t>vice versa</a:t>
            </a:r>
            <a:r>
              <a:rPr lang="en-GB" dirty="0"/>
              <a:t>, using the concepts of amount of substance</a:t>
            </a:r>
          </a:p>
          <a:p>
            <a:r>
              <a:rPr lang="en-GB" dirty="0" smtClean="0"/>
              <a:t>be </a:t>
            </a:r>
            <a:r>
              <a:rPr lang="en-GB" dirty="0"/>
              <a:t>able to calculate reacting volumes of gases from chemical equations, and </a:t>
            </a:r>
            <a:r>
              <a:rPr lang="en-GB" dirty="0" smtClean="0"/>
              <a:t>vice versa</a:t>
            </a:r>
            <a:r>
              <a:rPr lang="en-GB" dirty="0"/>
              <a:t>, using the concepts of molar volume of </a:t>
            </a:r>
            <a:r>
              <a:rPr lang="en-GB" dirty="0" smtClean="0"/>
              <a:t>gases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47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/>
              <a:t>Calculations With Gases</a:t>
            </a:r>
          </a:p>
          <a:p>
            <a:pPr marL="0" indent="0">
              <a:buNone/>
            </a:pPr>
            <a:r>
              <a:rPr lang="en-GB" b="1" dirty="0" smtClean="0"/>
              <a:t>Objective:</a:t>
            </a:r>
            <a:r>
              <a:rPr lang="en-GB" dirty="0" smtClean="0"/>
              <a:t> to know to use volumes of gases in equations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Outcomes:</a:t>
            </a:r>
          </a:p>
          <a:p>
            <a:r>
              <a:rPr lang="en-GB" dirty="0" smtClean="0"/>
              <a:t>be </a:t>
            </a:r>
            <a:r>
              <a:rPr lang="en-GB" dirty="0"/>
              <a:t>able to calculate amounts of substances (in </a:t>
            </a:r>
            <a:r>
              <a:rPr lang="en-GB" dirty="0" err="1"/>
              <a:t>mol</a:t>
            </a:r>
            <a:r>
              <a:rPr lang="en-GB" dirty="0"/>
              <a:t>) in reactions involving </a:t>
            </a:r>
            <a:r>
              <a:rPr lang="en-GB" dirty="0" smtClean="0"/>
              <a:t>volume </a:t>
            </a:r>
            <a:r>
              <a:rPr lang="en-GB" dirty="0"/>
              <a:t>of </a:t>
            </a:r>
            <a:r>
              <a:rPr lang="en-GB" dirty="0" smtClean="0"/>
              <a:t>gas</a:t>
            </a:r>
            <a:br>
              <a:rPr lang="en-GB" dirty="0" smtClean="0"/>
            </a:br>
            <a:r>
              <a:rPr lang="en-GB" i="1" dirty="0" smtClean="0"/>
              <a:t>These </a:t>
            </a:r>
            <a:r>
              <a:rPr lang="en-GB" i="1" dirty="0"/>
              <a:t>calculations may involve reactants and/or products</a:t>
            </a:r>
            <a:r>
              <a:rPr lang="en-GB" dirty="0"/>
              <a:t>.</a:t>
            </a:r>
          </a:p>
          <a:p>
            <a:r>
              <a:rPr lang="en-GB" dirty="0" smtClean="0"/>
              <a:t>be </a:t>
            </a:r>
            <a:r>
              <a:rPr lang="en-GB" dirty="0"/>
              <a:t>able to calculate reacting volumes of gases from chemical equations, and </a:t>
            </a:r>
            <a:r>
              <a:rPr lang="en-GB" dirty="0" smtClean="0"/>
              <a:t>vice versa</a:t>
            </a:r>
            <a:r>
              <a:rPr lang="en-GB" dirty="0"/>
              <a:t>, using the concepts of amount of substance</a:t>
            </a:r>
          </a:p>
          <a:p>
            <a:r>
              <a:rPr lang="en-GB" dirty="0" smtClean="0"/>
              <a:t>be </a:t>
            </a:r>
            <a:r>
              <a:rPr lang="en-GB" dirty="0"/>
              <a:t>able to calculate reacting volumes of gases from chemical equations, and </a:t>
            </a:r>
            <a:r>
              <a:rPr lang="en-GB" dirty="0" smtClean="0"/>
              <a:t>vice versa</a:t>
            </a:r>
            <a:r>
              <a:rPr lang="en-GB" dirty="0"/>
              <a:t>, using the concepts of molar volume of </a:t>
            </a:r>
            <a:r>
              <a:rPr lang="en-GB" dirty="0" smtClean="0"/>
              <a:t>gases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98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7896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Avogadro’s law</a:t>
            </a:r>
          </a:p>
        </p:txBody>
      </p:sp>
      <p:sp>
        <p:nvSpPr>
          <p:cNvPr id="986115" name="Text Box 3"/>
          <p:cNvSpPr txBox="1">
            <a:spLocks noChangeArrowheads="1"/>
          </p:cNvSpPr>
          <p:nvPr/>
        </p:nvSpPr>
        <p:spPr bwMode="auto">
          <a:xfrm>
            <a:off x="231791" y="897672"/>
            <a:ext cx="96978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70000"/>
              </a:spcBef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1811 the Italian scientist </a:t>
            </a:r>
            <a:r>
              <a:rPr lang="en-GB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Amedeo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Avogadro developed a theory about the volume of gases.</a:t>
            </a:r>
          </a:p>
        </p:txBody>
      </p:sp>
      <p:sp>
        <p:nvSpPr>
          <p:cNvPr id="986117" name="AutoShape 5"/>
          <p:cNvSpPr>
            <a:spLocks noChangeArrowheads="1"/>
          </p:cNvSpPr>
          <p:nvPr/>
        </p:nvSpPr>
        <p:spPr bwMode="auto">
          <a:xfrm>
            <a:off x="103511" y="2220478"/>
            <a:ext cx="9524667" cy="1471613"/>
          </a:xfrm>
          <a:prstGeom prst="roundRect">
            <a:avLst>
              <a:gd name="adj" fmla="val 8736"/>
            </a:avLst>
          </a:prstGeom>
          <a:solidFill>
            <a:srgbClr val="FFFFCC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6118" name="Text Box 6"/>
          <p:cNvSpPr txBox="1">
            <a:spLocks noChangeArrowheads="1"/>
          </p:cNvSpPr>
          <p:nvPr/>
        </p:nvSpPr>
        <p:spPr bwMode="auto">
          <a:xfrm>
            <a:off x="-639337" y="2216072"/>
            <a:ext cx="1101036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5000"/>
              </a:spcBef>
            </a:pPr>
            <a:r>
              <a:rPr lang="en-GB" sz="2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Avogadro’s law:</a:t>
            </a:r>
          </a:p>
          <a:p>
            <a:pPr algn="ctr" eaLnBrk="0" hangingPunct="0">
              <a:spcBef>
                <a:spcPct val="25000"/>
              </a:spcBef>
            </a:pP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Equal volumes of different gases at the same pressure and temperature will contain equal numbers of particles.</a:t>
            </a:r>
          </a:p>
        </p:txBody>
      </p:sp>
      <p:sp>
        <p:nvSpPr>
          <p:cNvPr id="986122" name="Text Box 10"/>
          <p:cNvSpPr txBox="1">
            <a:spLocks noChangeArrowheads="1"/>
          </p:cNvSpPr>
          <p:nvPr/>
        </p:nvSpPr>
        <p:spPr bwMode="auto">
          <a:xfrm>
            <a:off x="437882" y="3723493"/>
            <a:ext cx="113334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example, if there are 2 moles of O</a:t>
            </a:r>
            <a:r>
              <a:rPr lang="en-GB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50 cm</a:t>
            </a:r>
            <a:r>
              <a:rPr lang="en-GB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oxygen gas, then there will be 2 moles of N</a:t>
            </a:r>
            <a:r>
              <a:rPr lang="en-GB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50 cm</a:t>
            </a:r>
            <a:r>
              <a:rPr lang="en-GB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nitrogen gas and 2 moles of CO</a:t>
            </a:r>
            <a:r>
              <a:rPr lang="en-GB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50 cm</a:t>
            </a:r>
            <a:r>
              <a:rPr lang="en-GB" sz="2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carbon dioxide gas at the same temperature and pressure.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6123" name="Text Box 11"/>
          <p:cNvSpPr txBox="1">
            <a:spLocks noChangeArrowheads="1"/>
          </p:cNvSpPr>
          <p:nvPr/>
        </p:nvSpPr>
        <p:spPr bwMode="auto">
          <a:xfrm>
            <a:off x="512872" y="5523719"/>
            <a:ext cx="107550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Using this principle, the volume that a gas occupies will depend on the number of moles of the gas. </a:t>
            </a:r>
            <a:endPara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4" descr="avogadr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012" y="0"/>
            <a:ext cx="2468633" cy="301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2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172" name="Picture 7" descr="S691813_aw_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725614"/>
            <a:ext cx="9129713" cy="376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589036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Calculations using reacting volumes of gases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(g) + Cl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(g)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2HCl (g)</a:t>
            </a:r>
          </a:p>
          <a:p>
            <a:pPr marL="0" indent="0" algn="ctr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100 cm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of hydrogen is mixed with 100 cm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of chlorine, and reacted.  What volume of hydrogen chloride is formed?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ratio in the equation is 1: 1 : 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answer is 200 cm</a:t>
            </a:r>
            <a:r>
              <a:rPr lang="en-GB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1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589036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Calculations using reacting volumes of gases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2SO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(g) + O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(g)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2SO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(g)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200 cm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of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sulfur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dioxide are mixed with 200 cm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of oxygen and reacted.  What volume of sulphur trioxide is formed?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Ratio is 2: 1: 2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All of the </a:t>
            </a:r>
            <a:r>
              <a:rPr lang="en-GB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sulfur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will react but only half of the oxygen will react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200 cm</a:t>
            </a:r>
            <a:r>
              <a:rPr lang="en-GB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of </a:t>
            </a:r>
            <a:r>
              <a:rPr lang="en-GB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sulfur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trioxide will be formed, but 100 cm</a:t>
            </a:r>
            <a:r>
              <a:rPr lang="en-GB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of the oxygen will be left over.</a:t>
            </a: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9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589036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Calculations using reacting volumes of gases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(g)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O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(g) + 4NO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(g)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Calculate the total volume of gas produced when 8.25 dm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of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dinitrogen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pentoxide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decomposes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 moles of N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5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produces 1 mole of O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and 4 moles of NO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which is 5 moles in total.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(5/2) X 8.25 = 20.6 dm</a:t>
            </a:r>
            <a:r>
              <a:rPr lang="en-GB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endParaRPr lang="en-GB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42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Molar volumes of gases</a:t>
            </a:r>
          </a:p>
        </p:txBody>
      </p:sp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669701" y="1069758"/>
            <a:ext cx="1116598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temperature and pressure are fixed at convenient standard values, the molar volume of a gas can be determined. </a:t>
            </a:r>
          </a:p>
        </p:txBody>
      </p:sp>
      <p:sp>
        <p:nvSpPr>
          <p:cNvPr id="988165" name="AutoShape 5"/>
          <p:cNvSpPr>
            <a:spLocks noChangeArrowheads="1"/>
          </p:cNvSpPr>
          <p:nvPr/>
        </p:nvSpPr>
        <p:spPr bwMode="auto">
          <a:xfrm>
            <a:off x="433673" y="2159000"/>
            <a:ext cx="11201091" cy="1403350"/>
          </a:xfrm>
          <a:prstGeom prst="roundRect">
            <a:avLst>
              <a:gd name="adj" fmla="val 11426"/>
            </a:avLst>
          </a:prstGeom>
          <a:solidFill>
            <a:srgbClr val="FFFFCC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8166" name="Text Box 6"/>
          <p:cNvSpPr txBox="1">
            <a:spLocks noChangeArrowheads="1"/>
          </p:cNvSpPr>
          <p:nvPr/>
        </p:nvSpPr>
        <p:spPr bwMode="auto">
          <a:xfrm>
            <a:off x="738502" y="2201863"/>
            <a:ext cx="105980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10000"/>
              </a:spcBef>
            </a:pP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 temperature is 273 K 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</a:t>
            </a:r>
            <a:r>
              <a:rPr lang="en-GB" sz="24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C) and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pressure is 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101.3 </a:t>
            </a:r>
            <a:r>
              <a:rPr lang="en-GB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kPa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988167" name="Text Box 7"/>
          <p:cNvSpPr txBox="1">
            <a:spLocks noChangeArrowheads="1"/>
          </p:cNvSpPr>
          <p:nvPr/>
        </p:nvSpPr>
        <p:spPr bwMode="auto">
          <a:xfrm>
            <a:off x="446200" y="2689226"/>
            <a:ext cx="111763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standard temperature and 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pressure (</a:t>
            </a:r>
            <a:r>
              <a:rPr lang="en-GB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s.t.p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1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mole of any gas occupies a volume of 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22.4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</a:t>
            </a:r>
            <a:r>
              <a:rPr lang="en-GB" sz="24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This is the </a:t>
            </a:r>
            <a:r>
              <a:rPr lang="en-GB" sz="2400" b="1" dirty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molar </a:t>
            </a:r>
            <a:r>
              <a:rPr lang="en-GB" sz="2400" b="1" dirty="0" smtClean="0">
                <a:solidFill>
                  <a:srgbClr val="FF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gas volume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988169" name="AutoShape 9"/>
          <p:cNvSpPr>
            <a:spLocks noChangeArrowheads="1"/>
          </p:cNvSpPr>
          <p:nvPr/>
        </p:nvSpPr>
        <p:spPr bwMode="auto">
          <a:xfrm>
            <a:off x="529715" y="3916364"/>
            <a:ext cx="11011102" cy="2111375"/>
          </a:xfrm>
          <a:prstGeom prst="roundRect">
            <a:avLst>
              <a:gd name="adj" fmla="val 6389"/>
            </a:avLst>
          </a:prstGeom>
          <a:solidFill>
            <a:srgbClr val="FFD4B7"/>
          </a:solidFill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88170" name="Text Box 10"/>
          <p:cNvSpPr txBox="1">
            <a:spLocks noChangeArrowheads="1"/>
          </p:cNvSpPr>
          <p:nvPr/>
        </p:nvSpPr>
        <p:spPr bwMode="auto">
          <a:xfrm>
            <a:off x="700671" y="3986213"/>
            <a:ext cx="106744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room temperature and pressure (</a:t>
            </a:r>
            <a:r>
              <a:rPr lang="en-GB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r.t.p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1 mole of any gas will occupy a volume of 24 dm</a:t>
            </a:r>
            <a:r>
              <a:rPr lang="en-GB" sz="24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mol</a:t>
            </a:r>
            <a:r>
              <a:rPr lang="en-GB" sz="24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  R. T.P is 293 K (20</a:t>
            </a:r>
            <a:r>
              <a:rPr lang="en-GB" sz="2400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C) and 101.3  </a:t>
            </a:r>
            <a:r>
              <a:rPr lang="en-GB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kPa</a:t>
            </a:r>
            <a:r>
              <a:rPr lang="en-GB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This is the molar gas volume.</a:t>
            </a:r>
            <a:endParaRPr lang="en-GB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6333" y="1351128"/>
            <a:ext cx="6418366" cy="1555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136478"/>
            <a:ext cx="11057467" cy="612298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moles =    </a:t>
            </a:r>
            <a:r>
              <a:rPr lang="en-GB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Volume in dm</a:t>
            </a:r>
            <a:r>
              <a:rPr lang="en-GB" u="sng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GB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  Molar gas volume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r.t.p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 molar gas volume is 24 dm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mol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s.t.p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 molar gas volume is  22.4 dm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mol</a:t>
            </a:r>
            <a:r>
              <a:rPr lang="en-GB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0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870</Words>
  <Application>Microsoft Office PowerPoint</Application>
  <PresentationFormat>Widescreen</PresentationFormat>
  <Paragraphs>107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Wingdings</vt:lpstr>
      <vt:lpstr>Office Theme</vt:lpstr>
      <vt:lpstr>1_Office Theme</vt:lpstr>
      <vt:lpstr>Calculations with gases</vt:lpstr>
      <vt:lpstr>PowerPoint Presentation</vt:lpstr>
      <vt:lpstr>Avogadro’s law</vt:lpstr>
      <vt:lpstr>PowerPoint Presentation</vt:lpstr>
      <vt:lpstr>PowerPoint Presentation</vt:lpstr>
      <vt:lpstr>PowerPoint Presentation</vt:lpstr>
      <vt:lpstr>PowerPoint Presentation</vt:lpstr>
      <vt:lpstr>Molar volumes of gases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Measuring the volume of gas given off.</vt:lpstr>
      <vt:lpstr>Measuring volume of gas produced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Calculations with gases</dc:title>
  <dc:creator>Jennifer Scott</dc:creator>
  <cp:lastModifiedBy>Jennifer Scott</cp:lastModifiedBy>
  <cp:revision>16</cp:revision>
  <dcterms:created xsi:type="dcterms:W3CDTF">2016-11-02T21:11:10Z</dcterms:created>
  <dcterms:modified xsi:type="dcterms:W3CDTF">2016-11-06T21:27:11Z</dcterms:modified>
</cp:coreProperties>
</file>