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5" r:id="rId8"/>
    <p:sldId id="260" r:id="rId9"/>
    <p:sldId id="261" r:id="rId10"/>
    <p:sldId id="262" r:id="rId11"/>
    <p:sldId id="263" r:id="rId12"/>
    <p:sldId id="264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F02B5-AE1D-476E-A0C7-05287FACF763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AC964-99EE-472A-9CE1-E0FC1F5E64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D205357-2A76-454D-B2B5-13A3667959DF}" type="slidenum">
              <a:rPr lang="en-GB" altLang="en-US">
                <a:solidFill>
                  <a:srgbClr val="000000"/>
                </a:solidFill>
              </a:rPr>
              <a:pPr/>
              <a:t>8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2771" name="Rectangle 10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mtClean="0">
                <a:solidFill>
                  <a:srgbClr val="000000"/>
                </a:solidFill>
              </a:rPr>
              <a:t>Boardworks AS Chemistry </a:t>
            </a:r>
          </a:p>
          <a:p>
            <a:r>
              <a:rPr lang="en-GB" altLang="en-US" smtClean="0">
                <a:solidFill>
                  <a:srgbClr val="000000"/>
                </a:solidFill>
              </a:rPr>
              <a:t>Halogenoalkanes</a:t>
            </a: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44033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727C-4209-4524-9394-CF414E29423D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FF79-C1E4-4C69-85A6-43377D177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45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727C-4209-4524-9394-CF414E29423D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FF79-C1E4-4C69-85A6-43377D177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83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727C-4209-4524-9394-CF414E29423D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FF79-C1E4-4C69-85A6-43377D177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51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0" descr="title_slide_haloalkan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7767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9"/>
          <p:cNvSpPr txBox="1">
            <a:spLocks noChangeArrowheads="1"/>
          </p:cNvSpPr>
          <p:nvPr userDrawn="1"/>
        </p:nvSpPr>
        <p:spPr bwMode="auto">
          <a:xfrm>
            <a:off x="1195918" y="6654801"/>
            <a:ext cx="87418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B1562613-CAAC-4E23-B244-39CC47013722}" type="slidenum">
              <a:rPr lang="en-GB" altLang="en-US" sz="1000" smtClean="0">
                <a:solidFill>
                  <a:srgbClr val="5B0091"/>
                </a:solidFill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lang="en-GB" altLang="en-US" sz="1000" smtClean="0">
                <a:solidFill>
                  <a:srgbClr val="5B0091"/>
                </a:solidFill>
              </a:rPr>
              <a:t> of 31</a:t>
            </a:r>
          </a:p>
        </p:txBody>
      </p:sp>
      <p:sp>
        <p:nvSpPr>
          <p:cNvPr id="4" name="Text Box 20"/>
          <p:cNvSpPr txBox="1">
            <a:spLocks noChangeArrowheads="1"/>
          </p:cNvSpPr>
          <p:nvPr userDrawn="1"/>
        </p:nvSpPr>
        <p:spPr bwMode="auto">
          <a:xfrm>
            <a:off x="8593667" y="6654801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smtClean="0">
                <a:solidFill>
                  <a:srgbClr val="5B0091"/>
                </a:solidFill>
              </a:rPr>
              <a:t>© Boardworks Ltd 2009</a:t>
            </a:r>
          </a:p>
        </p:txBody>
      </p:sp>
      <p:pic>
        <p:nvPicPr>
          <p:cNvPr id="5" name="Picture 21" descr="forward_arrow_colour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785" y="6167439"/>
            <a:ext cx="840316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6916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203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371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806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390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326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90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947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727C-4209-4524-9394-CF414E29423D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FF79-C1E4-4C69-85A6-43377D177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215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77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181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9434" y="53975"/>
            <a:ext cx="2764367" cy="6122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334" y="53975"/>
            <a:ext cx="8089900" cy="612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1934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53975"/>
            <a:ext cx="11057467" cy="6122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20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C5A04-65F4-42E7-9AAE-ADBEEF025542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177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A1573-25B0-46A8-86BA-31DE60364094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5077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BD9BA-4D68-44C1-A807-58E999748E40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4410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9ED3E-A54D-4862-B7DF-D4C6D32258CC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8276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01A70-EF71-4D0F-993C-6151F55A2A3D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7171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7F839-02D7-4591-9F02-DDDD4ED8BD51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5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727C-4209-4524-9394-CF414E29423D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FF79-C1E4-4C69-85A6-43377D177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7100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F2777-5B96-41F2-AFB1-F1360E5DE5F1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056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AF20A-DFF0-43E9-9063-36E4C68164E9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9254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10630-3E42-4542-B40A-7DC9ABFBD505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2242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D3149-1DE1-44C3-B30D-03A3998A979D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8877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2CB71-B502-4A65-80FD-39E63D1ACDAB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301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B008-0309-41C9-B1A7-00AD994B8752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0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727C-4209-4524-9394-CF414E29423D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FF79-C1E4-4C69-85A6-43377D177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97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727C-4209-4524-9394-CF414E29423D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FF79-C1E4-4C69-85A6-43377D177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4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727C-4209-4524-9394-CF414E29423D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FF79-C1E4-4C69-85A6-43377D177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9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727C-4209-4524-9394-CF414E29423D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FF79-C1E4-4C69-85A6-43377D177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30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727C-4209-4524-9394-CF414E29423D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FF79-C1E4-4C69-85A6-43377D177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91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727C-4209-4524-9394-CF414E29423D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FF79-C1E4-4C69-85A6-43377D177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61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727C-4209-4524-9394-CF414E29423D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7FF79-C1E4-4C69-85A6-43377D177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2" descr="slide bgroun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7767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48"/>
          <p:cNvSpPr txBox="1">
            <a:spLocks noChangeArrowheads="1"/>
          </p:cNvSpPr>
          <p:nvPr userDrawn="1"/>
        </p:nvSpPr>
        <p:spPr bwMode="auto">
          <a:xfrm>
            <a:off x="1195918" y="6654801"/>
            <a:ext cx="87418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2E7324A7-98D6-4E7F-B95F-A7EB062C2779}" type="slidenum">
              <a:rPr lang="en-GB" altLang="en-US" sz="1000" smtClean="0">
                <a:solidFill>
                  <a:srgbClr val="5B0091"/>
                </a:solidFill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lang="en-GB" altLang="en-US" sz="1000" smtClean="0">
                <a:solidFill>
                  <a:srgbClr val="5B0091"/>
                </a:solidFill>
              </a:rPr>
              <a:t> of 31</a:t>
            </a:r>
          </a:p>
        </p:txBody>
      </p:sp>
      <p:sp>
        <p:nvSpPr>
          <p:cNvPr id="2052" name="Text Box 49"/>
          <p:cNvSpPr txBox="1">
            <a:spLocks noChangeArrowheads="1"/>
          </p:cNvSpPr>
          <p:nvPr userDrawn="1"/>
        </p:nvSpPr>
        <p:spPr bwMode="auto">
          <a:xfrm>
            <a:off x="8593667" y="6654801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smtClean="0">
                <a:solidFill>
                  <a:srgbClr val="5B0091"/>
                </a:solidFill>
              </a:rPr>
              <a:t>© Boardworks Ltd 2009</a:t>
            </a:r>
          </a:p>
        </p:txBody>
      </p:sp>
      <p:pic>
        <p:nvPicPr>
          <p:cNvPr id="2053" name="Picture 50" descr="back_arrow_trans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4" y="6167439"/>
            <a:ext cx="84031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296334" y="53976"/>
            <a:ext cx="965411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pic>
        <p:nvPicPr>
          <p:cNvPr id="2055" name="Picture 60" descr="forward_arrow_grey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785" y="6167439"/>
            <a:ext cx="840316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0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3B7091-5683-4AC3-A2D4-286C84E9C9E8}" type="slidenum">
              <a:rPr lang="en-GB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6750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837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 Practical 4: Investigating the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reactivities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halogenoalkanes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EBE5EC20-82ED-46FF-8F0F-52FF4DB37EC5}" type="datetime2">
              <a:rPr lang="en-GB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Friday, 24 March 2017</a:t>
            </a:fld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280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Halogenoalkanes – </a:t>
            </a:r>
            <a:br>
              <a:rPr lang="en-GB" altLang="en-US" sz="4000"/>
            </a:br>
            <a:r>
              <a:rPr lang="en-GB" altLang="en-US" sz="4000"/>
              <a:t>relative rates of hydrolysis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8382000" cy="5029200"/>
          </a:xfrm>
        </p:spPr>
        <p:txBody>
          <a:bodyPr/>
          <a:lstStyle/>
          <a:p>
            <a:pPr marL="609600" indent="-609600"/>
            <a:r>
              <a:rPr lang="en-GB" altLang="en-US" sz="2800">
                <a:solidFill>
                  <a:srgbClr val="FFFF00"/>
                </a:solidFill>
              </a:rPr>
              <a:t>The ease of breaking the C-X bond is the most important factor.</a:t>
            </a:r>
          </a:p>
          <a:p>
            <a:pPr marL="609600" indent="-609600"/>
            <a:r>
              <a:rPr lang="en-GB" altLang="en-US" sz="2800">
                <a:solidFill>
                  <a:srgbClr val="FFFF00"/>
                </a:solidFill>
              </a:rPr>
              <a:t>Actually C-F is such a strong bond that the C-OH is weaker so even though the nucleophile is strongly attracted to the C</a:t>
            </a:r>
            <a:r>
              <a:rPr lang="el-GR" altLang="en-US" sz="2800" baseline="30000">
                <a:solidFill>
                  <a:srgbClr val="FFFF00"/>
                </a:solidFill>
              </a:rPr>
              <a:t>δ</a:t>
            </a:r>
            <a:r>
              <a:rPr lang="en-GB" altLang="en-US" sz="2800" baseline="30000">
                <a:solidFill>
                  <a:srgbClr val="FFFF00"/>
                </a:solidFill>
              </a:rPr>
              <a:t>+</a:t>
            </a:r>
            <a:r>
              <a:rPr lang="en-GB" altLang="en-US" sz="2800">
                <a:solidFill>
                  <a:srgbClr val="FFFF00"/>
                </a:solidFill>
              </a:rPr>
              <a:t> it will not displace the Iodine atom.</a:t>
            </a:r>
          </a:p>
          <a:p>
            <a:pPr marL="609600" indent="-609600"/>
            <a:r>
              <a:rPr lang="en-GB" altLang="en-US" sz="2800">
                <a:solidFill>
                  <a:srgbClr val="FFFF00"/>
                </a:solidFill>
              </a:rPr>
              <a:t>Flouroalkanes are very stable. (Think also of Teflon).</a:t>
            </a:r>
            <a:endParaRPr lang="el-GR" altLang="en-US" sz="4800">
              <a:solidFill>
                <a:srgbClr val="FFFF00"/>
              </a:solidFill>
            </a:endParaRPr>
          </a:p>
        </p:txBody>
      </p:sp>
      <p:pic>
        <p:nvPicPr>
          <p:cNvPr id="34820" name="Picture 4" descr="S691813_aw_2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410200"/>
            <a:ext cx="86106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6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356" y="4739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Bond enthalpy depends on the size of the halogen.</a:t>
            </a:r>
          </a:p>
          <a:p>
            <a:pPr marL="0" indent="0">
              <a:buNone/>
            </a:pPr>
            <a:r>
              <a:rPr lang="en-GB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larger the halogen the longer the C- X bond, the lower the bond enthalpy.</a:t>
            </a:r>
          </a:p>
          <a:p>
            <a:pPr marL="0" indent="0">
              <a:buNone/>
            </a:pPr>
            <a:r>
              <a:rPr lang="en-GB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size of the halogen increases down group 7, so </a:t>
            </a:r>
            <a:r>
              <a:rPr lang="en-GB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iodoalkanes</a:t>
            </a:r>
            <a:r>
              <a:rPr lang="en-GB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have the weakest bonds, and are hydrolysed the fastest.</a:t>
            </a:r>
            <a:endParaRPr lang="en-GB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16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820"/>
            <a:ext cx="10515600" cy="5945143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 practical 4</a:t>
            </a:r>
          </a:p>
          <a:p>
            <a:pPr marL="0" indent="0">
              <a:buNone/>
            </a:pPr>
            <a:r>
              <a:rPr lang="en-GB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Objecive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investigate the relative rates of hydrolysis of primary, secondary and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tertiary halogenoalkanes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of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chloro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-,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bromo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-, and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iodoalkanes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0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820"/>
            <a:ext cx="10515600" cy="5945143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Studying hydrolysis</a:t>
            </a: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hydrolysis of halogenoalkanes is studied using silver nitrate solution mixed with ethanol.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Ethanol is used as the solvent for the mixture because it prevents two layers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forming.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silver ions react with the halide ions released in the reaction, forming a precipitate:</a:t>
            </a:r>
          </a:p>
          <a:p>
            <a:pPr marL="0" indent="0">
              <a:buNone/>
            </a:pP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AgCl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white</a:t>
            </a:r>
          </a:p>
          <a:p>
            <a:pPr marL="0" indent="0">
              <a:buNone/>
            </a:pP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AgBr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cream coloured</a:t>
            </a:r>
          </a:p>
          <a:p>
            <a:pPr marL="0" indent="0">
              <a:buNone/>
            </a:pP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AgI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yellow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0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820"/>
            <a:ext cx="10515600" cy="5945143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Studying hydrolysis</a:t>
            </a: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reaction conditions are constant (volumes, concentrations and temperature), the faster the reaction, the faster the precipitate appears.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more quickly a precipitate forms, the faster the rate of hydrolysis is for </a:t>
            </a:r>
            <a:r>
              <a:rPr lang="en-GB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halogenoalkane.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90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820"/>
            <a:ext cx="10515600" cy="5945143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Studying hydrolysis</a:t>
            </a: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the halogenoalkane reacts with water to form an alcohol.</a:t>
            </a:r>
          </a:p>
          <a:p>
            <a:pPr marL="0" indent="0" algn="ctr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 – X + 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R-OH + H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X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endParaRPr lang="en-GB" baseline="-25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baseline="-2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Then the silver nitrate solution reacts with the halide ions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Ag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aq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 + X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aq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 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AgX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(s)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8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820"/>
            <a:ext cx="10515600" cy="5945143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Studying hydrolysis</a:t>
            </a: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a given carbon chain, the reactivity of halogenoalkanes increases Cl &lt; Br &lt;I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735332"/>
              </p:ext>
            </p:extLst>
          </p:nvPr>
        </p:nvGraphicFramePr>
        <p:xfrm>
          <a:off x="1903211" y="2909074"/>
          <a:ext cx="8128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Halogenoalkane</a:t>
                      </a:r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Rate of hydrolysis</a:t>
                      </a:r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1-chlorobutane</a:t>
                      </a:r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Slowest</a:t>
                      </a:r>
                    </a:p>
                    <a:p>
                      <a:pPr algn="ctr"/>
                      <a:endParaRPr lang="en-GB" sz="28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GB" sz="28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GB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Fastest</a:t>
                      </a:r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1-bromobutane</a:t>
                      </a:r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1-iodobutane</a:t>
                      </a:r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7997780" y="3889420"/>
            <a:ext cx="0" cy="888642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5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820"/>
            <a:ext cx="10515600" cy="5945143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Studying hydrolysis</a:t>
            </a: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a given halogen the reactivity increases: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&lt; secondary &lt; tertiary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570952"/>
              </p:ext>
            </p:extLst>
          </p:nvPr>
        </p:nvGraphicFramePr>
        <p:xfrm>
          <a:off x="1903211" y="2909074"/>
          <a:ext cx="81280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Halogenoalkane</a:t>
                      </a:r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Rate of hydrolysis</a:t>
                      </a:r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1-bromobutane (1</a:t>
                      </a:r>
                      <a:r>
                        <a:rPr lang="en-GB" sz="2800" baseline="30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r>
                        <a:rPr lang="en-GB" sz="2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Slowest</a:t>
                      </a:r>
                    </a:p>
                    <a:p>
                      <a:pPr algn="ctr"/>
                      <a:endParaRPr lang="en-GB" sz="28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GB" sz="28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GB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Fastest</a:t>
                      </a:r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2-bromobutane (2</a:t>
                      </a:r>
                      <a:r>
                        <a:rPr lang="en-GB" sz="2800" baseline="30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r>
                        <a:rPr lang="en-GB" sz="2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2-bromo – 2 - </a:t>
                      </a:r>
                      <a:r>
                        <a:rPr lang="en-GB" sz="28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methylpropane</a:t>
                      </a:r>
                      <a:r>
                        <a:rPr lang="en-GB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(3</a:t>
                      </a:r>
                      <a:r>
                        <a:rPr lang="en-GB" sz="2800" baseline="30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r>
                        <a:rPr lang="en-GB" sz="2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7997780" y="3889420"/>
            <a:ext cx="0" cy="888642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92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Rate of nucleophilic substitution</a:t>
            </a:r>
          </a:p>
        </p:txBody>
      </p:sp>
      <p:sp>
        <p:nvSpPr>
          <p:cNvPr id="1000451" name="Text Box 3"/>
          <p:cNvSpPr txBox="1">
            <a:spLocks noChangeArrowheads="1"/>
          </p:cNvSpPr>
          <p:nvPr/>
        </p:nvSpPr>
        <p:spPr bwMode="auto">
          <a:xfrm>
            <a:off x="2087563" y="784226"/>
            <a:ext cx="83423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sz="2400">
                <a:solidFill>
                  <a:srgbClr val="010066"/>
                </a:solidFill>
                <a:cs typeface="Arial" panose="020B0604020202020204" pitchFamily="34" charset="0"/>
              </a:rPr>
              <a:t>The rate of a nucleophilic substitution reaction depends on the strength of the carbon–halogen bond rather than the degree of polarization in the bond.</a:t>
            </a:r>
          </a:p>
        </p:txBody>
      </p:sp>
      <p:sp>
        <p:nvSpPr>
          <p:cNvPr id="1000472" name="Text Box 24"/>
          <p:cNvSpPr txBox="1">
            <a:spLocks noChangeArrowheads="1"/>
          </p:cNvSpPr>
          <p:nvPr/>
        </p:nvSpPr>
        <p:spPr bwMode="auto">
          <a:xfrm>
            <a:off x="2089151" y="4914901"/>
            <a:ext cx="85836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sz="2400">
                <a:solidFill>
                  <a:srgbClr val="010066"/>
                </a:solidFill>
                <a:cs typeface="Arial" panose="020B0604020202020204" pitchFamily="34" charset="0"/>
              </a:rPr>
              <a:t>The C–I bond is the weakest and so most readily undergoes nucleophilic substitution. The rate of reactions involving iodoalkanes is the highest.</a:t>
            </a:r>
          </a:p>
        </p:txBody>
      </p:sp>
      <p:sp>
        <p:nvSpPr>
          <p:cNvPr id="1000493" name="Rectangle 45"/>
          <p:cNvSpPr>
            <a:spLocks noChangeArrowheads="1"/>
          </p:cNvSpPr>
          <p:nvPr/>
        </p:nvSpPr>
        <p:spPr bwMode="auto">
          <a:xfrm>
            <a:off x="6254750" y="4256089"/>
            <a:ext cx="12573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400">
                <a:solidFill>
                  <a:srgbClr val="010066"/>
                </a:solidFill>
                <a:cs typeface="Arial" panose="020B0604020202020204" pitchFamily="34" charset="0"/>
              </a:rPr>
              <a:t>238</a:t>
            </a:r>
          </a:p>
        </p:txBody>
      </p:sp>
      <p:sp>
        <p:nvSpPr>
          <p:cNvPr id="1000494" name="Rectangle 46"/>
          <p:cNvSpPr>
            <a:spLocks noChangeArrowheads="1"/>
          </p:cNvSpPr>
          <p:nvPr/>
        </p:nvSpPr>
        <p:spPr bwMode="auto">
          <a:xfrm>
            <a:off x="4194176" y="4256089"/>
            <a:ext cx="9302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400">
                <a:solidFill>
                  <a:srgbClr val="010066"/>
                </a:solidFill>
                <a:cs typeface="Arial" panose="020B0604020202020204" pitchFamily="34" charset="0"/>
              </a:rPr>
              <a:t>C–I</a:t>
            </a:r>
          </a:p>
        </p:txBody>
      </p:sp>
      <p:sp>
        <p:nvSpPr>
          <p:cNvPr id="1000495" name="Rectangle 47"/>
          <p:cNvSpPr>
            <a:spLocks noChangeArrowheads="1"/>
          </p:cNvSpPr>
          <p:nvPr/>
        </p:nvSpPr>
        <p:spPr bwMode="auto">
          <a:xfrm>
            <a:off x="6254750" y="3733800"/>
            <a:ext cx="12573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400">
                <a:solidFill>
                  <a:srgbClr val="010066"/>
                </a:solidFill>
                <a:cs typeface="Arial" panose="020B0604020202020204" pitchFamily="34" charset="0"/>
              </a:rPr>
              <a:t>276</a:t>
            </a:r>
          </a:p>
        </p:txBody>
      </p:sp>
      <p:sp>
        <p:nvSpPr>
          <p:cNvPr id="1000496" name="Rectangle 48"/>
          <p:cNvSpPr>
            <a:spLocks noChangeArrowheads="1"/>
          </p:cNvSpPr>
          <p:nvPr/>
        </p:nvSpPr>
        <p:spPr bwMode="auto">
          <a:xfrm>
            <a:off x="4194176" y="3733800"/>
            <a:ext cx="9302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400">
                <a:solidFill>
                  <a:srgbClr val="010066"/>
                </a:solidFill>
                <a:cs typeface="Arial" panose="020B0604020202020204" pitchFamily="34" charset="0"/>
              </a:rPr>
              <a:t>C–Br</a:t>
            </a:r>
          </a:p>
        </p:txBody>
      </p:sp>
      <p:sp>
        <p:nvSpPr>
          <p:cNvPr id="1000497" name="Rectangle 49"/>
          <p:cNvSpPr>
            <a:spLocks noChangeArrowheads="1"/>
          </p:cNvSpPr>
          <p:nvPr/>
        </p:nvSpPr>
        <p:spPr bwMode="auto">
          <a:xfrm>
            <a:off x="6254750" y="3211514"/>
            <a:ext cx="12573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400">
                <a:solidFill>
                  <a:srgbClr val="010066"/>
                </a:solidFill>
                <a:cs typeface="Arial" panose="020B0604020202020204" pitchFamily="34" charset="0"/>
              </a:rPr>
              <a:t>338</a:t>
            </a:r>
          </a:p>
        </p:txBody>
      </p:sp>
      <p:sp>
        <p:nvSpPr>
          <p:cNvPr id="1000498" name="Rectangle 50"/>
          <p:cNvSpPr>
            <a:spLocks noChangeArrowheads="1"/>
          </p:cNvSpPr>
          <p:nvPr/>
        </p:nvSpPr>
        <p:spPr bwMode="auto">
          <a:xfrm>
            <a:off x="4194176" y="3211514"/>
            <a:ext cx="9302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400">
                <a:solidFill>
                  <a:srgbClr val="010066"/>
                </a:solidFill>
                <a:cs typeface="Arial" panose="020B0604020202020204" pitchFamily="34" charset="0"/>
              </a:rPr>
              <a:t>C–Cl</a:t>
            </a:r>
          </a:p>
        </p:txBody>
      </p:sp>
      <p:sp>
        <p:nvSpPr>
          <p:cNvPr id="1000499" name="Rectangle 51"/>
          <p:cNvSpPr>
            <a:spLocks noChangeArrowheads="1"/>
          </p:cNvSpPr>
          <p:nvPr/>
        </p:nvSpPr>
        <p:spPr bwMode="auto">
          <a:xfrm>
            <a:off x="6254750" y="2689225"/>
            <a:ext cx="12573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400">
                <a:solidFill>
                  <a:srgbClr val="010066"/>
                </a:solidFill>
                <a:cs typeface="Arial" panose="020B0604020202020204" pitchFamily="34" charset="0"/>
              </a:rPr>
              <a:t>484</a:t>
            </a:r>
          </a:p>
        </p:txBody>
      </p:sp>
      <p:sp>
        <p:nvSpPr>
          <p:cNvPr id="1000500" name="Rectangle 52"/>
          <p:cNvSpPr>
            <a:spLocks noChangeArrowheads="1"/>
          </p:cNvSpPr>
          <p:nvPr/>
        </p:nvSpPr>
        <p:spPr bwMode="auto">
          <a:xfrm>
            <a:off x="4194176" y="2689225"/>
            <a:ext cx="9302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400">
                <a:solidFill>
                  <a:srgbClr val="010066"/>
                </a:solidFill>
                <a:cs typeface="Arial" panose="020B0604020202020204" pitchFamily="34" charset="0"/>
              </a:rPr>
              <a:t>C–F</a:t>
            </a:r>
          </a:p>
        </p:txBody>
      </p:sp>
      <p:grpSp>
        <p:nvGrpSpPr>
          <p:cNvPr id="31757" name="Group 56"/>
          <p:cNvGrpSpPr>
            <a:grpSpLocks/>
          </p:cNvGrpSpPr>
          <p:nvPr/>
        </p:nvGrpSpPr>
        <p:grpSpPr bwMode="auto">
          <a:xfrm>
            <a:off x="3916363" y="2132013"/>
            <a:ext cx="4460874" cy="2578100"/>
            <a:chOff x="1507" y="1343"/>
            <a:chExt cx="2810" cy="1624"/>
          </a:xfrm>
        </p:grpSpPr>
        <p:sp>
          <p:nvSpPr>
            <p:cNvPr id="1000503" name="AutoShape 55"/>
            <p:cNvSpPr>
              <a:spLocks noChangeArrowheads="1"/>
            </p:cNvSpPr>
            <p:nvPr/>
          </p:nvSpPr>
          <p:spPr bwMode="auto">
            <a:xfrm>
              <a:off x="1514" y="1346"/>
              <a:ext cx="2797" cy="311"/>
            </a:xfrm>
            <a:prstGeom prst="roundRect">
              <a:avLst>
                <a:gd name="adj" fmla="val 12093"/>
              </a:avLst>
            </a:prstGeom>
            <a:solidFill>
              <a:srgbClr val="FED0B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10066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31759" name="Group 44"/>
            <p:cNvGrpSpPr>
              <a:grpSpLocks/>
            </p:cNvGrpSpPr>
            <p:nvPr/>
          </p:nvGrpSpPr>
          <p:grpSpPr bwMode="auto">
            <a:xfrm>
              <a:off x="1507" y="1343"/>
              <a:ext cx="2810" cy="1624"/>
              <a:chOff x="1502" y="1367"/>
              <a:chExt cx="2810" cy="1624"/>
            </a:xfrm>
          </p:grpSpPr>
          <p:sp>
            <p:nvSpPr>
              <p:cNvPr id="1000477" name="AutoShape 29"/>
              <p:cNvSpPr>
                <a:spLocks noChangeArrowheads="1"/>
              </p:cNvSpPr>
              <p:nvPr/>
            </p:nvSpPr>
            <p:spPr bwMode="auto">
              <a:xfrm>
                <a:off x="1511" y="2037"/>
                <a:ext cx="2800" cy="294"/>
              </a:xfrm>
              <a:prstGeom prst="roundRect">
                <a:avLst>
                  <a:gd name="adj" fmla="val 2491"/>
                </a:avLst>
              </a:prstGeom>
              <a:noFill/>
              <a:ln w="38100" algn="ctr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n-GB" sz="2400">
                  <a:solidFill>
                    <a:srgbClr val="010066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000478" name="Line 30"/>
              <p:cNvSpPr>
                <a:spLocks noChangeShapeType="1"/>
              </p:cNvSpPr>
              <p:nvPr/>
            </p:nvSpPr>
            <p:spPr bwMode="auto">
              <a:xfrm>
                <a:off x="2440" y="1367"/>
                <a:ext cx="0" cy="1624"/>
              </a:xfrm>
              <a:prstGeom prst="line">
                <a:avLst/>
              </a:prstGeom>
              <a:noFill/>
              <a:ln w="254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n-GB" sz="2400">
                  <a:solidFill>
                    <a:srgbClr val="010066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000479" name="Line 31"/>
              <p:cNvSpPr>
                <a:spLocks noChangeShapeType="1"/>
              </p:cNvSpPr>
              <p:nvPr/>
            </p:nvSpPr>
            <p:spPr bwMode="auto">
              <a:xfrm rot="5400000">
                <a:off x="2916" y="625"/>
                <a:ext cx="1" cy="2790"/>
              </a:xfrm>
              <a:prstGeom prst="line">
                <a:avLst/>
              </a:prstGeom>
              <a:noFill/>
              <a:ln w="254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n-GB" sz="2400">
                  <a:solidFill>
                    <a:srgbClr val="010066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000480" name="Line 32"/>
              <p:cNvSpPr>
                <a:spLocks noChangeShapeType="1"/>
              </p:cNvSpPr>
              <p:nvPr/>
            </p:nvSpPr>
            <p:spPr bwMode="auto">
              <a:xfrm rot="5400000">
                <a:off x="2908" y="287"/>
                <a:ext cx="1" cy="2806"/>
              </a:xfrm>
              <a:prstGeom prst="line">
                <a:avLst/>
              </a:prstGeom>
              <a:noFill/>
              <a:ln w="254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n-GB" sz="2400">
                  <a:solidFill>
                    <a:srgbClr val="010066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000481" name="Line 33"/>
              <p:cNvSpPr>
                <a:spLocks noChangeShapeType="1"/>
              </p:cNvSpPr>
              <p:nvPr/>
            </p:nvSpPr>
            <p:spPr bwMode="auto">
              <a:xfrm rot="5400000">
                <a:off x="2906" y="944"/>
                <a:ext cx="1" cy="2809"/>
              </a:xfrm>
              <a:prstGeom prst="line">
                <a:avLst/>
              </a:prstGeom>
              <a:noFill/>
              <a:ln w="254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n-GB" sz="2400">
                  <a:solidFill>
                    <a:srgbClr val="010066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000482" name="Line 34"/>
              <p:cNvSpPr>
                <a:spLocks noChangeShapeType="1"/>
              </p:cNvSpPr>
              <p:nvPr/>
            </p:nvSpPr>
            <p:spPr bwMode="auto">
              <a:xfrm rot="5400000">
                <a:off x="2916" y="1284"/>
                <a:ext cx="1" cy="2789"/>
              </a:xfrm>
              <a:prstGeom prst="line">
                <a:avLst/>
              </a:prstGeom>
              <a:noFill/>
              <a:ln w="254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n-GB" sz="2400">
                  <a:solidFill>
                    <a:srgbClr val="010066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00501" name="Rectangle 53"/>
            <p:cNvSpPr>
              <a:spLocks noChangeArrowheads="1"/>
            </p:cNvSpPr>
            <p:nvPr/>
          </p:nvSpPr>
          <p:spPr bwMode="auto">
            <a:xfrm>
              <a:off x="2440" y="1365"/>
              <a:ext cx="1872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en-GB" altLang="en-US" sz="2400" b="1">
                  <a:solidFill>
                    <a:srgbClr val="010066"/>
                  </a:solidFill>
                  <a:cs typeface="Arial" panose="020B0604020202020204" pitchFamily="34" charset="0"/>
                </a:rPr>
                <a:t>Strength (kJ</a:t>
              </a:r>
              <a:r>
                <a:rPr lang="en-GB" altLang="en-US" sz="1000" b="1">
                  <a:solidFill>
                    <a:srgbClr val="010066"/>
                  </a:solidFill>
                  <a:cs typeface="Arial" panose="020B0604020202020204" pitchFamily="34" charset="0"/>
                </a:rPr>
                <a:t> </a:t>
              </a:r>
              <a:r>
                <a:rPr lang="en-GB" altLang="en-US" sz="2400" b="1">
                  <a:solidFill>
                    <a:srgbClr val="010066"/>
                  </a:solidFill>
                  <a:cs typeface="Arial" panose="020B0604020202020204" pitchFamily="34" charset="0"/>
                </a:rPr>
                <a:t>mol</a:t>
              </a:r>
              <a:r>
                <a:rPr lang="en-GB" altLang="en-US" sz="2400" b="1" baseline="30000">
                  <a:solidFill>
                    <a:srgbClr val="010066"/>
                  </a:solidFill>
                  <a:cs typeface="Arial" panose="020B0604020202020204" pitchFamily="34" charset="0"/>
                </a:rPr>
                <a:t>-1</a:t>
              </a:r>
              <a:r>
                <a:rPr lang="en-GB" altLang="en-US" sz="2400" b="1">
                  <a:solidFill>
                    <a:srgbClr val="010066"/>
                  </a:solidFill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000502" name="Rectangle 54"/>
            <p:cNvSpPr>
              <a:spLocks noChangeArrowheads="1"/>
            </p:cNvSpPr>
            <p:nvPr/>
          </p:nvSpPr>
          <p:spPr bwMode="auto">
            <a:xfrm>
              <a:off x="1510" y="1365"/>
              <a:ext cx="930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en-GB" altLang="en-US" sz="2400" b="1">
                  <a:solidFill>
                    <a:srgbClr val="010066"/>
                  </a:solidFill>
                  <a:cs typeface="Arial" panose="020B0604020202020204" pitchFamily="34" charset="0"/>
                </a:rPr>
                <a:t>Bond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061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Halogenoalkanes – </a:t>
            </a:r>
            <a:br>
              <a:rPr lang="en-GB" altLang="en-US" sz="4000"/>
            </a:br>
            <a:r>
              <a:rPr lang="en-GB" altLang="en-US" sz="4000"/>
              <a:t>relative rates of hydrolysis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0761" y="1600200"/>
            <a:ext cx="6635839" cy="5029200"/>
          </a:xfrm>
        </p:spPr>
        <p:txBody>
          <a:bodyPr/>
          <a:lstStyle/>
          <a:p>
            <a:pPr marL="609600" indent="-609600"/>
            <a:r>
              <a:rPr lang="en-GB" altLang="en-US" sz="2400" dirty="0">
                <a:solidFill>
                  <a:srgbClr val="FFFF00"/>
                </a:solidFill>
              </a:rPr>
              <a:t>Experiments show that the C-I group was the easiest to replace.</a:t>
            </a:r>
          </a:p>
          <a:p>
            <a:pPr marL="609600" indent="-609600"/>
            <a:r>
              <a:rPr lang="en-GB" altLang="en-US" sz="2400" dirty="0">
                <a:solidFill>
                  <a:srgbClr val="FFFF00"/>
                </a:solidFill>
              </a:rPr>
              <a:t>As Iodine is the least electronegative we would expect the bond to be the least polar so the </a:t>
            </a:r>
            <a:r>
              <a:rPr lang="en-GB" altLang="en-US" sz="2400" dirty="0" err="1">
                <a:solidFill>
                  <a:srgbClr val="FFFF00"/>
                </a:solidFill>
              </a:rPr>
              <a:t>nucleophillic</a:t>
            </a:r>
            <a:r>
              <a:rPr lang="en-GB" altLang="en-US" sz="2400" dirty="0">
                <a:solidFill>
                  <a:srgbClr val="FFFF00"/>
                </a:solidFill>
              </a:rPr>
              <a:t> OH</a:t>
            </a:r>
            <a:r>
              <a:rPr lang="en-GB" altLang="en-US" sz="2400" baseline="30000" dirty="0">
                <a:solidFill>
                  <a:srgbClr val="FFFF00"/>
                </a:solidFill>
              </a:rPr>
              <a:t>-</a:t>
            </a:r>
            <a:r>
              <a:rPr lang="en-GB" altLang="en-US" sz="2400" dirty="0">
                <a:solidFill>
                  <a:srgbClr val="FFFF00"/>
                </a:solidFill>
              </a:rPr>
              <a:t> will be less attracted.</a:t>
            </a:r>
          </a:p>
          <a:p>
            <a:pPr marL="609600" indent="-609600"/>
            <a:r>
              <a:rPr lang="en-GB" altLang="en-US" sz="2400" dirty="0">
                <a:solidFill>
                  <a:srgbClr val="FFFF00"/>
                </a:solidFill>
              </a:rPr>
              <a:t>However the </a:t>
            </a:r>
            <a:r>
              <a:rPr lang="en-GB" altLang="en-US" sz="2400" dirty="0"/>
              <a:t>key factor</a:t>
            </a:r>
            <a:r>
              <a:rPr lang="en-GB" altLang="en-US" sz="2400" dirty="0">
                <a:solidFill>
                  <a:srgbClr val="FFFF00"/>
                </a:solidFill>
              </a:rPr>
              <a:t> is the bond enthalpies of the C-X bond:  </a:t>
            </a:r>
            <a:endParaRPr lang="en-GB" altLang="en-US" sz="4400" dirty="0">
              <a:solidFill>
                <a:srgbClr val="FFFF00"/>
              </a:solidFill>
            </a:endParaRPr>
          </a:p>
        </p:txBody>
      </p:sp>
      <p:graphicFrame>
        <p:nvGraphicFramePr>
          <p:cNvPr id="291844" name="Group 4"/>
          <p:cNvGraphicFramePr>
            <a:graphicFrameLocks noGrp="1"/>
          </p:cNvGraphicFramePr>
          <p:nvPr>
            <p:ph sz="half" idx="2"/>
          </p:nvPr>
        </p:nvGraphicFramePr>
        <p:xfrm>
          <a:off x="7162800" y="1600200"/>
          <a:ext cx="3048000" cy="4810126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1188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Bond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Bond enthalpy (kJ.mol</a:t>
                      </a:r>
                      <a:r>
                        <a:rPr kumimoji="0" lang="en-GB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9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C-F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5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C-Cl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9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C-Br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9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C-I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63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505</Words>
  <Application>Microsoft Office PowerPoint</Application>
  <PresentationFormat>Widescreen</PresentationFormat>
  <Paragraphs>89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Wingdings</vt:lpstr>
      <vt:lpstr>Office Theme</vt:lpstr>
      <vt:lpstr>1_Default Design</vt:lpstr>
      <vt:lpstr>Default Design</vt:lpstr>
      <vt:lpstr>Core Practical 4: Investigating the reactivities of halogenoalkanes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Rate of nucleophilic substitution</vt:lpstr>
      <vt:lpstr>Halogenoalkanes –  relative rates of hydrolysis</vt:lpstr>
      <vt:lpstr>Halogenoalkanes –  relative rates of hydrolysis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Practical 8: Investigating the reactivities of halogenoalkanes</dc:title>
  <dc:creator>Jennifer Scott</dc:creator>
  <cp:lastModifiedBy>Jennifer Scott</cp:lastModifiedBy>
  <cp:revision>10</cp:revision>
  <dcterms:created xsi:type="dcterms:W3CDTF">2017-03-14T21:24:42Z</dcterms:created>
  <dcterms:modified xsi:type="dcterms:W3CDTF">2017-03-24T10:49:00Z</dcterms:modified>
</cp:coreProperties>
</file>