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44" r:id="rId2"/>
    <p:sldId id="545" r:id="rId3"/>
    <p:sldId id="543" r:id="rId4"/>
    <p:sldId id="546" r:id="rId5"/>
    <p:sldId id="547" r:id="rId6"/>
    <p:sldId id="548" r:id="rId7"/>
    <p:sldId id="554" r:id="rId8"/>
    <p:sldId id="553" r:id="rId9"/>
    <p:sldId id="550" r:id="rId10"/>
    <p:sldId id="551" r:id="rId11"/>
    <p:sldId id="552" r:id="rId12"/>
    <p:sldId id="555" r:id="rId13"/>
    <p:sldId id="55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90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RAD = Reducing Agents Donate</a:t>
            </a:r>
          </a:p>
          <a:p>
            <a:r>
              <a:rPr lang="en-GB" dirty="0"/>
              <a:t>OAT =</a:t>
            </a:r>
            <a:r>
              <a:rPr lang="en-GB" baseline="0" dirty="0"/>
              <a:t> Oxidising Agents Take (accept)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Breaking Bad</a:t>
            </a:r>
            <a:r>
              <a:rPr lang="en-GB" baseline="0" dirty="0"/>
              <a:t> Thermite reaction: </a:t>
            </a:r>
            <a:r>
              <a:rPr lang="en-GB" dirty="0"/>
              <a:t>https://www.youtube.com/watch?v=Ng79utnURVY</a:t>
            </a:r>
          </a:p>
          <a:p>
            <a:endParaRPr lang="en-GB" dirty="0"/>
          </a:p>
          <a:p>
            <a:r>
              <a:rPr lang="en-GB" dirty="0"/>
              <a:t>https://www.youtube.com/watch?v=GyVD8V0016w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nickrossi.bandcamp.com/track/secret-agent&amp;ei=abbHVPXgLcb5ULarhIAN&amp;bvm=bv.84349003,d.d24&amp;psig=AFQjCNEudeUTBkOvw4DA7-H7LXElzdpXvg&amp;ust=14224608979974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word “</a:t>
            </a:r>
            <a:r>
              <a:rPr lang="en-GB" dirty="0" err="1"/>
              <a:t>Redox</a:t>
            </a:r>
            <a:r>
              <a:rPr lang="en-GB" dirty="0"/>
              <a:t>” comes from 2 words in chemistry (that you have come across before).</a:t>
            </a:r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Which 2 words?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do each of the words mean (GCSE definitions)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/>
              <a:t>For these reactions, state which substance is: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Being oxidized</a:t>
            </a:r>
          </a:p>
          <a:p>
            <a:r>
              <a:rPr lang="en-GB" sz="2800" dirty="0"/>
              <a:t>Being reduced</a:t>
            </a:r>
          </a:p>
          <a:p>
            <a:r>
              <a:rPr lang="en-GB" sz="2800" dirty="0"/>
              <a:t>Is the oxidizing agent</a:t>
            </a:r>
          </a:p>
          <a:p>
            <a:r>
              <a:rPr lang="en-GB" sz="2800" dirty="0"/>
              <a:t>Is the reducing agent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b="1" dirty="0"/>
              <a:t>Fe</a:t>
            </a:r>
            <a:r>
              <a:rPr lang="en-GB" sz="2800" b="1" baseline="-25000" dirty="0"/>
              <a:t>2</a:t>
            </a:r>
            <a:r>
              <a:rPr lang="en-GB" sz="2800" b="1" dirty="0"/>
              <a:t>O</a:t>
            </a:r>
            <a:r>
              <a:rPr lang="en-GB" sz="2800" b="1" baseline="-25000" dirty="0"/>
              <a:t>3</a:t>
            </a:r>
            <a:r>
              <a:rPr lang="en-GB" sz="2800" b="1" dirty="0"/>
              <a:t> +3CO </a:t>
            </a:r>
            <a:r>
              <a:rPr lang="en-GB" sz="2800" b="1" dirty="0">
                <a:latin typeface="Calibri"/>
              </a:rPr>
              <a:t>→ 2Fe + 3CO</a:t>
            </a:r>
            <a:r>
              <a:rPr lang="en-GB" sz="2800" b="1" baseline="-25000" dirty="0">
                <a:latin typeface="Calibri"/>
              </a:rPr>
              <a:t>2</a:t>
            </a:r>
          </a:p>
          <a:p>
            <a:pPr>
              <a:buNone/>
            </a:pPr>
            <a:endParaRPr lang="en-GB" sz="2800" b="1" baseline="-25000" dirty="0">
              <a:latin typeface="Calibri"/>
            </a:endParaRPr>
          </a:p>
          <a:p>
            <a:pPr marL="457200" indent="-457200">
              <a:buNone/>
            </a:pPr>
            <a:r>
              <a:rPr lang="en-GB" sz="2800" b="1" dirty="0">
                <a:latin typeface="Calibri"/>
              </a:rPr>
              <a:t>Mg + </a:t>
            </a:r>
            <a:r>
              <a:rPr lang="en-GB" sz="2800" b="1" dirty="0" err="1">
                <a:latin typeface="Calibri"/>
              </a:rPr>
              <a:t>PbO</a:t>
            </a:r>
            <a:r>
              <a:rPr lang="en-GB" sz="2800" b="1" dirty="0">
                <a:latin typeface="Calibri"/>
              </a:rPr>
              <a:t> </a:t>
            </a:r>
            <a:r>
              <a:rPr lang="en-GB" sz="2800" b="1" dirty="0"/>
              <a:t>→ </a:t>
            </a:r>
            <a:r>
              <a:rPr lang="en-GB" sz="2800" b="1" dirty="0" err="1"/>
              <a:t>MgO</a:t>
            </a:r>
            <a:r>
              <a:rPr lang="en-GB" sz="2800" b="1" dirty="0"/>
              <a:t> +</a:t>
            </a:r>
            <a:r>
              <a:rPr lang="en-GB" sz="2800" b="1" dirty="0" err="1"/>
              <a:t>Pb</a:t>
            </a:r>
            <a:endParaRPr lang="en-GB" sz="2800" b="1" dirty="0"/>
          </a:p>
          <a:p>
            <a:pPr marL="457200" indent="-457200">
              <a:buNone/>
            </a:pPr>
            <a:endParaRPr lang="en-GB" sz="2800" b="1" dirty="0"/>
          </a:p>
          <a:p>
            <a:pPr marL="457200" indent="-457200">
              <a:buNone/>
            </a:pPr>
            <a:r>
              <a:rPr lang="en-GB" sz="2800" b="1" dirty="0"/>
              <a:t>2KI + Cl</a:t>
            </a:r>
            <a:r>
              <a:rPr lang="en-GB" sz="2800" b="1" baseline="-25000" dirty="0"/>
              <a:t>2</a:t>
            </a:r>
            <a:r>
              <a:rPr lang="en-GB" sz="2800" b="1" dirty="0"/>
              <a:t> → 2KCl + I</a:t>
            </a:r>
            <a:r>
              <a:rPr lang="en-GB" sz="2800" b="1" baseline="-25000" dirty="0"/>
              <a:t>2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your Understanding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733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800" dirty="0"/>
              <a:t>For these reactions, state which substance is: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Being oxidized</a:t>
            </a:r>
          </a:p>
          <a:p>
            <a:r>
              <a:rPr lang="en-GB" sz="2800" dirty="0"/>
              <a:t>Being reduced</a:t>
            </a:r>
          </a:p>
          <a:p>
            <a:r>
              <a:rPr lang="en-GB" sz="2800" dirty="0"/>
              <a:t>Is the oxidizing agent</a:t>
            </a:r>
          </a:p>
          <a:p>
            <a:r>
              <a:rPr lang="en-GB" sz="2800" dirty="0"/>
              <a:t>Is the reducing agent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b="1" dirty="0"/>
              <a:t>Fe</a:t>
            </a:r>
            <a:r>
              <a:rPr lang="en-GB" sz="2800" b="1" baseline="-25000" dirty="0"/>
              <a:t>2</a:t>
            </a:r>
            <a:r>
              <a:rPr lang="en-GB" sz="2800" b="1" dirty="0"/>
              <a:t>O</a:t>
            </a:r>
            <a:r>
              <a:rPr lang="en-GB" sz="2800" b="1" baseline="-25000" dirty="0"/>
              <a:t>3</a:t>
            </a:r>
            <a:r>
              <a:rPr lang="en-GB" sz="2800" b="1" dirty="0"/>
              <a:t> 		+	3CO 	</a:t>
            </a:r>
            <a:r>
              <a:rPr lang="en-GB" sz="2800" b="1" dirty="0">
                <a:latin typeface="Calibri"/>
              </a:rPr>
              <a:t>→ 	2Fe 	+ 	3CO</a:t>
            </a:r>
            <a:r>
              <a:rPr lang="en-GB" sz="2800" b="1" baseline="-25000" dirty="0">
                <a:latin typeface="Calibri"/>
              </a:rPr>
              <a:t>2</a:t>
            </a:r>
          </a:p>
          <a:p>
            <a:pPr>
              <a:buNone/>
            </a:pPr>
            <a:endParaRPr lang="en-GB" sz="2800" b="1" baseline="-25000" dirty="0">
              <a:latin typeface="Calibri"/>
            </a:endParaRPr>
          </a:p>
          <a:p>
            <a:pPr>
              <a:buNone/>
            </a:pPr>
            <a:endParaRPr lang="en-GB" sz="2800" b="1" baseline="-25000" dirty="0">
              <a:latin typeface="Calibri"/>
            </a:endParaRPr>
          </a:p>
          <a:p>
            <a:pPr marL="457200" indent="-457200">
              <a:buNone/>
            </a:pPr>
            <a:r>
              <a:rPr lang="en-GB" sz="2800" b="1" dirty="0">
                <a:latin typeface="Calibri"/>
              </a:rPr>
              <a:t>Mg 		+	 </a:t>
            </a:r>
            <a:r>
              <a:rPr lang="en-GB" sz="2800" b="1" dirty="0" err="1">
                <a:latin typeface="Calibri"/>
              </a:rPr>
              <a:t>PbO</a:t>
            </a:r>
            <a:r>
              <a:rPr lang="en-GB" sz="2800" b="1" dirty="0">
                <a:latin typeface="Calibri"/>
              </a:rPr>
              <a:t>	 </a:t>
            </a:r>
            <a:r>
              <a:rPr lang="en-GB" sz="2800" b="1" dirty="0"/>
              <a:t>→ 	</a:t>
            </a:r>
            <a:r>
              <a:rPr lang="en-GB" sz="2800" b="1" dirty="0" err="1"/>
              <a:t>MgO</a:t>
            </a:r>
            <a:r>
              <a:rPr lang="en-GB" sz="2800" b="1" dirty="0"/>
              <a:t> 	+	</a:t>
            </a:r>
            <a:r>
              <a:rPr lang="en-GB" sz="2800" b="1" dirty="0" err="1"/>
              <a:t>Pb</a:t>
            </a:r>
            <a:endParaRPr lang="en-GB" sz="2800" b="1" dirty="0"/>
          </a:p>
          <a:p>
            <a:pPr marL="457200" indent="-457200">
              <a:buNone/>
            </a:pPr>
            <a:endParaRPr lang="en-GB" sz="2800" b="1" dirty="0"/>
          </a:p>
          <a:p>
            <a:pPr marL="457200" indent="-457200">
              <a:buNone/>
            </a:pPr>
            <a:endParaRPr lang="en-GB" sz="2800" b="1" dirty="0"/>
          </a:p>
          <a:p>
            <a:pPr marL="457200" indent="-457200">
              <a:buNone/>
            </a:pPr>
            <a:r>
              <a:rPr lang="en-GB" sz="2800" b="1" dirty="0"/>
              <a:t>2KI 		+ 	Cl</a:t>
            </a:r>
            <a:r>
              <a:rPr lang="en-GB" sz="2800" b="1" baseline="-25000" dirty="0"/>
              <a:t>2</a:t>
            </a:r>
            <a:r>
              <a:rPr lang="en-GB" sz="2800" b="1" dirty="0"/>
              <a:t> 	→ 	2KCl 	+	 I</a:t>
            </a:r>
            <a:r>
              <a:rPr lang="en-GB" sz="2800" b="1" baseline="-25000" dirty="0"/>
              <a:t>2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639763"/>
          </a:xfrm>
        </p:spPr>
        <p:txBody>
          <a:bodyPr/>
          <a:lstStyle/>
          <a:p>
            <a:r>
              <a:rPr lang="en-GB" dirty="0"/>
              <a:t>Check your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37170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Oxidized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Reducing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32" y="3738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Reduced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Oxidizing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9411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Reduced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Oxidizing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32" y="49411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Oxidized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Reducing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60429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Reduced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Oxidizing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5912" y="60932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Oxidized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ea typeface="+mj-ea"/>
                <a:cs typeface="+mj-cs"/>
              </a:rPr>
              <a:t>Reducing agent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9E182-951A-48FB-9AB5-782158848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238639" y="116632"/>
            <a:ext cx="8640959" cy="6524674"/>
          </a:xfrm>
        </p:spPr>
      </p:pic>
    </p:spTree>
    <p:extLst>
      <p:ext uri="{BB962C8B-B14F-4D97-AF65-F5344CB8AC3E}">
        <p14:creationId xmlns:p14="http://schemas.microsoft.com/office/powerpoint/2010/main" val="240245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22F25-B80F-4B71-97FC-3282A4CB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2420"/>
            <a:ext cx="8305800" cy="57689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1a) Zn </a:t>
            </a:r>
            <a:r>
              <a:rPr lang="en-GB" dirty="0">
                <a:sym typeface="Wingdings" panose="05000000000000000000" pitchFamily="2" charset="2"/>
              </a:rPr>
              <a:t> oxidised       Cu  reduced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Zn  Zn</a:t>
            </a:r>
            <a:r>
              <a:rPr lang="en-GB" baseline="30000" dirty="0">
                <a:sym typeface="Wingdings" panose="05000000000000000000" pitchFamily="2" charset="2"/>
              </a:rPr>
              <a:t>2+</a:t>
            </a:r>
            <a:r>
              <a:rPr lang="en-GB" dirty="0">
                <a:sym typeface="Wingdings" panose="05000000000000000000" pitchFamily="2" charset="2"/>
              </a:rPr>
              <a:t> + 2e</a:t>
            </a:r>
            <a:r>
              <a:rPr lang="en-GB" baseline="30000" dirty="0">
                <a:sym typeface="Wingdings" panose="05000000000000000000" pitchFamily="2" charset="2"/>
              </a:rPr>
              <a:t>- </a:t>
            </a:r>
            <a:r>
              <a:rPr lang="en-GB" dirty="0">
                <a:sym typeface="Wingdings" panose="05000000000000000000" pitchFamily="2" charset="2"/>
              </a:rPr>
              <a:t>	Cu</a:t>
            </a:r>
            <a:r>
              <a:rPr lang="en-GB" baseline="30000" dirty="0">
                <a:sym typeface="Wingdings" panose="05000000000000000000" pitchFamily="2" charset="2"/>
              </a:rPr>
              <a:t>2+ </a:t>
            </a:r>
            <a:r>
              <a:rPr lang="en-GB" dirty="0">
                <a:sym typeface="Wingdings" panose="05000000000000000000" pitchFamily="2" charset="2"/>
              </a:rPr>
              <a:t> + 2e</a:t>
            </a:r>
            <a:r>
              <a:rPr lang="en-GB" baseline="30000" dirty="0">
                <a:sym typeface="Wingdings" panose="05000000000000000000" pitchFamily="2" charset="2"/>
              </a:rPr>
              <a:t>- </a:t>
            </a:r>
            <a:r>
              <a:rPr lang="en-GB" dirty="0">
                <a:sym typeface="Wingdings" panose="05000000000000000000" pitchFamily="2" charset="2"/>
              </a:rPr>
              <a:t> Cu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2a) Oxidised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Reduced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c) Neither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d) Reduction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e) Oxidised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f) Neither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3a) Fe  Loses 2 electrons to bond with </a:t>
            </a:r>
            <a:r>
              <a:rPr lang="en-GB" dirty="0" err="1">
                <a:sym typeface="Wingdings" panose="05000000000000000000" pitchFamily="2" charset="2"/>
              </a:rPr>
              <a:t>sulfate</a:t>
            </a:r>
            <a:r>
              <a:rPr lang="en-GB" dirty="0">
                <a:sym typeface="Wingdings" panose="05000000000000000000" pitchFamily="2" charset="2"/>
              </a:rPr>
              <a:t>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Na  loses 1 electron to bond with hydride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c) Cu(s)  loses 2 electrons to bond with oxygen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d) Fe  loses 1 electron (goes from Fe</a:t>
            </a:r>
            <a:r>
              <a:rPr lang="en-GB" baseline="30000" dirty="0">
                <a:sym typeface="Wingdings" panose="05000000000000000000" pitchFamily="2" charset="2"/>
              </a:rPr>
              <a:t>2+ </a:t>
            </a:r>
            <a:r>
              <a:rPr lang="en-GB" dirty="0">
                <a:sym typeface="Wingdings" panose="05000000000000000000" pitchFamily="2" charset="2"/>
              </a:rPr>
              <a:t> to Fe</a:t>
            </a:r>
            <a:r>
              <a:rPr lang="en-GB" baseline="30000" dirty="0">
                <a:sym typeface="Wingdings" panose="05000000000000000000" pitchFamily="2" charset="2"/>
              </a:rPr>
              <a:t>3+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e) Zn  loses </a:t>
            </a:r>
            <a:r>
              <a:rPr lang="en-GB">
                <a:sym typeface="Wingdings" panose="05000000000000000000" pitchFamily="2" charset="2"/>
              </a:rPr>
              <a:t>2 electrons 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BAA05-A18F-41DC-9ECD-8D8BBC23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91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184576"/>
          </a:xfrm>
        </p:spPr>
        <p:txBody>
          <a:bodyPr>
            <a:normAutofit fontScale="92500"/>
          </a:bodyPr>
          <a:lstStyle/>
          <a:p>
            <a:r>
              <a:rPr lang="en-GB" dirty="0"/>
              <a:t>The word “</a:t>
            </a:r>
            <a:r>
              <a:rPr lang="en-GB" dirty="0" err="1"/>
              <a:t>Redox</a:t>
            </a:r>
            <a:r>
              <a:rPr lang="en-GB" dirty="0"/>
              <a:t>” comes from 2 words in chemistry (that you have come across before).</a:t>
            </a:r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Which 2 words?</a:t>
            </a:r>
          </a:p>
          <a:p>
            <a:pPr marL="457200" indent="-457200">
              <a:buFont typeface="+mj-lt"/>
              <a:buAutoNum type="arabicPeriod"/>
            </a:pPr>
            <a:endParaRPr lang="en-GB" b="1" i="1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GB" b="1" i="1" dirty="0">
                <a:solidFill>
                  <a:srgbClr val="FF0000"/>
                </a:solidFill>
              </a:rPr>
              <a:t>Oxidation and Reduction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do each of the words mean (GCSE definitions)</a:t>
            </a:r>
          </a:p>
          <a:p>
            <a:pPr marL="457200" indent="-457200">
              <a:buNone/>
            </a:pPr>
            <a:endParaRPr lang="en-GB" dirty="0"/>
          </a:p>
          <a:p>
            <a:pPr marL="457200" indent="-457200">
              <a:buNone/>
            </a:pPr>
            <a:r>
              <a:rPr lang="en-GB" b="1" i="1" dirty="0">
                <a:solidFill>
                  <a:srgbClr val="FF0000"/>
                </a:solidFill>
              </a:rPr>
              <a:t>GCSE:</a:t>
            </a:r>
          </a:p>
          <a:p>
            <a:pPr marL="457200" indent="-457200">
              <a:buNone/>
            </a:pPr>
            <a:r>
              <a:rPr lang="en-GB" b="1" i="1" dirty="0">
                <a:solidFill>
                  <a:srgbClr val="FF0000"/>
                </a:solidFill>
              </a:rPr>
              <a:t>	Oxidation: Gain of </a:t>
            </a:r>
            <a:r>
              <a:rPr lang="en-GB" b="1" i="1" u="sng" dirty="0">
                <a:solidFill>
                  <a:srgbClr val="FF0000"/>
                </a:solidFill>
              </a:rPr>
              <a:t>Oxygen</a:t>
            </a:r>
          </a:p>
          <a:p>
            <a:pPr marL="457200" indent="-457200">
              <a:buNone/>
            </a:pPr>
            <a:r>
              <a:rPr lang="en-GB" b="1" i="1" dirty="0">
                <a:solidFill>
                  <a:srgbClr val="FF0000"/>
                </a:solidFill>
              </a:rPr>
              <a:t>	Reduction: Loss of </a:t>
            </a:r>
            <a:r>
              <a:rPr lang="en-GB" b="1" i="1" u="sng" dirty="0">
                <a:solidFill>
                  <a:srgbClr val="FF0000"/>
                </a:solidFill>
              </a:rPr>
              <a:t>Oxygen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87727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None/>
            </a:pPr>
            <a:r>
              <a:rPr lang="en-GB" sz="2400" b="1" i="1" dirty="0">
                <a:solidFill>
                  <a:srgbClr val="FF0000"/>
                </a:solidFill>
              </a:rPr>
              <a:t>A Level:</a:t>
            </a:r>
          </a:p>
          <a:p>
            <a:pPr marL="457200" indent="-457200">
              <a:buNone/>
            </a:pPr>
            <a:r>
              <a:rPr lang="en-GB" sz="2400" b="1" i="1" dirty="0">
                <a:solidFill>
                  <a:srgbClr val="FF0000"/>
                </a:solidFill>
              </a:rPr>
              <a:t>	Oxidation: Loss of </a:t>
            </a:r>
            <a:r>
              <a:rPr lang="en-GB" sz="2400" b="1" i="1" u="sng" dirty="0">
                <a:solidFill>
                  <a:srgbClr val="FF0000"/>
                </a:solidFill>
              </a:rPr>
              <a:t>electrons</a:t>
            </a:r>
          </a:p>
          <a:p>
            <a:pPr marL="457200" indent="-457200">
              <a:buNone/>
            </a:pPr>
            <a:r>
              <a:rPr lang="en-GB" sz="2400" b="1" i="1" dirty="0">
                <a:solidFill>
                  <a:srgbClr val="FF0000"/>
                </a:solidFill>
              </a:rPr>
              <a:t>	Reduction: Gain of </a:t>
            </a:r>
            <a:r>
              <a:rPr lang="en-GB" sz="2400" b="1" i="1" u="sng" dirty="0">
                <a:solidFill>
                  <a:srgbClr val="FF0000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/>
              <a:t>			A) 	Cu(s) +  ½ O</a:t>
            </a:r>
            <a:r>
              <a:rPr lang="en-GB" sz="2000" b="1" baseline="-25000" dirty="0"/>
              <a:t>2</a:t>
            </a:r>
            <a:r>
              <a:rPr lang="en-GB" sz="2000" b="1" dirty="0"/>
              <a:t>(g)      →         </a:t>
            </a:r>
            <a:r>
              <a:rPr lang="en-GB" sz="2000" b="1" dirty="0" err="1"/>
              <a:t>CuO</a:t>
            </a:r>
            <a:r>
              <a:rPr lang="en-GB" sz="2000" b="1" dirty="0"/>
              <a:t>(s)</a:t>
            </a:r>
          </a:p>
          <a:p>
            <a:pPr>
              <a:buNone/>
            </a:pPr>
            <a:r>
              <a:rPr lang="en-GB" sz="2000" b="1" dirty="0"/>
              <a:t>			B) 	</a:t>
            </a:r>
            <a:r>
              <a:rPr lang="en-GB" sz="2000" b="1" dirty="0" err="1"/>
              <a:t>CuO</a:t>
            </a:r>
            <a:r>
              <a:rPr lang="en-GB" sz="2000" b="1" dirty="0"/>
              <a:t>(s) + H</a:t>
            </a:r>
            <a:r>
              <a:rPr lang="en-GB" sz="2000" b="1" baseline="-25000" dirty="0"/>
              <a:t>2</a:t>
            </a:r>
            <a:r>
              <a:rPr lang="en-GB" sz="2000" b="1" dirty="0"/>
              <a:t>(g)        	→         Cu(s)  +  H</a:t>
            </a:r>
            <a:r>
              <a:rPr lang="en-GB" sz="2000" b="1" baseline="-25000" dirty="0"/>
              <a:t>2</a:t>
            </a:r>
            <a:r>
              <a:rPr lang="en-GB" sz="2000" b="1" dirty="0"/>
              <a:t>O(l)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/>
              <a:t>1).  From GCSE definition, in terms of OXYGEN, in which reaction is the Copper:</a:t>
            </a:r>
            <a:endParaRPr lang="en-GB" sz="2000" dirty="0"/>
          </a:p>
          <a:p>
            <a:pPr>
              <a:buNone/>
            </a:pPr>
            <a:r>
              <a:rPr lang="en-GB" sz="2000" dirty="0" err="1"/>
              <a:t>i</a:t>
            </a:r>
            <a:r>
              <a:rPr lang="en-GB" sz="2000" dirty="0"/>
              <a:t>).  Oxidised?</a:t>
            </a:r>
          </a:p>
          <a:p>
            <a:pPr>
              <a:buNone/>
            </a:pPr>
            <a:r>
              <a:rPr lang="en-GB" sz="2000" dirty="0"/>
              <a:t>ii).  Reduced?</a:t>
            </a:r>
          </a:p>
          <a:p>
            <a:pPr>
              <a:buNone/>
            </a:pPr>
            <a:r>
              <a:rPr lang="en-GB" sz="2000" b="1" dirty="0"/>
              <a:t>2).</a:t>
            </a:r>
            <a:r>
              <a:rPr lang="en-GB" sz="2000" dirty="0"/>
              <a:t>  </a:t>
            </a:r>
            <a:r>
              <a:rPr lang="en-GB" sz="2000" dirty="0" err="1"/>
              <a:t>i</a:t>
            </a:r>
            <a:r>
              <a:rPr lang="en-GB" sz="2000" dirty="0"/>
              <a:t>).  Which group does oxygen belong to in the periodic table?</a:t>
            </a:r>
          </a:p>
          <a:p>
            <a:pPr>
              <a:buNone/>
            </a:pPr>
            <a:r>
              <a:rPr lang="en-GB" sz="2000" dirty="0"/>
              <a:t>ii).  Therefore, how many electrons does oxygen have on its outer shell?</a:t>
            </a:r>
          </a:p>
          <a:p>
            <a:pPr>
              <a:buNone/>
            </a:pPr>
            <a:r>
              <a:rPr lang="en-GB" sz="2000" dirty="0"/>
              <a:t>iii).  Therefore, what would be the charge on a stable oxygen ion?</a:t>
            </a:r>
          </a:p>
          <a:p>
            <a:pPr>
              <a:buNone/>
            </a:pPr>
            <a:r>
              <a:rPr lang="en-GB" sz="2000" dirty="0"/>
              <a:t>iv). With your answer to 2). iii). in mind, what would be the charge on Cu in the compound: </a:t>
            </a:r>
            <a:r>
              <a:rPr lang="en-GB" sz="2000" dirty="0" err="1"/>
              <a:t>CuO</a:t>
            </a:r>
            <a:r>
              <a:rPr lang="en-GB" sz="2000" dirty="0"/>
              <a:t>?</a:t>
            </a:r>
          </a:p>
          <a:p>
            <a:pPr>
              <a:buNone/>
            </a:pPr>
            <a:r>
              <a:rPr lang="en-GB" sz="2000" b="1" dirty="0"/>
              <a:t>3).  Look at reactions A &amp; B again at the top of the page.  In terms of ELECTRONS, in which reaction is the copper;</a:t>
            </a:r>
          </a:p>
          <a:p>
            <a:pPr>
              <a:buNone/>
            </a:pPr>
            <a:r>
              <a:rPr lang="en-GB" sz="2000" dirty="0" err="1"/>
              <a:t>i</a:t>
            </a:r>
            <a:r>
              <a:rPr lang="en-GB" sz="2000" dirty="0"/>
              <a:t>).  Oxidised?</a:t>
            </a:r>
          </a:p>
          <a:p>
            <a:pPr>
              <a:buNone/>
            </a:pPr>
            <a:r>
              <a:rPr lang="en-GB" sz="2000" dirty="0"/>
              <a:t>ii).  Reduced?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these mean the same thing??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/>
              <a:t>			A) 	Cu(s) +  ½ O</a:t>
            </a:r>
            <a:r>
              <a:rPr lang="en-GB" sz="2000" b="1" baseline="-25000" dirty="0"/>
              <a:t>2</a:t>
            </a:r>
            <a:r>
              <a:rPr lang="en-GB" sz="2000" b="1" dirty="0"/>
              <a:t>(g)      →         </a:t>
            </a:r>
            <a:r>
              <a:rPr lang="en-GB" sz="2000" b="1" dirty="0" err="1"/>
              <a:t>CuO</a:t>
            </a:r>
            <a:r>
              <a:rPr lang="en-GB" sz="2000" b="1" dirty="0"/>
              <a:t>(s)</a:t>
            </a:r>
          </a:p>
          <a:p>
            <a:pPr>
              <a:buNone/>
            </a:pPr>
            <a:r>
              <a:rPr lang="en-GB" sz="2000" b="1" dirty="0"/>
              <a:t>			B) 	</a:t>
            </a:r>
            <a:r>
              <a:rPr lang="en-GB" sz="2000" b="1" dirty="0" err="1"/>
              <a:t>CuO</a:t>
            </a:r>
            <a:r>
              <a:rPr lang="en-GB" sz="2000" b="1" dirty="0"/>
              <a:t>(s</a:t>
            </a:r>
            <a:r>
              <a:rPr lang="en-GB" sz="2000" b="1"/>
              <a:t>)  + H</a:t>
            </a:r>
            <a:r>
              <a:rPr lang="en-GB" sz="2000" b="1" baseline="-25000"/>
              <a:t>2</a:t>
            </a:r>
            <a:r>
              <a:rPr lang="en-GB" sz="2000" b="1" dirty="0"/>
              <a:t>(g)        	→         Cu(s)  +  H</a:t>
            </a:r>
            <a:r>
              <a:rPr lang="en-GB" sz="2000" b="1" baseline="-25000" dirty="0"/>
              <a:t>2</a:t>
            </a:r>
            <a:r>
              <a:rPr lang="en-GB" sz="2000" b="1" dirty="0"/>
              <a:t>O(l)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/>
              <a:t>1).  From GCSE definition, in terms of OXYGEN, in which reaction is the Copper:</a:t>
            </a:r>
            <a:endParaRPr lang="en-GB" sz="2000" dirty="0"/>
          </a:p>
          <a:p>
            <a:pPr>
              <a:buNone/>
            </a:pPr>
            <a:r>
              <a:rPr lang="en-GB" sz="2000" dirty="0" err="1"/>
              <a:t>i</a:t>
            </a:r>
            <a:r>
              <a:rPr lang="en-GB" sz="2000" dirty="0"/>
              <a:t>).  Oxidised?	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</a:p>
          <a:p>
            <a:pPr>
              <a:buNone/>
            </a:pPr>
            <a:r>
              <a:rPr lang="en-GB" sz="2000" dirty="0"/>
              <a:t>ii).  Reduced?	</a:t>
            </a:r>
            <a:r>
              <a:rPr lang="en-GB" sz="2000" b="1" dirty="0">
                <a:solidFill>
                  <a:srgbClr val="FF0000"/>
                </a:solidFill>
              </a:rPr>
              <a:t>B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000" b="1" dirty="0"/>
              <a:t>2).</a:t>
            </a:r>
            <a:r>
              <a:rPr lang="en-GB" sz="2000" dirty="0"/>
              <a:t>  </a:t>
            </a:r>
            <a:r>
              <a:rPr lang="en-GB" sz="2000" dirty="0" err="1"/>
              <a:t>i</a:t>
            </a:r>
            <a:r>
              <a:rPr lang="en-GB" sz="2000" dirty="0"/>
              <a:t>).  Which group does oxygen belong to in the periodic table?	</a:t>
            </a:r>
            <a:r>
              <a:rPr lang="en-GB" sz="2000" b="1" dirty="0">
                <a:solidFill>
                  <a:srgbClr val="FF0000"/>
                </a:solidFill>
              </a:rPr>
              <a:t>6</a:t>
            </a:r>
          </a:p>
          <a:p>
            <a:pPr>
              <a:buNone/>
            </a:pPr>
            <a:r>
              <a:rPr lang="en-GB" sz="2000" dirty="0"/>
              <a:t>ii).  Therefore, how many electrons does oxygen have on its outer shell? </a:t>
            </a:r>
            <a:r>
              <a:rPr lang="en-GB" sz="2000" b="1" dirty="0">
                <a:solidFill>
                  <a:srgbClr val="FF0000"/>
                </a:solidFill>
              </a:rPr>
              <a:t>6</a:t>
            </a:r>
            <a:endParaRPr lang="en-GB" sz="2000" dirty="0"/>
          </a:p>
          <a:p>
            <a:pPr>
              <a:buNone/>
            </a:pPr>
            <a:r>
              <a:rPr lang="en-GB" sz="2000" dirty="0"/>
              <a:t>iii).  Therefore, what would be the charge on a stable oxygen ion? </a:t>
            </a:r>
            <a:r>
              <a:rPr lang="en-GB" sz="2000" b="1" dirty="0">
                <a:solidFill>
                  <a:srgbClr val="FF0000"/>
                </a:solidFill>
              </a:rPr>
              <a:t>-2</a:t>
            </a:r>
          </a:p>
          <a:p>
            <a:pPr>
              <a:buNone/>
            </a:pPr>
            <a:r>
              <a:rPr lang="en-GB" sz="2000" dirty="0"/>
              <a:t>iv). With your answer to 2). iii). in mind, what would be the charge on Cu in the compound: </a:t>
            </a:r>
            <a:r>
              <a:rPr lang="en-GB" sz="2000" dirty="0" err="1"/>
              <a:t>CuO</a:t>
            </a:r>
            <a:r>
              <a:rPr lang="en-GB" sz="2000" dirty="0"/>
              <a:t>? </a:t>
            </a:r>
            <a:r>
              <a:rPr lang="en-GB" sz="2000" b="1" dirty="0">
                <a:solidFill>
                  <a:srgbClr val="FF0000"/>
                </a:solidFill>
              </a:rPr>
              <a:t>Cu</a:t>
            </a:r>
            <a:r>
              <a:rPr lang="en-GB" sz="2000" b="1" baseline="30000" dirty="0">
                <a:solidFill>
                  <a:srgbClr val="FF0000"/>
                </a:solidFill>
              </a:rPr>
              <a:t>2+</a:t>
            </a:r>
          </a:p>
          <a:p>
            <a:pPr>
              <a:buNone/>
            </a:pPr>
            <a:r>
              <a:rPr lang="en-GB" sz="2000" b="1" dirty="0"/>
              <a:t>3).  Look at reactions A &amp; B again at the top of the page.  In terms of ELECTRONS, in which reaction is the copper;</a:t>
            </a:r>
          </a:p>
          <a:p>
            <a:pPr>
              <a:buNone/>
            </a:pPr>
            <a:r>
              <a:rPr lang="en-GB" sz="2000" dirty="0" err="1"/>
              <a:t>i</a:t>
            </a:r>
            <a:r>
              <a:rPr lang="en-GB" sz="2000" dirty="0"/>
              <a:t>).  Oxidised?	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</a:p>
          <a:p>
            <a:pPr>
              <a:buNone/>
            </a:pPr>
            <a:r>
              <a:rPr lang="en-GB" sz="2000" dirty="0"/>
              <a:t>ii).  Reduced?	</a:t>
            </a:r>
            <a:r>
              <a:rPr lang="en-GB" sz="2000" b="1" dirty="0">
                <a:solidFill>
                  <a:srgbClr val="FF0000"/>
                </a:solidFill>
              </a:rPr>
              <a:t>B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these mean the same thing??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Oxidation is Loss (of e-)</a:t>
            </a:r>
          </a:p>
          <a:p>
            <a:r>
              <a:rPr lang="en-GB" dirty="0"/>
              <a:t>Reduction is Gain (of e-)</a:t>
            </a:r>
          </a:p>
          <a:p>
            <a:endParaRPr lang="en-GB" dirty="0"/>
          </a:p>
          <a:p>
            <a:r>
              <a:rPr lang="en-GB" dirty="0"/>
              <a:t>In a </a:t>
            </a:r>
            <a:r>
              <a:rPr lang="en-GB" dirty="0" err="1"/>
              <a:t>redox</a:t>
            </a:r>
            <a:r>
              <a:rPr lang="en-GB" dirty="0"/>
              <a:t> reaction, there is a </a:t>
            </a:r>
            <a:r>
              <a:rPr lang="en-GB" b="1" dirty="0"/>
              <a:t>GAIN</a:t>
            </a:r>
            <a:r>
              <a:rPr lang="en-GB" dirty="0"/>
              <a:t> (</a:t>
            </a:r>
            <a:r>
              <a:rPr lang="en-GB" b="1" dirty="0"/>
              <a:t>RED</a:t>
            </a:r>
            <a:r>
              <a:rPr lang="en-GB" dirty="0"/>
              <a:t>UCTION) of e- by 1 chemical and a </a:t>
            </a:r>
            <a:r>
              <a:rPr lang="en-GB" b="1" dirty="0"/>
              <a:t>LOSS</a:t>
            </a:r>
            <a:r>
              <a:rPr lang="en-GB" dirty="0"/>
              <a:t> (</a:t>
            </a:r>
            <a:r>
              <a:rPr lang="en-GB" b="1" dirty="0"/>
              <a:t>OX</a:t>
            </a:r>
            <a:r>
              <a:rPr lang="en-GB" dirty="0"/>
              <a:t>IDATION) of e- by another chemical in the reaction. </a:t>
            </a:r>
            <a:r>
              <a:rPr lang="en-GB" b="1" dirty="0"/>
              <a:t>REDOX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OIL RIG</a:t>
            </a:r>
          </a:p>
        </p:txBody>
      </p:sp>
      <p:pic>
        <p:nvPicPr>
          <p:cNvPr id="1026" name="Picture 2" descr="http://tex.org/wp-content/uploads/2012/12/Oil-Rig-Off-Texas-Gulf-C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9608"/>
            <a:ext cx="308348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4525965"/>
          </a:xfrm>
        </p:spPr>
        <p:txBody>
          <a:bodyPr/>
          <a:lstStyle/>
          <a:p>
            <a:r>
              <a:rPr lang="en-GB" dirty="0"/>
              <a:t>When sodium metal reacts with the green gas chlorine, then white sodium chloride is made.</a:t>
            </a:r>
          </a:p>
          <a:p>
            <a:pPr algn="ctr">
              <a:buNone/>
            </a:pPr>
            <a:r>
              <a:rPr lang="en-GB" b="1" dirty="0"/>
              <a:t>2Na(s) + Cl</a:t>
            </a:r>
            <a:r>
              <a:rPr lang="en-GB" b="1" baseline="-25000" dirty="0"/>
              <a:t>2</a:t>
            </a:r>
            <a:r>
              <a:rPr lang="en-GB" b="1" dirty="0"/>
              <a:t>(g) </a:t>
            </a:r>
            <a:r>
              <a:rPr lang="en-GB" b="1" dirty="0">
                <a:latin typeface="Calibri"/>
              </a:rPr>
              <a:t>→ 2NaCl(s)</a:t>
            </a:r>
          </a:p>
          <a:p>
            <a:pPr>
              <a:buNone/>
            </a:pPr>
            <a:r>
              <a:rPr lang="en-GB" dirty="0">
                <a:latin typeface="Calibri"/>
              </a:rPr>
              <a:t>What has been oxidized and what has been reduced?</a:t>
            </a:r>
          </a:p>
          <a:p>
            <a:pPr>
              <a:buNone/>
            </a:pPr>
            <a:r>
              <a:rPr lang="en-GB" dirty="0">
                <a:latin typeface="Calibri"/>
              </a:rPr>
              <a:t>Each Sodium LOSES an e- (oxidation)</a:t>
            </a:r>
          </a:p>
          <a:p>
            <a:pPr>
              <a:buNone/>
            </a:pPr>
            <a:r>
              <a:rPr lang="en-GB" dirty="0">
                <a:latin typeface="Calibri"/>
              </a:rPr>
              <a:t>Each Chlorine GAINS an e- (reduction)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27650" name="Picture 2" descr="http://eweb.furman.edu/~wworthen/bio111/2ionic.gif"/>
          <p:cNvPicPr>
            <a:picLocks noChangeAspect="1" noChangeArrowheads="1"/>
          </p:cNvPicPr>
          <p:nvPr/>
        </p:nvPicPr>
        <p:blipFill>
          <a:blip r:embed="rId2" cstate="print"/>
          <a:srcRect b="6001"/>
          <a:stretch>
            <a:fillRect/>
          </a:stretch>
        </p:blipFill>
        <p:spPr bwMode="auto">
          <a:xfrm>
            <a:off x="755576" y="3903390"/>
            <a:ext cx="7629525" cy="295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241F6-4DEA-4267-9A39-20E13FDB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/>
              <a:t>2Mg + O</a:t>
            </a:r>
            <a:r>
              <a:rPr lang="en-GB" sz="5400" baseline="-25000" dirty="0"/>
              <a:t>2</a:t>
            </a:r>
            <a:r>
              <a:rPr lang="en-GB" sz="5400" dirty="0"/>
              <a:t> </a:t>
            </a:r>
            <a:r>
              <a:rPr lang="en-GB" sz="5400" dirty="0">
                <a:sym typeface="Wingdings" panose="05000000000000000000" pitchFamily="2" charset="2"/>
              </a:rPr>
              <a:t> 2MgO</a:t>
            </a:r>
            <a:endParaRPr lang="en-GB" sz="5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2C2FD8-3ADE-442B-A4E3-A6474DEB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68480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28670"/>
            <a:ext cx="8305800" cy="4525965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Oxidising agent:</a:t>
            </a:r>
          </a:p>
          <a:p>
            <a:r>
              <a:rPr lang="en-GB" dirty="0">
                <a:solidFill>
                  <a:srgbClr val="FF0000"/>
                </a:solidFill>
              </a:rPr>
              <a:t>A substance that can OXIDISE another substance (an electron acceptor)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Reducing agent:</a:t>
            </a:r>
          </a:p>
          <a:p>
            <a:r>
              <a:rPr lang="en-GB" dirty="0">
                <a:solidFill>
                  <a:srgbClr val="FF0000"/>
                </a:solidFill>
              </a:rPr>
              <a:t>A substance that can REDUCE another substance (an electron donor)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Oxidising Agents and Reducing Agents</a:t>
            </a:r>
          </a:p>
        </p:txBody>
      </p:sp>
      <p:pic>
        <p:nvPicPr>
          <p:cNvPr id="1026" name="Picture 2" descr="http://f1.bcbits.com/img/a3524212800_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94312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ia.giphy.com/media/KQff4LJbY9mbC/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26942"/>
            <a:ext cx="2749335" cy="1831058"/>
          </a:xfrm>
          <a:prstGeom prst="rect">
            <a:avLst/>
          </a:prstGeom>
          <a:noFill/>
        </p:spPr>
      </p:pic>
      <p:pic>
        <p:nvPicPr>
          <p:cNvPr id="4100" name="Picture 4" descr="https://porridgeclub.files.wordpress.com/2011/12/scotts-oa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348880"/>
            <a:ext cx="2882677" cy="186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0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517232"/>
          </a:xfrm>
        </p:spPr>
        <p:txBody>
          <a:bodyPr>
            <a:normAutofit/>
          </a:bodyPr>
          <a:lstStyle/>
          <a:p>
            <a:r>
              <a:rPr lang="en-GB" dirty="0"/>
              <a:t>To allow trains to travel at high speeds, the rails must be welded together so that there are no gaps. This is done using the </a:t>
            </a:r>
            <a:r>
              <a:rPr lang="en-GB" dirty="0" err="1"/>
              <a:t>thermite</a:t>
            </a:r>
            <a:r>
              <a:rPr lang="en-GB" dirty="0"/>
              <a:t> reaction.</a:t>
            </a:r>
          </a:p>
          <a:p>
            <a:endParaRPr lang="en-GB" dirty="0"/>
          </a:p>
          <a:p>
            <a:pPr algn="ctr">
              <a:buNone/>
            </a:pPr>
            <a:r>
              <a:rPr lang="en-GB" b="1" dirty="0"/>
              <a:t>Fe</a:t>
            </a:r>
            <a:r>
              <a:rPr lang="en-GB" b="1" baseline="-25000" dirty="0"/>
              <a:t>2</a:t>
            </a:r>
            <a:r>
              <a:rPr lang="en-GB" b="1" dirty="0"/>
              <a:t>O</a:t>
            </a:r>
            <a:r>
              <a:rPr lang="en-GB" b="1" baseline="-25000" dirty="0"/>
              <a:t>3</a:t>
            </a:r>
            <a:r>
              <a:rPr lang="en-GB" b="1" dirty="0"/>
              <a:t>(s) + 2Al(s) </a:t>
            </a:r>
            <a:r>
              <a:rPr lang="en-GB" b="1" dirty="0">
                <a:latin typeface="Calibri"/>
              </a:rPr>
              <a:t>→	Al</a:t>
            </a:r>
            <a:r>
              <a:rPr lang="en-GB" b="1" baseline="-25000" dirty="0">
                <a:latin typeface="Calibri"/>
              </a:rPr>
              <a:t>2</a:t>
            </a:r>
            <a:r>
              <a:rPr lang="en-GB" b="1" dirty="0">
                <a:latin typeface="Calibri"/>
              </a:rPr>
              <a:t>O</a:t>
            </a:r>
            <a:r>
              <a:rPr lang="en-GB" b="1" baseline="-25000" dirty="0">
                <a:latin typeface="Calibri"/>
              </a:rPr>
              <a:t>3</a:t>
            </a:r>
            <a:r>
              <a:rPr lang="en-GB" b="1" dirty="0">
                <a:latin typeface="Calibri"/>
              </a:rPr>
              <a:t>(s) + 2Fe(l)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Here the iron(III) oxide is reduced to iron, Fe: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is reduced</a:t>
            </a:r>
          </a:p>
          <a:p>
            <a:r>
              <a:rPr lang="en-GB" dirty="0"/>
              <a:t>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is the oxidizing agent</a:t>
            </a:r>
          </a:p>
          <a:p>
            <a:r>
              <a:rPr lang="en-GB" dirty="0"/>
              <a:t>Al is oxidized</a:t>
            </a:r>
          </a:p>
          <a:p>
            <a:r>
              <a:rPr lang="en-GB" dirty="0"/>
              <a:t>Al is the reducing agent</a:t>
            </a:r>
          </a:p>
          <a:p>
            <a:pPr>
              <a:buNone/>
            </a:pPr>
            <a:endParaRPr lang="en-GB" dirty="0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122" name="AutoShape 2" descr="Image result for breaking ba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Image result for breaking ba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rocketdock.com/images/screenshots/Breaking-B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4114799"/>
            <a:ext cx="27622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6197</TotalTime>
  <Words>436</Words>
  <Application>Microsoft Office PowerPoint</Application>
  <PresentationFormat>On-screen Show (4:3)</PresentationFormat>
  <Paragraphs>151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Perpetua</vt:lpstr>
      <vt:lpstr>Segoe UI</vt:lpstr>
      <vt:lpstr>Wingdings</vt:lpstr>
      <vt:lpstr>PM_atom_molecule</vt:lpstr>
      <vt:lpstr>Do Now</vt:lpstr>
      <vt:lpstr>Starter</vt:lpstr>
      <vt:lpstr>How can these mean the same thing??</vt:lpstr>
      <vt:lpstr>How can these mean the same thing??</vt:lpstr>
      <vt:lpstr>OIL RIG</vt:lpstr>
      <vt:lpstr>Example</vt:lpstr>
      <vt:lpstr>Example 2</vt:lpstr>
      <vt:lpstr>Oxidising Agents and Reducing Agents</vt:lpstr>
      <vt:lpstr>Example</vt:lpstr>
      <vt:lpstr>Check your Understanding</vt:lpstr>
      <vt:lpstr>Check your Understanding</vt:lpstr>
      <vt:lpstr>PowerPoint Presentation</vt:lpstr>
      <vt:lpstr>Answers</vt:lpstr>
    </vt:vector>
  </TitlesOfParts>
  <Company>WHS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662</cp:revision>
  <cp:lastPrinted>2014-01-14T14:28:45Z</cp:lastPrinted>
  <dcterms:created xsi:type="dcterms:W3CDTF">2011-03-27T12:01:19Z</dcterms:created>
  <dcterms:modified xsi:type="dcterms:W3CDTF">2017-11-21T20:21:52Z</dcterms:modified>
</cp:coreProperties>
</file>