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090DF-D4CF-4A4E-B0AF-444B42BC9016}" type="doc">
      <dgm:prSet loTypeId="urn:microsoft.com/office/officeart/2005/8/layout/orgChart1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A5BF6B-3690-45DE-BBBC-99869DB85B80}">
      <dgm:prSet phldrT="[Text]"/>
      <dgm:spPr/>
      <dgm:t>
        <a:bodyPr/>
        <a:lstStyle/>
        <a:p>
          <a:r>
            <a:rPr lang="en-US" dirty="0"/>
            <a:t>Group 2</a:t>
          </a:r>
        </a:p>
      </dgm:t>
    </dgm:pt>
    <dgm:pt modelId="{7D2217B8-95B1-45E2-87FF-D4EBD7C66CCD}" type="parTrans" cxnId="{B8637C15-979E-4158-9E12-D1097CD8A726}">
      <dgm:prSet/>
      <dgm:spPr/>
      <dgm:t>
        <a:bodyPr/>
        <a:lstStyle/>
        <a:p>
          <a:endParaRPr lang="en-US"/>
        </a:p>
      </dgm:t>
    </dgm:pt>
    <dgm:pt modelId="{6E927149-F7A4-4BA7-A61E-4CAF23C41BC8}" type="sibTrans" cxnId="{B8637C15-979E-4158-9E12-D1097CD8A726}">
      <dgm:prSet/>
      <dgm:spPr/>
      <dgm:t>
        <a:bodyPr/>
        <a:lstStyle/>
        <a:p>
          <a:endParaRPr lang="en-US"/>
        </a:p>
      </dgm:t>
    </dgm:pt>
    <dgm:pt modelId="{EBF8FE4E-D0A8-47C7-B57D-EE329331FA73}">
      <dgm:prSet phldrT="[Text]"/>
      <dgm:spPr/>
      <dgm:t>
        <a:bodyPr/>
        <a:lstStyle/>
        <a:p>
          <a:r>
            <a:rPr lang="en-US" dirty="0"/>
            <a:t>Chemical Properties</a:t>
          </a:r>
        </a:p>
      </dgm:t>
    </dgm:pt>
    <dgm:pt modelId="{704D3EF2-4C20-4DF3-A98E-1D62F7634A06}" type="parTrans" cxnId="{F52CEAD6-725C-4E7E-910B-5CFAC01F9E04}">
      <dgm:prSet/>
      <dgm:spPr/>
      <dgm:t>
        <a:bodyPr/>
        <a:lstStyle/>
        <a:p>
          <a:endParaRPr lang="en-US"/>
        </a:p>
      </dgm:t>
    </dgm:pt>
    <dgm:pt modelId="{20968A8C-B8C3-4110-830B-D90FC616F904}" type="sibTrans" cxnId="{F52CEAD6-725C-4E7E-910B-5CFAC01F9E04}">
      <dgm:prSet/>
      <dgm:spPr/>
      <dgm:t>
        <a:bodyPr/>
        <a:lstStyle/>
        <a:p>
          <a:endParaRPr lang="en-US"/>
        </a:p>
      </dgm:t>
    </dgm:pt>
    <dgm:pt modelId="{45A2FFBF-FC42-4CBF-BCEC-A1E7189250A5}">
      <dgm:prSet phldrT="[Text]"/>
      <dgm:spPr/>
      <dgm:t>
        <a:bodyPr/>
        <a:lstStyle/>
        <a:p>
          <a:r>
            <a:rPr lang="en-US" dirty="0"/>
            <a:t>Physical Properties</a:t>
          </a:r>
        </a:p>
      </dgm:t>
    </dgm:pt>
    <dgm:pt modelId="{937FE15F-4BB8-490B-9366-C7592C1BBA82}" type="parTrans" cxnId="{D49B2E9C-4FF3-466A-8F65-6733EBB99DC7}">
      <dgm:prSet/>
      <dgm:spPr/>
      <dgm:t>
        <a:bodyPr/>
        <a:lstStyle/>
        <a:p>
          <a:endParaRPr lang="en-US"/>
        </a:p>
      </dgm:t>
    </dgm:pt>
    <dgm:pt modelId="{2F83905F-DF09-42D4-B3DD-9566161B226D}" type="sibTrans" cxnId="{D49B2E9C-4FF3-466A-8F65-6733EBB99DC7}">
      <dgm:prSet/>
      <dgm:spPr/>
      <dgm:t>
        <a:bodyPr/>
        <a:lstStyle/>
        <a:p>
          <a:endParaRPr lang="en-US"/>
        </a:p>
      </dgm:t>
    </dgm:pt>
    <dgm:pt modelId="{AB6DB558-BD6B-4B42-A4A9-3C5980B9F0C8}">
      <dgm:prSet phldrT="[Text]"/>
      <dgm:spPr/>
      <dgm:t>
        <a:bodyPr/>
        <a:lstStyle/>
        <a:p>
          <a:r>
            <a:rPr lang="en-US" dirty="0"/>
            <a:t>Solubility</a:t>
          </a:r>
        </a:p>
      </dgm:t>
    </dgm:pt>
    <dgm:pt modelId="{537EC581-4FCA-47AB-9D2D-381627903899}" type="parTrans" cxnId="{2C5AC9BE-8BFC-44D4-BADC-D0BB25EF0C04}">
      <dgm:prSet/>
      <dgm:spPr/>
      <dgm:t>
        <a:bodyPr/>
        <a:lstStyle/>
        <a:p>
          <a:endParaRPr lang="en-US"/>
        </a:p>
      </dgm:t>
    </dgm:pt>
    <dgm:pt modelId="{03118D13-9CE5-4C27-825B-18FA81E66A12}" type="sibTrans" cxnId="{2C5AC9BE-8BFC-44D4-BADC-D0BB25EF0C04}">
      <dgm:prSet/>
      <dgm:spPr/>
      <dgm:t>
        <a:bodyPr/>
        <a:lstStyle/>
        <a:p>
          <a:endParaRPr lang="en-US"/>
        </a:p>
      </dgm:t>
    </dgm:pt>
    <dgm:pt modelId="{DE9CF0AA-036F-4DCC-96A3-EF482A9BA2AD}" type="pres">
      <dgm:prSet presAssocID="{5F9090DF-D4CF-4A4E-B0AF-444B42BC90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BDA6414-5EC2-4907-81FA-32A13BD08C89}" type="pres">
      <dgm:prSet presAssocID="{36A5BF6B-3690-45DE-BBBC-99869DB85B80}" presName="hierRoot1" presStyleCnt="0">
        <dgm:presLayoutVars>
          <dgm:hierBranch val="init"/>
        </dgm:presLayoutVars>
      </dgm:prSet>
      <dgm:spPr/>
    </dgm:pt>
    <dgm:pt modelId="{51392B2B-0DAB-4093-AC9A-9B53BD6634DD}" type="pres">
      <dgm:prSet presAssocID="{36A5BF6B-3690-45DE-BBBC-99869DB85B80}" presName="rootComposite1" presStyleCnt="0"/>
      <dgm:spPr/>
    </dgm:pt>
    <dgm:pt modelId="{B38C05DA-C491-4190-91F7-BD2B5141A143}" type="pres">
      <dgm:prSet presAssocID="{36A5BF6B-3690-45DE-BBBC-99869DB85B80}" presName="rootText1" presStyleLbl="node0" presStyleIdx="0" presStyleCnt="1" custScaleX="154746" custScaleY="1683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AB9EFB-E958-45CD-B72C-FAD9D28B4F96}" type="pres">
      <dgm:prSet presAssocID="{36A5BF6B-3690-45DE-BBBC-99869DB85B8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4ED1C06-98CE-4997-A2A5-7DF8BCAEAC32}" type="pres">
      <dgm:prSet presAssocID="{36A5BF6B-3690-45DE-BBBC-99869DB85B80}" presName="hierChild2" presStyleCnt="0"/>
      <dgm:spPr/>
    </dgm:pt>
    <dgm:pt modelId="{BB23EF0D-AF0C-465B-AF33-AA5D9FD3A8FF}" type="pres">
      <dgm:prSet presAssocID="{704D3EF2-4C20-4DF3-A98E-1D62F7634A06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E6FCC4E-477A-4211-BC73-104EB6AAEC54}" type="pres">
      <dgm:prSet presAssocID="{EBF8FE4E-D0A8-47C7-B57D-EE329331FA73}" presName="hierRoot2" presStyleCnt="0">
        <dgm:presLayoutVars>
          <dgm:hierBranch val="init"/>
        </dgm:presLayoutVars>
      </dgm:prSet>
      <dgm:spPr/>
    </dgm:pt>
    <dgm:pt modelId="{B459ED06-07CF-4843-9399-7670D1366BD8}" type="pres">
      <dgm:prSet presAssocID="{EBF8FE4E-D0A8-47C7-B57D-EE329331FA73}" presName="rootComposite" presStyleCnt="0"/>
      <dgm:spPr/>
    </dgm:pt>
    <dgm:pt modelId="{8BC091C2-AFDD-471C-9258-1ACDA222C633}" type="pres">
      <dgm:prSet presAssocID="{EBF8FE4E-D0A8-47C7-B57D-EE329331FA7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F1D571-667D-400E-9CF0-14F81F299A9F}" type="pres">
      <dgm:prSet presAssocID="{EBF8FE4E-D0A8-47C7-B57D-EE329331FA73}" presName="rootConnector" presStyleLbl="node2" presStyleIdx="0" presStyleCnt="3"/>
      <dgm:spPr/>
      <dgm:t>
        <a:bodyPr/>
        <a:lstStyle/>
        <a:p>
          <a:endParaRPr lang="en-GB"/>
        </a:p>
      </dgm:t>
    </dgm:pt>
    <dgm:pt modelId="{CC1E642C-EA4C-4735-B4F9-EB4C6C6603F7}" type="pres">
      <dgm:prSet presAssocID="{EBF8FE4E-D0A8-47C7-B57D-EE329331FA73}" presName="hierChild4" presStyleCnt="0"/>
      <dgm:spPr/>
    </dgm:pt>
    <dgm:pt modelId="{9CE38DF7-8BF3-48E7-AA52-E968857B3BED}" type="pres">
      <dgm:prSet presAssocID="{EBF8FE4E-D0A8-47C7-B57D-EE329331FA73}" presName="hierChild5" presStyleCnt="0"/>
      <dgm:spPr/>
    </dgm:pt>
    <dgm:pt modelId="{3BE3F2EF-BA59-48E2-A392-475CC3DE2842}" type="pres">
      <dgm:prSet presAssocID="{937FE15F-4BB8-490B-9366-C7592C1BBA82}" presName="Name37" presStyleLbl="parChTrans1D2" presStyleIdx="1" presStyleCnt="3"/>
      <dgm:spPr/>
      <dgm:t>
        <a:bodyPr/>
        <a:lstStyle/>
        <a:p>
          <a:endParaRPr lang="en-GB"/>
        </a:p>
      </dgm:t>
    </dgm:pt>
    <dgm:pt modelId="{02385CF5-6D32-49D6-A0DA-2D0E9DD27D1F}" type="pres">
      <dgm:prSet presAssocID="{45A2FFBF-FC42-4CBF-BCEC-A1E7189250A5}" presName="hierRoot2" presStyleCnt="0">
        <dgm:presLayoutVars>
          <dgm:hierBranch val="init"/>
        </dgm:presLayoutVars>
      </dgm:prSet>
      <dgm:spPr/>
    </dgm:pt>
    <dgm:pt modelId="{90DC175B-18E6-4A44-AB5F-22097CCD088E}" type="pres">
      <dgm:prSet presAssocID="{45A2FFBF-FC42-4CBF-BCEC-A1E7189250A5}" presName="rootComposite" presStyleCnt="0"/>
      <dgm:spPr/>
    </dgm:pt>
    <dgm:pt modelId="{079A88E4-99B9-4E7A-92C7-2C0411A6B9B9}" type="pres">
      <dgm:prSet presAssocID="{45A2FFBF-FC42-4CBF-BCEC-A1E7189250A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6D1C3E-FDDA-4E4F-B182-CACBA9B250A6}" type="pres">
      <dgm:prSet presAssocID="{45A2FFBF-FC42-4CBF-BCEC-A1E7189250A5}" presName="rootConnector" presStyleLbl="node2" presStyleIdx="1" presStyleCnt="3"/>
      <dgm:spPr/>
      <dgm:t>
        <a:bodyPr/>
        <a:lstStyle/>
        <a:p>
          <a:endParaRPr lang="en-GB"/>
        </a:p>
      </dgm:t>
    </dgm:pt>
    <dgm:pt modelId="{AF89FCC4-877A-427A-9494-8593A7F89523}" type="pres">
      <dgm:prSet presAssocID="{45A2FFBF-FC42-4CBF-BCEC-A1E7189250A5}" presName="hierChild4" presStyleCnt="0"/>
      <dgm:spPr/>
    </dgm:pt>
    <dgm:pt modelId="{F8265C83-236C-451F-8C53-2909E42894B7}" type="pres">
      <dgm:prSet presAssocID="{45A2FFBF-FC42-4CBF-BCEC-A1E7189250A5}" presName="hierChild5" presStyleCnt="0"/>
      <dgm:spPr/>
    </dgm:pt>
    <dgm:pt modelId="{DD3A05C9-833D-45A9-ABEB-600935C3B867}" type="pres">
      <dgm:prSet presAssocID="{537EC581-4FCA-47AB-9D2D-381627903899}" presName="Name37" presStyleLbl="parChTrans1D2" presStyleIdx="2" presStyleCnt="3"/>
      <dgm:spPr/>
      <dgm:t>
        <a:bodyPr/>
        <a:lstStyle/>
        <a:p>
          <a:endParaRPr lang="en-GB"/>
        </a:p>
      </dgm:t>
    </dgm:pt>
    <dgm:pt modelId="{5B8EC1A9-CF2A-4AC0-AE53-3776598BBE57}" type="pres">
      <dgm:prSet presAssocID="{AB6DB558-BD6B-4B42-A4A9-3C5980B9F0C8}" presName="hierRoot2" presStyleCnt="0">
        <dgm:presLayoutVars>
          <dgm:hierBranch val="init"/>
        </dgm:presLayoutVars>
      </dgm:prSet>
      <dgm:spPr/>
    </dgm:pt>
    <dgm:pt modelId="{E2634ACD-68B7-493F-9969-96A771519A08}" type="pres">
      <dgm:prSet presAssocID="{AB6DB558-BD6B-4B42-A4A9-3C5980B9F0C8}" presName="rootComposite" presStyleCnt="0"/>
      <dgm:spPr/>
    </dgm:pt>
    <dgm:pt modelId="{F676FD5A-C262-4D7E-849B-82D1158E2495}" type="pres">
      <dgm:prSet presAssocID="{AB6DB558-BD6B-4B42-A4A9-3C5980B9F0C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FA7B86-B305-4F02-881F-6AC2A1C5C675}" type="pres">
      <dgm:prSet presAssocID="{AB6DB558-BD6B-4B42-A4A9-3C5980B9F0C8}" presName="rootConnector" presStyleLbl="node2" presStyleIdx="2" presStyleCnt="3"/>
      <dgm:spPr/>
      <dgm:t>
        <a:bodyPr/>
        <a:lstStyle/>
        <a:p>
          <a:endParaRPr lang="en-GB"/>
        </a:p>
      </dgm:t>
    </dgm:pt>
    <dgm:pt modelId="{BC5A7B1D-AEE7-4C42-8268-7426126AD3D3}" type="pres">
      <dgm:prSet presAssocID="{AB6DB558-BD6B-4B42-A4A9-3C5980B9F0C8}" presName="hierChild4" presStyleCnt="0"/>
      <dgm:spPr/>
    </dgm:pt>
    <dgm:pt modelId="{C5D5A271-08D1-4CDE-AB5D-47D96AE44B04}" type="pres">
      <dgm:prSet presAssocID="{AB6DB558-BD6B-4B42-A4A9-3C5980B9F0C8}" presName="hierChild5" presStyleCnt="0"/>
      <dgm:spPr/>
    </dgm:pt>
    <dgm:pt modelId="{345B7D8B-7131-4F24-8B11-11862AE9BFAD}" type="pres">
      <dgm:prSet presAssocID="{36A5BF6B-3690-45DE-BBBC-99869DB85B80}" presName="hierChild3" presStyleCnt="0"/>
      <dgm:spPr/>
    </dgm:pt>
  </dgm:ptLst>
  <dgm:cxnLst>
    <dgm:cxn modelId="{9C81B4BE-EA0D-4E0B-BF90-5EB2C1C66084}" type="presOf" srcId="{45A2FFBF-FC42-4CBF-BCEC-A1E7189250A5}" destId="{E76D1C3E-FDDA-4E4F-B182-CACBA9B250A6}" srcOrd="1" destOrd="0" presId="urn:microsoft.com/office/officeart/2005/8/layout/orgChart1"/>
    <dgm:cxn modelId="{C986D324-88A7-486D-8F13-5239FFEFC33A}" type="presOf" srcId="{EBF8FE4E-D0A8-47C7-B57D-EE329331FA73}" destId="{8BC091C2-AFDD-471C-9258-1ACDA222C633}" srcOrd="0" destOrd="0" presId="urn:microsoft.com/office/officeart/2005/8/layout/orgChart1"/>
    <dgm:cxn modelId="{5B682156-5F2E-4349-9718-3E51617A9969}" type="presOf" srcId="{537EC581-4FCA-47AB-9D2D-381627903899}" destId="{DD3A05C9-833D-45A9-ABEB-600935C3B867}" srcOrd="0" destOrd="0" presId="urn:microsoft.com/office/officeart/2005/8/layout/orgChart1"/>
    <dgm:cxn modelId="{2C5AC9BE-8BFC-44D4-BADC-D0BB25EF0C04}" srcId="{36A5BF6B-3690-45DE-BBBC-99869DB85B80}" destId="{AB6DB558-BD6B-4B42-A4A9-3C5980B9F0C8}" srcOrd="2" destOrd="0" parTransId="{537EC581-4FCA-47AB-9D2D-381627903899}" sibTransId="{03118D13-9CE5-4C27-825B-18FA81E66A12}"/>
    <dgm:cxn modelId="{9AFFA424-288D-4646-9389-FAD2FE1A4267}" type="presOf" srcId="{AB6DB558-BD6B-4B42-A4A9-3C5980B9F0C8}" destId="{F676FD5A-C262-4D7E-849B-82D1158E2495}" srcOrd="0" destOrd="0" presId="urn:microsoft.com/office/officeart/2005/8/layout/orgChart1"/>
    <dgm:cxn modelId="{D49B2E9C-4FF3-466A-8F65-6733EBB99DC7}" srcId="{36A5BF6B-3690-45DE-BBBC-99869DB85B80}" destId="{45A2FFBF-FC42-4CBF-BCEC-A1E7189250A5}" srcOrd="1" destOrd="0" parTransId="{937FE15F-4BB8-490B-9366-C7592C1BBA82}" sibTransId="{2F83905F-DF09-42D4-B3DD-9566161B226D}"/>
    <dgm:cxn modelId="{6B2ABD0E-23B5-4EAB-B8DC-3CF1E5A50BF4}" type="presOf" srcId="{36A5BF6B-3690-45DE-BBBC-99869DB85B80}" destId="{EDAB9EFB-E958-45CD-B72C-FAD9D28B4F96}" srcOrd="1" destOrd="0" presId="urn:microsoft.com/office/officeart/2005/8/layout/orgChart1"/>
    <dgm:cxn modelId="{F52CEAD6-725C-4E7E-910B-5CFAC01F9E04}" srcId="{36A5BF6B-3690-45DE-BBBC-99869DB85B80}" destId="{EBF8FE4E-D0A8-47C7-B57D-EE329331FA73}" srcOrd="0" destOrd="0" parTransId="{704D3EF2-4C20-4DF3-A98E-1D62F7634A06}" sibTransId="{20968A8C-B8C3-4110-830B-D90FC616F904}"/>
    <dgm:cxn modelId="{C463E139-8DB2-4F09-B956-A2A531ABF3A9}" type="presOf" srcId="{AB6DB558-BD6B-4B42-A4A9-3C5980B9F0C8}" destId="{82FA7B86-B305-4F02-881F-6AC2A1C5C675}" srcOrd="1" destOrd="0" presId="urn:microsoft.com/office/officeart/2005/8/layout/orgChart1"/>
    <dgm:cxn modelId="{B0785E72-4760-43AE-9A00-187E4B501ED1}" type="presOf" srcId="{704D3EF2-4C20-4DF3-A98E-1D62F7634A06}" destId="{BB23EF0D-AF0C-465B-AF33-AA5D9FD3A8FF}" srcOrd="0" destOrd="0" presId="urn:microsoft.com/office/officeart/2005/8/layout/orgChart1"/>
    <dgm:cxn modelId="{36CC5244-1BE3-46C5-BCE6-7EDCFF4CC5B2}" type="presOf" srcId="{5F9090DF-D4CF-4A4E-B0AF-444B42BC9016}" destId="{DE9CF0AA-036F-4DCC-96A3-EF482A9BA2AD}" srcOrd="0" destOrd="0" presId="urn:microsoft.com/office/officeart/2005/8/layout/orgChart1"/>
    <dgm:cxn modelId="{E694BDED-F0CE-418F-8BB3-C755958F73FE}" type="presOf" srcId="{45A2FFBF-FC42-4CBF-BCEC-A1E7189250A5}" destId="{079A88E4-99B9-4E7A-92C7-2C0411A6B9B9}" srcOrd="0" destOrd="0" presId="urn:microsoft.com/office/officeart/2005/8/layout/orgChart1"/>
    <dgm:cxn modelId="{B8637C15-979E-4158-9E12-D1097CD8A726}" srcId="{5F9090DF-D4CF-4A4E-B0AF-444B42BC9016}" destId="{36A5BF6B-3690-45DE-BBBC-99869DB85B80}" srcOrd="0" destOrd="0" parTransId="{7D2217B8-95B1-45E2-87FF-D4EBD7C66CCD}" sibTransId="{6E927149-F7A4-4BA7-A61E-4CAF23C41BC8}"/>
    <dgm:cxn modelId="{3876028C-9F03-4559-9381-70DC45D5416A}" type="presOf" srcId="{EBF8FE4E-D0A8-47C7-B57D-EE329331FA73}" destId="{BBF1D571-667D-400E-9CF0-14F81F299A9F}" srcOrd="1" destOrd="0" presId="urn:microsoft.com/office/officeart/2005/8/layout/orgChart1"/>
    <dgm:cxn modelId="{2A82D76F-C1BF-44FB-8725-B172EF24A1E3}" type="presOf" srcId="{937FE15F-4BB8-490B-9366-C7592C1BBA82}" destId="{3BE3F2EF-BA59-48E2-A392-475CC3DE2842}" srcOrd="0" destOrd="0" presId="urn:microsoft.com/office/officeart/2005/8/layout/orgChart1"/>
    <dgm:cxn modelId="{BBAE92E7-85D1-41DC-9F01-4875433A450C}" type="presOf" srcId="{36A5BF6B-3690-45DE-BBBC-99869DB85B80}" destId="{B38C05DA-C491-4190-91F7-BD2B5141A143}" srcOrd="0" destOrd="0" presId="urn:microsoft.com/office/officeart/2005/8/layout/orgChart1"/>
    <dgm:cxn modelId="{EA1F1943-BE67-4E0E-9707-55DDA9E0D7B9}" type="presParOf" srcId="{DE9CF0AA-036F-4DCC-96A3-EF482A9BA2AD}" destId="{9BDA6414-5EC2-4907-81FA-32A13BD08C89}" srcOrd="0" destOrd="0" presId="urn:microsoft.com/office/officeart/2005/8/layout/orgChart1"/>
    <dgm:cxn modelId="{7448739B-A79A-434F-87C1-E4CE8474B254}" type="presParOf" srcId="{9BDA6414-5EC2-4907-81FA-32A13BD08C89}" destId="{51392B2B-0DAB-4093-AC9A-9B53BD6634DD}" srcOrd="0" destOrd="0" presId="urn:microsoft.com/office/officeart/2005/8/layout/orgChart1"/>
    <dgm:cxn modelId="{A1657223-68E8-4E82-8006-CADF3C903B40}" type="presParOf" srcId="{51392B2B-0DAB-4093-AC9A-9B53BD6634DD}" destId="{B38C05DA-C491-4190-91F7-BD2B5141A143}" srcOrd="0" destOrd="0" presId="urn:microsoft.com/office/officeart/2005/8/layout/orgChart1"/>
    <dgm:cxn modelId="{B8522A74-A536-4976-821E-DA9AC9D28680}" type="presParOf" srcId="{51392B2B-0DAB-4093-AC9A-9B53BD6634DD}" destId="{EDAB9EFB-E958-45CD-B72C-FAD9D28B4F96}" srcOrd="1" destOrd="0" presId="urn:microsoft.com/office/officeart/2005/8/layout/orgChart1"/>
    <dgm:cxn modelId="{8B9F4C96-C7F2-42C4-8C64-33D91EAD38FE}" type="presParOf" srcId="{9BDA6414-5EC2-4907-81FA-32A13BD08C89}" destId="{44ED1C06-98CE-4997-A2A5-7DF8BCAEAC32}" srcOrd="1" destOrd="0" presId="urn:microsoft.com/office/officeart/2005/8/layout/orgChart1"/>
    <dgm:cxn modelId="{7F271E86-2AA2-4A5C-A17B-F29588FE1CAC}" type="presParOf" srcId="{44ED1C06-98CE-4997-A2A5-7DF8BCAEAC32}" destId="{BB23EF0D-AF0C-465B-AF33-AA5D9FD3A8FF}" srcOrd="0" destOrd="0" presId="urn:microsoft.com/office/officeart/2005/8/layout/orgChart1"/>
    <dgm:cxn modelId="{5CB0079F-DC47-4307-9DA6-75BE39E0D5C5}" type="presParOf" srcId="{44ED1C06-98CE-4997-A2A5-7DF8BCAEAC32}" destId="{FE6FCC4E-477A-4211-BC73-104EB6AAEC54}" srcOrd="1" destOrd="0" presId="urn:microsoft.com/office/officeart/2005/8/layout/orgChart1"/>
    <dgm:cxn modelId="{C3CE5B0F-A223-401F-AA43-1A215FA2F32E}" type="presParOf" srcId="{FE6FCC4E-477A-4211-BC73-104EB6AAEC54}" destId="{B459ED06-07CF-4843-9399-7670D1366BD8}" srcOrd="0" destOrd="0" presId="urn:microsoft.com/office/officeart/2005/8/layout/orgChart1"/>
    <dgm:cxn modelId="{816DE2AE-F133-403E-A2BF-D649BA5409E9}" type="presParOf" srcId="{B459ED06-07CF-4843-9399-7670D1366BD8}" destId="{8BC091C2-AFDD-471C-9258-1ACDA222C633}" srcOrd="0" destOrd="0" presId="urn:microsoft.com/office/officeart/2005/8/layout/orgChart1"/>
    <dgm:cxn modelId="{8E04F1FD-1924-447E-9706-29763C4F85A4}" type="presParOf" srcId="{B459ED06-07CF-4843-9399-7670D1366BD8}" destId="{BBF1D571-667D-400E-9CF0-14F81F299A9F}" srcOrd="1" destOrd="0" presId="urn:microsoft.com/office/officeart/2005/8/layout/orgChart1"/>
    <dgm:cxn modelId="{82D7BA64-1B8D-4E1D-9AB8-A8F5919D41BA}" type="presParOf" srcId="{FE6FCC4E-477A-4211-BC73-104EB6AAEC54}" destId="{CC1E642C-EA4C-4735-B4F9-EB4C6C6603F7}" srcOrd="1" destOrd="0" presId="urn:microsoft.com/office/officeart/2005/8/layout/orgChart1"/>
    <dgm:cxn modelId="{F3BCC0A2-64BD-4B25-A7A9-BE287BD1ACD7}" type="presParOf" srcId="{FE6FCC4E-477A-4211-BC73-104EB6AAEC54}" destId="{9CE38DF7-8BF3-48E7-AA52-E968857B3BED}" srcOrd="2" destOrd="0" presId="urn:microsoft.com/office/officeart/2005/8/layout/orgChart1"/>
    <dgm:cxn modelId="{B1EF3033-B027-40C7-AAC9-5768CA268658}" type="presParOf" srcId="{44ED1C06-98CE-4997-A2A5-7DF8BCAEAC32}" destId="{3BE3F2EF-BA59-48E2-A392-475CC3DE2842}" srcOrd="2" destOrd="0" presId="urn:microsoft.com/office/officeart/2005/8/layout/orgChart1"/>
    <dgm:cxn modelId="{A77A4CBA-DA07-46F5-891F-C1E92E14EA56}" type="presParOf" srcId="{44ED1C06-98CE-4997-A2A5-7DF8BCAEAC32}" destId="{02385CF5-6D32-49D6-A0DA-2D0E9DD27D1F}" srcOrd="3" destOrd="0" presId="urn:microsoft.com/office/officeart/2005/8/layout/orgChart1"/>
    <dgm:cxn modelId="{73D11575-24B9-4EBC-8F4F-90E6A01BEC8E}" type="presParOf" srcId="{02385CF5-6D32-49D6-A0DA-2D0E9DD27D1F}" destId="{90DC175B-18E6-4A44-AB5F-22097CCD088E}" srcOrd="0" destOrd="0" presId="urn:microsoft.com/office/officeart/2005/8/layout/orgChart1"/>
    <dgm:cxn modelId="{C3813D83-9528-4855-A35C-DD100CD8EA45}" type="presParOf" srcId="{90DC175B-18E6-4A44-AB5F-22097CCD088E}" destId="{079A88E4-99B9-4E7A-92C7-2C0411A6B9B9}" srcOrd="0" destOrd="0" presId="urn:microsoft.com/office/officeart/2005/8/layout/orgChart1"/>
    <dgm:cxn modelId="{64C86C10-2C1D-492B-9D10-9D8F8EAD6EFF}" type="presParOf" srcId="{90DC175B-18E6-4A44-AB5F-22097CCD088E}" destId="{E76D1C3E-FDDA-4E4F-B182-CACBA9B250A6}" srcOrd="1" destOrd="0" presId="urn:microsoft.com/office/officeart/2005/8/layout/orgChart1"/>
    <dgm:cxn modelId="{FAEB03FE-F88B-4C79-9E31-C6EE45B578D1}" type="presParOf" srcId="{02385CF5-6D32-49D6-A0DA-2D0E9DD27D1F}" destId="{AF89FCC4-877A-427A-9494-8593A7F89523}" srcOrd="1" destOrd="0" presId="urn:microsoft.com/office/officeart/2005/8/layout/orgChart1"/>
    <dgm:cxn modelId="{8A0BF10B-4ECF-4B8C-988C-A6087FBFC9DA}" type="presParOf" srcId="{02385CF5-6D32-49D6-A0DA-2D0E9DD27D1F}" destId="{F8265C83-236C-451F-8C53-2909E42894B7}" srcOrd="2" destOrd="0" presId="urn:microsoft.com/office/officeart/2005/8/layout/orgChart1"/>
    <dgm:cxn modelId="{26647376-265E-4A93-8C1E-0D626EA20DC7}" type="presParOf" srcId="{44ED1C06-98CE-4997-A2A5-7DF8BCAEAC32}" destId="{DD3A05C9-833D-45A9-ABEB-600935C3B867}" srcOrd="4" destOrd="0" presId="urn:microsoft.com/office/officeart/2005/8/layout/orgChart1"/>
    <dgm:cxn modelId="{489E2EDE-8E0B-4779-824A-492C2F3577F0}" type="presParOf" srcId="{44ED1C06-98CE-4997-A2A5-7DF8BCAEAC32}" destId="{5B8EC1A9-CF2A-4AC0-AE53-3776598BBE57}" srcOrd="5" destOrd="0" presId="urn:microsoft.com/office/officeart/2005/8/layout/orgChart1"/>
    <dgm:cxn modelId="{66C91B4B-E18B-4790-9E86-0D25882A71DB}" type="presParOf" srcId="{5B8EC1A9-CF2A-4AC0-AE53-3776598BBE57}" destId="{E2634ACD-68B7-493F-9969-96A771519A08}" srcOrd="0" destOrd="0" presId="urn:microsoft.com/office/officeart/2005/8/layout/orgChart1"/>
    <dgm:cxn modelId="{945E05E5-89E3-4831-9DEE-F7317A6A928F}" type="presParOf" srcId="{E2634ACD-68B7-493F-9969-96A771519A08}" destId="{F676FD5A-C262-4D7E-849B-82D1158E2495}" srcOrd="0" destOrd="0" presId="urn:microsoft.com/office/officeart/2005/8/layout/orgChart1"/>
    <dgm:cxn modelId="{466DF72C-41F3-4F07-9CBA-901010E5C701}" type="presParOf" srcId="{E2634ACD-68B7-493F-9969-96A771519A08}" destId="{82FA7B86-B305-4F02-881F-6AC2A1C5C675}" srcOrd="1" destOrd="0" presId="urn:microsoft.com/office/officeart/2005/8/layout/orgChart1"/>
    <dgm:cxn modelId="{9EDD19E9-0FD7-4466-840E-C7AE3BB5CF31}" type="presParOf" srcId="{5B8EC1A9-CF2A-4AC0-AE53-3776598BBE57}" destId="{BC5A7B1D-AEE7-4C42-8268-7426126AD3D3}" srcOrd="1" destOrd="0" presId="urn:microsoft.com/office/officeart/2005/8/layout/orgChart1"/>
    <dgm:cxn modelId="{3AA794A6-64FA-4834-BAA0-D4EDC1CA584D}" type="presParOf" srcId="{5B8EC1A9-CF2A-4AC0-AE53-3776598BBE57}" destId="{C5D5A271-08D1-4CDE-AB5D-47D96AE44B04}" srcOrd="2" destOrd="0" presId="urn:microsoft.com/office/officeart/2005/8/layout/orgChart1"/>
    <dgm:cxn modelId="{2DFC8AF8-AA9E-4378-B61B-F645A3411AD0}" type="presParOf" srcId="{9BDA6414-5EC2-4907-81FA-32A13BD08C89}" destId="{345B7D8B-7131-4F24-8B11-11862AE9BF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A05C9-833D-45A9-ABEB-600935C3B867}">
      <dsp:nvSpPr>
        <dsp:cNvPr id="0" name=""/>
        <dsp:cNvSpPr/>
      </dsp:nvSpPr>
      <dsp:spPr>
        <a:xfrm>
          <a:off x="5233916" y="3354486"/>
          <a:ext cx="3703034" cy="642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337"/>
              </a:lnTo>
              <a:lnTo>
                <a:pt x="3703034" y="321337"/>
              </a:lnTo>
              <a:lnTo>
                <a:pt x="3703034" y="642675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3F2EF-BA59-48E2-A392-475CC3DE2842}">
      <dsp:nvSpPr>
        <dsp:cNvPr id="0" name=""/>
        <dsp:cNvSpPr/>
      </dsp:nvSpPr>
      <dsp:spPr>
        <a:xfrm>
          <a:off x="5188196" y="3354486"/>
          <a:ext cx="91440" cy="642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2675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3EF0D-AF0C-465B-AF33-AA5D9FD3A8FF}">
      <dsp:nvSpPr>
        <dsp:cNvPr id="0" name=""/>
        <dsp:cNvSpPr/>
      </dsp:nvSpPr>
      <dsp:spPr>
        <a:xfrm>
          <a:off x="1530882" y="3354486"/>
          <a:ext cx="3703034" cy="642675"/>
        </a:xfrm>
        <a:custGeom>
          <a:avLst/>
          <a:gdLst/>
          <a:ahLst/>
          <a:cxnLst/>
          <a:rect l="0" t="0" r="0" b="0"/>
          <a:pathLst>
            <a:path>
              <a:moveTo>
                <a:pt x="3703034" y="0"/>
              </a:moveTo>
              <a:lnTo>
                <a:pt x="3703034" y="321337"/>
              </a:lnTo>
              <a:lnTo>
                <a:pt x="0" y="321337"/>
              </a:lnTo>
              <a:lnTo>
                <a:pt x="0" y="642675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C05DA-C491-4190-91F7-BD2B5141A143}">
      <dsp:nvSpPr>
        <dsp:cNvPr id="0" name=""/>
        <dsp:cNvSpPr/>
      </dsp:nvSpPr>
      <dsp:spPr>
        <a:xfrm>
          <a:off x="2866025" y="777924"/>
          <a:ext cx="4735782" cy="2576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/>
            <a:t>Group 2</a:t>
          </a:r>
        </a:p>
      </dsp:txBody>
      <dsp:txXfrm>
        <a:off x="2866025" y="777924"/>
        <a:ext cx="4735782" cy="2576562"/>
      </dsp:txXfrm>
    </dsp:sp>
    <dsp:sp modelId="{8BC091C2-AFDD-471C-9258-1ACDA222C633}">
      <dsp:nvSpPr>
        <dsp:cNvPr id="0" name=""/>
        <dsp:cNvSpPr/>
      </dsp:nvSpPr>
      <dsp:spPr>
        <a:xfrm>
          <a:off x="702" y="3997161"/>
          <a:ext cx="3060358" cy="15301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/>
            <a:t>Chemical Properties</a:t>
          </a:r>
        </a:p>
      </dsp:txBody>
      <dsp:txXfrm>
        <a:off x="702" y="3997161"/>
        <a:ext cx="3060358" cy="1530179"/>
      </dsp:txXfrm>
    </dsp:sp>
    <dsp:sp modelId="{079A88E4-99B9-4E7A-92C7-2C0411A6B9B9}">
      <dsp:nvSpPr>
        <dsp:cNvPr id="0" name=""/>
        <dsp:cNvSpPr/>
      </dsp:nvSpPr>
      <dsp:spPr>
        <a:xfrm>
          <a:off x="3703737" y="3997161"/>
          <a:ext cx="3060358" cy="15301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/>
            <a:t>Physical Properties</a:t>
          </a:r>
        </a:p>
      </dsp:txBody>
      <dsp:txXfrm>
        <a:off x="3703737" y="3997161"/>
        <a:ext cx="3060358" cy="1530179"/>
      </dsp:txXfrm>
    </dsp:sp>
    <dsp:sp modelId="{F676FD5A-C262-4D7E-849B-82D1158E2495}">
      <dsp:nvSpPr>
        <dsp:cNvPr id="0" name=""/>
        <dsp:cNvSpPr/>
      </dsp:nvSpPr>
      <dsp:spPr>
        <a:xfrm>
          <a:off x="7406771" y="3997161"/>
          <a:ext cx="3060358" cy="15301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/>
            <a:t>Solubility</a:t>
          </a:r>
        </a:p>
      </dsp:txBody>
      <dsp:txXfrm>
        <a:off x="7406771" y="3997161"/>
        <a:ext cx="3060358" cy="1530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6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9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1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0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2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32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8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0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3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4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17F5-B769-4A0F-852E-8CFC422C798F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8E970-0DC2-435B-9883-51C49B13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Elements in group 1 &amp;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Inorganic chemistry</a:t>
            </a:r>
          </a:p>
        </p:txBody>
      </p:sp>
    </p:spTree>
    <p:extLst>
      <p:ext uri="{BB962C8B-B14F-4D97-AF65-F5344CB8AC3E}">
        <p14:creationId xmlns:p14="http://schemas.microsoft.com/office/powerpoint/2010/main" val="236423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 the trend in reactivity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96548"/>
            <a:ext cx="10178322" cy="3593591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reactivity for the group 2 metals increases as we go </a:t>
            </a:r>
            <a:r>
              <a:rPr lang="en-GB" sz="3200" b="1" i="1" dirty="0" smtClean="0"/>
              <a:t>DOWN</a:t>
            </a:r>
            <a:r>
              <a:rPr lang="en-GB" sz="3200" dirty="0" smtClean="0"/>
              <a:t> the group</a:t>
            </a:r>
          </a:p>
          <a:p>
            <a:r>
              <a:rPr lang="en-GB" sz="3200" dirty="0" smtClean="0"/>
              <a:t>Because it is easier to remove the electrons for 2+ charge</a:t>
            </a:r>
          </a:p>
          <a:p>
            <a:r>
              <a:rPr lang="en-GB" sz="3200" b="1" i="1" dirty="0" smtClean="0"/>
              <a:t>Shielding increases </a:t>
            </a:r>
            <a:r>
              <a:rPr lang="en-GB" sz="3200" dirty="0" smtClean="0"/>
              <a:t>as we go down the group</a:t>
            </a:r>
          </a:p>
          <a:p>
            <a:r>
              <a:rPr lang="en-GB" sz="3200" b="1" i="1" dirty="0"/>
              <a:t>L</a:t>
            </a:r>
            <a:r>
              <a:rPr lang="en-GB" sz="3200" b="1" i="1" dirty="0" smtClean="0"/>
              <a:t>ess nuclear attraction </a:t>
            </a:r>
            <a:r>
              <a:rPr lang="en-GB" sz="3200" dirty="0" smtClean="0"/>
              <a:t>between the outer electrons and the nucleus</a:t>
            </a:r>
          </a:p>
        </p:txBody>
      </p:sp>
    </p:spTree>
    <p:extLst>
      <p:ext uri="{BB962C8B-B14F-4D97-AF65-F5344CB8AC3E}">
        <p14:creationId xmlns:p14="http://schemas.microsoft.com/office/powerpoint/2010/main" val="31247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372" y="4248443"/>
            <a:ext cx="8187071" cy="1734134"/>
          </a:xfrm>
        </p:spPr>
        <p:txBody>
          <a:bodyPr>
            <a:noAutofit/>
          </a:bodyPr>
          <a:lstStyle/>
          <a:p>
            <a:r>
              <a:rPr lang="en-GB" sz="16600" dirty="0" smtClean="0"/>
              <a:t>FLAME TESTs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38241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Flame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069" y="1484142"/>
            <a:ext cx="10178322" cy="1202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/>
              <a:t>When group 1 or group 2 metals are burned in oxygen, coloured flames are produced. </a:t>
            </a:r>
            <a:endParaRPr lang="en-GB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42266" y="2574385"/>
          <a:ext cx="9561125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990"/>
                <a:gridCol w="3750040"/>
                <a:gridCol w="1451628"/>
                <a:gridCol w="3054467"/>
              </a:tblGrid>
              <a:tr h="562708">
                <a:tc gridSpan="2">
                  <a:txBody>
                    <a:bodyPr/>
                    <a:lstStyle/>
                    <a:p>
                      <a:pPr algn="ctr"/>
                      <a:endParaRPr lang="en-GB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GB" sz="3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Li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Na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C000"/>
                          </a:solidFill>
                        </a:rPr>
                        <a:t>Orange/Yellow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K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Lilac</a:t>
                      </a:r>
                      <a:endParaRPr lang="en-GB" sz="36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Ca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Brick-red</a:t>
                      </a:r>
                      <a:endParaRPr lang="en-GB" sz="3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Rb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Sr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C00000"/>
                          </a:solidFill>
                        </a:rPr>
                        <a:t>Crimson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Cs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00B0F0"/>
                          </a:solidFill>
                        </a:rPr>
                        <a:t>Blue</a:t>
                      </a:r>
                      <a:endParaRPr lang="en-GB" sz="3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Ba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GB" sz="3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0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 with oxygen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6451"/>
            <a:ext cx="9347635" cy="11526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When group 2 metals react with oxygen, you get a solid white oxide</a:t>
            </a:r>
          </a:p>
          <a:p>
            <a:pPr marL="0" indent="0" algn="ctr">
              <a:buNone/>
            </a:pPr>
            <a:endParaRPr lang="en-GB" sz="2800" dirty="0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3704566" y="3060712"/>
            <a:ext cx="4194175" cy="1136650"/>
          </a:xfrm>
          <a:prstGeom prst="roundRect">
            <a:avLst>
              <a:gd name="adj" fmla="val 7111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306103" y="3190887"/>
            <a:ext cx="492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/>
              <a:t>2Mg</a:t>
            </a:r>
            <a:r>
              <a:rPr lang="en-GB" altLang="en-US" sz="2400" b="1" baseline="-25000" dirty="0"/>
              <a:t>(s)</a:t>
            </a:r>
            <a:r>
              <a:rPr lang="en-GB" altLang="en-US" sz="2400" b="1" dirty="0"/>
              <a:t>  +  O</a:t>
            </a:r>
            <a:r>
              <a:rPr lang="en-GB" altLang="en-US" sz="2400" b="1" baseline="-25000" dirty="0"/>
              <a:t>2(g)</a:t>
            </a:r>
            <a:r>
              <a:rPr lang="en-GB" altLang="en-US" sz="2400" b="1" dirty="0"/>
              <a:t>   </a:t>
            </a:r>
            <a:r>
              <a:rPr lang="en-GB" altLang="en-US" sz="2400" b="1" dirty="0">
                <a:latin typeface="Symbol" panose="05050102010706020507" pitchFamily="18" charset="2"/>
              </a:rPr>
              <a:t>®  </a:t>
            </a:r>
            <a:r>
              <a:rPr lang="en-GB" altLang="en-US" sz="2400" b="1" dirty="0"/>
              <a:t> 2</a:t>
            </a:r>
            <a:r>
              <a:rPr lang="en-GB" altLang="en-US" sz="2400" b="1" dirty="0">
                <a:cs typeface="Arial" panose="020B0604020202020204" pitchFamily="34" charset="0"/>
              </a:rPr>
              <a:t>MgO</a:t>
            </a:r>
            <a:r>
              <a:rPr lang="en-GB" altLang="en-US" sz="2400" b="1" baseline="-25000" dirty="0">
                <a:cs typeface="Arial" panose="020B0604020202020204" pitchFamily="34" charset="0"/>
              </a:rPr>
              <a:t>(s)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20478" y="3646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579528" y="3646500"/>
            <a:ext cx="5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+2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179353" y="3646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103403" y="36465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-2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098766" y="3392500"/>
            <a:ext cx="1536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>
                <a:solidFill>
                  <a:srgbClr val="FF6600"/>
                </a:solidFill>
              </a:rPr>
              <a:t>oxidation</a:t>
            </a:r>
            <a:br>
              <a:rPr lang="en-GB" altLang="en-US" sz="2400" b="1">
                <a:solidFill>
                  <a:srgbClr val="FF6600"/>
                </a:solidFill>
              </a:rPr>
            </a:br>
            <a:r>
              <a:rPr lang="en-GB" altLang="en-US" sz="2400" b="1">
                <a:solidFill>
                  <a:srgbClr val="FF6600"/>
                </a:solidFill>
              </a:rPr>
              <a:t>states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0461" y="4559313"/>
            <a:ext cx="10068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Mg is </a:t>
            </a:r>
            <a:r>
              <a:rPr lang="en-GB" sz="2800" b="1" i="1" dirty="0" smtClean="0"/>
              <a:t>Oxidized</a:t>
            </a:r>
            <a:r>
              <a:rPr lang="en-GB" sz="2800" dirty="0" smtClean="0"/>
              <a:t> – The Ox state goes from 0 to +2 – </a:t>
            </a:r>
            <a:r>
              <a:rPr lang="en-GB" sz="2800" b="1" i="1" dirty="0" smtClean="0"/>
              <a:t>Loses Electrons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7733" y="5660497"/>
            <a:ext cx="105722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Oxygen </a:t>
            </a:r>
            <a:r>
              <a:rPr lang="en-GB" sz="2800" dirty="0"/>
              <a:t>is </a:t>
            </a:r>
            <a:r>
              <a:rPr lang="en-GB" sz="2800" b="1" i="1" dirty="0" smtClean="0"/>
              <a:t>Reduced</a:t>
            </a:r>
            <a:r>
              <a:rPr lang="en-GB" sz="2800" dirty="0" smtClean="0"/>
              <a:t> </a:t>
            </a:r>
            <a:r>
              <a:rPr lang="en-GB" sz="2800" dirty="0"/>
              <a:t>– The Ox state goes from 0</a:t>
            </a:r>
            <a:r>
              <a:rPr lang="en-GB" sz="2800" dirty="0" smtClean="0"/>
              <a:t> </a:t>
            </a:r>
            <a:r>
              <a:rPr lang="en-GB" sz="2800" dirty="0"/>
              <a:t>to </a:t>
            </a:r>
            <a:r>
              <a:rPr lang="en-GB" sz="2800" dirty="0" smtClean="0"/>
              <a:t>-2 </a:t>
            </a:r>
            <a:r>
              <a:rPr lang="en-GB" sz="2800" dirty="0"/>
              <a:t>– </a:t>
            </a:r>
            <a:r>
              <a:rPr lang="en-GB" sz="2800" b="1" i="1" dirty="0" smtClean="0"/>
              <a:t>Gains </a:t>
            </a:r>
            <a:r>
              <a:rPr lang="en-GB" sz="2800" b="1" i="1" dirty="0"/>
              <a:t>Electrons</a:t>
            </a:r>
          </a:p>
        </p:txBody>
      </p:sp>
    </p:spTree>
    <p:extLst>
      <p:ext uri="{BB962C8B-B14F-4D97-AF65-F5344CB8AC3E}">
        <p14:creationId xmlns:p14="http://schemas.microsoft.com/office/powerpoint/2010/main" val="386491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 with CHLORINE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1678" y="1706451"/>
            <a:ext cx="9347635" cy="11526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dirty="0" smtClean="0"/>
              <a:t>When group 2 metals react with chlorine, they form metal chloride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2800" dirty="0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3929649" y="2839808"/>
            <a:ext cx="4194175" cy="1136650"/>
          </a:xfrm>
          <a:prstGeom prst="roundRect">
            <a:avLst>
              <a:gd name="adj" fmla="val 7111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078874" y="2969983"/>
            <a:ext cx="3856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/>
              <a:t>Ca</a:t>
            </a:r>
            <a:r>
              <a:rPr lang="en-GB" altLang="en-US" sz="2400" b="1" baseline="-25000"/>
              <a:t>(s)</a:t>
            </a:r>
            <a:r>
              <a:rPr lang="en-GB" altLang="en-US" sz="2400" b="1"/>
              <a:t>  +  Cl</a:t>
            </a:r>
            <a:r>
              <a:rPr lang="en-GB" altLang="en-US" sz="2400" b="1" baseline="-25000"/>
              <a:t>2(g)</a:t>
            </a:r>
            <a:r>
              <a:rPr lang="en-GB" altLang="en-US" sz="2400" b="1"/>
              <a:t>   </a:t>
            </a:r>
            <a:r>
              <a:rPr lang="en-GB" altLang="en-US" sz="2400" b="1">
                <a:latin typeface="Symbol" panose="05050102010706020507" pitchFamily="18" charset="2"/>
              </a:rPr>
              <a:t>®   </a:t>
            </a:r>
            <a:r>
              <a:rPr lang="en-GB" altLang="en-US" sz="2400" b="1"/>
              <a:t>CaCl</a:t>
            </a:r>
            <a:r>
              <a:rPr lang="en-GB" altLang="en-US" sz="2400" b="1" baseline="-25000"/>
              <a:t>2(s)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193174" y="342400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340936" y="342400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714124" y="3424008"/>
            <a:ext cx="53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+2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214186" y="342400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-1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8209549" y="3171596"/>
            <a:ext cx="1536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>
                <a:solidFill>
                  <a:srgbClr val="FF6600"/>
                </a:solidFill>
              </a:rPr>
              <a:t>oxidation</a:t>
            </a:r>
            <a:br>
              <a:rPr lang="en-GB" altLang="en-US" sz="2400" b="1">
                <a:solidFill>
                  <a:srgbClr val="FF6600"/>
                </a:solidFill>
              </a:rPr>
            </a:br>
            <a:r>
              <a:rPr lang="en-GB" altLang="en-US" sz="2400" b="1">
                <a:solidFill>
                  <a:srgbClr val="FF6600"/>
                </a:solidFill>
              </a:rPr>
              <a:t>states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2310" y="5724610"/>
            <a:ext cx="10068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Chlorine is </a:t>
            </a:r>
            <a:r>
              <a:rPr lang="en-GB" sz="2800" b="1" i="1" dirty="0" smtClean="0"/>
              <a:t>Oxidized</a:t>
            </a:r>
            <a:r>
              <a:rPr lang="en-GB" sz="2800" dirty="0" smtClean="0"/>
              <a:t> – The Ox state goes from 0 to -1 – </a:t>
            </a:r>
            <a:r>
              <a:rPr lang="en-GB" sz="2800" b="1" i="1" dirty="0" smtClean="0"/>
              <a:t>Loses Electrons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3680" y="4589799"/>
            <a:ext cx="10068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Ca is </a:t>
            </a:r>
            <a:r>
              <a:rPr lang="en-GB" sz="2800" b="1" i="1" dirty="0" smtClean="0"/>
              <a:t>Oxidized</a:t>
            </a:r>
            <a:r>
              <a:rPr lang="en-GB" sz="2800" dirty="0" smtClean="0"/>
              <a:t> – The Ox state goes from 0 to +2 – </a:t>
            </a:r>
            <a:r>
              <a:rPr lang="en-GB" sz="2800" b="1" i="1" dirty="0" smtClean="0"/>
              <a:t>Loses Electrons</a:t>
            </a:r>
          </a:p>
        </p:txBody>
      </p:sp>
    </p:spTree>
    <p:extLst>
      <p:ext uri="{BB962C8B-B14F-4D97-AF65-F5344CB8AC3E}">
        <p14:creationId xmlns:p14="http://schemas.microsoft.com/office/powerpoint/2010/main" val="15290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5515" y="2919046"/>
            <a:ext cx="4140159" cy="1196671"/>
          </a:xfrm>
        </p:spPr>
        <p:txBody>
          <a:bodyPr>
            <a:noAutofit/>
          </a:bodyPr>
          <a:lstStyle/>
          <a:p>
            <a:r>
              <a:rPr lang="en-GB" sz="6000" dirty="0" smtClean="0"/>
              <a:t>Plenary 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119" y="699035"/>
            <a:ext cx="6158418" cy="563669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Which is the least reactive metal in Group 2?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Why does reactivity with water increase down Group 2?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Barium can be burned in chlorine gas. Write an equation for the reaction, including state symbols.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240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90580"/>
            <a:ext cx="10178322" cy="3593591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4800" dirty="0"/>
              <a:t>Define ionisation energy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What is the trend for ionisation energy as we go down the group</a:t>
            </a:r>
            <a:r>
              <a:rPr lang="en-GB" sz="4800" dirty="0" smtClean="0"/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 smtClean="0"/>
              <a:t>Explain this trend.</a:t>
            </a:r>
            <a:endParaRPr lang="en-GB" sz="4800" dirty="0"/>
          </a:p>
          <a:p>
            <a:pPr marL="914400" indent="-914400">
              <a:buFont typeface="+mj-lt"/>
              <a:buAutoNum type="arabicPeriod"/>
            </a:pPr>
            <a:endParaRPr lang="en-GB" sz="4800" dirty="0"/>
          </a:p>
          <a:p>
            <a:pPr marL="914400" indent="-914400">
              <a:buFont typeface="+mj-lt"/>
              <a:buAutoNum type="arabicPeriod"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739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200" b="1" dirty="0"/>
              <a:t>E</a:t>
            </a:r>
            <a:r>
              <a:rPr lang="en-GB" sz="3200" b="1" dirty="0" smtClean="0"/>
              <a:t>nergy</a:t>
            </a:r>
            <a:r>
              <a:rPr lang="en-GB" sz="3200" dirty="0" smtClean="0"/>
              <a:t> </a:t>
            </a:r>
            <a:r>
              <a:rPr lang="en-GB" sz="3200" dirty="0"/>
              <a:t>required to remove an electron from a gaseous atom or </a:t>
            </a:r>
            <a:r>
              <a:rPr lang="en-GB" sz="3200" dirty="0" smtClean="0"/>
              <a:t>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/>
              <a:t>As you move down a group, </a:t>
            </a:r>
            <a:r>
              <a:rPr lang="en-GB" sz="3200" b="1" dirty="0" smtClean="0"/>
              <a:t>ionization </a:t>
            </a:r>
            <a:r>
              <a:rPr lang="en-GB" sz="3200" b="1" dirty="0"/>
              <a:t>energy decreases</a:t>
            </a:r>
            <a:r>
              <a:rPr lang="en-GB" sz="3200" dirty="0"/>
              <a:t>. </a:t>
            </a:r>
            <a:endParaRPr lang="en-GB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More shielding, electrons </a:t>
            </a:r>
            <a:r>
              <a:rPr lang="en-GB" sz="3200" dirty="0"/>
              <a:t>are further from the nucleus and thus easier to remove the outermost </a:t>
            </a:r>
            <a:r>
              <a:rPr lang="en-GB" sz="3200" dirty="0" smtClean="0"/>
              <a:t>one.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6779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LO; Investigating group 2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Success criteria</a:t>
            </a:r>
          </a:p>
          <a:p>
            <a:pPr lvl="1"/>
            <a:r>
              <a:rPr lang="en-GB" sz="3000" dirty="0"/>
              <a:t>Understand the chemical properties of group 2 metals (LD)</a:t>
            </a:r>
          </a:p>
          <a:p>
            <a:pPr lvl="1"/>
            <a:r>
              <a:rPr lang="en-GB" sz="3000" dirty="0"/>
              <a:t>Explain the reaction between water and group 2 metals using equations (MD)</a:t>
            </a:r>
          </a:p>
          <a:p>
            <a:pPr lvl="1"/>
            <a:r>
              <a:rPr lang="en-GB" sz="3000" dirty="0"/>
              <a:t>Explain the trend of reactivity when group 2 elements react with oxygen or water (HD)</a:t>
            </a:r>
          </a:p>
        </p:txBody>
      </p:sp>
    </p:spTree>
    <p:extLst>
      <p:ext uri="{BB962C8B-B14F-4D97-AF65-F5344CB8AC3E}">
        <p14:creationId xmlns:p14="http://schemas.microsoft.com/office/powerpoint/2010/main" val="28148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955343" y="177422"/>
          <a:ext cx="10467833" cy="6305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2 elements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1292" y="1364342"/>
          <a:ext cx="1608365" cy="522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8365">
                  <a:extLst>
                    <a:ext uri="{9D8B030D-6E8A-4147-A177-3AD203B41FA5}">
                      <a16:colId xmlns="" xmlns:a16="http://schemas.microsoft.com/office/drawing/2014/main" val="1753239785"/>
                    </a:ext>
                  </a:extLst>
                </a:gridCol>
              </a:tblGrid>
              <a:tr h="1166949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Group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4698332"/>
                  </a:ext>
                </a:extLst>
              </a:tr>
              <a:tr h="80675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4981435"/>
                  </a:ext>
                </a:extLst>
              </a:tr>
              <a:tr h="80675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237599"/>
                  </a:ext>
                </a:extLst>
              </a:tr>
              <a:tr h="80675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4424045"/>
                  </a:ext>
                </a:extLst>
              </a:tr>
              <a:tr h="80675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/>
                        <a:t>Sr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013284"/>
                  </a:ext>
                </a:extLst>
              </a:tr>
              <a:tr h="80675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955536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3860" y="1225689"/>
            <a:ext cx="81161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Group 2 elements can react with water, oxygen &amp; chlorine. When group 2 elements react they form ions with </a:t>
            </a:r>
            <a:r>
              <a:rPr lang="en-GB" sz="3600" b="1" dirty="0"/>
              <a:t>2+ charges.</a:t>
            </a:r>
            <a:r>
              <a:rPr lang="en-GB" sz="3600" dirty="0"/>
              <a:t>  This is because they lose the two electrons on their outer shell. </a:t>
            </a:r>
          </a:p>
          <a:p>
            <a:endParaRPr lang="en-GB" sz="3600" dirty="0"/>
          </a:p>
          <a:p>
            <a:endParaRPr lang="en-GB" sz="3600" dirty="0"/>
          </a:p>
          <a:p>
            <a:r>
              <a:rPr lang="en-GB" sz="3600" dirty="0"/>
              <a:t>You will need to know how to write the equations for all these reactions.</a:t>
            </a:r>
          </a:p>
        </p:txBody>
      </p:sp>
    </p:spTree>
    <p:extLst>
      <p:ext uri="{BB962C8B-B14F-4D97-AF65-F5344CB8AC3E}">
        <p14:creationId xmlns:p14="http://schemas.microsoft.com/office/powerpoint/2010/main" val="35724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6220" y="1596980"/>
            <a:ext cx="10315977" cy="3335628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Write me and equation for any group 2 metal with water? 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What do you think the products are? </a:t>
            </a:r>
          </a:p>
          <a:p>
            <a:pPr algn="ctr"/>
            <a:r>
              <a:rPr lang="en-GB" sz="4400" b="1" i="1" dirty="0" smtClean="0">
                <a:solidFill>
                  <a:schemeClr val="tx1"/>
                </a:solidFill>
              </a:rPr>
              <a:t>Challenge; use state symbols</a:t>
            </a:r>
          </a:p>
        </p:txBody>
      </p:sp>
    </p:spTree>
    <p:extLst>
      <p:ext uri="{BB962C8B-B14F-4D97-AF65-F5344CB8AC3E}">
        <p14:creationId xmlns:p14="http://schemas.microsoft.com/office/powerpoint/2010/main" val="40223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Reaction with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099" y="1611798"/>
            <a:ext cx="9243450" cy="9403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>
                <a:solidFill>
                  <a:schemeClr val="tx1"/>
                </a:solidFill>
              </a:rPr>
              <a:t>When group 2 metals react with water they form a </a:t>
            </a:r>
            <a:r>
              <a:rPr lang="en-GB" sz="3200" b="1" i="1" dirty="0">
                <a:solidFill>
                  <a:schemeClr val="tx1"/>
                </a:solidFill>
              </a:rPr>
              <a:t>M</a:t>
            </a:r>
            <a:r>
              <a:rPr lang="en-GB" sz="3200" b="1" i="1" dirty="0" smtClean="0">
                <a:solidFill>
                  <a:schemeClr val="tx1"/>
                </a:solidFill>
              </a:rPr>
              <a:t>etal hydroxide &amp; Hydrogen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3046169" y="2885975"/>
            <a:ext cx="5800110" cy="1136650"/>
          </a:xfrm>
          <a:prstGeom prst="roundRect">
            <a:avLst>
              <a:gd name="adj" fmla="val 7111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17746" y="3101236"/>
            <a:ext cx="640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 err="1"/>
              <a:t>Sr</a:t>
            </a:r>
            <a:r>
              <a:rPr lang="en-GB" altLang="en-US" sz="2400" b="1" baseline="-25000" dirty="0"/>
              <a:t>(s)</a:t>
            </a:r>
            <a:r>
              <a:rPr lang="en-GB" altLang="en-US" sz="2400" b="1" dirty="0"/>
              <a:t>  +  2H</a:t>
            </a:r>
            <a:r>
              <a:rPr lang="en-GB" altLang="en-US" sz="2400" b="1" baseline="-25000" dirty="0"/>
              <a:t>2</a:t>
            </a:r>
            <a:r>
              <a:rPr lang="en-GB" altLang="en-US" sz="2400" b="1" dirty="0"/>
              <a:t>O</a:t>
            </a:r>
            <a:r>
              <a:rPr lang="en-GB" altLang="en-US" sz="2400" b="1" baseline="-25000" dirty="0"/>
              <a:t>(l)</a:t>
            </a:r>
            <a:r>
              <a:rPr lang="en-GB" altLang="en-US" sz="2400" b="1" dirty="0"/>
              <a:t>   </a:t>
            </a:r>
            <a:r>
              <a:rPr lang="en-GB" altLang="en-US" sz="2400" b="1" dirty="0">
                <a:cs typeface="Arial" panose="020B0604020202020204" pitchFamily="34" charset="0"/>
              </a:rPr>
              <a:t>→   </a:t>
            </a:r>
            <a:r>
              <a:rPr lang="en-GB" altLang="en-US" sz="2400" b="1" dirty="0" err="1">
                <a:cs typeface="Arial" panose="020B0604020202020204" pitchFamily="34" charset="0"/>
              </a:rPr>
              <a:t>Sr</a:t>
            </a:r>
            <a:r>
              <a:rPr lang="en-GB" altLang="en-US" sz="2400" b="1" dirty="0">
                <a:cs typeface="Arial" panose="020B0604020202020204" pitchFamily="34" charset="0"/>
              </a:rPr>
              <a:t>(OH)</a:t>
            </a:r>
            <a:r>
              <a:rPr lang="en-GB" altLang="en-US" sz="2400" b="1" baseline="-25000" dirty="0">
                <a:cs typeface="Arial" panose="020B0604020202020204" pitchFamily="34" charset="0"/>
              </a:rPr>
              <a:t>2(</a:t>
            </a:r>
            <a:r>
              <a:rPr lang="en-GB" altLang="en-US" sz="2400" b="1" baseline="-25000" dirty="0" err="1">
                <a:cs typeface="Arial" panose="020B0604020202020204" pitchFamily="34" charset="0"/>
              </a:rPr>
              <a:t>aq</a:t>
            </a:r>
            <a:r>
              <a:rPr lang="en-GB" altLang="en-US" sz="2400" b="1" baseline="-25000" dirty="0">
                <a:cs typeface="Arial" panose="020B0604020202020204" pitchFamily="34" charset="0"/>
              </a:rPr>
              <a:t>)</a:t>
            </a:r>
            <a:r>
              <a:rPr lang="en-GB" altLang="en-US" sz="2400" b="1" dirty="0">
                <a:cs typeface="Arial" panose="020B0604020202020204" pitchFamily="34" charset="0"/>
              </a:rPr>
              <a:t>  +  H</a:t>
            </a:r>
            <a:r>
              <a:rPr lang="en-GB" altLang="en-US" sz="2400" b="1" baseline="-25000" dirty="0">
                <a:cs typeface="Arial" panose="020B0604020202020204" pitchFamily="34" charset="0"/>
              </a:rPr>
              <a:t>2(g)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255998" y="35654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14583" y="3565425"/>
            <a:ext cx="53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</a:rPr>
              <a:t>+1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414525" y="3565425"/>
            <a:ext cx="53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+2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137460" y="354509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135849" y="2913097"/>
            <a:ext cx="1536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FF6600"/>
                </a:solidFill>
              </a:rPr>
              <a:t>oxidation</a:t>
            </a:r>
            <a:br>
              <a:rPr lang="en-GB" altLang="en-US" sz="2400" b="1" dirty="0">
                <a:solidFill>
                  <a:srgbClr val="FF6600"/>
                </a:solidFill>
              </a:rPr>
            </a:br>
            <a:r>
              <a:rPr lang="en-GB" altLang="en-US" sz="2400" b="1" dirty="0" smtClean="0">
                <a:solidFill>
                  <a:srgbClr val="FF6600"/>
                </a:solidFill>
              </a:rPr>
              <a:t>states</a:t>
            </a:r>
            <a:endParaRPr lang="en-GB" altLang="en-US" sz="2400" b="1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678" y="4645123"/>
            <a:ext cx="10068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/>
              <a:t>Sr</a:t>
            </a:r>
            <a:r>
              <a:rPr lang="en-GB" sz="2800" dirty="0" smtClean="0"/>
              <a:t> is </a:t>
            </a:r>
            <a:r>
              <a:rPr lang="en-GB" sz="2800" b="1" i="1" dirty="0" smtClean="0"/>
              <a:t>Oxidized</a:t>
            </a:r>
            <a:r>
              <a:rPr lang="en-GB" sz="2800" dirty="0" smtClean="0"/>
              <a:t> – The Ox state goes from 0 to +2 – </a:t>
            </a:r>
            <a:r>
              <a:rPr lang="en-GB" sz="2800" b="1" i="1" dirty="0" smtClean="0"/>
              <a:t>Loses Electrons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733" y="5660497"/>
            <a:ext cx="105722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Hydrogen is </a:t>
            </a:r>
            <a:r>
              <a:rPr lang="en-GB" sz="2800" b="1" i="1" dirty="0" smtClean="0"/>
              <a:t>Reduced</a:t>
            </a:r>
            <a:r>
              <a:rPr lang="en-GB" sz="2800" dirty="0" smtClean="0"/>
              <a:t> </a:t>
            </a:r>
            <a:r>
              <a:rPr lang="en-GB" sz="2800" dirty="0"/>
              <a:t>– The Ox state goes from +1 to  0 – </a:t>
            </a:r>
            <a:r>
              <a:rPr lang="en-GB" sz="2800" b="1" i="1" dirty="0" smtClean="0"/>
              <a:t>Gains </a:t>
            </a:r>
            <a:r>
              <a:rPr lang="en-GB" sz="2800" b="1" i="1" dirty="0"/>
              <a:t>Electrons</a:t>
            </a:r>
          </a:p>
        </p:txBody>
      </p:sp>
    </p:spTree>
    <p:extLst>
      <p:ext uri="{BB962C8B-B14F-4D97-AF65-F5344CB8AC3E}">
        <p14:creationId xmlns:p14="http://schemas.microsoft.com/office/powerpoint/2010/main" val="129213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416538" y="240324"/>
          <a:ext cx="6531708" cy="63951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49042"/>
                <a:gridCol w="4782666"/>
              </a:tblGrid>
              <a:tr h="968131">
                <a:tc>
                  <a:txBody>
                    <a:bodyPr/>
                    <a:lstStyle/>
                    <a:p>
                      <a:pPr algn="ctr"/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Reaction with Water</a:t>
                      </a:r>
                      <a:endParaRPr lang="en-GB" sz="4800" dirty="0"/>
                    </a:p>
                  </a:txBody>
                  <a:tcPr/>
                </a:tc>
              </a:tr>
              <a:tr h="96813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Be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Doesn’t react</a:t>
                      </a:r>
                      <a:endParaRPr lang="en-GB" sz="4800" dirty="0"/>
                    </a:p>
                  </a:txBody>
                  <a:tcPr/>
                </a:tc>
              </a:tr>
              <a:tr h="96813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Mg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Reacts very slowly</a:t>
                      </a:r>
                      <a:endParaRPr lang="en-GB" sz="4800" dirty="0"/>
                    </a:p>
                  </a:txBody>
                  <a:tcPr/>
                </a:tc>
              </a:tr>
              <a:tr h="96813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Ca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Steadily </a:t>
                      </a:r>
                      <a:endParaRPr lang="en-GB" sz="4800" dirty="0"/>
                    </a:p>
                  </a:txBody>
                  <a:tcPr/>
                </a:tc>
              </a:tr>
              <a:tr h="96813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err="1" smtClean="0"/>
                        <a:t>Sr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Fairly Quickly</a:t>
                      </a:r>
                      <a:endParaRPr lang="en-GB" sz="4800" dirty="0"/>
                    </a:p>
                  </a:txBody>
                  <a:tcPr/>
                </a:tc>
              </a:tr>
              <a:tr h="968131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Ba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Rapidly</a:t>
                      </a:r>
                      <a:endParaRPr lang="en-GB" sz="4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8616462" y="240324"/>
            <a:ext cx="52753" cy="6002214"/>
          </a:xfrm>
          <a:prstGeom prst="straightConnector1">
            <a:avLst/>
          </a:prstGeom>
          <a:ln w="193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32986" y="1688123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Reactivity increases as we go </a:t>
            </a:r>
            <a:r>
              <a:rPr lang="en-GB" sz="3600" b="1" i="1" dirty="0" smtClean="0"/>
              <a:t>down</a:t>
            </a:r>
            <a:r>
              <a:rPr lang="en-GB" sz="3600" dirty="0" smtClean="0"/>
              <a:t> the group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215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561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Elements in group 1 &amp; 2</vt:lpstr>
      <vt:lpstr>STARTER</vt:lpstr>
      <vt:lpstr>Answers</vt:lpstr>
      <vt:lpstr>LO; Investigating group 2 metals</vt:lpstr>
      <vt:lpstr>PowerPoint Presentation</vt:lpstr>
      <vt:lpstr>Group 2 elements</vt:lpstr>
      <vt:lpstr>PowerPoint Presentation</vt:lpstr>
      <vt:lpstr>Reaction with water</vt:lpstr>
      <vt:lpstr>PowerPoint Presentation</vt:lpstr>
      <vt:lpstr>Explain the trend in reactivity</vt:lpstr>
      <vt:lpstr>FLAME TESTs</vt:lpstr>
      <vt:lpstr>Flame Tests</vt:lpstr>
      <vt:lpstr>Reaction with oxygen</vt:lpstr>
      <vt:lpstr>Reaction with CHLORINE </vt:lpstr>
      <vt:lpstr>Plenary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in group 1 &amp; 2</dc:title>
  <dc:creator>Marcus Miola</dc:creator>
  <cp:lastModifiedBy>Marcus Miola</cp:lastModifiedBy>
  <cp:revision>2</cp:revision>
  <dcterms:created xsi:type="dcterms:W3CDTF">2016-12-08T19:43:56Z</dcterms:created>
  <dcterms:modified xsi:type="dcterms:W3CDTF">2016-12-08T19:46:49Z</dcterms:modified>
</cp:coreProperties>
</file>