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ms-office.activeX"/>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activeX/activeX1.xml" ContentType="application/vnd.ms-office.activeX+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79" r:id="rId3"/>
    <p:sldId id="257" r:id="rId4"/>
    <p:sldId id="258" r:id="rId5"/>
    <p:sldId id="259" r:id="rId6"/>
    <p:sldId id="260" r:id="rId7"/>
    <p:sldId id="267" r:id="rId8"/>
    <p:sldId id="278" r:id="rId9"/>
    <p:sldId id="261" r:id="rId10"/>
    <p:sldId id="291" r:id="rId11"/>
    <p:sldId id="262" r:id="rId12"/>
    <p:sldId id="263" r:id="rId13"/>
    <p:sldId id="285" r:id="rId14"/>
    <p:sldId id="276" r:id="rId15"/>
    <p:sldId id="264" r:id="rId16"/>
    <p:sldId id="286" r:id="rId17"/>
    <p:sldId id="265" r:id="rId18"/>
    <p:sldId id="287" r:id="rId19"/>
    <p:sldId id="277" r:id="rId20"/>
    <p:sldId id="266" r:id="rId21"/>
    <p:sldId id="288" r:id="rId22"/>
    <p:sldId id="275" r:id="rId23"/>
    <p:sldId id="290" r:id="rId24"/>
    <p:sldId id="268" r:id="rId25"/>
    <p:sldId id="269" r:id="rId26"/>
    <p:sldId id="284" r:id="rId27"/>
    <p:sldId id="270" r:id="rId28"/>
    <p:sldId id="271" r:id="rId29"/>
    <p:sldId id="272" r:id="rId30"/>
    <p:sldId id="273" r:id="rId31"/>
    <p:sldId id="274" r:id="rId32"/>
    <p:sldId id="283" r:id="rId33"/>
    <p:sldId id="292"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0F53E6-A3BC-4F27-B88F-3AC7B083B64B}" type="datetimeFigureOut">
              <a:rPr lang="en-GB" smtClean="0"/>
              <a:pPr/>
              <a:t>25/04/2016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4E36B-64AD-445E-88D4-3EE06B37147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8A53B76-39D5-47DF-BABC-71BF491F6948}" type="slidenum">
              <a:rPr lang="en-GB"/>
              <a:pPr/>
              <a:t>4</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972802" name="Rectangle 2"/>
          <p:cNvSpPr>
            <a:spLocks noGrp="1" noRot="1" noChangeAspect="1" noChangeArrowheads="1" noTextEdit="1"/>
          </p:cNvSpPr>
          <p:nvPr>
            <p:ph type="sldImg"/>
          </p:nvPr>
        </p:nvSpPr>
        <p:spPr>
          <a:ln/>
        </p:spPr>
      </p:sp>
      <p:sp>
        <p:nvSpPr>
          <p:cNvPr id="972803"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799D62A-6F76-4C54-80FB-9BC7721B819F}" type="slidenum">
              <a:rPr lang="en-GB"/>
              <a:pPr/>
              <a:t>16</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09666" name="Rectangle 2"/>
          <p:cNvSpPr>
            <a:spLocks noGrp="1" noRot="1" noChangeAspect="1" noChangeArrowheads="1" noTextEdit="1"/>
          </p:cNvSpPr>
          <p:nvPr>
            <p:ph type="sldImg"/>
          </p:nvPr>
        </p:nvSpPr>
        <p:spPr>
          <a:ln/>
        </p:spPr>
      </p:sp>
      <p:sp>
        <p:nvSpPr>
          <p:cNvPr id="1009667"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7C50906-D6D1-4162-842D-E391DFC45BEC}" type="slidenum">
              <a:rPr lang="en-GB"/>
              <a:pPr/>
              <a:t>17</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13762" name="Rectangle 2"/>
          <p:cNvSpPr>
            <a:spLocks noGrp="1" noRot="1" noChangeAspect="1" noChangeArrowheads="1" noTextEdit="1"/>
          </p:cNvSpPr>
          <p:nvPr>
            <p:ph type="sldImg"/>
          </p:nvPr>
        </p:nvSpPr>
        <p:spPr>
          <a:ln/>
        </p:spPr>
      </p:sp>
      <p:sp>
        <p:nvSpPr>
          <p:cNvPr id="1013763"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7C50906-D6D1-4162-842D-E391DFC45BEC}" type="slidenum">
              <a:rPr lang="en-GB"/>
              <a:pPr/>
              <a:t>18</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13762" name="Rectangle 2"/>
          <p:cNvSpPr>
            <a:spLocks noGrp="1" noRot="1" noChangeAspect="1" noChangeArrowheads="1" noTextEdit="1"/>
          </p:cNvSpPr>
          <p:nvPr>
            <p:ph type="sldImg"/>
          </p:nvPr>
        </p:nvSpPr>
        <p:spPr>
          <a:ln/>
        </p:spPr>
      </p:sp>
      <p:sp>
        <p:nvSpPr>
          <p:cNvPr id="1013763"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FE7570F-3420-4613-9A49-1D1E9B3673E8}" type="slidenum">
              <a:rPr lang="en-GB"/>
              <a:pPr/>
              <a:t>20</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a:xfrm>
            <a:off x="914400" y="4343400"/>
            <a:ext cx="5029200" cy="4114800"/>
          </a:xfrm>
        </p:spPr>
        <p:txBody>
          <a:bodyPr/>
          <a:lstStyle/>
          <a:p>
            <a:r>
              <a:rPr lang="en-GB" b="1"/>
              <a:t>Teacher notes</a:t>
            </a:r>
          </a:p>
          <a:p>
            <a:r>
              <a:rPr lang="en-GB"/>
              <a:t>Students could be asked why the use of catalysts is so important in industry if they do not shift the equilibrium position in favour of making more of the product. </a:t>
            </a:r>
          </a:p>
          <a:p>
            <a:r>
              <a:rPr lang="en-GB"/>
              <a:t>Answers could include:</a:t>
            </a:r>
          </a:p>
          <a:p>
            <a:pPr>
              <a:buFontTx/>
              <a:buChar char="•"/>
            </a:pPr>
            <a:r>
              <a:rPr lang="en-GB"/>
              <a:t>the fact that increasing rate allows more reactions to take place in the same time period, </a:t>
            </a:r>
          </a:p>
          <a:p>
            <a:pPr>
              <a:buFontTx/>
              <a:buChar char="•"/>
            </a:pPr>
            <a:r>
              <a:rPr lang="en-GB"/>
              <a:t>that temperatures and pressures need not be raised so high in order to increase rate. </a:t>
            </a:r>
          </a:p>
          <a:p>
            <a:r>
              <a:rPr lang="en-GB"/>
              <a:t>This is particularly useful if increasing temperature or pressure shifts the equilibrium away from the desired product. It advantageous in any case because high temperatures and pressures take a lot of money and resources to produce.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Edex</a:t>
            </a:r>
            <a:r>
              <a:rPr lang="en-GB" dirty="0" smtClean="0"/>
              <a:t> </a:t>
            </a:r>
            <a:r>
              <a:rPr lang="en-GB" dirty="0" err="1" smtClean="0"/>
              <a:t>cel</a:t>
            </a:r>
            <a:endParaRPr lang="en-GB" dirty="0"/>
          </a:p>
        </p:txBody>
      </p:sp>
      <p:sp>
        <p:nvSpPr>
          <p:cNvPr id="4" name="Slide Number Placeholder 3"/>
          <p:cNvSpPr>
            <a:spLocks noGrp="1"/>
          </p:cNvSpPr>
          <p:nvPr>
            <p:ph type="sldNum" sz="quarter" idx="10"/>
          </p:nvPr>
        </p:nvSpPr>
        <p:spPr/>
        <p:txBody>
          <a:bodyPr/>
          <a:lstStyle/>
          <a:p>
            <a:fld id="{EAB4E36B-64AD-445E-88D4-3EE06B371475}" type="slidenum">
              <a:rPr lang="en-GB" smtClean="0"/>
              <a:pPr/>
              <a:t>21</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Edexcel</a:t>
            </a:r>
            <a:endParaRPr lang="en-GB" dirty="0"/>
          </a:p>
        </p:txBody>
      </p:sp>
      <p:sp>
        <p:nvSpPr>
          <p:cNvPr id="4" name="Slide Number Placeholder 3"/>
          <p:cNvSpPr>
            <a:spLocks noGrp="1"/>
          </p:cNvSpPr>
          <p:nvPr>
            <p:ph type="sldNum" sz="quarter" idx="10"/>
          </p:nvPr>
        </p:nvSpPr>
        <p:spPr/>
        <p:txBody>
          <a:bodyPr/>
          <a:lstStyle/>
          <a:p>
            <a:fld id="{EAB4E36B-64AD-445E-88D4-3EE06B371475}" type="slidenum">
              <a:rPr lang="en-GB" smtClean="0"/>
              <a:pPr/>
              <a:t>26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edexcel</a:t>
            </a:r>
            <a:endParaRPr lang="en-GB" dirty="0"/>
          </a:p>
        </p:txBody>
      </p:sp>
      <p:sp>
        <p:nvSpPr>
          <p:cNvPr id="4" name="Slide Number Placeholder 3"/>
          <p:cNvSpPr>
            <a:spLocks noGrp="1"/>
          </p:cNvSpPr>
          <p:nvPr>
            <p:ph type="sldNum" sz="quarter" idx="10"/>
          </p:nvPr>
        </p:nvSpPr>
        <p:spPr/>
        <p:txBody>
          <a:bodyPr/>
          <a:lstStyle/>
          <a:p>
            <a:fld id="{EAB4E36B-64AD-445E-88D4-3EE06B371475}" type="slidenum">
              <a:rPr lang="en-GB" smtClean="0"/>
              <a:pPr/>
              <a:t>32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754D2D9-4323-48B7-8235-1F4ECBC9EE7B}" type="slidenum">
              <a:rPr lang="en-GB"/>
              <a:pPr/>
              <a:t>5</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974850" name="Rectangle 2"/>
          <p:cNvSpPr>
            <a:spLocks noGrp="1" noRot="1" noChangeAspect="1" noChangeArrowheads="1" noTextEdit="1"/>
          </p:cNvSpPr>
          <p:nvPr>
            <p:ph type="sldImg"/>
          </p:nvPr>
        </p:nvSpPr>
        <p:spPr>
          <a:ln/>
        </p:spPr>
      </p:sp>
      <p:sp>
        <p:nvSpPr>
          <p:cNvPr id="974851" name="Rectangle 3"/>
          <p:cNvSpPr>
            <a:spLocks noGrp="1" noChangeArrowheads="1"/>
          </p:cNvSpPr>
          <p:nvPr>
            <p:ph type="body" idx="1"/>
          </p:nvPr>
        </p:nvSpPr>
        <p:spPr>
          <a:xfrm>
            <a:off x="914400" y="4343400"/>
            <a:ext cx="5029200" cy="4114800"/>
          </a:xfrm>
        </p:spPr>
        <p:txBody>
          <a:bodyPr/>
          <a:lstStyle/>
          <a:p>
            <a:r>
              <a:rPr lang="en-GB" b="1"/>
              <a:t>Teacher notes</a:t>
            </a:r>
          </a:p>
          <a:p>
            <a:pPr>
              <a:spcBef>
                <a:spcPct val="50000"/>
              </a:spcBef>
            </a:pPr>
            <a:r>
              <a:rPr lang="en-GB"/>
              <a:t>It could be pointed out that the above equilibrium could be reached by starting either with a mixture of A and B, or with a mixture of C and 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730A5F5-320D-4438-BBFB-3445C5682724}" type="slidenum">
              <a:rPr lang="en-GB"/>
              <a:pPr/>
              <a:t>6</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978946" name="Rectangle 2"/>
          <p:cNvSpPr>
            <a:spLocks noGrp="1" noRot="1" noChangeAspect="1" noChangeArrowheads="1" noTextEdit="1"/>
          </p:cNvSpPr>
          <p:nvPr>
            <p:ph type="sldImg"/>
          </p:nvPr>
        </p:nvSpPr>
        <p:spPr>
          <a:ln/>
        </p:spPr>
      </p:sp>
      <p:sp>
        <p:nvSpPr>
          <p:cNvPr id="978947"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fld id="{2779C320-1A13-46DF-914A-C494984D9024}" type="slidenum">
              <a:rPr lang="en-GB"/>
              <a:pPr/>
              <a:t>7</a:t>
            </a:fld>
            <a:endParaRPr lang="en-GB"/>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p:txBody>
          <a:bodyPr/>
          <a:lstStyle/>
          <a:p>
            <a:pPr eaLnBrk="1" hangingPunct="1">
              <a:defRPr/>
            </a:pPr>
            <a:endParaRPr lang="en-US">
              <a:latin typeface="Arial"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A4C001F-6F63-408C-8E84-617C5E3CC069}" type="slidenum">
              <a:rPr lang="en-GB"/>
              <a:pPr/>
              <a:t>9</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980994" name="Rectangle 2"/>
          <p:cNvSpPr>
            <a:spLocks noGrp="1" noRot="1" noChangeAspect="1" noChangeArrowheads="1" noTextEdit="1"/>
          </p:cNvSpPr>
          <p:nvPr>
            <p:ph type="sldImg"/>
          </p:nvPr>
        </p:nvSpPr>
        <p:spPr>
          <a:ln/>
        </p:spPr>
      </p:sp>
      <p:sp>
        <p:nvSpPr>
          <p:cNvPr id="980995" name="Rectangle 3"/>
          <p:cNvSpPr>
            <a:spLocks noGrp="1" noChangeArrowheads="1"/>
          </p:cNvSpPr>
          <p:nvPr>
            <p:ph type="body" idx="1"/>
          </p:nvPr>
        </p:nvSpPr>
        <p:spPr>
          <a:xfrm>
            <a:off x="914400" y="4343400"/>
            <a:ext cx="5029200" cy="4114800"/>
          </a:xfrm>
        </p:spPr>
        <p:txBody>
          <a:bodyPr/>
          <a:lstStyle/>
          <a:p>
            <a:r>
              <a:rPr lang="en-GB" b="1"/>
              <a:t>Photo credit:</a:t>
            </a:r>
            <a:r>
              <a:rPr lang="en-GB"/>
              <a:t> </a:t>
            </a:r>
            <a:r>
              <a:rPr lang="en-US"/>
              <a:t>Charles D. Winters / Science Photo Library</a:t>
            </a:r>
          </a:p>
          <a:p>
            <a:endParaRPr lang="en-GB"/>
          </a:p>
          <a:p>
            <a:r>
              <a:rPr lang="en-GB" b="1"/>
              <a:t>Teacher notes</a:t>
            </a:r>
          </a:p>
          <a:p>
            <a:r>
              <a:rPr lang="en-GB"/>
              <a:t>The photo shows the temperature dependence of the equilibria between NO</a:t>
            </a:r>
            <a:r>
              <a:rPr lang="en-GB" baseline="-25000"/>
              <a:t>2</a:t>
            </a:r>
            <a:r>
              <a:rPr lang="en-GB"/>
              <a:t> and N</a:t>
            </a:r>
            <a:r>
              <a:rPr lang="en-GB" baseline="-25000"/>
              <a:t>2</a:t>
            </a:r>
            <a:r>
              <a:rPr lang="en-GB"/>
              <a:t>O</a:t>
            </a:r>
            <a:r>
              <a:rPr lang="en-GB" baseline="-25000"/>
              <a:t>4</a:t>
            </a:r>
            <a:r>
              <a:rPr lang="en-GB"/>
              <a:t>. Three identical tubes are placed in warm water (left), room temperature (middle) and iced water (right). The greater the proportion of NO</a:t>
            </a:r>
            <a:r>
              <a:rPr lang="en-GB" baseline="-25000"/>
              <a:t>2</a:t>
            </a:r>
            <a:r>
              <a:rPr lang="en-GB"/>
              <a:t>, the darker the tube.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2EF34D0-F747-4518-9A75-CD426C21DC59}" type="slidenum">
              <a:rPr lang="en-GB"/>
              <a:pPr/>
              <a:t>11</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03522" name="Rectangle 2"/>
          <p:cNvSpPr>
            <a:spLocks noGrp="1" noRot="1" noChangeAspect="1" noChangeArrowheads="1" noTextEdit="1"/>
          </p:cNvSpPr>
          <p:nvPr>
            <p:ph type="sldImg"/>
          </p:nvPr>
        </p:nvSpPr>
        <p:spPr>
          <a:ln/>
        </p:spPr>
      </p:sp>
      <p:sp>
        <p:nvSpPr>
          <p:cNvPr id="1003523" name="Rectangle 3"/>
          <p:cNvSpPr>
            <a:spLocks noGrp="1" noChangeArrowheads="1"/>
          </p:cNvSpPr>
          <p:nvPr>
            <p:ph type="body" idx="1"/>
          </p:nvPr>
        </p:nvSpPr>
        <p:spPr>
          <a:xfrm>
            <a:off x="914400" y="4343400"/>
            <a:ext cx="5029200" cy="4114800"/>
          </a:xfrm>
        </p:spPr>
        <p:txBody>
          <a:bodyPr/>
          <a:lstStyle/>
          <a:p>
            <a:r>
              <a:rPr lang="en-GB" b="1"/>
              <a:t>Photo credit: </a:t>
            </a:r>
            <a:r>
              <a:rPr lang="en-GB"/>
              <a:t>Science Photo Library</a:t>
            </a:r>
          </a:p>
          <a:p>
            <a:r>
              <a:rPr lang="en-US"/>
              <a:t>Henri Louis Le Chatelier (1850-1936), the French physical chemist and metallurgist, seen here while a student at the Ecole Polytechnique. His early research was on cement; he worked also on the structure of alloys, on flames and on thermometry. In the 1880's he developed the idea known as Le Chatelier's principle: this states that if the conditions (temperature, pressure or volume) of a chemical system initially at equilibrium are changed, then the equilibrium will shift in the direction which will tend to annul the change, if possible. Although far from perfect and much critized, this principle is still used today.</a:t>
            </a:r>
            <a:endParaRPr lang="en-GB"/>
          </a:p>
          <a:p>
            <a:endParaRPr lang="en-GB"/>
          </a:p>
          <a:p>
            <a:r>
              <a:rPr lang="en-GB" b="1"/>
              <a:t>Teacher notes</a:t>
            </a:r>
          </a:p>
          <a:p>
            <a:r>
              <a:rPr lang="en-GB"/>
              <a:t>Henry Louis Le Chatelier (1850–1936) was an influential French chemist. He trained as an engineer, but taught and researched chemistry for much of his life. He is most famous for Le Chatelier’s principle, announced in 1884.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517D256-507E-4920-9F67-5FD380251AC4}" type="slidenum">
              <a:rPr lang="en-GB"/>
              <a:pPr/>
              <a:t>12</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05570" name="Rectangle 2"/>
          <p:cNvSpPr>
            <a:spLocks noGrp="1" noRot="1" noChangeAspect="1" noChangeArrowheads="1" noTextEdit="1"/>
          </p:cNvSpPr>
          <p:nvPr>
            <p:ph type="sldImg"/>
          </p:nvPr>
        </p:nvSpPr>
        <p:spPr>
          <a:ln/>
        </p:spPr>
      </p:sp>
      <p:sp>
        <p:nvSpPr>
          <p:cNvPr id="1005571" name="Rectangle 3"/>
          <p:cNvSpPr>
            <a:spLocks noGrp="1" noChangeArrowheads="1"/>
          </p:cNvSpPr>
          <p:nvPr>
            <p:ph type="body" idx="1"/>
          </p:nvPr>
        </p:nvSpPr>
        <p:spPr>
          <a:xfrm>
            <a:off x="914400" y="4343400"/>
            <a:ext cx="5029200" cy="4114800"/>
          </a:xfrm>
        </p:spPr>
        <p:txBody>
          <a:bodyPr/>
          <a:lstStyle/>
          <a:p>
            <a:r>
              <a:rPr lang="en-GB" b="1"/>
              <a:t>Teacher notes</a:t>
            </a:r>
          </a:p>
          <a:p>
            <a:r>
              <a:rPr lang="en-GB"/>
              <a:t>See the ‘</a:t>
            </a:r>
            <a:r>
              <a:rPr lang="en-GB" b="1"/>
              <a:t>Energetics</a:t>
            </a:r>
            <a:r>
              <a:rPr lang="en-GB"/>
              <a:t>’ presentation for more information about exothermic and endothermic reactions.</a:t>
            </a:r>
          </a:p>
          <a:p>
            <a:endParaRPr lang="en-GB"/>
          </a:p>
          <a:p>
            <a:r>
              <a:rPr lang="en-GB"/>
              <a:t>Students should be familiar with the concept that that an exothermic reaction generates heat and an endothermic reaction takes in heat.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517D256-507E-4920-9F67-5FD380251AC4}" type="slidenum">
              <a:rPr lang="en-GB"/>
              <a:pPr/>
              <a:t>13</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05570" name="Rectangle 2"/>
          <p:cNvSpPr>
            <a:spLocks noGrp="1" noRot="1" noChangeAspect="1" noChangeArrowheads="1" noTextEdit="1"/>
          </p:cNvSpPr>
          <p:nvPr>
            <p:ph type="sldImg"/>
          </p:nvPr>
        </p:nvSpPr>
        <p:spPr>
          <a:ln/>
        </p:spPr>
      </p:sp>
      <p:sp>
        <p:nvSpPr>
          <p:cNvPr id="1005571" name="Rectangle 3"/>
          <p:cNvSpPr>
            <a:spLocks noGrp="1" noChangeArrowheads="1"/>
          </p:cNvSpPr>
          <p:nvPr>
            <p:ph type="body" idx="1"/>
          </p:nvPr>
        </p:nvSpPr>
        <p:spPr>
          <a:xfrm>
            <a:off x="914400" y="4343400"/>
            <a:ext cx="5029200" cy="4114800"/>
          </a:xfrm>
        </p:spPr>
        <p:txBody>
          <a:bodyPr/>
          <a:lstStyle/>
          <a:p>
            <a:r>
              <a:rPr lang="en-GB" b="1"/>
              <a:t>Teacher notes</a:t>
            </a:r>
          </a:p>
          <a:p>
            <a:r>
              <a:rPr lang="en-GB"/>
              <a:t>See the ‘</a:t>
            </a:r>
            <a:r>
              <a:rPr lang="en-GB" b="1"/>
              <a:t>Energetics</a:t>
            </a:r>
            <a:r>
              <a:rPr lang="en-GB"/>
              <a:t>’ presentation for more information about exothermic and endothermic reactions.</a:t>
            </a:r>
          </a:p>
          <a:p>
            <a:endParaRPr lang="en-GB"/>
          </a:p>
          <a:p>
            <a:r>
              <a:rPr lang="en-GB"/>
              <a:t>Students should be familiar with the concept that that an exothermic reaction generates heat and an endothermic reaction takes in heat.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799D62A-6F76-4C54-80FB-9BC7721B819F}" type="slidenum">
              <a:rPr lang="en-GB"/>
              <a:pPr/>
              <a:t>15</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Equilibria</a:t>
            </a:r>
          </a:p>
        </p:txBody>
      </p:sp>
      <p:sp>
        <p:nvSpPr>
          <p:cNvPr id="1009666" name="Rectangle 2"/>
          <p:cNvSpPr>
            <a:spLocks noGrp="1" noRot="1" noChangeAspect="1" noChangeArrowheads="1" noTextEdit="1"/>
          </p:cNvSpPr>
          <p:nvPr>
            <p:ph type="sldImg"/>
          </p:nvPr>
        </p:nvSpPr>
        <p:spPr>
          <a:ln/>
        </p:spPr>
      </p:sp>
      <p:sp>
        <p:nvSpPr>
          <p:cNvPr id="1009667"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2250" y="53975"/>
            <a:ext cx="8464550" cy="60721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C18AB-7479-426B-AFD4-44D4E3E2F9FF}" type="datetimeFigureOut">
              <a:rPr lang="en-GB" smtClean="0"/>
              <a:pPr/>
              <a:t>25/04/2016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87A181-430A-4ED3-9C6B-B1ABF5CE796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C18AB-7479-426B-AFD4-44D4E3E2F9FF}" type="datetimeFigureOut">
              <a:rPr lang="en-GB" smtClean="0"/>
              <a:pPr/>
              <a:t>25/04/2016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7A181-430A-4ED3-9C6B-B1ABF5CE796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File:Fritz_Haber.png"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iWiJtLyXKE" TargetMode="External"/><Relationship Id="rId2" Type="http://schemas.openxmlformats.org/officeDocument/2006/relationships/hyperlink" Target="https://www.youtube.com/watch?v=Aak621puhb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Equilibrium 1</a:t>
            </a:r>
            <a:br>
              <a:rPr lang="en-GB" dirty="0" smtClean="0"/>
            </a:br>
            <a:r>
              <a:rPr lang="en-GB" dirty="0" smtClean="0"/>
              <a:t>Chemical Equilibrium</a:t>
            </a:r>
            <a:endParaRPr lang="en-GB" dirty="0"/>
          </a:p>
        </p:txBody>
      </p:sp>
      <p:sp>
        <p:nvSpPr>
          <p:cNvPr id="3" name="Subtitle 2"/>
          <p:cNvSpPr>
            <a:spLocks noGrp="1"/>
          </p:cNvSpPr>
          <p:nvPr>
            <p:ph type="subTitle" idx="1"/>
          </p:nvPr>
        </p:nvSpPr>
        <p:spPr/>
        <p:txBody>
          <a:bodyPr/>
          <a:lstStyle/>
          <a:p>
            <a:fld id="{C035FE73-A04F-4F74-A034-F7E447314A37}" type="datetime2">
              <a:rPr lang="en-GB" smtClean="0"/>
              <a:pPr/>
              <a:t>Monday, 25 April 2016</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336704"/>
          </a:xfrm>
        </p:spPr>
        <p:txBody>
          <a:bodyPr>
            <a:normAutofit fontScale="85000" lnSpcReduction="20000"/>
          </a:bodyPr>
          <a:lstStyle/>
          <a:p>
            <a:pPr algn="ctr">
              <a:buNone/>
            </a:pPr>
            <a:r>
              <a:rPr lang="en-GB" b="1" u="sng" dirty="0" smtClean="0"/>
              <a:t>Chemical Equilibrium</a:t>
            </a:r>
            <a:endParaRPr lang="en-GB" u="sng" dirty="0" smtClean="0"/>
          </a:p>
          <a:p>
            <a:pPr>
              <a:buNone/>
            </a:pPr>
            <a:r>
              <a:rPr lang="en-GB" b="1" dirty="0" smtClean="0"/>
              <a:t>Objective:</a:t>
            </a:r>
            <a:r>
              <a:rPr lang="en-GB" dirty="0" smtClean="0"/>
              <a:t> to know what chemical </a:t>
            </a:r>
            <a:r>
              <a:rPr lang="en-GB" dirty="0" err="1" smtClean="0"/>
              <a:t>equilibirum</a:t>
            </a:r>
            <a:r>
              <a:rPr lang="en-GB" dirty="0" smtClean="0"/>
              <a:t> is and justify why conditions are used in industry</a:t>
            </a:r>
          </a:p>
          <a:p>
            <a:pPr>
              <a:buNone/>
            </a:pPr>
            <a:r>
              <a:rPr lang="en-GB" b="1" dirty="0" smtClean="0"/>
              <a:t>Success criteria:</a:t>
            </a:r>
          </a:p>
          <a:p>
            <a:r>
              <a:rPr lang="en-GB" dirty="0" smtClean="0">
                <a:solidFill>
                  <a:srgbClr val="FF0000"/>
                </a:solidFill>
              </a:rPr>
              <a:t>know that many reactions are readily reversible and that they can reach a state of dynamic equilibrium in which:</a:t>
            </a:r>
            <a:br>
              <a:rPr lang="en-GB" dirty="0" smtClean="0">
                <a:solidFill>
                  <a:srgbClr val="FF0000"/>
                </a:solidFill>
              </a:rPr>
            </a:br>
            <a:r>
              <a:rPr lang="en-GB" dirty="0" err="1" smtClean="0">
                <a:solidFill>
                  <a:srgbClr val="FF0000"/>
                </a:solidFill>
              </a:rPr>
              <a:t>i</a:t>
            </a:r>
            <a:r>
              <a:rPr lang="en-GB" dirty="0" smtClean="0">
                <a:solidFill>
                  <a:srgbClr val="FF0000"/>
                </a:solidFill>
              </a:rPr>
              <a:t>) the rate of the forward reaction is equal to the rate of the backward reaction</a:t>
            </a:r>
            <a:br>
              <a:rPr lang="en-GB" dirty="0" smtClean="0">
                <a:solidFill>
                  <a:srgbClr val="FF0000"/>
                </a:solidFill>
              </a:rPr>
            </a:br>
            <a:r>
              <a:rPr lang="en-GB" dirty="0" smtClean="0">
                <a:solidFill>
                  <a:srgbClr val="FF0000"/>
                </a:solidFill>
              </a:rPr>
              <a:t>ii) the concentrations of reactants and products remain constant</a:t>
            </a:r>
          </a:p>
          <a:p>
            <a:r>
              <a:rPr lang="en-GB" dirty="0" smtClean="0"/>
              <a:t>be able to predict and justify the qualitative effect of a change in temperature, concentration or pressure on a homogeneous system in equilibrium</a:t>
            </a:r>
          </a:p>
          <a:p>
            <a:r>
              <a:rPr lang="en-GB" dirty="0" smtClean="0"/>
              <a:t>evaluate data to explain the necessity, for many industrial processes, to reach a compromise between the yield and the rate of reaction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idx="4294967295"/>
          </p:nvPr>
        </p:nvSpPr>
        <p:spPr>
          <a:xfrm>
            <a:off x="611560" y="0"/>
            <a:ext cx="8229600" cy="638944"/>
          </a:xfrm>
        </p:spPr>
        <p:txBody>
          <a:bodyPr>
            <a:normAutofit fontScale="90000"/>
          </a:bodyPr>
          <a:lstStyle/>
          <a:p>
            <a:r>
              <a:rPr lang="en-GB" u="sng" dirty="0"/>
              <a:t>What is Le </a:t>
            </a:r>
            <a:r>
              <a:rPr lang="en-GB" u="sng" dirty="0" err="1"/>
              <a:t>Chatelier’s</a:t>
            </a:r>
            <a:r>
              <a:rPr lang="en-GB" u="sng" dirty="0"/>
              <a:t> principle?</a:t>
            </a:r>
          </a:p>
        </p:txBody>
      </p:sp>
      <p:sp>
        <p:nvSpPr>
          <p:cNvPr id="1002500" name="AutoShape 4"/>
          <p:cNvSpPr>
            <a:spLocks noChangeArrowheads="1"/>
          </p:cNvSpPr>
          <p:nvPr/>
        </p:nvSpPr>
        <p:spPr bwMode="auto">
          <a:xfrm>
            <a:off x="3790950" y="1398588"/>
            <a:ext cx="4926013" cy="2006600"/>
          </a:xfrm>
          <a:prstGeom prst="roundRect">
            <a:avLst>
              <a:gd name="adj" fmla="val 5898"/>
            </a:avLst>
          </a:prstGeom>
          <a:solidFill>
            <a:srgbClr val="FFFFCC"/>
          </a:solidFill>
          <a:ln w="38100">
            <a:solidFill>
              <a:srgbClr val="FF6600"/>
            </a:solidFill>
            <a:round/>
            <a:headEnd/>
            <a:tailEnd/>
          </a:ln>
          <a:effectLst/>
        </p:spPr>
        <p:txBody>
          <a:bodyPr wrap="none" anchor="ctr"/>
          <a:lstStyle/>
          <a:p>
            <a:endParaRPr lang="en-GB"/>
          </a:p>
        </p:txBody>
      </p:sp>
      <p:sp>
        <p:nvSpPr>
          <p:cNvPr id="1002501" name="Text Box 5"/>
          <p:cNvSpPr txBox="1">
            <a:spLocks noChangeArrowheads="1"/>
          </p:cNvSpPr>
          <p:nvPr/>
        </p:nvSpPr>
        <p:spPr bwMode="auto">
          <a:xfrm>
            <a:off x="3892550" y="1439863"/>
            <a:ext cx="4708525" cy="1917700"/>
          </a:xfrm>
          <a:prstGeom prst="rect">
            <a:avLst/>
          </a:prstGeom>
          <a:noFill/>
          <a:ln w="9525">
            <a:noFill/>
            <a:miter lim="800000"/>
            <a:headEnd/>
            <a:tailEnd/>
          </a:ln>
          <a:effectLst/>
        </p:spPr>
        <p:txBody>
          <a:bodyPr>
            <a:spAutoFit/>
          </a:bodyPr>
          <a:lstStyle/>
          <a:p>
            <a:pPr algn="ctr" eaLnBrk="0" hangingPunct="0">
              <a:spcBef>
                <a:spcPct val="0"/>
              </a:spcBef>
            </a:pPr>
            <a:r>
              <a:rPr lang="en-GB" sz="2400" b="1"/>
              <a:t>If a factor affecting the position of an equilibrium is altered, the position of the equilibrium shifts to oppose the effect of the change.</a:t>
            </a:r>
          </a:p>
        </p:txBody>
      </p:sp>
      <p:sp>
        <p:nvSpPr>
          <p:cNvPr id="1002503" name="Text Box 7"/>
          <p:cNvSpPr txBox="1">
            <a:spLocks noChangeArrowheads="1"/>
          </p:cNvSpPr>
          <p:nvPr/>
        </p:nvSpPr>
        <p:spPr bwMode="auto">
          <a:xfrm>
            <a:off x="3790950" y="3641725"/>
            <a:ext cx="5014913" cy="1187450"/>
          </a:xfrm>
          <a:prstGeom prst="rect">
            <a:avLst/>
          </a:prstGeom>
          <a:noFill/>
          <a:ln w="9525" algn="ctr">
            <a:noFill/>
            <a:miter lim="800000"/>
            <a:headEnd/>
            <a:tailEnd/>
          </a:ln>
          <a:effectLst/>
        </p:spPr>
        <p:txBody>
          <a:bodyPr>
            <a:spAutoFit/>
          </a:bodyPr>
          <a:lstStyle/>
          <a:p>
            <a:r>
              <a:rPr lang="en-GB" sz="2400"/>
              <a:t>Le Chatelier’s principle is used to determine what effect a change will have on a mixture at equilibrium.</a:t>
            </a:r>
          </a:p>
        </p:txBody>
      </p:sp>
      <p:sp>
        <p:nvSpPr>
          <p:cNvPr id="1002504" name="Text Box 8"/>
          <p:cNvSpPr txBox="1">
            <a:spLocks noChangeArrowheads="1"/>
          </p:cNvSpPr>
          <p:nvPr/>
        </p:nvSpPr>
        <p:spPr bwMode="auto">
          <a:xfrm>
            <a:off x="3790950" y="5067300"/>
            <a:ext cx="4940300" cy="1187450"/>
          </a:xfrm>
          <a:prstGeom prst="rect">
            <a:avLst/>
          </a:prstGeom>
          <a:noFill/>
          <a:ln w="9525" algn="ctr">
            <a:noFill/>
            <a:miter lim="800000"/>
            <a:headEnd/>
            <a:tailEnd/>
          </a:ln>
          <a:effectLst/>
        </p:spPr>
        <p:txBody>
          <a:bodyPr>
            <a:spAutoFit/>
          </a:bodyPr>
          <a:lstStyle/>
          <a:p>
            <a:r>
              <a:rPr lang="en-GB" sz="2400"/>
              <a:t>However, it does not explain why that change will occur, or what the extent of the change will be.</a:t>
            </a:r>
          </a:p>
        </p:txBody>
      </p:sp>
      <p:pic>
        <p:nvPicPr>
          <p:cNvPr id="1002507" name="Picture 11" descr="Henri_Le_Chatelier"/>
          <p:cNvPicPr>
            <a:picLocks noChangeAspect="1" noChangeArrowheads="1"/>
          </p:cNvPicPr>
          <p:nvPr/>
        </p:nvPicPr>
        <p:blipFill>
          <a:blip r:embed="rId3" cstate="print"/>
          <a:srcRect/>
          <a:stretch>
            <a:fillRect/>
          </a:stretch>
        </p:blipFill>
        <p:spPr bwMode="auto">
          <a:xfrm>
            <a:off x="682625" y="925513"/>
            <a:ext cx="2921000" cy="5183187"/>
          </a:xfrm>
          <a:prstGeom prst="rect">
            <a:avLst/>
          </a:prstGeom>
          <a:noFill/>
        </p:spPr>
      </p:pic>
      <p:sp>
        <p:nvSpPr>
          <p:cNvPr id="1002508" name="Text Box 12"/>
          <p:cNvSpPr txBox="1">
            <a:spLocks noChangeArrowheads="1"/>
          </p:cNvSpPr>
          <p:nvPr/>
        </p:nvSpPr>
        <p:spPr bwMode="auto">
          <a:xfrm>
            <a:off x="3790950" y="784225"/>
            <a:ext cx="5108575" cy="457200"/>
          </a:xfrm>
          <a:prstGeom prst="rect">
            <a:avLst/>
          </a:prstGeom>
          <a:noFill/>
          <a:ln w="9525" algn="ctr">
            <a:noFill/>
            <a:miter lim="800000"/>
            <a:headEnd/>
            <a:tailEnd/>
          </a:ln>
          <a:effectLst/>
        </p:spPr>
        <p:txBody>
          <a:bodyPr wrap="none">
            <a:spAutoFit/>
          </a:bodyPr>
          <a:lstStyle/>
          <a:p>
            <a:r>
              <a:rPr lang="en-GB" sz="2400" b="1">
                <a:solidFill>
                  <a:srgbClr val="FF6600"/>
                </a:solidFill>
              </a:rPr>
              <a:t>Le Chatelier’s principle</a:t>
            </a:r>
            <a:r>
              <a:rPr lang="en-GB" sz="2400"/>
              <a:t> states that: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04546" name="Rectangle 2"/>
          <p:cNvSpPr>
            <a:spLocks noGrp="1" noChangeArrowheads="1"/>
          </p:cNvSpPr>
          <p:nvPr>
            <p:ph type="title" idx="4294967295"/>
          </p:nvPr>
        </p:nvSpPr>
        <p:spPr>
          <a:xfrm>
            <a:off x="539552" y="0"/>
            <a:ext cx="8229600" cy="810344"/>
          </a:xfrm>
        </p:spPr>
        <p:txBody>
          <a:bodyPr/>
          <a:lstStyle/>
          <a:p>
            <a:r>
              <a:rPr lang="en-GB" u="sng" dirty="0"/>
              <a:t>Temperature and equilibrium</a:t>
            </a:r>
          </a:p>
        </p:txBody>
      </p:sp>
    </p:spTree>
    <p:controls>
      <p:control spid="1026" name="ShockwaveFlash1" r:id="rId2" imgW="8699841" imgH="5308975"/>
    </p:controls>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idx="4294967295"/>
          </p:nvPr>
        </p:nvSpPr>
        <p:spPr>
          <a:xfrm>
            <a:off x="539552" y="0"/>
            <a:ext cx="8229600" cy="810344"/>
          </a:xfrm>
        </p:spPr>
        <p:txBody>
          <a:bodyPr/>
          <a:lstStyle/>
          <a:p>
            <a:r>
              <a:rPr lang="en-GB" u="sng" dirty="0"/>
              <a:t>Temperature and equilibrium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style>
          <a:lnRef idx="1">
            <a:schemeClr val="accent3"/>
          </a:lnRef>
          <a:fillRef idx="2">
            <a:schemeClr val="accent3"/>
          </a:fillRef>
          <a:effectRef idx="1">
            <a:schemeClr val="accent3"/>
          </a:effectRef>
          <a:fontRef idx="minor">
            <a:schemeClr val="dk1"/>
          </a:fontRef>
        </p:style>
        <p:txBody>
          <a:bodyPr/>
          <a:lstStyle/>
          <a:p>
            <a:pPr eaLnBrk="1" hangingPunct="1"/>
            <a:r>
              <a:rPr lang="en-GB" dirty="0" smtClean="0">
                <a:solidFill>
                  <a:schemeClr val="tx1"/>
                </a:solidFill>
              </a:rPr>
              <a:t>Temperature</a:t>
            </a:r>
            <a:r>
              <a:rPr lang="en-GB" b="1" dirty="0" smtClean="0">
                <a:solidFill>
                  <a:schemeClr val="tx1"/>
                </a:solidFill>
              </a:rPr>
              <a:t> </a:t>
            </a:r>
            <a:r>
              <a:rPr lang="en-GB" dirty="0" smtClean="0">
                <a:solidFill>
                  <a:schemeClr val="tx1"/>
                </a:solidFill>
              </a:rPr>
              <a:t>Summary</a:t>
            </a:r>
          </a:p>
        </p:txBody>
      </p:sp>
      <p:sp>
        <p:nvSpPr>
          <p:cNvPr id="20483" name="Rectangle 3"/>
          <p:cNvSpPr>
            <a:spLocks noGrp="1" noChangeArrowheads="1"/>
          </p:cNvSpPr>
          <p:nvPr>
            <p:ph type="body" idx="1"/>
          </p:nvPr>
        </p:nvSpPr>
        <p:spPr>
          <a:xfrm>
            <a:off x="457200" y="1268760"/>
            <a:ext cx="8229600" cy="4857403"/>
          </a:xfrm>
        </p:spPr>
        <p:style>
          <a:lnRef idx="1">
            <a:schemeClr val="accent3"/>
          </a:lnRef>
          <a:fillRef idx="2">
            <a:schemeClr val="accent3"/>
          </a:fillRef>
          <a:effectRef idx="1">
            <a:schemeClr val="accent3"/>
          </a:effectRef>
          <a:fontRef idx="minor">
            <a:schemeClr val="dk1"/>
          </a:fontRef>
        </p:style>
        <p:txBody>
          <a:bodyPr/>
          <a:lstStyle/>
          <a:p>
            <a:pPr eaLnBrk="1" hangingPunct="1">
              <a:lnSpc>
                <a:spcPct val="80000"/>
              </a:lnSpc>
            </a:pPr>
            <a:endParaRPr lang="en-GB" sz="2400" dirty="0" smtClean="0"/>
          </a:p>
          <a:p>
            <a:pPr eaLnBrk="1" hangingPunct="1">
              <a:lnSpc>
                <a:spcPct val="80000"/>
              </a:lnSpc>
            </a:pPr>
            <a:r>
              <a:rPr lang="en-GB" sz="2400" dirty="0" smtClean="0"/>
              <a:t>Increasing the temperature of a system in dynamic equilibrium favours the endothermic reaction. The system counteracts the change you have made by absorbing the extra heat.</a:t>
            </a:r>
          </a:p>
          <a:p>
            <a:pPr eaLnBrk="1" hangingPunct="1">
              <a:lnSpc>
                <a:spcPct val="80000"/>
              </a:lnSpc>
            </a:pPr>
            <a:endParaRPr lang="en-GB" sz="2400" dirty="0" smtClean="0"/>
          </a:p>
          <a:p>
            <a:pPr eaLnBrk="1" hangingPunct="1">
              <a:lnSpc>
                <a:spcPct val="80000"/>
              </a:lnSpc>
            </a:pPr>
            <a:r>
              <a:rPr lang="en-GB" sz="2400" dirty="0" smtClean="0"/>
              <a:t>Decreasing the temperature of a system in dynamic equilibrium favours the exothermic reaction. The system counteracts the change you have made by producing more heat.</a:t>
            </a:r>
            <a:endParaRPr lang="en-GB" sz="2400" b="1" i="1" dirty="0" smtClean="0"/>
          </a:p>
          <a:p>
            <a:pPr eaLnBrk="1" hangingPunct="1">
              <a:lnSpc>
                <a:spcPct val="80000"/>
              </a:lnSpc>
              <a:buFontTx/>
              <a:buNone/>
            </a:pPr>
            <a:endParaRPr lang="en-GB" sz="2400" dirty="0" smtClean="0"/>
          </a:p>
          <a:p>
            <a:pPr eaLnBrk="1" hangingPunct="1">
              <a:lnSpc>
                <a:spcPct val="80000"/>
              </a:lnSpc>
            </a:pPr>
            <a:r>
              <a:rPr lang="en-GB" sz="2400" dirty="0" smtClean="0"/>
              <a:t>This isn't in any way an </a:t>
            </a:r>
            <a:r>
              <a:rPr lang="en-GB" sz="2400" i="1" dirty="0" smtClean="0"/>
              <a:t>explanation</a:t>
            </a:r>
            <a:r>
              <a:rPr lang="en-GB" sz="2400" dirty="0" smtClean="0"/>
              <a:t> of why the position of equilibrium moves in the ways described. It is only a way of helping you to work out what happens </a:t>
            </a:r>
          </a:p>
        </p:txBody>
      </p:sp>
    </p:spTree>
    <p:extLst>
      <p:ext uri="{BB962C8B-B14F-4D97-AF65-F5344CB8AC3E}">
        <p14:creationId xmlns:p14="http://schemas.microsoft.com/office/powerpoint/2010/main" xmlns="" val="1687237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idx="4294967295"/>
          </p:nvPr>
        </p:nvSpPr>
        <p:spPr>
          <a:xfrm>
            <a:off x="467544" y="0"/>
            <a:ext cx="8229600" cy="764704"/>
          </a:xfrm>
        </p:spPr>
        <p:txBody>
          <a:bodyPr/>
          <a:lstStyle/>
          <a:p>
            <a:r>
              <a:rPr lang="en-GB" u="sng" dirty="0"/>
              <a:t>Concentration and equilibrium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idx="4294967295"/>
          </p:nvPr>
        </p:nvSpPr>
        <p:spPr>
          <a:xfrm>
            <a:off x="467544" y="0"/>
            <a:ext cx="8229600" cy="764704"/>
          </a:xfrm>
        </p:spPr>
        <p:txBody>
          <a:bodyPr/>
          <a:lstStyle/>
          <a:p>
            <a:r>
              <a:rPr lang="en-GB" u="sng" dirty="0"/>
              <a:t>Concentration and equilibrium</a:t>
            </a:r>
          </a:p>
        </p:txBody>
      </p:sp>
      <p:sp>
        <p:nvSpPr>
          <p:cNvPr id="1008643" name="Text Box 3"/>
          <p:cNvSpPr txBox="1">
            <a:spLocks noChangeArrowheads="1"/>
          </p:cNvSpPr>
          <p:nvPr/>
        </p:nvSpPr>
        <p:spPr bwMode="auto">
          <a:xfrm>
            <a:off x="563563" y="784225"/>
            <a:ext cx="8189912" cy="1187450"/>
          </a:xfrm>
          <a:prstGeom prst="rect">
            <a:avLst/>
          </a:prstGeom>
          <a:noFill/>
          <a:ln w="9525" algn="ctr">
            <a:noFill/>
            <a:miter lim="800000"/>
            <a:headEnd/>
            <a:tailEnd/>
          </a:ln>
          <a:effectLst/>
        </p:spPr>
        <p:txBody>
          <a:bodyPr>
            <a:spAutoFit/>
          </a:bodyPr>
          <a:lstStyle/>
          <a:p>
            <a:r>
              <a:rPr lang="en-GB" sz="2400" dirty="0"/>
              <a:t>If the concentration of one of the substances involved in a dynamic equilibrium changes, the equilibrium will shift to oppose that change.</a:t>
            </a:r>
          </a:p>
        </p:txBody>
      </p:sp>
      <p:sp>
        <p:nvSpPr>
          <p:cNvPr id="1008645" name="Text Box 5"/>
          <p:cNvSpPr txBox="1">
            <a:spLocks noChangeArrowheads="1"/>
          </p:cNvSpPr>
          <p:nvPr/>
        </p:nvSpPr>
        <p:spPr bwMode="auto">
          <a:xfrm>
            <a:off x="565150" y="2898775"/>
            <a:ext cx="8278813" cy="1552575"/>
          </a:xfrm>
          <a:prstGeom prst="rect">
            <a:avLst/>
          </a:prstGeom>
          <a:noFill/>
          <a:ln w="9525" algn="ctr">
            <a:noFill/>
            <a:miter lim="800000"/>
            <a:headEnd/>
            <a:tailEnd/>
          </a:ln>
          <a:effectLst/>
        </p:spPr>
        <p:txBody>
          <a:bodyPr>
            <a:spAutoFit/>
          </a:bodyPr>
          <a:lstStyle/>
          <a:p>
            <a:r>
              <a:rPr lang="en-GB" sz="2400"/>
              <a:t>If the concentration of A is </a:t>
            </a:r>
            <a:r>
              <a:rPr lang="en-GB" sz="2400" b="1"/>
              <a:t>increased</a:t>
            </a:r>
            <a:r>
              <a:rPr lang="en-GB" sz="2400"/>
              <a:t>, the equilibrium will shift to the </a:t>
            </a:r>
            <a:r>
              <a:rPr lang="en-GB" sz="2400" b="1"/>
              <a:t>right</a:t>
            </a:r>
            <a:r>
              <a:rPr lang="en-GB" sz="2400"/>
              <a:t> to </a:t>
            </a:r>
            <a:r>
              <a:rPr lang="en-GB" sz="2400" b="1"/>
              <a:t>reduce</a:t>
            </a:r>
            <a:r>
              <a:rPr lang="en-GB" sz="2400"/>
              <a:t> the amount of A. Increasing the concentration of any substance causes the equilibrium to shift to use up more of that substance.</a:t>
            </a:r>
          </a:p>
        </p:txBody>
      </p:sp>
      <p:sp>
        <p:nvSpPr>
          <p:cNvPr id="1008647" name="Text Box 7"/>
          <p:cNvSpPr txBox="1">
            <a:spLocks noChangeArrowheads="1"/>
          </p:cNvSpPr>
          <p:nvPr/>
        </p:nvSpPr>
        <p:spPr bwMode="auto">
          <a:xfrm>
            <a:off x="565150" y="4686300"/>
            <a:ext cx="8051800" cy="1552575"/>
          </a:xfrm>
          <a:prstGeom prst="rect">
            <a:avLst/>
          </a:prstGeom>
          <a:noFill/>
          <a:ln w="9525" algn="ctr">
            <a:noFill/>
            <a:miter lim="800000"/>
            <a:headEnd/>
            <a:tailEnd/>
          </a:ln>
          <a:effectLst/>
        </p:spPr>
        <p:txBody>
          <a:bodyPr>
            <a:spAutoFit/>
          </a:bodyPr>
          <a:lstStyle/>
          <a:p>
            <a:r>
              <a:rPr lang="en-GB" sz="2400"/>
              <a:t>If the concentration of A is </a:t>
            </a:r>
            <a:r>
              <a:rPr lang="en-GB" sz="2400" b="1"/>
              <a:t>reduced</a:t>
            </a:r>
            <a:r>
              <a:rPr lang="en-GB" sz="2400"/>
              <a:t>, the equilibrium will shift to the </a:t>
            </a:r>
            <a:r>
              <a:rPr lang="en-GB" sz="2400" b="1"/>
              <a:t>left </a:t>
            </a:r>
            <a:r>
              <a:rPr lang="en-GB" sz="2400"/>
              <a:t>to </a:t>
            </a:r>
            <a:r>
              <a:rPr lang="en-GB" sz="2400" b="1"/>
              <a:t>increase</a:t>
            </a:r>
            <a:r>
              <a:rPr lang="en-GB" sz="2400"/>
              <a:t> the amount of A. Decreasing the concentration of any substance causes the equilibrium to shift to make more of that substance.</a:t>
            </a:r>
          </a:p>
        </p:txBody>
      </p:sp>
      <p:grpSp>
        <p:nvGrpSpPr>
          <p:cNvPr id="2" name="Group 14"/>
          <p:cNvGrpSpPr>
            <a:grpSpLocks/>
          </p:cNvGrpSpPr>
          <p:nvPr/>
        </p:nvGrpSpPr>
        <p:grpSpPr bwMode="auto">
          <a:xfrm>
            <a:off x="2705100" y="2146300"/>
            <a:ext cx="3733800" cy="596900"/>
            <a:chOff x="1704" y="1352"/>
            <a:chExt cx="2352" cy="376"/>
          </a:xfrm>
        </p:grpSpPr>
        <p:sp>
          <p:nvSpPr>
            <p:cNvPr id="1008650" name="AutoShape 10"/>
            <p:cNvSpPr>
              <a:spLocks noChangeArrowheads="1"/>
            </p:cNvSpPr>
            <p:nvPr/>
          </p:nvSpPr>
          <p:spPr bwMode="auto">
            <a:xfrm>
              <a:off x="1704" y="1352"/>
              <a:ext cx="2352" cy="376"/>
            </a:xfrm>
            <a:prstGeom prst="roundRect">
              <a:avLst>
                <a:gd name="adj" fmla="val 15426"/>
              </a:avLst>
            </a:prstGeom>
            <a:solidFill>
              <a:srgbClr val="FFFFCC"/>
            </a:solidFill>
            <a:ln w="38100" algn="ctr">
              <a:solidFill>
                <a:srgbClr val="FF6600"/>
              </a:solidFill>
              <a:round/>
              <a:headEnd/>
              <a:tailEnd/>
            </a:ln>
            <a:effectLst/>
          </p:spPr>
          <p:txBody>
            <a:bodyPr anchor="ctr">
              <a:spAutoFit/>
            </a:bodyPr>
            <a:lstStyle/>
            <a:p>
              <a:endParaRPr lang="en-GB"/>
            </a:p>
          </p:txBody>
        </p:sp>
        <p:sp>
          <p:nvSpPr>
            <p:cNvPr id="1008644" name="Text Box 4"/>
            <p:cNvSpPr txBox="1">
              <a:spLocks noChangeArrowheads="1"/>
            </p:cNvSpPr>
            <p:nvPr/>
          </p:nvSpPr>
          <p:spPr bwMode="auto">
            <a:xfrm>
              <a:off x="1949" y="1390"/>
              <a:ext cx="1863" cy="288"/>
            </a:xfrm>
            <a:prstGeom prst="rect">
              <a:avLst/>
            </a:prstGeom>
            <a:noFill/>
            <a:ln w="9525" algn="ctr">
              <a:noFill/>
              <a:miter lim="800000"/>
              <a:headEnd/>
              <a:tailEnd/>
            </a:ln>
            <a:effectLst/>
          </p:spPr>
          <p:txBody>
            <a:bodyPr>
              <a:spAutoFit/>
            </a:bodyPr>
            <a:lstStyle/>
            <a:p>
              <a:pPr algn="ctr"/>
              <a:r>
                <a:rPr lang="en-GB" sz="2400" b="1">
                  <a:cs typeface="Arial" pitchFamily="34" charset="0"/>
                </a:rPr>
                <a:t>A  +  B  </a:t>
              </a:r>
              <a:r>
                <a:rPr lang="en-US" sz="2400" b="1">
                  <a:latin typeface="Royal Society of Chemistry" pitchFamily="2" charset="0"/>
                  <a:cs typeface="Arial" pitchFamily="34" charset="0"/>
                </a:rPr>
                <a:t> </a:t>
              </a:r>
              <a:r>
                <a:rPr lang="en-GB" sz="2400" b="1">
                  <a:cs typeface="Arial" pitchFamily="34" charset="0"/>
                </a:rPr>
                <a:t>    C  +  D</a:t>
              </a:r>
              <a:endParaRPr lang="en-US" sz="2400" b="1">
                <a:latin typeface="Royal Society of Chemistry" pitchFamily="2" charset="0"/>
                <a:cs typeface="Arial" pitchFamily="34" charset="0"/>
              </a:endParaRPr>
            </a:p>
          </p:txBody>
        </p:sp>
        <p:pic>
          <p:nvPicPr>
            <p:cNvPr id="1008653" name="Picture 13" descr="new_reverse_sign"/>
            <p:cNvPicPr>
              <a:picLocks noChangeAspect="1" noChangeArrowheads="1"/>
            </p:cNvPicPr>
            <p:nvPr/>
          </p:nvPicPr>
          <p:blipFill>
            <a:blip r:embed="rId3" cstate="print"/>
            <a:srcRect/>
            <a:stretch>
              <a:fillRect/>
            </a:stretch>
          </p:blipFill>
          <p:spPr bwMode="auto">
            <a:xfrm>
              <a:off x="2742" y="1418"/>
              <a:ext cx="263" cy="251"/>
            </a:xfrm>
            <a:prstGeom prst="rect">
              <a:avLst/>
            </a:prstGeom>
            <a:noFill/>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12738" name="Rectangle 2"/>
          <p:cNvSpPr>
            <a:spLocks noGrp="1" noChangeArrowheads="1"/>
          </p:cNvSpPr>
          <p:nvPr>
            <p:ph type="title" idx="4294967295"/>
          </p:nvPr>
        </p:nvSpPr>
        <p:spPr>
          <a:xfrm>
            <a:off x="467544" y="0"/>
            <a:ext cx="8229600" cy="810344"/>
          </a:xfrm>
        </p:spPr>
        <p:txBody>
          <a:bodyPr/>
          <a:lstStyle/>
          <a:p>
            <a:r>
              <a:rPr lang="en-GB" dirty="0"/>
              <a:t>Pressure and equilibrium</a:t>
            </a:r>
          </a:p>
        </p:txBody>
      </p:sp>
    </p:spTree>
    <p:controls>
      <p:control spid="2050" name="ShockwaveFlash1" r:id="rId2" imgW="8699841" imgH="5308975"/>
    </p:controls>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Grp="1" noChangeArrowheads="1"/>
          </p:cNvSpPr>
          <p:nvPr>
            <p:ph type="title" idx="4294967295"/>
          </p:nvPr>
        </p:nvSpPr>
        <p:spPr>
          <a:xfrm>
            <a:off x="467544" y="0"/>
            <a:ext cx="8229600" cy="810344"/>
          </a:xfrm>
        </p:spPr>
        <p:txBody>
          <a:bodyPr/>
          <a:lstStyle/>
          <a:p>
            <a:r>
              <a:rPr lang="en-GB" dirty="0"/>
              <a:t>Pressure and equilibrium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competition with the rate…</a:t>
            </a:r>
            <a:endParaRPr lang="en-US" dirty="0"/>
          </a:p>
        </p:txBody>
      </p:sp>
      <p:sp>
        <p:nvSpPr>
          <p:cNvPr id="3" name="Content Placeholder 2"/>
          <p:cNvSpPr>
            <a:spLocks noGrp="1"/>
          </p:cNvSpPr>
          <p:nvPr>
            <p:ph idx="1"/>
          </p:nvPr>
        </p:nvSpPr>
        <p:spPr/>
        <p:txBody>
          <a:bodyPr>
            <a:normAutofit lnSpcReduction="10000"/>
          </a:bodyPr>
          <a:lstStyle/>
          <a:p>
            <a:r>
              <a:rPr lang="en-US" dirty="0" smtClean="0"/>
              <a:t>The rate is increased with increasing concentration and temperature – however this may cause the equilibrium to lie in favor of the reactants.</a:t>
            </a:r>
          </a:p>
          <a:p>
            <a:r>
              <a:rPr lang="en-US" dirty="0" smtClean="0"/>
              <a:t>The final conditions will be a compromise between the two.</a:t>
            </a:r>
          </a:p>
          <a:p>
            <a:r>
              <a:rPr lang="en-US" dirty="0" smtClean="0"/>
              <a:t>It is a common exam question to ask you to comment on conditions in terms of favorability for rate and for equilibrium.</a:t>
            </a:r>
            <a:endParaRPr lang="en-US" dirty="0"/>
          </a:p>
        </p:txBody>
      </p:sp>
    </p:spTree>
    <p:extLst>
      <p:ext uri="{BB962C8B-B14F-4D97-AF65-F5344CB8AC3E}">
        <p14:creationId xmlns:p14="http://schemas.microsoft.com/office/powerpoint/2010/main" xmlns="" val="2889162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336704"/>
          </a:xfrm>
        </p:spPr>
        <p:txBody>
          <a:bodyPr>
            <a:normAutofit fontScale="85000" lnSpcReduction="20000"/>
          </a:bodyPr>
          <a:lstStyle/>
          <a:p>
            <a:pPr algn="ctr">
              <a:buNone/>
            </a:pPr>
            <a:r>
              <a:rPr lang="en-GB" b="1" u="sng" dirty="0" smtClean="0"/>
              <a:t>Chemical Equilibrium</a:t>
            </a:r>
            <a:endParaRPr lang="en-GB" u="sng" dirty="0" smtClean="0"/>
          </a:p>
          <a:p>
            <a:pPr>
              <a:buNone/>
            </a:pPr>
            <a:r>
              <a:rPr lang="en-GB" b="1" dirty="0" smtClean="0"/>
              <a:t>Objective:</a:t>
            </a:r>
            <a:r>
              <a:rPr lang="en-GB" dirty="0" smtClean="0"/>
              <a:t> to know what chemical </a:t>
            </a:r>
            <a:r>
              <a:rPr lang="en-GB" dirty="0" err="1" smtClean="0"/>
              <a:t>equilibirum</a:t>
            </a:r>
            <a:r>
              <a:rPr lang="en-GB" dirty="0" smtClean="0"/>
              <a:t> is and justify why conditions are used in industry</a:t>
            </a:r>
          </a:p>
          <a:p>
            <a:pPr>
              <a:buNone/>
            </a:pPr>
            <a:r>
              <a:rPr lang="en-GB" b="1" dirty="0" smtClean="0"/>
              <a:t>Success criteria:</a:t>
            </a:r>
          </a:p>
          <a:p>
            <a:r>
              <a:rPr lang="en-GB" dirty="0" smtClean="0"/>
              <a:t>know that many reactions are readily reversible and that they can reach a state of dynamic equilibrium in which:</a:t>
            </a:r>
            <a:br>
              <a:rPr lang="en-GB" dirty="0" smtClean="0"/>
            </a:br>
            <a:r>
              <a:rPr lang="en-GB" dirty="0" err="1" smtClean="0"/>
              <a:t>i</a:t>
            </a:r>
            <a:r>
              <a:rPr lang="en-GB" dirty="0" smtClean="0"/>
              <a:t>) the rate of the forward reaction is equal to the rate of the backward reaction</a:t>
            </a:r>
            <a:br>
              <a:rPr lang="en-GB" dirty="0" smtClean="0"/>
            </a:br>
            <a:r>
              <a:rPr lang="en-GB" dirty="0" smtClean="0"/>
              <a:t>ii) the concentrations of reactants and products remain constant</a:t>
            </a:r>
          </a:p>
          <a:p>
            <a:r>
              <a:rPr lang="en-GB" dirty="0" smtClean="0"/>
              <a:t>be able to predict and justify the qualitative effect of a change in temperature, concentration or pressure on a homogeneous system in equilibrium</a:t>
            </a:r>
          </a:p>
          <a:p>
            <a:r>
              <a:rPr lang="en-GB" dirty="0" smtClean="0"/>
              <a:t>evaluate data to explain the necessity, for many industrial processes, to reach a compromise between the yield and the rate of reaction</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62" name="Rectangle 30"/>
          <p:cNvSpPr>
            <a:spLocks noChangeArrowheads="1"/>
          </p:cNvSpPr>
          <p:nvPr/>
        </p:nvSpPr>
        <p:spPr bwMode="auto">
          <a:xfrm>
            <a:off x="4826000" y="901700"/>
            <a:ext cx="3657600" cy="2133600"/>
          </a:xfrm>
          <a:prstGeom prst="rect">
            <a:avLst/>
          </a:prstGeom>
          <a:solidFill>
            <a:srgbClr val="FFFFCC"/>
          </a:solidFill>
          <a:ln w="9525" algn="ctr">
            <a:noFill/>
            <a:miter lim="800000"/>
            <a:headEnd/>
            <a:tailEnd/>
          </a:ln>
          <a:effectLst/>
        </p:spPr>
        <p:txBody>
          <a:bodyPr wrap="none" anchor="ctr">
            <a:spAutoFit/>
          </a:bodyPr>
          <a:lstStyle/>
          <a:p>
            <a:endParaRPr lang="en-GB"/>
          </a:p>
        </p:txBody>
      </p:sp>
      <p:pic>
        <p:nvPicPr>
          <p:cNvPr id="1016855" name="Picture 23" descr="Ea_2curves"/>
          <p:cNvPicPr>
            <a:picLocks noChangeAspect="1" noChangeArrowheads="1"/>
          </p:cNvPicPr>
          <p:nvPr/>
        </p:nvPicPr>
        <p:blipFill>
          <a:blip r:embed="rId3" cstate="print"/>
          <a:srcRect/>
          <a:stretch>
            <a:fillRect/>
          </a:stretch>
        </p:blipFill>
        <p:spPr bwMode="auto">
          <a:xfrm>
            <a:off x="4562475" y="682625"/>
            <a:ext cx="4206875" cy="2571750"/>
          </a:xfrm>
          <a:prstGeom prst="rect">
            <a:avLst/>
          </a:prstGeom>
          <a:noFill/>
        </p:spPr>
      </p:pic>
      <p:sp>
        <p:nvSpPr>
          <p:cNvPr id="1016834" name="Rectangle 2"/>
          <p:cNvSpPr>
            <a:spLocks noGrp="1" noChangeArrowheads="1"/>
          </p:cNvSpPr>
          <p:nvPr>
            <p:ph type="title" idx="4294967295"/>
          </p:nvPr>
        </p:nvSpPr>
        <p:spPr>
          <a:xfrm>
            <a:off x="539552" y="0"/>
            <a:ext cx="8229600" cy="764704"/>
          </a:xfrm>
        </p:spPr>
        <p:txBody>
          <a:bodyPr/>
          <a:lstStyle/>
          <a:p>
            <a:r>
              <a:rPr lang="en-GB" u="sng" dirty="0"/>
              <a:t>Catalysts and equilibrium</a:t>
            </a:r>
          </a:p>
        </p:txBody>
      </p:sp>
      <p:sp>
        <p:nvSpPr>
          <p:cNvPr id="1016835" name="Text Box 3"/>
          <p:cNvSpPr txBox="1">
            <a:spLocks noChangeArrowheads="1"/>
          </p:cNvSpPr>
          <p:nvPr/>
        </p:nvSpPr>
        <p:spPr bwMode="auto">
          <a:xfrm>
            <a:off x="563563" y="784225"/>
            <a:ext cx="3605212" cy="1917700"/>
          </a:xfrm>
          <a:prstGeom prst="rect">
            <a:avLst/>
          </a:prstGeom>
          <a:noFill/>
          <a:ln w="9525" algn="ctr">
            <a:noFill/>
            <a:miter lim="800000"/>
            <a:headEnd/>
            <a:tailEnd/>
          </a:ln>
          <a:effectLst/>
        </p:spPr>
        <p:txBody>
          <a:bodyPr>
            <a:spAutoFit/>
          </a:bodyPr>
          <a:lstStyle/>
          <a:p>
            <a:r>
              <a:rPr lang="en-GB" sz="2400" dirty="0"/>
              <a:t>A catalyst is a substance that speeds up the rate of reaction by providing an alternative reaction pathway of lower energy.</a:t>
            </a:r>
          </a:p>
        </p:txBody>
      </p:sp>
      <p:sp>
        <p:nvSpPr>
          <p:cNvPr id="1016836" name="Text Box 4"/>
          <p:cNvSpPr txBox="1">
            <a:spLocks noChangeArrowheads="1"/>
          </p:cNvSpPr>
          <p:nvPr/>
        </p:nvSpPr>
        <p:spPr bwMode="auto">
          <a:xfrm>
            <a:off x="563563" y="5854700"/>
            <a:ext cx="7745412" cy="457200"/>
          </a:xfrm>
          <a:prstGeom prst="rect">
            <a:avLst/>
          </a:prstGeom>
          <a:noFill/>
          <a:ln w="9525" algn="ctr">
            <a:noFill/>
            <a:miter lim="800000"/>
            <a:headEnd/>
            <a:tailEnd/>
          </a:ln>
          <a:effectLst/>
        </p:spPr>
        <p:txBody>
          <a:bodyPr>
            <a:spAutoFit/>
          </a:bodyPr>
          <a:lstStyle/>
          <a:p>
            <a:r>
              <a:rPr lang="en-GB" sz="2400"/>
              <a:t>The use of catalysts is particularly important in industry.</a:t>
            </a:r>
          </a:p>
        </p:txBody>
      </p:sp>
      <p:sp>
        <p:nvSpPr>
          <p:cNvPr id="1016837" name="Text Box 5"/>
          <p:cNvSpPr txBox="1">
            <a:spLocks noChangeArrowheads="1"/>
          </p:cNvSpPr>
          <p:nvPr/>
        </p:nvSpPr>
        <p:spPr bwMode="auto">
          <a:xfrm>
            <a:off x="563563" y="5226050"/>
            <a:ext cx="4594225" cy="457200"/>
          </a:xfrm>
          <a:prstGeom prst="rect">
            <a:avLst/>
          </a:prstGeom>
          <a:noFill/>
          <a:ln w="9525" algn="ctr">
            <a:noFill/>
            <a:miter lim="800000"/>
            <a:headEnd/>
            <a:tailEnd/>
          </a:ln>
          <a:effectLst/>
        </p:spPr>
        <p:txBody>
          <a:bodyPr wrap="none">
            <a:spAutoFit/>
          </a:bodyPr>
          <a:lstStyle/>
          <a:p>
            <a:pPr marL="355600" indent="-355600">
              <a:buClr>
                <a:srgbClr val="FF6600"/>
              </a:buClr>
              <a:buSzPct val="80000"/>
              <a:buFont typeface="Wingdings" pitchFamily="2" charset="2"/>
              <a:buChar char="l"/>
            </a:pPr>
            <a:r>
              <a:rPr lang="en-GB" sz="2400"/>
              <a:t>equilibrium is reached </a:t>
            </a:r>
            <a:r>
              <a:rPr lang="en-GB" sz="2400" b="1"/>
              <a:t>faster</a:t>
            </a:r>
            <a:r>
              <a:rPr lang="en-GB" sz="2400"/>
              <a:t>. </a:t>
            </a:r>
          </a:p>
        </p:txBody>
      </p:sp>
      <p:sp>
        <p:nvSpPr>
          <p:cNvPr id="1016838" name="Text Box 6"/>
          <p:cNvSpPr txBox="1">
            <a:spLocks noChangeArrowheads="1"/>
          </p:cNvSpPr>
          <p:nvPr/>
        </p:nvSpPr>
        <p:spPr bwMode="auto">
          <a:xfrm>
            <a:off x="563563" y="4597400"/>
            <a:ext cx="7667625" cy="457200"/>
          </a:xfrm>
          <a:prstGeom prst="rect">
            <a:avLst/>
          </a:prstGeom>
          <a:noFill/>
          <a:ln w="9525" algn="ctr">
            <a:noFill/>
            <a:miter lim="800000"/>
            <a:headEnd/>
            <a:tailEnd/>
          </a:ln>
          <a:effectLst/>
        </p:spPr>
        <p:txBody>
          <a:bodyPr wrap="none">
            <a:spAutoFit/>
          </a:bodyPr>
          <a:lstStyle/>
          <a:p>
            <a:pPr marL="355600" indent="-355600">
              <a:buClr>
                <a:srgbClr val="FF6600"/>
              </a:buClr>
              <a:buSzPct val="80000"/>
              <a:buFont typeface="Wingdings" pitchFamily="2" charset="2"/>
              <a:buChar char="l"/>
            </a:pPr>
            <a:r>
              <a:rPr lang="en-GB" sz="2400"/>
              <a:t>there is</a:t>
            </a:r>
            <a:r>
              <a:rPr lang="en-GB" sz="2400" b="1"/>
              <a:t> no change</a:t>
            </a:r>
            <a:r>
              <a:rPr lang="en-GB" sz="2400"/>
              <a:t> to the </a:t>
            </a:r>
            <a:r>
              <a:rPr lang="en-GB" sz="2400" b="1"/>
              <a:t>position</a:t>
            </a:r>
            <a:r>
              <a:rPr lang="en-GB" sz="2400"/>
              <a:t> of the equilibrium</a:t>
            </a:r>
          </a:p>
        </p:txBody>
      </p:sp>
      <p:sp>
        <p:nvSpPr>
          <p:cNvPr id="1016840" name="Text Box 8"/>
          <p:cNvSpPr txBox="1">
            <a:spLocks noChangeArrowheads="1"/>
          </p:cNvSpPr>
          <p:nvPr/>
        </p:nvSpPr>
        <p:spPr bwMode="auto">
          <a:xfrm>
            <a:off x="563563" y="2873375"/>
            <a:ext cx="8382000" cy="1552575"/>
          </a:xfrm>
          <a:prstGeom prst="rect">
            <a:avLst/>
          </a:prstGeom>
          <a:noFill/>
          <a:ln w="9525" algn="ctr">
            <a:noFill/>
            <a:miter lim="800000"/>
            <a:headEnd/>
            <a:tailEnd/>
          </a:ln>
          <a:effectLst/>
        </p:spPr>
        <p:txBody>
          <a:bodyPr>
            <a:spAutoFit/>
          </a:bodyPr>
          <a:lstStyle/>
          <a:p>
            <a:r>
              <a:rPr lang="en-GB" sz="2400"/>
              <a:t>When added to a reversible</a:t>
            </a:r>
            <a:br>
              <a:rPr lang="en-GB" sz="2400"/>
            </a:br>
            <a:r>
              <a:rPr lang="en-GB" sz="2400"/>
              <a:t>reaction, a catalyst increases</a:t>
            </a:r>
            <a:br>
              <a:rPr lang="en-GB" sz="2400"/>
            </a:br>
            <a:r>
              <a:rPr lang="en-GB" sz="2400"/>
              <a:t>the rate of both the forward and reverse reactions equally. This has two results:</a:t>
            </a:r>
          </a:p>
        </p:txBody>
      </p:sp>
      <p:sp>
        <p:nvSpPr>
          <p:cNvPr id="1016856" name="Text Box 24"/>
          <p:cNvSpPr txBox="1">
            <a:spLocks noChangeArrowheads="1"/>
          </p:cNvSpPr>
          <p:nvPr/>
        </p:nvSpPr>
        <p:spPr bwMode="auto">
          <a:xfrm>
            <a:off x="6118225" y="2998788"/>
            <a:ext cx="811213" cy="457200"/>
          </a:xfrm>
          <a:prstGeom prst="rect">
            <a:avLst/>
          </a:prstGeom>
          <a:noFill/>
          <a:ln w="9525" algn="ctr">
            <a:noFill/>
            <a:miter lim="800000"/>
            <a:headEnd/>
            <a:tailEnd/>
          </a:ln>
          <a:effectLst/>
        </p:spPr>
        <p:txBody>
          <a:bodyPr wrap="none">
            <a:spAutoFit/>
          </a:bodyPr>
          <a:lstStyle/>
          <a:p>
            <a:r>
              <a:rPr lang="en-GB" sz="2400" b="1"/>
              <a:t>time</a:t>
            </a:r>
          </a:p>
        </p:txBody>
      </p:sp>
      <p:sp>
        <p:nvSpPr>
          <p:cNvPr id="1016857" name="Text Box 25"/>
          <p:cNvSpPr txBox="1">
            <a:spLocks noChangeArrowheads="1"/>
          </p:cNvSpPr>
          <p:nvPr/>
        </p:nvSpPr>
        <p:spPr bwMode="auto">
          <a:xfrm rot="16200000">
            <a:off x="4019550" y="1747838"/>
            <a:ext cx="1184275" cy="457200"/>
          </a:xfrm>
          <a:prstGeom prst="rect">
            <a:avLst/>
          </a:prstGeom>
          <a:noFill/>
          <a:ln w="9525" algn="ctr">
            <a:noFill/>
            <a:miter lim="800000"/>
            <a:headEnd/>
            <a:tailEnd/>
          </a:ln>
          <a:effectLst/>
        </p:spPr>
        <p:txBody>
          <a:bodyPr wrap="none">
            <a:spAutoFit/>
          </a:bodyPr>
          <a:lstStyle/>
          <a:p>
            <a:r>
              <a:rPr lang="en-GB" sz="2400" b="1"/>
              <a:t>energy</a:t>
            </a:r>
          </a:p>
        </p:txBody>
      </p:sp>
      <p:sp>
        <p:nvSpPr>
          <p:cNvPr id="1016858" name="Text Box 26"/>
          <p:cNvSpPr txBox="1">
            <a:spLocks noChangeArrowheads="1"/>
          </p:cNvSpPr>
          <p:nvPr/>
        </p:nvSpPr>
        <p:spPr bwMode="auto">
          <a:xfrm>
            <a:off x="5038725" y="2160588"/>
            <a:ext cx="2012950" cy="457200"/>
          </a:xfrm>
          <a:prstGeom prst="rect">
            <a:avLst/>
          </a:prstGeom>
          <a:noFill/>
          <a:ln w="9525" algn="ctr">
            <a:noFill/>
            <a:miter lim="800000"/>
            <a:headEnd/>
            <a:tailEnd/>
          </a:ln>
          <a:effectLst/>
        </p:spPr>
        <p:txBody>
          <a:bodyPr wrap="none">
            <a:spAutoFit/>
          </a:bodyPr>
          <a:lstStyle/>
          <a:p>
            <a:r>
              <a:rPr lang="en-GB" sz="2400" b="1">
                <a:solidFill>
                  <a:srgbClr val="008A00"/>
                </a:solidFill>
              </a:rPr>
              <a:t>with catalyst</a:t>
            </a:r>
          </a:p>
        </p:txBody>
      </p:sp>
      <p:sp>
        <p:nvSpPr>
          <p:cNvPr id="1016859" name="Text Box 27"/>
          <p:cNvSpPr txBox="1">
            <a:spLocks noChangeArrowheads="1"/>
          </p:cNvSpPr>
          <p:nvPr/>
        </p:nvSpPr>
        <p:spPr bwMode="auto">
          <a:xfrm>
            <a:off x="6753225" y="1017588"/>
            <a:ext cx="1533525" cy="822325"/>
          </a:xfrm>
          <a:prstGeom prst="rect">
            <a:avLst/>
          </a:prstGeom>
          <a:noFill/>
          <a:ln w="9525" algn="ctr">
            <a:noFill/>
            <a:miter lim="800000"/>
            <a:headEnd/>
            <a:tailEnd/>
          </a:ln>
          <a:effectLst/>
        </p:spPr>
        <p:txBody>
          <a:bodyPr>
            <a:spAutoFit/>
          </a:bodyPr>
          <a:lstStyle/>
          <a:p>
            <a:pPr algn="ctr"/>
            <a:r>
              <a:rPr lang="en-GB" sz="2400" b="1">
                <a:solidFill>
                  <a:srgbClr val="CE0000"/>
                </a:solidFill>
              </a:rPr>
              <a:t>without catalyst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Exam Questions</a:t>
            </a:r>
            <a:endParaRPr lang="en-GB" dirty="0"/>
          </a:p>
        </p:txBody>
      </p:sp>
      <p:sp>
        <p:nvSpPr>
          <p:cNvPr id="3" name="Content Placeholder 2"/>
          <p:cNvSpPr>
            <a:spLocks noGrp="1"/>
          </p:cNvSpPr>
          <p:nvPr>
            <p:ph idx="1"/>
          </p:nvPr>
        </p:nvSpPr>
        <p:spPr/>
        <p:txBody>
          <a:bodyPr/>
          <a:lstStyle/>
          <a:p>
            <a:pPr>
              <a:buNone/>
            </a:pPr>
            <a:r>
              <a:rPr lang="en-GB" dirty="0" smtClean="0"/>
              <a:t>Questions 1, 2, 3</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smtClean="0"/>
          </a:p>
        </p:txBody>
      </p:sp>
      <p:sp>
        <p:nvSpPr>
          <p:cNvPr id="3075" name="Rectangle 3"/>
          <p:cNvSpPr>
            <a:spLocks noGrp="1" noChangeArrowheads="1"/>
          </p:cNvSpPr>
          <p:nvPr>
            <p:ph type="body" idx="1"/>
          </p:nvPr>
        </p:nvSpPr>
        <p:spPr>
          <a:xfrm>
            <a:off x="251520" y="260648"/>
            <a:ext cx="8640960" cy="6336704"/>
          </a:xfrm>
        </p:spPr>
        <p:style>
          <a:lnRef idx="1">
            <a:schemeClr val="accent1"/>
          </a:lnRef>
          <a:fillRef idx="2">
            <a:schemeClr val="accent1"/>
          </a:fillRef>
          <a:effectRef idx="1">
            <a:schemeClr val="accent1"/>
          </a:effectRef>
          <a:fontRef idx="minor">
            <a:schemeClr val="dk1"/>
          </a:fontRef>
        </p:style>
        <p:txBody>
          <a:bodyPr/>
          <a:lstStyle/>
          <a:p>
            <a:pPr marL="0" indent="0" eaLnBrk="1" hangingPunct="1">
              <a:lnSpc>
                <a:spcPct val="90000"/>
              </a:lnSpc>
              <a:buNone/>
            </a:pPr>
            <a:r>
              <a:rPr lang="en-GB" sz="4000" dirty="0" smtClean="0"/>
              <a:t>The specification says you must be able to:</a:t>
            </a:r>
          </a:p>
          <a:p>
            <a:pPr marL="0" indent="0">
              <a:buNone/>
            </a:pPr>
            <a:endParaRPr lang="en-US" sz="3600" dirty="0" smtClean="0"/>
          </a:p>
          <a:p>
            <a:pPr marL="0" indent="0">
              <a:buNone/>
            </a:pPr>
            <a:r>
              <a:rPr lang="en-US" sz="3600" dirty="0" smtClean="0"/>
              <a:t>to </a:t>
            </a:r>
            <a:r>
              <a:rPr lang="en-US" sz="3600" dirty="0"/>
              <a:t>describe and predict, in </a:t>
            </a:r>
            <a:r>
              <a:rPr lang="en-US" sz="3600" dirty="0" smtClean="0"/>
              <a:t>a homogeneous </a:t>
            </a:r>
            <a:r>
              <a:rPr lang="en-US" sz="3600" dirty="0"/>
              <a:t>reaction, the qualitative effects on </a:t>
            </a:r>
            <a:r>
              <a:rPr lang="en-US" sz="3600" dirty="0" smtClean="0"/>
              <a:t>the position </a:t>
            </a:r>
            <a:r>
              <a:rPr lang="en-US" sz="3600" dirty="0"/>
              <a:t>of equilibrium of changes in the </a:t>
            </a:r>
            <a:r>
              <a:rPr lang="en-US" sz="3600" dirty="0" smtClean="0"/>
              <a:t>following </a:t>
            </a:r>
            <a:r>
              <a:rPr lang="en-GB" sz="3600" dirty="0" smtClean="0"/>
              <a:t>conditions</a:t>
            </a:r>
            <a:r>
              <a:rPr lang="en-GB" sz="3600" dirty="0"/>
              <a:t>: </a:t>
            </a:r>
            <a:endParaRPr lang="en-GB" sz="3600" dirty="0" smtClean="0"/>
          </a:p>
          <a:p>
            <a:pPr marL="0" indent="0">
              <a:buNone/>
            </a:pPr>
            <a:endParaRPr lang="en-GB" sz="3600" dirty="0" smtClean="0"/>
          </a:p>
          <a:p>
            <a:pPr marL="0" indent="0">
              <a:buNone/>
            </a:pPr>
            <a:r>
              <a:rPr lang="en-GB" sz="3600" dirty="0" smtClean="0"/>
              <a:t>concentration</a:t>
            </a:r>
            <a:r>
              <a:rPr lang="en-GB" sz="3600" dirty="0"/>
              <a:t>, temperature, pressure</a:t>
            </a:r>
            <a:r>
              <a:rPr lang="en-GB" sz="3600" dirty="0" smtClean="0"/>
              <a:t>;</a:t>
            </a:r>
            <a:endParaRPr lang="en-US" sz="3600" dirty="0" smtClean="0"/>
          </a:p>
        </p:txBody>
      </p:sp>
    </p:spTree>
    <p:extLst>
      <p:ext uri="{BB962C8B-B14F-4D97-AF65-F5344CB8AC3E}">
        <p14:creationId xmlns:p14="http://schemas.microsoft.com/office/powerpoint/2010/main" xmlns="" val="1468810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336704"/>
          </a:xfrm>
        </p:spPr>
        <p:txBody>
          <a:bodyPr>
            <a:normAutofit fontScale="85000" lnSpcReduction="20000"/>
          </a:bodyPr>
          <a:lstStyle/>
          <a:p>
            <a:pPr algn="ctr">
              <a:buNone/>
            </a:pPr>
            <a:r>
              <a:rPr lang="en-GB" b="1" u="sng" dirty="0" smtClean="0"/>
              <a:t>Chemical Equilibrium</a:t>
            </a:r>
            <a:endParaRPr lang="en-GB" u="sng" dirty="0" smtClean="0"/>
          </a:p>
          <a:p>
            <a:pPr>
              <a:buNone/>
            </a:pPr>
            <a:r>
              <a:rPr lang="en-GB" b="1" dirty="0" smtClean="0"/>
              <a:t>Objective:</a:t>
            </a:r>
            <a:r>
              <a:rPr lang="en-GB" dirty="0" smtClean="0"/>
              <a:t> to know what chemical </a:t>
            </a:r>
            <a:r>
              <a:rPr lang="en-GB" dirty="0" err="1" smtClean="0"/>
              <a:t>equilibirum</a:t>
            </a:r>
            <a:r>
              <a:rPr lang="en-GB" dirty="0" smtClean="0"/>
              <a:t> is and justify why conditions are used in industry</a:t>
            </a:r>
          </a:p>
          <a:p>
            <a:pPr>
              <a:buNone/>
            </a:pPr>
            <a:r>
              <a:rPr lang="en-GB" b="1" dirty="0" smtClean="0"/>
              <a:t>Success criteria:</a:t>
            </a:r>
          </a:p>
          <a:p>
            <a:r>
              <a:rPr lang="en-GB" dirty="0" smtClean="0"/>
              <a:t>know that many reactions are readily reversible and that they can reach a state of dynamic equilibrium in which:</a:t>
            </a:r>
            <a:br>
              <a:rPr lang="en-GB" dirty="0" smtClean="0"/>
            </a:br>
            <a:r>
              <a:rPr lang="en-GB" dirty="0" err="1" smtClean="0"/>
              <a:t>i</a:t>
            </a:r>
            <a:r>
              <a:rPr lang="en-GB" dirty="0" smtClean="0"/>
              <a:t>) the rate of the forward reaction is equal to the rate of the backward reaction</a:t>
            </a:r>
            <a:br>
              <a:rPr lang="en-GB" dirty="0" smtClean="0"/>
            </a:br>
            <a:r>
              <a:rPr lang="en-GB" dirty="0" smtClean="0"/>
              <a:t>ii) the concentrations of reactants and products remain constant</a:t>
            </a:r>
          </a:p>
          <a:p>
            <a:r>
              <a:rPr lang="en-GB" dirty="0" smtClean="0">
                <a:solidFill>
                  <a:srgbClr val="FF0000"/>
                </a:solidFill>
              </a:rPr>
              <a:t>be able to predict and justify the qualitative effect of a change in temperature, concentration or pressure on a homogeneous system in equilibrium</a:t>
            </a:r>
          </a:p>
          <a:p>
            <a:r>
              <a:rPr lang="en-GB" dirty="0" smtClean="0"/>
              <a:t>evaluate data to explain the necessity, for many industrial processes, to reach a compromise between the yield and the rate of reaction</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Industry</a:t>
            </a:r>
          </a:p>
        </p:txBody>
      </p:sp>
      <p:sp>
        <p:nvSpPr>
          <p:cNvPr id="145411" name="Rectangle 3"/>
          <p:cNvSpPr>
            <a:spLocks noGrp="1" noChangeArrowheads="1"/>
          </p:cNvSpPr>
          <p:nvPr>
            <p:ph type="body" idx="1"/>
          </p:nvPr>
        </p:nvSpPr>
        <p:spPr>
          <a:xfrm>
            <a:off x="457200" y="1219200"/>
            <a:ext cx="8229600" cy="4906963"/>
          </a:xfrm>
        </p:spPr>
        <p:txBody>
          <a:bodyPr/>
          <a:lstStyle/>
          <a:p>
            <a:pPr eaLnBrk="1" hangingPunct="1"/>
            <a:r>
              <a:rPr lang="en-GB" dirty="0" smtClean="0"/>
              <a:t>Many important chemical engineering processes are equilibriums, including:</a:t>
            </a:r>
          </a:p>
          <a:p>
            <a:pPr lvl="1" eaLnBrk="1" hangingPunct="1"/>
            <a:r>
              <a:rPr lang="en-GB" dirty="0" smtClean="0"/>
              <a:t>The Haber process (ammonia)</a:t>
            </a:r>
          </a:p>
          <a:p>
            <a:pPr lvl="1" eaLnBrk="1" hangingPunct="1"/>
            <a:r>
              <a:rPr lang="en-GB" dirty="0" smtClean="0"/>
              <a:t>The Contact process </a:t>
            </a:r>
            <a:br>
              <a:rPr lang="en-GB" dirty="0" smtClean="0"/>
            </a:br>
            <a:r>
              <a:rPr lang="en-GB" dirty="0" smtClean="0"/>
              <a:t>(sulphuric acid)</a:t>
            </a:r>
          </a:p>
        </p:txBody>
      </p:sp>
      <p:pic>
        <p:nvPicPr>
          <p:cNvPr id="145418" name="Picture 10" descr="gcsechem_75"/>
          <p:cNvPicPr>
            <a:picLocks noChangeAspect="1" noChangeArrowheads="1"/>
          </p:cNvPicPr>
          <p:nvPr/>
        </p:nvPicPr>
        <p:blipFill>
          <a:blip r:embed="rId2" cstate="print"/>
          <a:srcRect/>
          <a:stretch>
            <a:fillRect/>
          </a:stretch>
        </p:blipFill>
        <p:spPr bwMode="auto">
          <a:xfrm>
            <a:off x="5410200" y="2895600"/>
            <a:ext cx="3284538" cy="3962400"/>
          </a:xfrm>
          <a:prstGeom prst="rect">
            <a:avLst/>
          </a:prstGeom>
          <a:noFill/>
          <a:ln w="9525">
            <a:noFill/>
            <a:miter lim="800000"/>
            <a:headEnd/>
            <a:tailEnd/>
          </a:ln>
        </p:spPr>
      </p:pic>
      <p:pic>
        <p:nvPicPr>
          <p:cNvPr id="145420" name="Picture 12" descr="schwefelsaeure-referenzen-02-sc"/>
          <p:cNvPicPr>
            <a:picLocks noChangeAspect="1" noChangeArrowheads="1"/>
          </p:cNvPicPr>
          <p:nvPr/>
        </p:nvPicPr>
        <p:blipFill>
          <a:blip r:embed="rId3" cstate="print"/>
          <a:srcRect/>
          <a:stretch>
            <a:fillRect/>
          </a:stretch>
        </p:blipFill>
        <p:spPr bwMode="auto">
          <a:xfrm>
            <a:off x="609600" y="3762375"/>
            <a:ext cx="4495800"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0"/>
            <a:ext cx="8229600" cy="1143000"/>
          </a:xfrm>
        </p:spPr>
        <p:txBody>
          <a:bodyPr/>
          <a:lstStyle/>
          <a:p>
            <a:pPr eaLnBrk="1" hangingPunct="1"/>
            <a:r>
              <a:rPr lang="en-GB" dirty="0" smtClean="0"/>
              <a:t>Industry</a:t>
            </a:r>
          </a:p>
        </p:txBody>
      </p:sp>
      <p:sp>
        <p:nvSpPr>
          <p:cNvPr id="146435" name="Rectangle 3"/>
          <p:cNvSpPr>
            <a:spLocks noGrp="1" noChangeArrowheads="1"/>
          </p:cNvSpPr>
          <p:nvPr>
            <p:ph type="body" idx="1"/>
          </p:nvPr>
        </p:nvSpPr>
        <p:spPr>
          <a:xfrm>
            <a:off x="457200" y="1268760"/>
            <a:ext cx="8229600" cy="4857403"/>
          </a:xfrm>
        </p:spPr>
        <p:txBody>
          <a:bodyPr/>
          <a:lstStyle/>
          <a:p>
            <a:pPr eaLnBrk="1" hangingPunct="1"/>
            <a:r>
              <a:rPr lang="en-GB" dirty="0" smtClean="0"/>
              <a:t>In industry Chemists want to make the highest possible yield of the desired chemical.</a:t>
            </a:r>
          </a:p>
          <a:p>
            <a:pPr eaLnBrk="1" hangingPunct="1"/>
            <a:r>
              <a:rPr lang="en-GB" dirty="0" smtClean="0"/>
              <a:t>But what constraints do they usually work under?</a:t>
            </a:r>
          </a:p>
          <a:p>
            <a:pPr lvl="1" eaLnBrk="1" hangingPunct="1"/>
            <a:r>
              <a:rPr lang="en-GB" dirty="0" smtClean="0"/>
              <a:t>Time</a:t>
            </a:r>
          </a:p>
          <a:p>
            <a:pPr lvl="1" eaLnBrk="1" hangingPunct="1"/>
            <a:r>
              <a:rPr lang="en-GB" dirty="0" smtClean="0"/>
              <a:t>Money</a:t>
            </a:r>
          </a:p>
        </p:txBody>
      </p:sp>
      <p:pic>
        <p:nvPicPr>
          <p:cNvPr id="146442" name="Picture 10" descr="clock"/>
          <p:cNvPicPr>
            <a:picLocks noChangeAspect="1" noChangeArrowheads="1"/>
          </p:cNvPicPr>
          <p:nvPr/>
        </p:nvPicPr>
        <p:blipFill>
          <a:blip r:embed="rId2" cstate="print"/>
          <a:srcRect/>
          <a:stretch>
            <a:fillRect/>
          </a:stretch>
        </p:blipFill>
        <p:spPr bwMode="auto">
          <a:xfrm>
            <a:off x="2819400" y="3717925"/>
            <a:ext cx="3276600" cy="3140075"/>
          </a:xfrm>
          <a:prstGeom prst="rect">
            <a:avLst/>
          </a:prstGeom>
          <a:noFill/>
          <a:ln w="9525">
            <a:noFill/>
            <a:miter lim="800000"/>
            <a:headEnd/>
            <a:tailEnd/>
          </a:ln>
        </p:spPr>
      </p:pic>
      <p:pic>
        <p:nvPicPr>
          <p:cNvPr id="146444" name="Picture 12" descr="bag_of_money"/>
          <p:cNvPicPr>
            <a:picLocks noChangeAspect="1" noChangeArrowheads="1"/>
          </p:cNvPicPr>
          <p:nvPr/>
        </p:nvPicPr>
        <p:blipFill>
          <a:blip r:embed="rId3" cstate="print"/>
          <a:srcRect/>
          <a:stretch>
            <a:fillRect/>
          </a:stretch>
        </p:blipFill>
        <p:spPr bwMode="auto">
          <a:xfrm>
            <a:off x="6324600" y="3733800"/>
            <a:ext cx="2439988" cy="3124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6442"/>
                                        </p:tgtEl>
                                        <p:attrNameLst>
                                          <p:attrName>style.visibility</p:attrName>
                                        </p:attrNameLst>
                                      </p:cBhvr>
                                      <p:to>
                                        <p:strVal val="visible"/>
                                      </p:to>
                                    </p:set>
                                    <p:animEffect transition="in" filter="blinds(horizontal)">
                                      <p:cBhvr>
                                        <p:cTn id="7" dur="500"/>
                                        <p:tgtEl>
                                          <p:spTgt spid="146442"/>
                                        </p:tgtEl>
                                      </p:cBhvr>
                                    </p:animEffect>
                                  </p:childTnLst>
                                </p:cTn>
                              </p:par>
                              <p:par>
                                <p:cTn id="8" presetID="3" presetClass="entr" presetSubtype="10" fill="hold" nodeType="withEffect">
                                  <p:stCondLst>
                                    <p:cond delay="0"/>
                                  </p:stCondLst>
                                  <p:childTnLst>
                                    <p:set>
                                      <p:cBhvr>
                                        <p:cTn id="9" dur="1" fill="hold">
                                          <p:stCondLst>
                                            <p:cond delay="0"/>
                                          </p:stCondLst>
                                        </p:cTn>
                                        <p:tgtEl>
                                          <p:spTgt spid="146444"/>
                                        </p:tgtEl>
                                        <p:attrNameLst>
                                          <p:attrName>style.visibility</p:attrName>
                                        </p:attrNameLst>
                                      </p:cBhvr>
                                      <p:to>
                                        <p:strVal val="visible"/>
                                      </p:to>
                                    </p:set>
                                    <p:animEffect transition="in" filter="blinds(horizontal)">
                                      <p:cBhvr>
                                        <p:cTn id="10" dur="500"/>
                                        <p:tgtEl>
                                          <p:spTgt spid="14644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46435">
                                            <p:txEl>
                                              <p:pRg st="1" end="1"/>
                                            </p:txEl>
                                          </p:spTgt>
                                        </p:tgtEl>
                                        <p:attrNameLst>
                                          <p:attrName>style.visibility</p:attrName>
                                        </p:attrNameLst>
                                      </p:cBhvr>
                                      <p:to>
                                        <p:strVal val="visible"/>
                                      </p:to>
                                    </p:set>
                                    <p:animEffect transition="in" filter="box(in)">
                                      <p:cBhvr>
                                        <p:cTn id="15" dur="500"/>
                                        <p:tgtEl>
                                          <p:spTgt spid="146435">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146435">
                                            <p:txEl>
                                              <p:pRg st="2" end="2"/>
                                            </p:txEl>
                                          </p:spTgt>
                                        </p:tgtEl>
                                        <p:attrNameLst>
                                          <p:attrName>style.visibility</p:attrName>
                                        </p:attrNameLst>
                                      </p:cBhvr>
                                      <p:to>
                                        <p:strVal val="visible"/>
                                      </p:to>
                                    </p:set>
                                    <p:animEffect transition="in" filter="box(in)">
                                      <p:cBhvr>
                                        <p:cTn id="18" dur="500"/>
                                        <p:tgtEl>
                                          <p:spTgt spid="146435">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46435">
                                            <p:txEl>
                                              <p:pRg st="3" end="3"/>
                                            </p:txEl>
                                          </p:spTgt>
                                        </p:tgtEl>
                                        <p:attrNameLst>
                                          <p:attrName>style.visibility</p:attrName>
                                        </p:attrNameLst>
                                      </p:cBhvr>
                                      <p:to>
                                        <p:strVal val="visible"/>
                                      </p:to>
                                    </p:set>
                                    <p:animEffect transition="in" filter="box(in)">
                                      <p:cBhvr>
                                        <p:cTn id="21" dur="500"/>
                                        <p:tgtEl>
                                          <p:spTgt spid="146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dirty="0" smtClean="0"/>
              <a:t>Exam questions 8 b, c, d</a:t>
            </a:r>
            <a:endParaRPr lang="en-GB" dirty="0"/>
          </a:p>
        </p:txBody>
      </p:sp>
      <p:sp>
        <p:nvSpPr>
          <p:cNvPr id="5" name="Title 4"/>
          <p:cNvSpPr>
            <a:spLocks noGrp="1"/>
          </p:cNvSpPr>
          <p:nvPr>
            <p:ph type="title"/>
          </p:nvPr>
        </p:nvSpPr>
        <p:spPr/>
        <p:txBody>
          <a:bodyPr/>
          <a:lstStyle/>
          <a:p>
            <a:r>
              <a:rPr lang="en-GB" dirty="0" smtClean="0"/>
              <a:t>Exam Questions</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Haber Process</a:t>
            </a:r>
          </a:p>
        </p:txBody>
      </p:sp>
      <p:sp>
        <p:nvSpPr>
          <p:cNvPr id="147459" name="Rectangle 3"/>
          <p:cNvSpPr>
            <a:spLocks noGrp="1" noChangeArrowheads="1"/>
          </p:cNvSpPr>
          <p:nvPr>
            <p:ph type="body" idx="1"/>
          </p:nvPr>
        </p:nvSpPr>
        <p:spPr>
          <a:xfrm>
            <a:off x="457200" y="3398838"/>
            <a:ext cx="8229600" cy="2925762"/>
          </a:xfrm>
        </p:spPr>
        <p:txBody>
          <a:bodyPr/>
          <a:lstStyle/>
          <a:p>
            <a:pPr eaLnBrk="1" hangingPunct="1">
              <a:lnSpc>
                <a:spcPct val="90000"/>
              </a:lnSpc>
              <a:buFontTx/>
              <a:buNone/>
            </a:pPr>
            <a:r>
              <a:rPr lang="en-GB" smtClean="0"/>
              <a:t>The raw materials of the Haber process are readily available:</a:t>
            </a:r>
          </a:p>
          <a:p>
            <a:pPr eaLnBrk="1" hangingPunct="1">
              <a:lnSpc>
                <a:spcPct val="90000"/>
              </a:lnSpc>
            </a:pPr>
            <a:r>
              <a:rPr lang="en-GB" smtClean="0"/>
              <a:t>Nitrogen –obtained from the air by fractional distillation.</a:t>
            </a:r>
          </a:p>
          <a:p>
            <a:pPr eaLnBrk="1" hangingPunct="1">
              <a:lnSpc>
                <a:spcPct val="90000"/>
              </a:lnSpc>
            </a:pPr>
            <a:r>
              <a:rPr lang="en-GB" smtClean="0"/>
              <a:t>Hydrogen –obtained by reacting natural gas (methane) with water.</a:t>
            </a:r>
          </a:p>
        </p:txBody>
      </p:sp>
      <p:pic>
        <p:nvPicPr>
          <p:cNvPr id="147465" name="Picture 9" descr="S691813_aw_264"/>
          <p:cNvPicPr>
            <a:picLocks noChangeAspect="1" noChangeArrowheads="1"/>
          </p:cNvPicPr>
          <p:nvPr/>
        </p:nvPicPr>
        <p:blipFill>
          <a:blip r:embed="rId2" cstate="print"/>
          <a:srcRect/>
          <a:stretch>
            <a:fillRect/>
          </a:stretch>
        </p:blipFill>
        <p:spPr bwMode="auto">
          <a:xfrm>
            <a:off x="1752600" y="1295400"/>
            <a:ext cx="6172200" cy="1924050"/>
          </a:xfrm>
          <a:prstGeom prst="rect">
            <a:avLst/>
          </a:prstGeom>
          <a:noFill/>
          <a:ln w="9525">
            <a:noFill/>
            <a:miter lim="800000"/>
            <a:headEnd/>
            <a:tailEnd/>
          </a:ln>
        </p:spPr>
      </p:pic>
      <p:pic>
        <p:nvPicPr>
          <p:cNvPr id="147467" name="Picture 11" descr="Fritz_Haber">
            <a:hlinkClick r:id="rId3"/>
          </p:cNvPr>
          <p:cNvPicPr>
            <a:picLocks noChangeAspect="1" noChangeArrowheads="1"/>
          </p:cNvPicPr>
          <p:nvPr/>
        </p:nvPicPr>
        <p:blipFill>
          <a:blip r:embed="rId4" cstate="print"/>
          <a:srcRect/>
          <a:stretch>
            <a:fillRect/>
          </a:stretch>
        </p:blipFill>
        <p:spPr bwMode="auto">
          <a:xfrm>
            <a:off x="1263650" y="1295400"/>
            <a:ext cx="3819525" cy="5410200"/>
          </a:xfrm>
          <a:prstGeom prst="rect">
            <a:avLst/>
          </a:prstGeom>
          <a:noFill/>
          <a:ln w="9525">
            <a:noFill/>
            <a:miter lim="800000"/>
            <a:headEnd/>
            <a:tailEnd/>
          </a:ln>
        </p:spPr>
      </p:pic>
      <p:sp>
        <p:nvSpPr>
          <p:cNvPr id="147468" name="Text Box 12"/>
          <p:cNvSpPr txBox="1">
            <a:spLocks noChangeArrowheads="1"/>
          </p:cNvSpPr>
          <p:nvPr/>
        </p:nvSpPr>
        <p:spPr bwMode="auto">
          <a:xfrm>
            <a:off x="5181600" y="2438400"/>
            <a:ext cx="3825875" cy="2654300"/>
          </a:xfrm>
          <a:prstGeom prst="rect">
            <a:avLst/>
          </a:prstGeom>
          <a:noFill/>
          <a:ln w="9525">
            <a:noFill/>
            <a:miter lim="800000"/>
            <a:headEnd/>
            <a:tailEnd/>
          </a:ln>
          <a:effectLst/>
        </p:spPr>
        <p:txBody>
          <a:bodyPr>
            <a:spAutoFit/>
          </a:bodyPr>
          <a:lstStyle/>
          <a:p>
            <a:r>
              <a:rPr lang="en-GB" sz="2800" dirty="0"/>
              <a:t>Fritz Haber</a:t>
            </a:r>
          </a:p>
          <a:p>
            <a:r>
              <a:rPr lang="en-GB" sz="2800" dirty="0"/>
              <a:t>Winner of the Nobel prize in 1918 for his work on the Haber process.</a:t>
            </a:r>
          </a:p>
          <a:p>
            <a:r>
              <a:rPr lang="en-GB" sz="2800" dirty="0"/>
              <a:t>He also…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47468"/>
                                        </p:tgtEl>
                                      </p:cBhvr>
                                    </p:animEffect>
                                    <p:set>
                                      <p:cBhvr>
                                        <p:cTn id="7" dur="1" fill="hold">
                                          <p:stCondLst>
                                            <p:cond delay="499"/>
                                          </p:stCondLst>
                                        </p:cTn>
                                        <p:tgtEl>
                                          <p:spTgt spid="147468"/>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147467"/>
                                        </p:tgtEl>
                                      </p:cBhvr>
                                    </p:animEffect>
                                    <p:set>
                                      <p:cBhvr>
                                        <p:cTn id="10" dur="1" fill="hold">
                                          <p:stCondLst>
                                            <p:cond delay="499"/>
                                          </p:stCondLst>
                                        </p:cTn>
                                        <p:tgtEl>
                                          <p:spTgt spid="147467"/>
                                        </p:tgtEl>
                                        <p:attrNameLst>
                                          <p:attrName>style.visibility</p:attrName>
                                        </p:attrNameLst>
                                      </p:cBhvr>
                                      <p:to>
                                        <p:strVal val="hidden"/>
                                      </p:to>
                                    </p:set>
                                  </p:childTnLst>
                                </p:cTn>
                              </p:par>
                            </p:childTnLst>
                          </p:cTn>
                        </p:par>
                        <p:par>
                          <p:cTn id="11" fill="hold" nodeType="afterGroup">
                            <p:stCondLst>
                              <p:cond delay="500"/>
                            </p:stCondLst>
                            <p:childTnLst>
                              <p:par>
                                <p:cTn id="12" presetID="3" presetClass="entr" presetSubtype="10" fill="hold" nodeType="afterEffect">
                                  <p:stCondLst>
                                    <p:cond delay="0"/>
                                  </p:stCondLst>
                                  <p:childTnLst>
                                    <p:set>
                                      <p:cBhvr>
                                        <p:cTn id="13" dur="1" fill="hold">
                                          <p:stCondLst>
                                            <p:cond delay="0"/>
                                          </p:stCondLst>
                                        </p:cTn>
                                        <p:tgtEl>
                                          <p:spTgt spid="147465"/>
                                        </p:tgtEl>
                                        <p:attrNameLst>
                                          <p:attrName>style.visibility</p:attrName>
                                        </p:attrNameLst>
                                      </p:cBhvr>
                                      <p:to>
                                        <p:strVal val="visible"/>
                                      </p:to>
                                    </p:set>
                                    <p:animEffect transition="in" filter="blinds(horizontal)">
                                      <p:cBhvr>
                                        <p:cTn id="14" dur="500"/>
                                        <p:tgtEl>
                                          <p:spTgt spid="14746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P spid="147468"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Haber Process</a:t>
            </a:r>
          </a:p>
        </p:txBody>
      </p:sp>
      <p:sp>
        <p:nvSpPr>
          <p:cNvPr id="161795" name="Rectangle 3"/>
          <p:cNvSpPr>
            <a:spLocks noGrp="1" noChangeArrowheads="1"/>
          </p:cNvSpPr>
          <p:nvPr>
            <p:ph type="body" idx="1"/>
          </p:nvPr>
        </p:nvSpPr>
        <p:spPr>
          <a:xfrm>
            <a:off x="457200" y="3398838"/>
            <a:ext cx="8229600" cy="2925762"/>
          </a:xfrm>
        </p:spPr>
        <p:txBody>
          <a:bodyPr/>
          <a:lstStyle/>
          <a:p>
            <a:pPr eaLnBrk="1" hangingPunct="1">
              <a:lnSpc>
                <a:spcPct val="90000"/>
              </a:lnSpc>
              <a:buFontTx/>
              <a:buNone/>
            </a:pPr>
            <a:r>
              <a:rPr lang="en-GB" smtClean="0"/>
              <a:t>How does </a:t>
            </a:r>
            <a:r>
              <a:rPr lang="en-GB" b="1" smtClean="0"/>
              <a:t>temperature</a:t>
            </a:r>
            <a:r>
              <a:rPr lang="en-GB" smtClean="0"/>
              <a:t> effect the process?</a:t>
            </a:r>
          </a:p>
          <a:p>
            <a:pPr eaLnBrk="1" hangingPunct="1">
              <a:lnSpc>
                <a:spcPct val="90000"/>
              </a:lnSpc>
            </a:pPr>
            <a:r>
              <a:rPr lang="en-GB" smtClean="0"/>
              <a:t>Colder means equilibrium shifts to the right! </a:t>
            </a:r>
          </a:p>
          <a:p>
            <a:pPr eaLnBrk="1" hangingPunct="1">
              <a:lnSpc>
                <a:spcPct val="90000"/>
              </a:lnSpc>
            </a:pPr>
            <a:r>
              <a:rPr lang="en-GB" smtClean="0"/>
              <a:t>BUT</a:t>
            </a:r>
          </a:p>
          <a:p>
            <a:pPr lvl="1" eaLnBrk="1" hangingPunct="1">
              <a:lnSpc>
                <a:spcPct val="90000"/>
              </a:lnSpc>
            </a:pPr>
            <a:r>
              <a:rPr lang="en-GB" smtClean="0"/>
              <a:t>Colder also means a slower reaction…</a:t>
            </a:r>
          </a:p>
        </p:txBody>
      </p:sp>
      <p:pic>
        <p:nvPicPr>
          <p:cNvPr id="10244" name="Picture 4" descr="S691813_aw_264"/>
          <p:cNvPicPr>
            <a:picLocks noChangeAspect="1" noChangeArrowheads="1"/>
          </p:cNvPicPr>
          <p:nvPr/>
        </p:nvPicPr>
        <p:blipFill>
          <a:blip r:embed="rId2" cstate="print"/>
          <a:srcRect/>
          <a:stretch>
            <a:fillRect/>
          </a:stretch>
        </p:blipFill>
        <p:spPr bwMode="auto">
          <a:xfrm>
            <a:off x="1752600" y="1295400"/>
            <a:ext cx="6172200" cy="1924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92162"/>
          </a:xfrm>
        </p:spPr>
        <p:txBody>
          <a:bodyPr/>
          <a:lstStyle/>
          <a:p>
            <a:pPr eaLnBrk="1" hangingPunct="1"/>
            <a:r>
              <a:rPr lang="en-GB" smtClean="0"/>
              <a:t>Haber Process</a:t>
            </a:r>
          </a:p>
        </p:txBody>
      </p:sp>
      <p:sp>
        <p:nvSpPr>
          <p:cNvPr id="160771" name="Rectangle 3"/>
          <p:cNvSpPr>
            <a:spLocks noGrp="1" noChangeArrowheads="1"/>
          </p:cNvSpPr>
          <p:nvPr>
            <p:ph type="body" idx="1"/>
          </p:nvPr>
        </p:nvSpPr>
        <p:spPr>
          <a:xfrm>
            <a:off x="457200" y="3048000"/>
            <a:ext cx="8229600" cy="3276600"/>
          </a:xfrm>
        </p:spPr>
        <p:txBody>
          <a:bodyPr>
            <a:normAutofit lnSpcReduction="10000"/>
          </a:bodyPr>
          <a:lstStyle/>
          <a:p>
            <a:pPr eaLnBrk="1" hangingPunct="1">
              <a:lnSpc>
                <a:spcPct val="90000"/>
              </a:lnSpc>
              <a:buFontTx/>
              <a:buNone/>
            </a:pPr>
            <a:r>
              <a:rPr lang="en-GB" smtClean="0"/>
              <a:t>How does </a:t>
            </a:r>
            <a:r>
              <a:rPr lang="en-GB" b="1" smtClean="0"/>
              <a:t>pressure</a:t>
            </a:r>
            <a:r>
              <a:rPr lang="en-GB" smtClean="0"/>
              <a:t> effect the process?</a:t>
            </a:r>
          </a:p>
          <a:p>
            <a:pPr eaLnBrk="1" hangingPunct="1">
              <a:lnSpc>
                <a:spcPct val="90000"/>
              </a:lnSpc>
            </a:pPr>
            <a:r>
              <a:rPr lang="en-GB" smtClean="0"/>
              <a:t>4 molecules on the left</a:t>
            </a:r>
          </a:p>
          <a:p>
            <a:pPr eaLnBrk="1" hangingPunct="1">
              <a:lnSpc>
                <a:spcPct val="90000"/>
              </a:lnSpc>
            </a:pPr>
            <a:r>
              <a:rPr lang="en-GB" smtClean="0"/>
              <a:t>2 molecules on the right</a:t>
            </a:r>
          </a:p>
          <a:p>
            <a:pPr eaLnBrk="1" hangingPunct="1">
              <a:lnSpc>
                <a:spcPct val="90000"/>
              </a:lnSpc>
            </a:pPr>
            <a:r>
              <a:rPr lang="en-GB" smtClean="0"/>
              <a:t>More pressure shifts equilibrium to the right</a:t>
            </a:r>
          </a:p>
          <a:p>
            <a:pPr eaLnBrk="1" hangingPunct="1">
              <a:lnSpc>
                <a:spcPct val="90000"/>
              </a:lnSpc>
            </a:pPr>
            <a:r>
              <a:rPr lang="en-GB" smtClean="0"/>
              <a:t>BUT</a:t>
            </a:r>
          </a:p>
          <a:p>
            <a:pPr lvl="1" eaLnBrk="1" hangingPunct="1">
              <a:lnSpc>
                <a:spcPct val="90000"/>
              </a:lnSpc>
            </a:pPr>
            <a:r>
              <a:rPr lang="en-GB" smtClean="0"/>
              <a:t>High pressure equipment is VERY expensive.</a:t>
            </a:r>
          </a:p>
        </p:txBody>
      </p:sp>
      <p:pic>
        <p:nvPicPr>
          <p:cNvPr id="11268" name="Picture 4" descr="S691813_aw_264"/>
          <p:cNvPicPr>
            <a:picLocks noChangeAspect="1" noChangeArrowheads="1"/>
          </p:cNvPicPr>
          <p:nvPr/>
        </p:nvPicPr>
        <p:blipFill>
          <a:blip r:embed="rId2" cstate="print"/>
          <a:srcRect/>
          <a:stretch>
            <a:fillRect/>
          </a:stretch>
        </p:blipFill>
        <p:spPr bwMode="auto">
          <a:xfrm>
            <a:off x="1524000" y="990600"/>
            <a:ext cx="6172200" cy="1924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7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7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07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336704"/>
          </a:xfrm>
        </p:spPr>
        <p:txBody>
          <a:bodyPr>
            <a:normAutofit lnSpcReduction="10000"/>
          </a:bodyPr>
          <a:lstStyle/>
          <a:p>
            <a:r>
              <a:rPr lang="en-GB" dirty="0" smtClean="0">
                <a:hlinkClick r:id="rId2"/>
              </a:rPr>
              <a:t>https://www.youtube.com/watch?v=Aak621puhbM</a:t>
            </a:r>
            <a:endParaRPr lang="en-GB" dirty="0" smtClean="0"/>
          </a:p>
          <a:p>
            <a:endParaRPr lang="en-GB" dirty="0"/>
          </a:p>
          <a:p>
            <a:r>
              <a:rPr lang="en-GB" dirty="0" smtClean="0">
                <a:hlinkClick r:id="rId3"/>
              </a:rPr>
              <a:t>https://www.youtube.com/watch?v=viWiJtLyXKE</a:t>
            </a:r>
            <a:endParaRPr lang="en-GB" dirty="0" smtClean="0"/>
          </a:p>
          <a:p>
            <a:endParaRPr lang="en-GB" dirty="0"/>
          </a:p>
          <a:p>
            <a:r>
              <a:rPr lang="en-GB" dirty="0" smtClean="0"/>
              <a:t>Your homework was to watch these two videos and make notes</a:t>
            </a:r>
          </a:p>
          <a:p>
            <a:r>
              <a:rPr lang="en-GB" dirty="0" smtClean="0"/>
              <a:t>Look at the exam question and see how much you can answer</a:t>
            </a:r>
          </a:p>
          <a:p>
            <a:r>
              <a:rPr lang="en-GB" dirty="0" smtClean="0"/>
              <a:t>Some questions are from the organic section of the module</a:t>
            </a:r>
          </a:p>
          <a:p>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mtClean="0"/>
              <a:t>Ammonia Plants</a:t>
            </a:r>
          </a:p>
        </p:txBody>
      </p:sp>
      <p:sp>
        <p:nvSpPr>
          <p:cNvPr id="159747" name="Rectangle 3"/>
          <p:cNvSpPr>
            <a:spLocks noGrp="1" noChangeArrowheads="1"/>
          </p:cNvSpPr>
          <p:nvPr>
            <p:ph type="body" idx="1"/>
          </p:nvPr>
        </p:nvSpPr>
        <p:spPr>
          <a:xfrm>
            <a:off x="457200" y="1600200"/>
            <a:ext cx="8229600" cy="5105400"/>
          </a:xfrm>
        </p:spPr>
        <p:txBody>
          <a:bodyPr/>
          <a:lstStyle/>
          <a:p>
            <a:pPr eaLnBrk="1" hangingPunct="1">
              <a:lnSpc>
                <a:spcPct val="90000"/>
              </a:lnSpc>
            </a:pPr>
            <a:endParaRPr lang="en-GB" smtClean="0"/>
          </a:p>
          <a:p>
            <a:pPr eaLnBrk="1" hangingPunct="1">
              <a:lnSpc>
                <a:spcPct val="90000"/>
              </a:lnSpc>
            </a:pPr>
            <a:endParaRPr lang="en-GB" smtClean="0"/>
          </a:p>
          <a:p>
            <a:pPr eaLnBrk="1" hangingPunct="1">
              <a:lnSpc>
                <a:spcPct val="90000"/>
              </a:lnSpc>
            </a:pPr>
            <a:endParaRPr lang="en-GB" smtClean="0"/>
          </a:p>
          <a:p>
            <a:pPr eaLnBrk="1" hangingPunct="1">
              <a:lnSpc>
                <a:spcPct val="90000"/>
              </a:lnSpc>
            </a:pPr>
            <a:endParaRPr lang="en-GB" smtClean="0"/>
          </a:p>
          <a:p>
            <a:pPr eaLnBrk="1" hangingPunct="1">
              <a:lnSpc>
                <a:spcPct val="90000"/>
              </a:lnSpc>
            </a:pPr>
            <a:endParaRPr lang="en-GB" smtClean="0"/>
          </a:p>
          <a:p>
            <a:pPr eaLnBrk="1" hangingPunct="1">
              <a:lnSpc>
                <a:spcPct val="90000"/>
              </a:lnSpc>
            </a:pPr>
            <a:endParaRPr lang="en-GB" smtClean="0"/>
          </a:p>
          <a:p>
            <a:pPr eaLnBrk="1" hangingPunct="1">
              <a:lnSpc>
                <a:spcPct val="90000"/>
              </a:lnSpc>
            </a:pPr>
            <a:endParaRPr lang="en-GB" smtClean="0"/>
          </a:p>
          <a:p>
            <a:pPr eaLnBrk="1" hangingPunct="1">
              <a:lnSpc>
                <a:spcPct val="90000"/>
              </a:lnSpc>
            </a:pPr>
            <a:endParaRPr lang="en-GB" smtClean="0"/>
          </a:p>
          <a:p>
            <a:pPr eaLnBrk="1" hangingPunct="1">
              <a:lnSpc>
                <a:spcPct val="90000"/>
              </a:lnSpc>
            </a:pPr>
            <a:r>
              <a:rPr lang="en-GB" smtClean="0"/>
              <a:t>Conditions?</a:t>
            </a:r>
          </a:p>
        </p:txBody>
      </p:sp>
      <p:pic>
        <p:nvPicPr>
          <p:cNvPr id="12292" name="Picture 5" descr="haber2"/>
          <p:cNvPicPr>
            <a:picLocks noChangeAspect="1" noChangeArrowheads="1"/>
          </p:cNvPicPr>
          <p:nvPr/>
        </p:nvPicPr>
        <p:blipFill>
          <a:blip r:embed="rId2" cstate="print"/>
          <a:srcRect/>
          <a:stretch>
            <a:fillRect/>
          </a:stretch>
        </p:blipFill>
        <p:spPr bwMode="auto">
          <a:xfrm>
            <a:off x="533400" y="1295400"/>
            <a:ext cx="8077200" cy="4610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t>Ammonia Plants</a:t>
            </a:r>
          </a:p>
        </p:txBody>
      </p:sp>
      <p:sp>
        <p:nvSpPr>
          <p:cNvPr id="162819" name="Rectangle 3"/>
          <p:cNvSpPr>
            <a:spLocks noGrp="1" noChangeArrowheads="1"/>
          </p:cNvSpPr>
          <p:nvPr>
            <p:ph type="body" idx="1"/>
          </p:nvPr>
        </p:nvSpPr>
        <p:spPr/>
        <p:txBody>
          <a:bodyPr/>
          <a:lstStyle/>
          <a:p>
            <a:pPr eaLnBrk="1" hangingPunct="1">
              <a:lnSpc>
                <a:spcPct val="90000"/>
              </a:lnSpc>
            </a:pPr>
            <a:r>
              <a:rPr lang="en-GB" smtClean="0"/>
              <a:t>Temperature lowers the yield and increases the cost.</a:t>
            </a:r>
          </a:p>
          <a:p>
            <a:pPr eaLnBrk="1" hangingPunct="1">
              <a:lnSpc>
                <a:spcPct val="90000"/>
              </a:lnSpc>
            </a:pPr>
            <a:r>
              <a:rPr lang="en-GB" smtClean="0"/>
              <a:t>High temperature and catalyst increases the rate of the reaction. </a:t>
            </a:r>
          </a:p>
          <a:p>
            <a:pPr eaLnBrk="1" hangingPunct="1">
              <a:lnSpc>
                <a:spcPct val="90000"/>
              </a:lnSpc>
            </a:pPr>
            <a:r>
              <a:rPr lang="en-GB" smtClean="0"/>
              <a:t>Ammonia plants make a compromise.</a:t>
            </a:r>
          </a:p>
          <a:p>
            <a:pPr lvl="1" eaLnBrk="1" hangingPunct="1">
              <a:lnSpc>
                <a:spcPct val="90000"/>
              </a:lnSpc>
            </a:pPr>
            <a:r>
              <a:rPr lang="en-GB" smtClean="0"/>
              <a:t>400 - 500°C</a:t>
            </a:r>
          </a:p>
          <a:p>
            <a:pPr lvl="1" eaLnBrk="1" hangingPunct="1">
              <a:lnSpc>
                <a:spcPct val="90000"/>
              </a:lnSpc>
            </a:pPr>
            <a:r>
              <a:rPr lang="en-GB" smtClean="0"/>
              <a:t>Iron catalyst</a:t>
            </a:r>
          </a:p>
          <a:p>
            <a:pPr eaLnBrk="1" hangingPunct="1">
              <a:lnSpc>
                <a:spcPct val="90000"/>
              </a:lnSpc>
            </a:pPr>
            <a:r>
              <a:rPr lang="en-GB" smtClean="0"/>
              <a:t>Pressure is as high as is safe and can be economically managed - 200atm.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28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exam questions</a:t>
            </a:r>
            <a:endParaRPr lang="en-GB" dirty="0"/>
          </a:p>
        </p:txBody>
      </p:sp>
      <p:sp>
        <p:nvSpPr>
          <p:cNvPr id="3" name="Content Placeholder 2"/>
          <p:cNvSpPr>
            <a:spLocks noGrp="1"/>
          </p:cNvSpPr>
          <p:nvPr>
            <p:ph idx="1"/>
          </p:nvPr>
        </p:nvSpPr>
        <p:spPr/>
        <p:txBody>
          <a:bodyPr/>
          <a:lstStyle/>
          <a:p>
            <a:pPr>
              <a:buNone/>
            </a:pPr>
            <a:r>
              <a:rPr lang="en-GB" smtClean="0"/>
              <a:t>Q 4, 5, 6, 7</a:t>
            </a:r>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336704"/>
          </a:xfrm>
        </p:spPr>
        <p:txBody>
          <a:bodyPr>
            <a:normAutofit fontScale="85000" lnSpcReduction="20000"/>
          </a:bodyPr>
          <a:lstStyle/>
          <a:p>
            <a:pPr algn="ctr">
              <a:buNone/>
            </a:pPr>
            <a:r>
              <a:rPr lang="en-GB" b="1" u="sng" dirty="0" smtClean="0"/>
              <a:t>Chemical Equilibrium</a:t>
            </a:r>
            <a:endParaRPr lang="en-GB" u="sng" dirty="0" smtClean="0"/>
          </a:p>
          <a:p>
            <a:pPr>
              <a:buNone/>
            </a:pPr>
            <a:r>
              <a:rPr lang="en-GB" b="1" dirty="0" smtClean="0"/>
              <a:t>Objective:</a:t>
            </a:r>
            <a:r>
              <a:rPr lang="en-GB" dirty="0" smtClean="0"/>
              <a:t> to know what chemical </a:t>
            </a:r>
            <a:r>
              <a:rPr lang="en-GB" dirty="0" err="1" smtClean="0"/>
              <a:t>equilibirum</a:t>
            </a:r>
            <a:r>
              <a:rPr lang="en-GB" dirty="0" smtClean="0"/>
              <a:t> is and justify why conditions are used in industry</a:t>
            </a:r>
          </a:p>
          <a:p>
            <a:pPr>
              <a:buNone/>
            </a:pPr>
            <a:r>
              <a:rPr lang="en-GB" b="1" dirty="0" smtClean="0"/>
              <a:t>Success criteria:</a:t>
            </a:r>
          </a:p>
          <a:p>
            <a:r>
              <a:rPr lang="en-GB" dirty="0" smtClean="0"/>
              <a:t>know that many reactions are readily reversible and that they can reach a state of dynamic equilibrium in which:</a:t>
            </a:r>
            <a:br>
              <a:rPr lang="en-GB" dirty="0" smtClean="0"/>
            </a:br>
            <a:r>
              <a:rPr lang="en-GB" dirty="0" err="1" smtClean="0"/>
              <a:t>i</a:t>
            </a:r>
            <a:r>
              <a:rPr lang="en-GB" dirty="0" smtClean="0"/>
              <a:t>) the rate of the forward reaction is equal to the rate of the backward reaction</a:t>
            </a:r>
            <a:br>
              <a:rPr lang="en-GB" dirty="0" smtClean="0"/>
            </a:br>
            <a:r>
              <a:rPr lang="en-GB" dirty="0" smtClean="0"/>
              <a:t>ii) the concentrations of reactants and products remain constant</a:t>
            </a:r>
          </a:p>
          <a:p>
            <a:r>
              <a:rPr lang="en-GB" dirty="0" smtClean="0"/>
              <a:t>be able to predict and justify the qualitative effect of a change in temperature, concentration or pressure on a homogeneous system in equilibrium</a:t>
            </a:r>
          </a:p>
          <a:p>
            <a:r>
              <a:rPr lang="en-GB" dirty="0" smtClean="0">
                <a:solidFill>
                  <a:srgbClr val="FF0000"/>
                </a:solidFill>
              </a:rPr>
              <a:t>evaluate data to explain the necessity, for many industrial processes, to reach a compromise between the yield and the rate of reaction</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336704"/>
          </a:xfrm>
        </p:spPr>
        <p:txBody>
          <a:bodyPr>
            <a:normAutofit fontScale="85000" lnSpcReduction="20000"/>
          </a:bodyPr>
          <a:lstStyle/>
          <a:p>
            <a:pPr algn="ctr">
              <a:buNone/>
            </a:pPr>
            <a:r>
              <a:rPr lang="en-GB" b="1" u="sng" dirty="0" smtClean="0"/>
              <a:t>Chemical Equilibrium</a:t>
            </a:r>
            <a:endParaRPr lang="en-GB" u="sng" dirty="0" smtClean="0"/>
          </a:p>
          <a:p>
            <a:pPr>
              <a:buNone/>
            </a:pPr>
            <a:r>
              <a:rPr lang="en-GB" b="1" dirty="0" smtClean="0"/>
              <a:t>Objective:</a:t>
            </a:r>
            <a:r>
              <a:rPr lang="en-GB" dirty="0" smtClean="0"/>
              <a:t> to know what chemical </a:t>
            </a:r>
            <a:r>
              <a:rPr lang="en-GB" dirty="0" err="1" smtClean="0"/>
              <a:t>equilibirum</a:t>
            </a:r>
            <a:r>
              <a:rPr lang="en-GB" dirty="0" smtClean="0"/>
              <a:t> is and justify why conditions are used in industry</a:t>
            </a:r>
          </a:p>
          <a:p>
            <a:pPr>
              <a:buNone/>
            </a:pPr>
            <a:r>
              <a:rPr lang="en-GB" b="1" dirty="0" smtClean="0"/>
              <a:t>Success criteria:</a:t>
            </a:r>
          </a:p>
          <a:p>
            <a:r>
              <a:rPr lang="en-GB" dirty="0" smtClean="0"/>
              <a:t>know that many reactions are readily reversible and that they can reach a state of dynamic equilibrium in which:</a:t>
            </a:r>
            <a:br>
              <a:rPr lang="en-GB" dirty="0" smtClean="0"/>
            </a:br>
            <a:r>
              <a:rPr lang="en-GB" dirty="0" err="1" smtClean="0"/>
              <a:t>i</a:t>
            </a:r>
            <a:r>
              <a:rPr lang="en-GB" dirty="0" smtClean="0"/>
              <a:t>) the rate of the forward reaction is equal to the rate of the backward reaction</a:t>
            </a:r>
            <a:br>
              <a:rPr lang="en-GB" dirty="0" smtClean="0"/>
            </a:br>
            <a:r>
              <a:rPr lang="en-GB" dirty="0" smtClean="0"/>
              <a:t>ii) the concentrations of reactants and products remain constant</a:t>
            </a:r>
          </a:p>
          <a:p>
            <a:r>
              <a:rPr lang="en-GB" dirty="0" smtClean="0"/>
              <a:t>be able to predict and justify the qualitative effect of a change in temperature, concentration or pressure on a homogeneous system in equilibrium</a:t>
            </a:r>
          </a:p>
          <a:p>
            <a:r>
              <a:rPr lang="en-GB" dirty="0" smtClean="0"/>
              <a:t>evaluate data to explain the necessity, for many industrial processes, to reach a compromise between the yield and the rate of reaction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ChangeArrowheads="1"/>
          </p:cNvSpPr>
          <p:nvPr>
            <p:ph type="title" idx="4294967295"/>
          </p:nvPr>
        </p:nvSpPr>
        <p:spPr>
          <a:xfrm>
            <a:off x="395536" y="0"/>
            <a:ext cx="8229600" cy="692696"/>
          </a:xfrm>
        </p:spPr>
        <p:txBody>
          <a:bodyPr>
            <a:normAutofit fontScale="90000"/>
          </a:bodyPr>
          <a:lstStyle/>
          <a:p>
            <a:r>
              <a:rPr lang="en-GB" u="sng" dirty="0"/>
              <a:t>Reactions and arrows</a:t>
            </a:r>
          </a:p>
        </p:txBody>
      </p:sp>
      <p:sp>
        <p:nvSpPr>
          <p:cNvPr id="971779" name="Text Box 3"/>
          <p:cNvSpPr txBox="1">
            <a:spLocks noChangeArrowheads="1"/>
          </p:cNvSpPr>
          <p:nvPr/>
        </p:nvSpPr>
        <p:spPr bwMode="auto">
          <a:xfrm>
            <a:off x="563563" y="784225"/>
            <a:ext cx="7021512" cy="457200"/>
          </a:xfrm>
          <a:prstGeom prst="rect">
            <a:avLst/>
          </a:prstGeom>
          <a:noFill/>
          <a:ln w="9525" algn="ctr">
            <a:noFill/>
            <a:miter lim="800000"/>
            <a:headEnd/>
            <a:tailEnd/>
          </a:ln>
          <a:effectLst/>
        </p:spPr>
        <p:txBody>
          <a:bodyPr>
            <a:spAutoFit/>
          </a:bodyPr>
          <a:lstStyle/>
          <a:p>
            <a:r>
              <a:rPr lang="en-GB" sz="2400"/>
              <a:t>The reaction of sodium and chlorine is irreversible.</a:t>
            </a:r>
          </a:p>
        </p:txBody>
      </p:sp>
      <p:grpSp>
        <p:nvGrpSpPr>
          <p:cNvPr id="2" name="Group 35"/>
          <p:cNvGrpSpPr>
            <a:grpSpLocks/>
          </p:cNvGrpSpPr>
          <p:nvPr/>
        </p:nvGrpSpPr>
        <p:grpSpPr bwMode="auto">
          <a:xfrm>
            <a:off x="2044700" y="1466850"/>
            <a:ext cx="5054600" cy="596900"/>
            <a:chOff x="1288" y="808"/>
            <a:chExt cx="3184" cy="376"/>
          </a:xfrm>
        </p:grpSpPr>
        <p:sp>
          <p:nvSpPr>
            <p:cNvPr id="971804" name="AutoShape 28"/>
            <p:cNvSpPr>
              <a:spLocks noChangeArrowheads="1"/>
            </p:cNvSpPr>
            <p:nvPr/>
          </p:nvSpPr>
          <p:spPr bwMode="auto">
            <a:xfrm>
              <a:off x="1288" y="808"/>
              <a:ext cx="3184" cy="376"/>
            </a:xfrm>
            <a:prstGeom prst="roundRect">
              <a:avLst>
                <a:gd name="adj" fmla="val 15426"/>
              </a:avLst>
            </a:prstGeom>
            <a:solidFill>
              <a:srgbClr val="FFFFCC"/>
            </a:solidFill>
            <a:ln w="38100" algn="ctr">
              <a:solidFill>
                <a:srgbClr val="FF6600"/>
              </a:solidFill>
              <a:round/>
              <a:headEnd/>
              <a:tailEnd/>
            </a:ln>
            <a:effectLst/>
          </p:spPr>
          <p:txBody>
            <a:bodyPr anchor="ctr">
              <a:spAutoFit/>
            </a:bodyPr>
            <a:lstStyle/>
            <a:p>
              <a:endParaRPr lang="en-GB"/>
            </a:p>
          </p:txBody>
        </p:sp>
        <p:sp>
          <p:nvSpPr>
            <p:cNvPr id="971780" name="Text Box 4"/>
            <p:cNvSpPr txBox="1">
              <a:spLocks noChangeArrowheads="1"/>
            </p:cNvSpPr>
            <p:nvPr/>
          </p:nvSpPr>
          <p:spPr bwMode="auto">
            <a:xfrm>
              <a:off x="1409" y="845"/>
              <a:ext cx="2943" cy="288"/>
            </a:xfrm>
            <a:prstGeom prst="rect">
              <a:avLst/>
            </a:prstGeom>
            <a:noFill/>
            <a:ln w="9525" algn="ctr">
              <a:noFill/>
              <a:miter lim="800000"/>
              <a:headEnd/>
              <a:tailEnd/>
            </a:ln>
            <a:effectLst/>
          </p:spPr>
          <p:txBody>
            <a:bodyPr>
              <a:spAutoFit/>
            </a:bodyPr>
            <a:lstStyle/>
            <a:p>
              <a:pPr algn="ctr"/>
              <a:r>
                <a:rPr lang="en-GB" sz="2400" b="1"/>
                <a:t>2Na</a:t>
              </a:r>
              <a:r>
                <a:rPr lang="en-GB" sz="2400" b="1" baseline="-25000"/>
                <a:t>(s)</a:t>
              </a:r>
              <a:r>
                <a:rPr lang="en-GB" sz="2400" b="1"/>
                <a:t>  +  Cl</a:t>
              </a:r>
              <a:r>
                <a:rPr lang="en-GB" sz="2400" b="1" baseline="-25000"/>
                <a:t>2(g)</a:t>
              </a:r>
              <a:r>
                <a:rPr lang="en-GB" sz="2400" b="1">
                  <a:cs typeface="Arial" pitchFamily="34" charset="0"/>
                </a:rPr>
                <a:t>  </a:t>
              </a:r>
              <a:r>
                <a:rPr lang="en-GB" sz="2400" b="1">
                  <a:latin typeface="Symbol" pitchFamily="18" charset="2"/>
                  <a:cs typeface="Arial" pitchFamily="34" charset="0"/>
                </a:rPr>
                <a:t>®</a:t>
              </a:r>
              <a:r>
                <a:rPr lang="en-GB" sz="2400" b="1">
                  <a:cs typeface="Arial" pitchFamily="34" charset="0"/>
                </a:rPr>
                <a:t>  2NaCl</a:t>
              </a:r>
              <a:r>
                <a:rPr lang="en-GB" sz="2400" b="1" baseline="-25000">
                  <a:cs typeface="Arial" pitchFamily="34" charset="0"/>
                </a:rPr>
                <a:t>(s)</a:t>
              </a:r>
              <a:endParaRPr lang="en-US" sz="2400" b="1" baseline="-25000">
                <a:cs typeface="Arial" pitchFamily="34" charset="0"/>
              </a:endParaRPr>
            </a:p>
          </p:txBody>
        </p:sp>
      </p:grpSp>
      <p:sp>
        <p:nvSpPr>
          <p:cNvPr id="971781" name="Text Box 5"/>
          <p:cNvSpPr txBox="1">
            <a:spLocks noChangeArrowheads="1"/>
          </p:cNvSpPr>
          <p:nvPr/>
        </p:nvSpPr>
        <p:spPr bwMode="auto">
          <a:xfrm>
            <a:off x="565150" y="2289175"/>
            <a:ext cx="8578850" cy="457200"/>
          </a:xfrm>
          <a:prstGeom prst="rect">
            <a:avLst/>
          </a:prstGeom>
          <a:noFill/>
          <a:ln w="9525" algn="ctr">
            <a:noFill/>
            <a:miter lim="800000"/>
            <a:headEnd/>
            <a:tailEnd/>
          </a:ln>
          <a:effectLst/>
        </p:spPr>
        <p:txBody>
          <a:bodyPr>
            <a:spAutoFit/>
          </a:bodyPr>
          <a:lstStyle/>
          <a:p>
            <a:r>
              <a:rPr lang="en-GB" sz="2400"/>
              <a:t>Irreversible reactions are represented by a single arrow: </a:t>
            </a:r>
            <a:r>
              <a:rPr lang="en-GB" sz="2400" b="1">
                <a:latin typeface="Symbol" pitchFamily="18" charset="2"/>
                <a:cs typeface="Arial" pitchFamily="34" charset="0"/>
              </a:rPr>
              <a:t>®</a:t>
            </a:r>
            <a:r>
              <a:rPr lang="en-GB" sz="2400">
                <a:cs typeface="Arial" pitchFamily="34" charset="0"/>
              </a:rPr>
              <a:t>. </a:t>
            </a:r>
          </a:p>
        </p:txBody>
      </p:sp>
      <p:sp>
        <p:nvSpPr>
          <p:cNvPr id="971782" name="Text Box 6"/>
          <p:cNvSpPr txBox="1">
            <a:spLocks noChangeArrowheads="1"/>
          </p:cNvSpPr>
          <p:nvPr/>
        </p:nvSpPr>
        <p:spPr bwMode="auto">
          <a:xfrm>
            <a:off x="565150" y="2971800"/>
            <a:ext cx="7880350" cy="822325"/>
          </a:xfrm>
          <a:prstGeom prst="rect">
            <a:avLst/>
          </a:prstGeom>
          <a:noFill/>
          <a:ln w="9525" algn="ctr">
            <a:noFill/>
            <a:miter lim="800000"/>
            <a:headEnd/>
            <a:tailEnd/>
          </a:ln>
          <a:effectLst/>
        </p:spPr>
        <p:txBody>
          <a:bodyPr>
            <a:spAutoFit/>
          </a:bodyPr>
          <a:lstStyle/>
          <a:p>
            <a:r>
              <a:rPr lang="en-GB" sz="2400"/>
              <a:t>The reaction of nitrogen and hydrogen to form ammonia is reversible.</a:t>
            </a:r>
          </a:p>
        </p:txBody>
      </p:sp>
      <p:sp>
        <p:nvSpPr>
          <p:cNvPr id="971784" name="Text Box 8"/>
          <p:cNvSpPr txBox="1">
            <a:spLocks noChangeArrowheads="1"/>
          </p:cNvSpPr>
          <p:nvPr/>
        </p:nvSpPr>
        <p:spPr bwMode="auto">
          <a:xfrm>
            <a:off x="566738" y="4843463"/>
            <a:ext cx="8132762" cy="1187450"/>
          </a:xfrm>
          <a:prstGeom prst="rect">
            <a:avLst/>
          </a:prstGeom>
          <a:noFill/>
          <a:ln w="9525" algn="ctr">
            <a:noFill/>
            <a:miter lim="800000"/>
            <a:headEnd/>
            <a:tailEnd/>
          </a:ln>
          <a:effectLst/>
        </p:spPr>
        <p:txBody>
          <a:bodyPr>
            <a:spAutoFit/>
          </a:bodyPr>
          <a:lstStyle/>
          <a:p>
            <a:r>
              <a:rPr lang="en-GB" sz="2400"/>
              <a:t>Ammonia can also decompose to form nitrogen and hydrogen. Reversible reactions that can reach equilibria are represented by two half arrows:      </a:t>
            </a:r>
            <a:r>
              <a:rPr lang="en-US" sz="2400">
                <a:latin typeface="Royal Society of Chemistry" pitchFamily="2" charset="0"/>
              </a:rPr>
              <a:t>.</a:t>
            </a:r>
            <a:r>
              <a:rPr lang="en-GB" sz="2400">
                <a:cs typeface="Arial" pitchFamily="34" charset="0"/>
              </a:rPr>
              <a:t> </a:t>
            </a:r>
          </a:p>
        </p:txBody>
      </p:sp>
      <p:pic>
        <p:nvPicPr>
          <p:cNvPr id="971791" name="Picture 15" descr="new_reverse_sign"/>
          <p:cNvPicPr>
            <a:picLocks noChangeAspect="1" noChangeArrowheads="1"/>
          </p:cNvPicPr>
          <p:nvPr/>
        </p:nvPicPr>
        <p:blipFill>
          <a:blip r:embed="rId3" cstate="print"/>
          <a:srcRect/>
          <a:stretch>
            <a:fillRect/>
          </a:stretch>
        </p:blipFill>
        <p:spPr bwMode="auto">
          <a:xfrm>
            <a:off x="5527675" y="5594350"/>
            <a:ext cx="417513" cy="398463"/>
          </a:xfrm>
          <a:prstGeom prst="rect">
            <a:avLst/>
          </a:prstGeom>
          <a:noFill/>
        </p:spPr>
      </p:pic>
      <p:grpSp>
        <p:nvGrpSpPr>
          <p:cNvPr id="3" name="Group 34"/>
          <p:cNvGrpSpPr>
            <a:grpSpLocks/>
          </p:cNvGrpSpPr>
          <p:nvPr/>
        </p:nvGrpSpPr>
        <p:grpSpPr bwMode="auto">
          <a:xfrm>
            <a:off x="2044700" y="4019550"/>
            <a:ext cx="5054600" cy="596900"/>
            <a:chOff x="1560" y="1864"/>
            <a:chExt cx="3184" cy="376"/>
          </a:xfrm>
        </p:grpSpPr>
        <p:sp>
          <p:nvSpPr>
            <p:cNvPr id="971805" name="AutoShape 29"/>
            <p:cNvSpPr>
              <a:spLocks noChangeArrowheads="1"/>
            </p:cNvSpPr>
            <p:nvPr/>
          </p:nvSpPr>
          <p:spPr bwMode="auto">
            <a:xfrm>
              <a:off x="1560" y="1864"/>
              <a:ext cx="3184" cy="376"/>
            </a:xfrm>
            <a:prstGeom prst="roundRect">
              <a:avLst>
                <a:gd name="adj" fmla="val 15426"/>
              </a:avLst>
            </a:prstGeom>
            <a:solidFill>
              <a:srgbClr val="FFFFCC"/>
            </a:solidFill>
            <a:ln w="38100" algn="ctr">
              <a:solidFill>
                <a:srgbClr val="FF6600"/>
              </a:solidFill>
              <a:round/>
              <a:headEnd/>
              <a:tailEnd/>
            </a:ln>
            <a:effectLst/>
          </p:spPr>
          <p:txBody>
            <a:bodyPr anchor="ctr">
              <a:spAutoFit/>
            </a:bodyPr>
            <a:lstStyle/>
            <a:p>
              <a:endParaRPr lang="en-GB"/>
            </a:p>
          </p:txBody>
        </p:sp>
        <p:sp>
          <p:nvSpPr>
            <p:cNvPr id="971783" name="Text Box 7"/>
            <p:cNvSpPr txBox="1">
              <a:spLocks noChangeArrowheads="1"/>
            </p:cNvSpPr>
            <p:nvPr/>
          </p:nvSpPr>
          <p:spPr bwMode="auto">
            <a:xfrm>
              <a:off x="1792" y="1907"/>
              <a:ext cx="2751" cy="288"/>
            </a:xfrm>
            <a:prstGeom prst="rect">
              <a:avLst/>
            </a:prstGeom>
            <a:noFill/>
            <a:ln w="9525" algn="ctr">
              <a:noFill/>
              <a:miter lim="800000"/>
              <a:headEnd/>
              <a:tailEnd/>
            </a:ln>
            <a:effectLst/>
          </p:spPr>
          <p:txBody>
            <a:bodyPr>
              <a:spAutoFit/>
            </a:bodyPr>
            <a:lstStyle/>
            <a:p>
              <a:pPr algn="ctr"/>
              <a:r>
                <a:rPr lang="en-GB" sz="2400" b="1"/>
                <a:t>N</a:t>
              </a:r>
              <a:r>
                <a:rPr lang="en-GB" sz="2400" b="1" baseline="-25000"/>
                <a:t>2(g)</a:t>
              </a:r>
              <a:r>
                <a:rPr lang="en-GB" sz="2400" b="1"/>
                <a:t>  +  3H</a:t>
              </a:r>
              <a:r>
                <a:rPr lang="en-GB" sz="2400" b="1" baseline="-25000"/>
                <a:t>2(g)</a:t>
              </a:r>
              <a:r>
                <a:rPr lang="en-GB" sz="2400" b="1">
                  <a:cs typeface="Arial" pitchFamily="34" charset="0"/>
                </a:rPr>
                <a:t>  </a:t>
              </a:r>
              <a:r>
                <a:rPr lang="en-US" sz="2400" b="1">
                  <a:latin typeface="Royal Society of Chemistry" pitchFamily="2" charset="0"/>
                  <a:cs typeface="Arial" pitchFamily="34" charset="0"/>
                </a:rPr>
                <a:t> </a:t>
              </a:r>
              <a:r>
                <a:rPr lang="en-GB" sz="2400" b="1">
                  <a:cs typeface="Arial" pitchFamily="34" charset="0"/>
                </a:rPr>
                <a:t>     2NH</a:t>
              </a:r>
              <a:r>
                <a:rPr lang="en-GB" sz="2400" b="1" baseline="-25000">
                  <a:cs typeface="Arial" pitchFamily="34" charset="0"/>
                </a:rPr>
                <a:t>3(g)</a:t>
              </a:r>
              <a:endParaRPr lang="en-US" sz="2400" b="1" baseline="-25000">
                <a:cs typeface="Arial" pitchFamily="34" charset="0"/>
              </a:endParaRPr>
            </a:p>
          </p:txBody>
        </p:sp>
        <p:pic>
          <p:nvPicPr>
            <p:cNvPr id="971809" name="Picture 33" descr="new_reverse_sign"/>
            <p:cNvPicPr>
              <a:picLocks noChangeAspect="1" noChangeArrowheads="1"/>
            </p:cNvPicPr>
            <p:nvPr/>
          </p:nvPicPr>
          <p:blipFill>
            <a:blip r:embed="rId3" cstate="print"/>
            <a:srcRect/>
            <a:stretch>
              <a:fillRect/>
            </a:stretch>
          </p:blipFill>
          <p:spPr bwMode="auto">
            <a:xfrm>
              <a:off x="3310" y="1938"/>
              <a:ext cx="263" cy="251"/>
            </a:xfrm>
            <a:prstGeom prst="rect">
              <a:avLst/>
            </a:prstGeom>
            <a:noFill/>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Rectangle 2"/>
          <p:cNvSpPr>
            <a:spLocks noGrp="1" noChangeArrowheads="1"/>
          </p:cNvSpPr>
          <p:nvPr>
            <p:ph type="title" idx="4294967295"/>
          </p:nvPr>
        </p:nvSpPr>
        <p:spPr>
          <a:xfrm>
            <a:off x="539552" y="0"/>
            <a:ext cx="8229600" cy="620688"/>
          </a:xfrm>
        </p:spPr>
        <p:txBody>
          <a:bodyPr>
            <a:normAutofit fontScale="90000"/>
          </a:bodyPr>
          <a:lstStyle/>
          <a:p>
            <a:r>
              <a:rPr lang="en-GB" u="sng" dirty="0"/>
              <a:t>What is equilibrium?</a:t>
            </a:r>
          </a:p>
        </p:txBody>
      </p:sp>
      <p:sp>
        <p:nvSpPr>
          <p:cNvPr id="973827" name="Text Box 3"/>
          <p:cNvSpPr txBox="1">
            <a:spLocks noChangeArrowheads="1"/>
          </p:cNvSpPr>
          <p:nvPr/>
        </p:nvSpPr>
        <p:spPr bwMode="auto">
          <a:xfrm>
            <a:off x="563563" y="784225"/>
            <a:ext cx="8113712" cy="1187450"/>
          </a:xfrm>
          <a:prstGeom prst="rect">
            <a:avLst/>
          </a:prstGeom>
          <a:noFill/>
          <a:ln w="9525" algn="ctr">
            <a:noFill/>
            <a:miter lim="800000"/>
            <a:headEnd/>
            <a:tailEnd/>
          </a:ln>
          <a:effectLst/>
        </p:spPr>
        <p:txBody>
          <a:bodyPr>
            <a:spAutoFit/>
          </a:bodyPr>
          <a:lstStyle/>
          <a:p>
            <a:r>
              <a:rPr lang="en-GB" sz="2400"/>
              <a:t>If a reversible reaction is carried out in a closed container so that the reactants and products cannot escape, a state of </a:t>
            </a:r>
            <a:r>
              <a:rPr lang="en-GB" sz="2400" b="1">
                <a:solidFill>
                  <a:srgbClr val="FF6600"/>
                </a:solidFill>
              </a:rPr>
              <a:t>dynamic equilibrium</a:t>
            </a:r>
            <a:r>
              <a:rPr lang="en-GB" sz="2400"/>
              <a:t> can be established.</a:t>
            </a:r>
          </a:p>
        </p:txBody>
      </p:sp>
      <p:sp>
        <p:nvSpPr>
          <p:cNvPr id="973832" name="Text Box 8"/>
          <p:cNvSpPr txBox="1">
            <a:spLocks noChangeArrowheads="1"/>
          </p:cNvSpPr>
          <p:nvPr/>
        </p:nvSpPr>
        <p:spPr bwMode="auto">
          <a:xfrm>
            <a:off x="563563" y="2887663"/>
            <a:ext cx="8369300" cy="822325"/>
          </a:xfrm>
          <a:prstGeom prst="rect">
            <a:avLst/>
          </a:prstGeom>
          <a:noFill/>
          <a:ln w="9525" algn="ctr">
            <a:noFill/>
            <a:miter lim="800000"/>
            <a:headEnd/>
            <a:tailEnd/>
          </a:ln>
          <a:effectLst/>
        </p:spPr>
        <p:txBody>
          <a:bodyPr>
            <a:spAutoFit/>
          </a:bodyPr>
          <a:lstStyle/>
          <a:p>
            <a:r>
              <a:rPr lang="en-GB" sz="2400"/>
              <a:t>This state is </a:t>
            </a:r>
            <a:r>
              <a:rPr lang="en-GB" sz="2400" b="1"/>
              <a:t>dynamic </a:t>
            </a:r>
            <a:r>
              <a:rPr lang="en-GB" sz="2400"/>
              <a:t>because both the forward and reverse reactions are ongoing.</a:t>
            </a:r>
          </a:p>
        </p:txBody>
      </p:sp>
      <p:sp>
        <p:nvSpPr>
          <p:cNvPr id="973833" name="Text Box 9"/>
          <p:cNvSpPr txBox="1">
            <a:spLocks noChangeArrowheads="1"/>
          </p:cNvSpPr>
          <p:nvPr/>
        </p:nvSpPr>
        <p:spPr bwMode="auto">
          <a:xfrm>
            <a:off x="563563" y="3841750"/>
            <a:ext cx="8039100" cy="457200"/>
          </a:xfrm>
          <a:prstGeom prst="rect">
            <a:avLst/>
          </a:prstGeom>
          <a:noFill/>
          <a:ln w="9525" algn="ctr">
            <a:noFill/>
            <a:miter lim="800000"/>
            <a:headEnd/>
            <a:tailEnd/>
          </a:ln>
          <a:effectLst/>
        </p:spPr>
        <p:txBody>
          <a:bodyPr>
            <a:spAutoFit/>
          </a:bodyPr>
          <a:lstStyle/>
          <a:p>
            <a:pPr marL="355600" indent="-355600"/>
            <a:r>
              <a:rPr lang="en-GB" sz="2400"/>
              <a:t>It is an </a:t>
            </a:r>
            <a:r>
              <a:rPr lang="en-GB" sz="2400" b="1"/>
              <a:t>equilibrium</a:t>
            </a:r>
            <a:r>
              <a:rPr lang="en-GB" sz="2400"/>
              <a:t> because:</a:t>
            </a:r>
          </a:p>
        </p:txBody>
      </p:sp>
      <p:sp>
        <p:nvSpPr>
          <p:cNvPr id="973834" name="Text Box 10"/>
          <p:cNvSpPr txBox="1">
            <a:spLocks noChangeArrowheads="1"/>
          </p:cNvSpPr>
          <p:nvPr/>
        </p:nvSpPr>
        <p:spPr bwMode="auto">
          <a:xfrm>
            <a:off x="563563" y="5387975"/>
            <a:ext cx="8288337" cy="822325"/>
          </a:xfrm>
          <a:prstGeom prst="rect">
            <a:avLst/>
          </a:prstGeom>
          <a:noFill/>
          <a:ln w="9525" algn="ctr">
            <a:noFill/>
            <a:miter lim="800000"/>
            <a:headEnd/>
            <a:tailEnd/>
          </a:ln>
          <a:effectLst/>
        </p:spPr>
        <p:txBody>
          <a:bodyPr>
            <a:spAutoFit/>
          </a:bodyPr>
          <a:lstStyle/>
          <a:p>
            <a:pPr marL="355600" indent="-355600">
              <a:buClr>
                <a:srgbClr val="FF6600"/>
              </a:buClr>
              <a:buSzPct val="80000"/>
              <a:buFont typeface="Wingdings" pitchFamily="2" charset="2"/>
              <a:buChar char="l"/>
            </a:pPr>
            <a:r>
              <a:rPr lang="en-GB" sz="2400"/>
              <a:t>the net concentrations of the components of the reaction mixture remain constant.</a:t>
            </a:r>
          </a:p>
        </p:txBody>
      </p:sp>
      <p:sp>
        <p:nvSpPr>
          <p:cNvPr id="973835" name="Text Box 11"/>
          <p:cNvSpPr txBox="1">
            <a:spLocks noChangeArrowheads="1"/>
          </p:cNvSpPr>
          <p:nvPr/>
        </p:nvSpPr>
        <p:spPr bwMode="auto">
          <a:xfrm>
            <a:off x="563563" y="4432300"/>
            <a:ext cx="7589837" cy="822325"/>
          </a:xfrm>
          <a:prstGeom prst="rect">
            <a:avLst/>
          </a:prstGeom>
          <a:noFill/>
          <a:ln w="9525" algn="ctr">
            <a:noFill/>
            <a:miter lim="800000"/>
            <a:headEnd/>
            <a:tailEnd/>
          </a:ln>
          <a:effectLst/>
        </p:spPr>
        <p:txBody>
          <a:bodyPr>
            <a:spAutoFit/>
          </a:bodyPr>
          <a:lstStyle/>
          <a:p>
            <a:pPr marL="355600" indent="-355600">
              <a:buClr>
                <a:srgbClr val="FF6600"/>
              </a:buClr>
              <a:buSzPct val="80000"/>
              <a:buFont typeface="Wingdings" pitchFamily="2" charset="2"/>
              <a:buChar char="l"/>
            </a:pPr>
            <a:r>
              <a:rPr lang="en-GB" sz="2400"/>
              <a:t>the rates of the forward and reverse reactions are the same </a:t>
            </a:r>
          </a:p>
        </p:txBody>
      </p:sp>
      <p:grpSp>
        <p:nvGrpSpPr>
          <p:cNvPr id="2" name="Group 17"/>
          <p:cNvGrpSpPr>
            <a:grpSpLocks/>
          </p:cNvGrpSpPr>
          <p:nvPr/>
        </p:nvGrpSpPr>
        <p:grpSpPr bwMode="auto">
          <a:xfrm>
            <a:off x="2699792" y="2132856"/>
            <a:ext cx="3733800" cy="596900"/>
            <a:chOff x="1704" y="1344"/>
            <a:chExt cx="2352" cy="376"/>
          </a:xfrm>
        </p:grpSpPr>
        <p:sp>
          <p:nvSpPr>
            <p:cNvPr id="973838" name="AutoShape 14"/>
            <p:cNvSpPr>
              <a:spLocks noChangeArrowheads="1"/>
            </p:cNvSpPr>
            <p:nvPr/>
          </p:nvSpPr>
          <p:spPr bwMode="auto">
            <a:xfrm>
              <a:off x="1704" y="1344"/>
              <a:ext cx="2352" cy="376"/>
            </a:xfrm>
            <a:prstGeom prst="roundRect">
              <a:avLst>
                <a:gd name="adj" fmla="val 15426"/>
              </a:avLst>
            </a:prstGeom>
            <a:solidFill>
              <a:srgbClr val="FFFFCC"/>
            </a:solidFill>
            <a:ln w="38100" algn="ctr">
              <a:solidFill>
                <a:srgbClr val="FF6600"/>
              </a:solidFill>
              <a:round/>
              <a:headEnd/>
              <a:tailEnd/>
            </a:ln>
            <a:effectLst/>
          </p:spPr>
          <p:txBody>
            <a:bodyPr anchor="ctr">
              <a:spAutoFit/>
            </a:bodyPr>
            <a:lstStyle/>
            <a:p>
              <a:endParaRPr lang="en-GB"/>
            </a:p>
          </p:txBody>
        </p:sp>
        <p:sp>
          <p:nvSpPr>
            <p:cNvPr id="973828" name="Text Box 4"/>
            <p:cNvSpPr txBox="1">
              <a:spLocks noChangeArrowheads="1"/>
            </p:cNvSpPr>
            <p:nvPr/>
          </p:nvSpPr>
          <p:spPr bwMode="auto">
            <a:xfrm>
              <a:off x="1945" y="1386"/>
              <a:ext cx="2069" cy="288"/>
            </a:xfrm>
            <a:prstGeom prst="rect">
              <a:avLst/>
            </a:prstGeom>
            <a:noFill/>
            <a:ln w="9525" algn="ctr">
              <a:noFill/>
              <a:miter lim="800000"/>
              <a:headEnd/>
              <a:tailEnd/>
            </a:ln>
            <a:effectLst/>
          </p:spPr>
          <p:txBody>
            <a:bodyPr wrap="square">
              <a:spAutoFit/>
            </a:bodyPr>
            <a:lstStyle/>
            <a:p>
              <a:pPr algn="ctr"/>
              <a:r>
                <a:rPr lang="en-GB" sz="2400" b="1" dirty="0">
                  <a:cs typeface="Arial" pitchFamily="34" charset="0"/>
                </a:rPr>
                <a:t>A  +  B      </a:t>
              </a:r>
              <a:r>
                <a:rPr lang="en-US" sz="2400" b="1" dirty="0">
                  <a:latin typeface="Royal Society of Chemistry" pitchFamily="2" charset="0"/>
                  <a:cs typeface="Arial" pitchFamily="34" charset="0"/>
                </a:rPr>
                <a:t> </a:t>
              </a:r>
              <a:r>
                <a:rPr lang="en-GB" sz="2400" b="1" dirty="0">
                  <a:cs typeface="Arial" pitchFamily="34" charset="0"/>
                </a:rPr>
                <a:t>  C  +  D</a:t>
              </a:r>
              <a:endParaRPr lang="en-US" sz="2400" b="1" dirty="0">
                <a:latin typeface="Royal Society of Chemistry" pitchFamily="2" charset="0"/>
                <a:cs typeface="Arial" pitchFamily="34" charset="0"/>
              </a:endParaRPr>
            </a:p>
          </p:txBody>
        </p:sp>
        <p:pic>
          <p:nvPicPr>
            <p:cNvPr id="973840" name="Picture 16" descr="new_reverse_sign"/>
            <p:cNvPicPr>
              <a:picLocks noChangeAspect="1" noChangeArrowheads="1"/>
            </p:cNvPicPr>
            <p:nvPr/>
          </p:nvPicPr>
          <p:blipFill>
            <a:blip r:embed="rId3" cstate="print"/>
            <a:srcRect/>
            <a:stretch>
              <a:fillRect/>
            </a:stretch>
          </p:blipFill>
          <p:spPr bwMode="auto">
            <a:xfrm>
              <a:off x="2838" y="1389"/>
              <a:ext cx="301" cy="288"/>
            </a:xfrm>
            <a:prstGeom prst="rect">
              <a:avLst/>
            </a:prstGeom>
            <a:noFill/>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33" name="Rectangle 13"/>
          <p:cNvSpPr>
            <a:spLocks noChangeArrowheads="1"/>
          </p:cNvSpPr>
          <p:nvPr/>
        </p:nvSpPr>
        <p:spPr bwMode="auto">
          <a:xfrm>
            <a:off x="1511300" y="2590800"/>
            <a:ext cx="6238875" cy="3530600"/>
          </a:xfrm>
          <a:prstGeom prst="rect">
            <a:avLst/>
          </a:prstGeom>
          <a:solidFill>
            <a:srgbClr val="FFFFCC"/>
          </a:solidFill>
          <a:ln w="9525" algn="ctr">
            <a:noFill/>
            <a:miter lim="800000"/>
            <a:headEnd/>
            <a:tailEnd/>
          </a:ln>
          <a:effectLst/>
        </p:spPr>
        <p:txBody>
          <a:bodyPr anchor="ctr">
            <a:spAutoFit/>
          </a:bodyPr>
          <a:lstStyle/>
          <a:p>
            <a:endParaRPr lang="en-GB"/>
          </a:p>
        </p:txBody>
      </p:sp>
      <p:pic>
        <p:nvPicPr>
          <p:cNvPr id="977934" name="Picture 14" descr="equilibria_proportions_graph"/>
          <p:cNvPicPr>
            <a:picLocks noChangeAspect="1" noChangeArrowheads="1"/>
          </p:cNvPicPr>
          <p:nvPr/>
        </p:nvPicPr>
        <p:blipFill>
          <a:blip r:embed="rId3" cstate="print"/>
          <a:srcRect/>
          <a:stretch>
            <a:fillRect/>
          </a:stretch>
        </p:blipFill>
        <p:spPr bwMode="auto">
          <a:xfrm>
            <a:off x="1309688" y="2362200"/>
            <a:ext cx="6642100" cy="4016375"/>
          </a:xfrm>
          <a:prstGeom prst="rect">
            <a:avLst/>
          </a:prstGeom>
          <a:noFill/>
        </p:spPr>
      </p:pic>
      <p:sp>
        <p:nvSpPr>
          <p:cNvPr id="977922" name="Rectangle 2"/>
          <p:cNvSpPr>
            <a:spLocks noGrp="1" noChangeArrowheads="1"/>
          </p:cNvSpPr>
          <p:nvPr>
            <p:ph type="title" idx="4294967295"/>
          </p:nvPr>
        </p:nvSpPr>
        <p:spPr>
          <a:xfrm>
            <a:off x="539552" y="0"/>
            <a:ext cx="8229600" cy="692696"/>
          </a:xfrm>
        </p:spPr>
        <p:txBody>
          <a:bodyPr>
            <a:normAutofit fontScale="90000"/>
          </a:bodyPr>
          <a:lstStyle/>
          <a:p>
            <a:r>
              <a:rPr lang="en-GB" dirty="0"/>
              <a:t>Dynamic equilibrium</a:t>
            </a:r>
          </a:p>
        </p:txBody>
      </p:sp>
      <p:sp>
        <p:nvSpPr>
          <p:cNvPr id="977923" name="Text Box 3"/>
          <p:cNvSpPr txBox="1">
            <a:spLocks noChangeArrowheads="1"/>
          </p:cNvSpPr>
          <p:nvPr/>
        </p:nvSpPr>
        <p:spPr bwMode="auto">
          <a:xfrm>
            <a:off x="563563" y="784225"/>
            <a:ext cx="8394700" cy="1552575"/>
          </a:xfrm>
          <a:prstGeom prst="rect">
            <a:avLst/>
          </a:prstGeom>
          <a:noFill/>
          <a:ln w="9525" algn="ctr">
            <a:noFill/>
            <a:miter lim="800000"/>
            <a:headEnd/>
            <a:tailEnd/>
          </a:ln>
          <a:effectLst/>
        </p:spPr>
        <p:txBody>
          <a:bodyPr>
            <a:spAutoFit/>
          </a:bodyPr>
          <a:lstStyle/>
          <a:p>
            <a:r>
              <a:rPr lang="en-GB" sz="2400"/>
              <a:t>This graph illustrates the dynamic nature of equilibrium. </a:t>
            </a:r>
            <a:br>
              <a:rPr lang="en-GB" sz="2400"/>
            </a:br>
            <a:r>
              <a:rPr lang="en-GB" sz="2400"/>
              <a:t>It shows that both the forward and back reactions are taking place: they both have non-zero rate. When their rates are equal</a:t>
            </a:r>
            <a:r>
              <a:rPr lang="en-GB"/>
              <a:t>, </a:t>
            </a:r>
            <a:r>
              <a:rPr lang="en-GB" sz="2400"/>
              <a:t>equilibrium is reached.</a:t>
            </a:r>
          </a:p>
        </p:txBody>
      </p:sp>
      <p:sp>
        <p:nvSpPr>
          <p:cNvPr id="977927" name="Text Box 7"/>
          <p:cNvSpPr txBox="1">
            <a:spLocks noChangeArrowheads="1"/>
          </p:cNvSpPr>
          <p:nvPr/>
        </p:nvSpPr>
        <p:spPr bwMode="auto">
          <a:xfrm>
            <a:off x="4224338" y="6211888"/>
            <a:ext cx="811212" cy="457200"/>
          </a:xfrm>
          <a:prstGeom prst="rect">
            <a:avLst/>
          </a:prstGeom>
          <a:noFill/>
          <a:ln w="9525" algn="ctr">
            <a:noFill/>
            <a:miter lim="800000"/>
            <a:headEnd/>
            <a:tailEnd/>
          </a:ln>
          <a:effectLst/>
        </p:spPr>
        <p:txBody>
          <a:bodyPr wrap="none">
            <a:spAutoFit/>
          </a:bodyPr>
          <a:lstStyle/>
          <a:p>
            <a:r>
              <a:rPr lang="en-GB" sz="2400" b="1"/>
              <a:t>time</a:t>
            </a:r>
          </a:p>
        </p:txBody>
      </p:sp>
      <p:sp>
        <p:nvSpPr>
          <p:cNvPr id="977928" name="Text Box 8"/>
          <p:cNvSpPr txBox="1">
            <a:spLocks noChangeArrowheads="1"/>
          </p:cNvSpPr>
          <p:nvPr/>
        </p:nvSpPr>
        <p:spPr bwMode="auto">
          <a:xfrm rot="16200000">
            <a:off x="791369" y="4120357"/>
            <a:ext cx="744537" cy="457200"/>
          </a:xfrm>
          <a:prstGeom prst="rect">
            <a:avLst/>
          </a:prstGeom>
          <a:noFill/>
          <a:ln w="9525" algn="ctr">
            <a:noFill/>
            <a:miter lim="800000"/>
            <a:headEnd/>
            <a:tailEnd/>
          </a:ln>
          <a:effectLst/>
        </p:spPr>
        <p:txBody>
          <a:bodyPr wrap="none">
            <a:spAutoFit/>
          </a:bodyPr>
          <a:lstStyle/>
          <a:p>
            <a:r>
              <a:rPr lang="en-GB" sz="2400" b="1"/>
              <a:t>rate</a:t>
            </a:r>
          </a:p>
        </p:txBody>
      </p:sp>
      <p:sp>
        <p:nvSpPr>
          <p:cNvPr id="977929" name="Text Box 9"/>
          <p:cNvSpPr txBox="1">
            <a:spLocks noChangeArrowheads="1"/>
          </p:cNvSpPr>
          <p:nvPr/>
        </p:nvSpPr>
        <p:spPr bwMode="auto">
          <a:xfrm>
            <a:off x="2390774" y="2743200"/>
            <a:ext cx="4413473" cy="830997"/>
          </a:xfrm>
          <a:prstGeom prst="rect">
            <a:avLst/>
          </a:prstGeom>
          <a:noFill/>
          <a:ln w="9525" algn="ctr">
            <a:noFill/>
            <a:miter lim="800000"/>
            <a:headEnd/>
            <a:tailEnd/>
          </a:ln>
          <a:effectLst/>
        </p:spPr>
        <p:txBody>
          <a:bodyPr wrap="square">
            <a:spAutoFit/>
          </a:bodyPr>
          <a:lstStyle/>
          <a:p>
            <a:r>
              <a:rPr lang="en-GB" sz="2400" b="1" dirty="0">
                <a:solidFill>
                  <a:srgbClr val="3333CC"/>
                </a:solidFill>
              </a:rPr>
              <a:t>forward reaction: </a:t>
            </a:r>
            <a:br>
              <a:rPr lang="en-GB" sz="2400" b="1" dirty="0">
                <a:solidFill>
                  <a:srgbClr val="3333CC"/>
                </a:solidFill>
              </a:rPr>
            </a:br>
            <a:r>
              <a:rPr lang="en-GB" sz="2400" b="1" dirty="0">
                <a:solidFill>
                  <a:srgbClr val="3333CC"/>
                </a:solidFill>
              </a:rPr>
              <a:t>2SO</a:t>
            </a:r>
            <a:r>
              <a:rPr lang="en-GB" sz="2400" b="1" baseline="-25000" dirty="0">
                <a:solidFill>
                  <a:srgbClr val="3333CC"/>
                </a:solidFill>
              </a:rPr>
              <a:t>2(g)</a:t>
            </a:r>
            <a:r>
              <a:rPr lang="en-GB" sz="2400" b="1" dirty="0">
                <a:solidFill>
                  <a:srgbClr val="3333CC"/>
                </a:solidFill>
              </a:rPr>
              <a:t> + O</a:t>
            </a:r>
            <a:r>
              <a:rPr lang="en-GB" sz="2400" b="1" baseline="-25000" dirty="0">
                <a:solidFill>
                  <a:srgbClr val="3333CC"/>
                </a:solidFill>
              </a:rPr>
              <a:t>2(g)</a:t>
            </a:r>
            <a:r>
              <a:rPr lang="en-GB" sz="2400" b="1" dirty="0">
                <a:solidFill>
                  <a:srgbClr val="3333CC"/>
                </a:solidFill>
              </a:rPr>
              <a:t> </a:t>
            </a:r>
            <a:r>
              <a:rPr lang="en-GB" sz="2400" b="1" dirty="0">
                <a:solidFill>
                  <a:srgbClr val="3333CC"/>
                </a:solidFill>
                <a:latin typeface="Symbol" pitchFamily="18" charset="2"/>
              </a:rPr>
              <a:t>®</a:t>
            </a:r>
            <a:r>
              <a:rPr lang="en-GB" sz="2400" b="1" dirty="0">
                <a:solidFill>
                  <a:srgbClr val="3333CC"/>
                </a:solidFill>
              </a:rPr>
              <a:t> 2SO</a:t>
            </a:r>
            <a:r>
              <a:rPr lang="en-GB" sz="2400" b="1" baseline="-25000" dirty="0">
                <a:solidFill>
                  <a:srgbClr val="3333CC"/>
                </a:solidFill>
              </a:rPr>
              <a:t>3(g)</a:t>
            </a:r>
          </a:p>
        </p:txBody>
      </p:sp>
      <p:sp>
        <p:nvSpPr>
          <p:cNvPr id="977930" name="Text Box 10"/>
          <p:cNvSpPr txBox="1">
            <a:spLocks noChangeArrowheads="1"/>
          </p:cNvSpPr>
          <p:nvPr/>
        </p:nvSpPr>
        <p:spPr bwMode="auto">
          <a:xfrm>
            <a:off x="2390774" y="5195888"/>
            <a:ext cx="4413473" cy="830997"/>
          </a:xfrm>
          <a:prstGeom prst="rect">
            <a:avLst/>
          </a:prstGeom>
          <a:noFill/>
          <a:ln w="9525" algn="ctr">
            <a:noFill/>
            <a:miter lim="800000"/>
            <a:headEnd/>
            <a:tailEnd/>
          </a:ln>
          <a:effectLst/>
        </p:spPr>
        <p:txBody>
          <a:bodyPr wrap="square">
            <a:spAutoFit/>
          </a:bodyPr>
          <a:lstStyle/>
          <a:p>
            <a:r>
              <a:rPr lang="en-GB" sz="2400" b="1" dirty="0">
                <a:solidFill>
                  <a:srgbClr val="E20000"/>
                </a:solidFill>
              </a:rPr>
              <a:t>reverse reaction: </a:t>
            </a:r>
            <a:br>
              <a:rPr lang="en-GB" sz="2400" b="1" dirty="0">
                <a:solidFill>
                  <a:srgbClr val="E20000"/>
                </a:solidFill>
              </a:rPr>
            </a:br>
            <a:r>
              <a:rPr lang="en-GB" sz="2400" b="1" dirty="0">
                <a:solidFill>
                  <a:srgbClr val="E20000"/>
                </a:solidFill>
              </a:rPr>
              <a:t>2SO</a:t>
            </a:r>
            <a:r>
              <a:rPr lang="en-GB" sz="2400" b="1" baseline="-25000" dirty="0">
                <a:solidFill>
                  <a:srgbClr val="E20000"/>
                </a:solidFill>
              </a:rPr>
              <a:t>3(g)</a:t>
            </a:r>
            <a:r>
              <a:rPr lang="en-GB" sz="2400" b="1" dirty="0">
                <a:solidFill>
                  <a:srgbClr val="E20000"/>
                </a:solidFill>
              </a:rPr>
              <a:t> </a:t>
            </a:r>
            <a:r>
              <a:rPr lang="en-GB" sz="2400" b="1" dirty="0">
                <a:solidFill>
                  <a:srgbClr val="E20000"/>
                </a:solidFill>
                <a:latin typeface="Symbol" pitchFamily="18" charset="2"/>
              </a:rPr>
              <a:t>®</a:t>
            </a:r>
            <a:r>
              <a:rPr lang="en-GB" sz="2400" b="1" dirty="0">
                <a:solidFill>
                  <a:srgbClr val="E20000"/>
                </a:solidFill>
              </a:rPr>
              <a:t> 2SO</a:t>
            </a:r>
            <a:r>
              <a:rPr lang="en-GB" sz="2400" b="1" baseline="-25000" dirty="0">
                <a:solidFill>
                  <a:srgbClr val="E20000"/>
                </a:solidFill>
              </a:rPr>
              <a:t>2(g)</a:t>
            </a:r>
            <a:r>
              <a:rPr lang="en-GB" sz="2400" b="1" dirty="0">
                <a:solidFill>
                  <a:srgbClr val="E20000"/>
                </a:solidFill>
              </a:rPr>
              <a:t> + O</a:t>
            </a:r>
            <a:r>
              <a:rPr lang="en-GB" sz="2400" b="1" baseline="-25000" dirty="0">
                <a:solidFill>
                  <a:srgbClr val="E20000"/>
                </a:solidFill>
              </a:rPr>
              <a:t>2(g)</a:t>
            </a:r>
          </a:p>
        </p:txBody>
      </p:sp>
      <p:sp>
        <p:nvSpPr>
          <p:cNvPr id="977931" name="Text Box 11"/>
          <p:cNvSpPr txBox="1">
            <a:spLocks noChangeArrowheads="1"/>
          </p:cNvSpPr>
          <p:nvPr/>
        </p:nvSpPr>
        <p:spPr bwMode="auto">
          <a:xfrm>
            <a:off x="5356225" y="3989388"/>
            <a:ext cx="2498725" cy="822325"/>
          </a:xfrm>
          <a:prstGeom prst="rect">
            <a:avLst/>
          </a:prstGeom>
          <a:noFill/>
          <a:ln w="9525" algn="ctr">
            <a:noFill/>
            <a:miter lim="800000"/>
            <a:headEnd/>
            <a:tailEnd/>
          </a:ln>
          <a:effectLst/>
        </p:spPr>
        <p:txBody>
          <a:bodyPr>
            <a:spAutoFit/>
          </a:bodyPr>
          <a:lstStyle/>
          <a:p>
            <a:pPr algn="ctr"/>
            <a:r>
              <a:rPr lang="en-GB" sz="2400" b="1">
                <a:solidFill>
                  <a:srgbClr val="FF6600"/>
                </a:solidFill>
              </a:rPr>
              <a:t>rates are equal at equilibrium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defRPr/>
            </a:pPr>
            <a:r>
              <a:rPr lang="en-US">
                <a:latin typeface="Arial" charset="0"/>
                <a:ea typeface="+mj-ea"/>
                <a:cs typeface="+mj-cs"/>
              </a:rPr>
              <a:t>Dynamic Equilibrium. </a:t>
            </a:r>
          </a:p>
        </p:txBody>
      </p:sp>
      <p:sp>
        <p:nvSpPr>
          <p:cNvPr id="13315" name="Rectangle 3"/>
          <p:cNvSpPr>
            <a:spLocks noGrp="1" noChangeArrowheads="1"/>
          </p:cNvSpPr>
          <p:nvPr>
            <p:ph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ormAutofit lnSpcReduction="10000"/>
          </a:bodyPr>
          <a:lstStyle/>
          <a:p>
            <a:pPr eaLnBrk="1" hangingPunct="1">
              <a:lnSpc>
                <a:spcPct val="90000"/>
              </a:lnSpc>
              <a:defRPr/>
            </a:pPr>
            <a:r>
              <a:rPr lang="en-US" dirty="0">
                <a:solidFill>
                  <a:srgbClr val="000000"/>
                </a:solidFill>
                <a:ea typeface="+mn-ea"/>
                <a:cs typeface="+mn-cs"/>
              </a:rPr>
              <a:t>In </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mn-ea"/>
                <a:cs typeface="+mn-cs"/>
              </a:rPr>
              <a:t>dynamic equilibrium </a:t>
            </a:r>
            <a:r>
              <a:rPr lang="en-US" dirty="0">
                <a:solidFill>
                  <a:srgbClr val="000000"/>
                </a:solidFill>
                <a:ea typeface="+mn-ea"/>
                <a:cs typeface="+mn-cs"/>
              </a:rPr>
              <a:t>the forward and backwards reactions continue at equal rates so the concentrations of reactants and products do not change. </a:t>
            </a:r>
          </a:p>
          <a:p>
            <a:pPr eaLnBrk="1" hangingPunct="1">
              <a:lnSpc>
                <a:spcPct val="90000"/>
              </a:lnSpc>
              <a:defRPr/>
            </a:pPr>
            <a:r>
              <a:rPr lang="en-US" dirty="0">
                <a:solidFill>
                  <a:srgbClr val="000000"/>
                </a:solidFill>
                <a:ea typeface="+mn-ea"/>
                <a:cs typeface="+mn-cs"/>
              </a:rPr>
              <a:t>On a molecular scale there is </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mn-ea"/>
                <a:cs typeface="+mn-cs"/>
              </a:rPr>
              <a:t>continuous change</a:t>
            </a:r>
            <a:r>
              <a:rPr lang="en-US" dirty="0">
                <a:solidFill>
                  <a:srgbClr val="000000"/>
                </a:solidFill>
                <a:ea typeface="+mn-ea"/>
                <a:cs typeface="+mn-cs"/>
              </a:rPr>
              <a:t>. </a:t>
            </a:r>
          </a:p>
          <a:p>
            <a:pPr eaLnBrk="1" hangingPunct="1">
              <a:lnSpc>
                <a:spcPct val="90000"/>
              </a:lnSpc>
              <a:defRPr/>
            </a:pPr>
            <a:r>
              <a:rPr lang="en-US" dirty="0">
                <a:solidFill>
                  <a:srgbClr val="000000"/>
                </a:solidFill>
                <a:ea typeface="+mn-ea"/>
                <a:cs typeface="+mn-cs"/>
              </a:rPr>
              <a:t>On the macroscopic scale </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mn-ea"/>
                <a:cs typeface="+mn-cs"/>
              </a:rPr>
              <a:t>nothing appears to be happening</a:t>
            </a:r>
            <a:r>
              <a:rPr lang="en-US" dirty="0">
                <a:solidFill>
                  <a:srgbClr val="000000"/>
                </a:solidFill>
                <a:ea typeface="+mn-ea"/>
                <a:cs typeface="+mn-cs"/>
              </a:rPr>
              <a:t>. The system needs to be closed – isolated from the outside world.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of the equilibrium</a:t>
            </a:r>
            <a:endParaRPr lang="en-US" dirty="0"/>
          </a:p>
        </p:txBody>
      </p:sp>
      <p:sp>
        <p:nvSpPr>
          <p:cNvPr id="3" name="Content Placeholder 2"/>
          <p:cNvSpPr>
            <a:spLocks noGrp="1"/>
          </p:cNvSpPr>
          <p:nvPr>
            <p:ph idx="1"/>
          </p:nvPr>
        </p:nvSpPr>
        <p:spPr/>
        <p:txBody>
          <a:bodyPr/>
          <a:lstStyle/>
          <a:p>
            <a:r>
              <a:rPr lang="en-US" dirty="0"/>
              <a:t>Equilibrium can “lie</a:t>
            </a:r>
            <a:r>
              <a:rPr lang="en-US" dirty="0" smtClean="0"/>
              <a:t>” to </a:t>
            </a:r>
            <a:r>
              <a:rPr lang="en-US" dirty="0"/>
              <a:t>the left or right. </a:t>
            </a:r>
            <a:endParaRPr lang="en-US" dirty="0" smtClean="0"/>
          </a:p>
          <a:p>
            <a:endParaRPr lang="en-US" dirty="0"/>
          </a:p>
          <a:p>
            <a:r>
              <a:rPr lang="en-US" dirty="0" smtClean="0"/>
              <a:t>Meaning </a:t>
            </a:r>
            <a:r>
              <a:rPr lang="en-US" dirty="0"/>
              <a:t>that once equilibrium has been </a:t>
            </a:r>
            <a:r>
              <a:rPr lang="en-US" dirty="0" smtClean="0"/>
              <a:t>reached (the point where there is no more change) there could be more products or more reactants.</a:t>
            </a:r>
          </a:p>
          <a:p>
            <a:endParaRPr lang="en-US" dirty="0" smtClean="0"/>
          </a:p>
          <a:p>
            <a:endParaRPr lang="en-US" dirty="0"/>
          </a:p>
          <a:p>
            <a:endParaRPr lang="en-US" dirty="0"/>
          </a:p>
        </p:txBody>
      </p:sp>
    </p:spTree>
    <p:extLst>
      <p:ext uri="{BB962C8B-B14F-4D97-AF65-F5344CB8AC3E}">
        <p14:creationId xmlns:p14="http://schemas.microsoft.com/office/powerpoint/2010/main" xmlns="" val="1005118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9970" name="Rectangle 2"/>
          <p:cNvSpPr>
            <a:spLocks noGrp="1" noChangeArrowheads="1"/>
          </p:cNvSpPr>
          <p:nvPr>
            <p:ph type="title" idx="4294967295"/>
          </p:nvPr>
        </p:nvSpPr>
        <p:spPr>
          <a:xfrm>
            <a:off x="467544" y="0"/>
            <a:ext cx="8229600" cy="692696"/>
          </a:xfrm>
        </p:spPr>
        <p:txBody>
          <a:bodyPr>
            <a:normAutofit fontScale="90000"/>
          </a:bodyPr>
          <a:lstStyle/>
          <a:p>
            <a:r>
              <a:rPr lang="en-GB" u="sng" dirty="0"/>
              <a:t>Composition of the reaction mixture</a:t>
            </a:r>
          </a:p>
        </p:txBody>
      </p:sp>
      <p:sp>
        <p:nvSpPr>
          <p:cNvPr id="979971" name="Text Box 3"/>
          <p:cNvSpPr txBox="1">
            <a:spLocks noChangeArrowheads="1"/>
          </p:cNvSpPr>
          <p:nvPr/>
        </p:nvSpPr>
        <p:spPr bwMode="auto">
          <a:xfrm>
            <a:off x="323528" y="784225"/>
            <a:ext cx="8455347" cy="830997"/>
          </a:xfrm>
          <a:prstGeom prst="rect">
            <a:avLst/>
          </a:prstGeom>
          <a:noFill/>
          <a:ln w="9525" algn="ctr">
            <a:noFill/>
            <a:miter lim="800000"/>
            <a:headEnd/>
            <a:tailEnd/>
          </a:ln>
          <a:effectLst/>
        </p:spPr>
        <p:txBody>
          <a:bodyPr wrap="square">
            <a:spAutoFit/>
          </a:bodyPr>
          <a:lstStyle/>
          <a:p>
            <a:r>
              <a:rPr lang="en-GB" sz="2400" dirty="0"/>
              <a:t>At equilibrium, the proportions of reactants and products present may not be a 50:50 mix.</a:t>
            </a:r>
          </a:p>
        </p:txBody>
      </p:sp>
      <p:sp>
        <p:nvSpPr>
          <p:cNvPr id="979972" name="Text Box 4"/>
          <p:cNvSpPr txBox="1">
            <a:spLocks noChangeArrowheads="1"/>
          </p:cNvSpPr>
          <p:nvPr/>
        </p:nvSpPr>
        <p:spPr bwMode="auto">
          <a:xfrm>
            <a:off x="179512" y="1700808"/>
            <a:ext cx="4586163" cy="1938992"/>
          </a:xfrm>
          <a:prstGeom prst="rect">
            <a:avLst/>
          </a:prstGeom>
          <a:noFill/>
          <a:ln w="9525" algn="ctr">
            <a:noFill/>
            <a:miter lim="800000"/>
            <a:headEnd/>
            <a:tailEnd/>
          </a:ln>
          <a:effectLst/>
        </p:spPr>
        <p:txBody>
          <a:bodyPr wrap="square">
            <a:spAutoFit/>
          </a:bodyPr>
          <a:lstStyle/>
          <a:p>
            <a:r>
              <a:rPr lang="en-GB" sz="2400" dirty="0"/>
              <a:t>The proportion of reactants and products depend on the particular reaction, as well as factors such as temperature, concentration and pressure.</a:t>
            </a:r>
          </a:p>
        </p:txBody>
      </p:sp>
      <p:sp>
        <p:nvSpPr>
          <p:cNvPr id="979974" name="Text Box 6"/>
          <p:cNvSpPr txBox="1">
            <a:spLocks noChangeArrowheads="1"/>
          </p:cNvSpPr>
          <p:nvPr/>
        </p:nvSpPr>
        <p:spPr bwMode="auto">
          <a:xfrm>
            <a:off x="179512" y="3645024"/>
            <a:ext cx="5112568" cy="3046988"/>
          </a:xfrm>
          <a:prstGeom prst="rect">
            <a:avLst/>
          </a:prstGeom>
          <a:noFill/>
          <a:ln w="9525" algn="ctr">
            <a:noFill/>
            <a:miter lim="800000"/>
            <a:headEnd/>
            <a:tailEnd/>
          </a:ln>
          <a:effectLst/>
        </p:spPr>
        <p:txBody>
          <a:bodyPr wrap="square">
            <a:spAutoFit/>
          </a:bodyPr>
          <a:lstStyle/>
          <a:p>
            <a:r>
              <a:rPr lang="en-GB" sz="2400" dirty="0"/>
              <a:t>However, for a given set of conditions, a particular reaction will always have the same proportions of reactants and products at equilibrium</a:t>
            </a:r>
            <a:r>
              <a:rPr lang="en-GB" sz="2400" dirty="0" smtClean="0"/>
              <a:t>.</a:t>
            </a:r>
          </a:p>
          <a:p>
            <a:r>
              <a:rPr lang="en-GB" sz="2400" b="1" dirty="0" smtClean="0">
                <a:solidFill>
                  <a:srgbClr val="FF0000"/>
                </a:solidFill>
              </a:rPr>
              <a:t>At equilibrium the concentration of reactants and products does not change</a:t>
            </a:r>
            <a:endParaRPr lang="en-GB" sz="2400" b="1" dirty="0">
              <a:solidFill>
                <a:srgbClr val="FF0000"/>
              </a:solidFill>
            </a:endParaRPr>
          </a:p>
        </p:txBody>
      </p:sp>
      <p:pic>
        <p:nvPicPr>
          <p:cNvPr id="979977" name="Picture 9" descr="nitrogen-dioxide-equilibriu"/>
          <p:cNvPicPr>
            <a:picLocks noChangeAspect="1" noChangeArrowheads="1"/>
          </p:cNvPicPr>
          <p:nvPr/>
        </p:nvPicPr>
        <p:blipFill>
          <a:blip r:embed="rId3" cstate="print"/>
          <a:srcRect/>
          <a:stretch>
            <a:fillRect/>
          </a:stretch>
        </p:blipFill>
        <p:spPr bwMode="auto">
          <a:xfrm>
            <a:off x="5168900" y="1684338"/>
            <a:ext cx="3114675" cy="465931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esson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1829</Words>
  <Application>Microsoft Office PowerPoint</Application>
  <PresentationFormat>On-screen Show (4:3)</PresentationFormat>
  <Paragraphs>234</Paragraphs>
  <Slides>34</Slides>
  <Notes>16</Notes>
  <HiddenSlides>3</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Equilibrium 1 Chemical Equilibrium</vt:lpstr>
      <vt:lpstr>Slide 2</vt:lpstr>
      <vt:lpstr>Slide 3</vt:lpstr>
      <vt:lpstr>Reactions and arrows</vt:lpstr>
      <vt:lpstr>What is equilibrium?</vt:lpstr>
      <vt:lpstr>Dynamic equilibrium</vt:lpstr>
      <vt:lpstr>Dynamic Equilibrium. </vt:lpstr>
      <vt:lpstr>Position of the equilibrium</vt:lpstr>
      <vt:lpstr>Composition of the reaction mixture</vt:lpstr>
      <vt:lpstr>Slide 10</vt:lpstr>
      <vt:lpstr>What is Le Chatelier’s principle?</vt:lpstr>
      <vt:lpstr>Temperature and equilibrium</vt:lpstr>
      <vt:lpstr>Temperature and equilibrium</vt:lpstr>
      <vt:lpstr>Temperature Summary</vt:lpstr>
      <vt:lpstr>Concentration and equilibrium</vt:lpstr>
      <vt:lpstr>Concentration and equilibrium</vt:lpstr>
      <vt:lpstr>Pressure and equilibrium</vt:lpstr>
      <vt:lpstr>Pressure and equilibrium</vt:lpstr>
      <vt:lpstr>A competition with the rate…</vt:lpstr>
      <vt:lpstr>Catalysts and equilibrium</vt:lpstr>
      <vt:lpstr>Exam Questions</vt:lpstr>
      <vt:lpstr>Slide 22</vt:lpstr>
      <vt:lpstr>Slide 23</vt:lpstr>
      <vt:lpstr>Industry</vt:lpstr>
      <vt:lpstr>Industry</vt:lpstr>
      <vt:lpstr>Exam Questions</vt:lpstr>
      <vt:lpstr>Haber Process</vt:lpstr>
      <vt:lpstr>Haber Process</vt:lpstr>
      <vt:lpstr>Haber Process</vt:lpstr>
      <vt:lpstr>Ammonia Plants</vt:lpstr>
      <vt:lpstr>Ammonia Plants</vt:lpstr>
      <vt:lpstr>More exam questions</vt:lpstr>
      <vt:lpstr>Slide 33</vt:lpstr>
      <vt:lpstr>Slide 34</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jennifers</dc:creator>
  <cp:lastModifiedBy>jennifers</cp:lastModifiedBy>
  <cp:revision>20</cp:revision>
  <dcterms:created xsi:type="dcterms:W3CDTF">2014-02-05T21:51:54Z</dcterms:created>
  <dcterms:modified xsi:type="dcterms:W3CDTF">2016-04-25T20:11:55Z</dcterms:modified>
</cp:coreProperties>
</file>