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057F1-5487-4A5A-A800-D3EB71236893}" type="datetimeFigureOut">
              <a:rPr lang="en-GB" smtClean="0"/>
              <a:pPr/>
              <a:t>01/11/2011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83ED-8864-4A36-9B91-F21CC3B79D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6048671"/>
          </a:xfrm>
        </p:spPr>
        <p:txBody>
          <a:bodyPr>
            <a:normAutofit/>
          </a:bodyPr>
          <a:lstStyle/>
          <a:p>
            <a:r>
              <a:rPr lang="en-GB" sz="9800" b="1" dirty="0" smtClean="0">
                <a:solidFill>
                  <a:srgbClr val="7030A0"/>
                </a:solidFill>
              </a:rPr>
              <a:t>AS Chemistry Homework</a:t>
            </a:r>
            <a:r>
              <a:rPr lang="en-GB" sz="8800" b="1" dirty="0" smtClean="0">
                <a:solidFill>
                  <a:srgbClr val="7030A0"/>
                </a:solidFill>
              </a:rPr>
              <a:t/>
            </a:r>
            <a:br>
              <a:rPr lang="en-GB" sz="8800" b="1" dirty="0" smtClean="0">
                <a:solidFill>
                  <a:srgbClr val="7030A0"/>
                </a:solidFill>
              </a:rPr>
            </a:br>
            <a:r>
              <a:rPr lang="en-GB" sz="8800" b="1" dirty="0" smtClean="0">
                <a:solidFill>
                  <a:srgbClr val="7030A0"/>
                </a:solidFill>
              </a:rPr>
              <a:t/>
            </a:r>
            <a:br>
              <a:rPr lang="en-GB" sz="8800" b="1" dirty="0" smtClean="0">
                <a:solidFill>
                  <a:srgbClr val="7030A0"/>
                </a:solidFill>
              </a:rPr>
            </a:br>
            <a:r>
              <a:rPr lang="en-GB" sz="6000" b="1" dirty="0" smtClean="0">
                <a:solidFill>
                  <a:srgbClr val="7030A0"/>
                </a:solidFill>
              </a:rPr>
              <a:t>Intermolecular Bonding</a:t>
            </a:r>
            <a:endParaRPr lang="en-GB" sz="60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627784" y="3861048"/>
            <a:ext cx="37079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Total </a:t>
            </a:r>
            <a:r>
              <a:rPr kumimoji="0" lang="en-GB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32 </a:t>
            </a:r>
            <a:r>
              <a:rPr kumimoji="0" lang="en-GB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marks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1" descr="http://geology.phillipmartin.info/science_carbon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17032"/>
            <a:ext cx="230253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http://chemistry.phillipmartin.info/science_variabl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01008"/>
            <a:ext cx="205885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4100" b="1" dirty="0" smtClean="0"/>
              <a:t>Question 6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2600" dirty="0" smtClean="0"/>
              <a:t>uneven distribution of electrons </a:t>
            </a:r>
            <a:r>
              <a:rPr lang="en-GB" sz="2600" dirty="0" smtClean="0"/>
              <a:t>(1)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instantaneous /oscillating/changing/temporary/transient/</a:t>
            </a:r>
            <a:br>
              <a:rPr lang="en-GB" sz="2600" dirty="0" smtClean="0"/>
            </a:br>
            <a:r>
              <a:rPr lang="en-GB" sz="2600" dirty="0" smtClean="0"/>
              <a:t>dipole on one atom </a:t>
            </a:r>
            <a:r>
              <a:rPr lang="en-GB" sz="2600" dirty="0" smtClean="0"/>
              <a:t>(1)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causes an induced/resultant dipole on another</a:t>
            </a:r>
            <a:br>
              <a:rPr lang="en-GB" sz="2600" dirty="0" smtClean="0"/>
            </a:br>
            <a:r>
              <a:rPr lang="en-GB" sz="2600" dirty="0" smtClean="0"/>
              <a:t>molecule/atom </a:t>
            </a:r>
            <a:r>
              <a:rPr lang="en-GB" sz="2600" dirty="0" smtClean="0"/>
              <a:t>(1)</a:t>
            </a:r>
            <a:endParaRPr lang="en-GB" sz="2600" dirty="0" smtClean="0"/>
          </a:p>
          <a:p>
            <a:pPr>
              <a:buNone/>
            </a:pPr>
            <a:endParaRPr lang="en-GB" sz="2600" dirty="0" smtClean="0"/>
          </a:p>
          <a:p>
            <a:pPr>
              <a:buNone/>
            </a:pPr>
            <a:r>
              <a:rPr lang="en-GB" sz="2600" dirty="0" smtClean="0"/>
              <a:t>	</a:t>
            </a:r>
            <a:r>
              <a:rPr lang="en-GB" sz="2600" dirty="0" smtClean="0"/>
              <a:t>chlorine </a:t>
            </a:r>
            <a:r>
              <a:rPr lang="en-GB" sz="2600" dirty="0" smtClean="0"/>
              <a:t>gas; bromine liquid; iodine </a:t>
            </a:r>
            <a:r>
              <a:rPr lang="en-GB" sz="2600" dirty="0" smtClean="0"/>
              <a:t>solid</a:t>
            </a:r>
          </a:p>
          <a:p>
            <a:pPr>
              <a:buNone/>
            </a:pPr>
            <a:r>
              <a:rPr lang="en-GB" sz="2600" dirty="0" smtClean="0"/>
              <a:t>	</a:t>
            </a:r>
            <a:r>
              <a:rPr lang="en-GB" sz="2600" dirty="0" smtClean="0"/>
              <a:t> </a:t>
            </a:r>
            <a:r>
              <a:rPr lang="en-GB" sz="2600" dirty="0" smtClean="0"/>
              <a:t>volatility decreases from Cl</a:t>
            </a:r>
            <a:r>
              <a:rPr lang="en-GB" sz="2600" baseline="-25000" dirty="0" smtClean="0"/>
              <a:t>2</a:t>
            </a:r>
            <a:r>
              <a:rPr lang="en-GB" sz="2600" dirty="0" smtClean="0"/>
              <a:t> </a:t>
            </a:r>
            <a:r>
              <a:rPr lang="en-GB" sz="2600" dirty="0" smtClean="0"/>
              <a:t>/ Br</a:t>
            </a:r>
            <a:r>
              <a:rPr lang="en-GB" sz="2600" baseline="-25000" dirty="0" smtClean="0"/>
              <a:t>2</a:t>
            </a:r>
            <a:r>
              <a:rPr lang="en-GB" sz="2600" dirty="0" smtClean="0"/>
              <a:t> / I</a:t>
            </a:r>
            <a:r>
              <a:rPr lang="en-GB" sz="2600" baseline="-25000" dirty="0" smtClean="0"/>
              <a:t>2</a:t>
            </a:r>
            <a:endParaRPr lang="en-GB" sz="2600" baseline="-25000" dirty="0" smtClean="0"/>
          </a:p>
          <a:p>
            <a:pPr>
              <a:buNone/>
            </a:pPr>
            <a:r>
              <a:rPr lang="en-GB" sz="2600" dirty="0" smtClean="0"/>
              <a:t>	boiling </a:t>
            </a:r>
            <a:r>
              <a:rPr lang="en-GB" sz="2600" dirty="0" smtClean="0"/>
              <a:t>point increases </a:t>
            </a:r>
            <a:r>
              <a:rPr lang="en-GB" sz="2600" dirty="0" smtClean="0"/>
              <a:t>from </a:t>
            </a:r>
            <a:r>
              <a:rPr lang="en-GB" sz="2600" dirty="0" smtClean="0"/>
              <a:t>Cl</a:t>
            </a:r>
            <a:r>
              <a:rPr lang="en-GB" sz="2600" baseline="-25000" dirty="0" smtClean="0"/>
              <a:t>2</a:t>
            </a:r>
            <a:r>
              <a:rPr lang="en-GB" sz="2600" dirty="0" smtClean="0"/>
              <a:t> / Br</a:t>
            </a:r>
            <a:r>
              <a:rPr lang="en-GB" sz="2600" baseline="-25000" dirty="0" smtClean="0"/>
              <a:t>2</a:t>
            </a:r>
            <a:r>
              <a:rPr lang="en-GB" sz="2600" dirty="0" smtClean="0"/>
              <a:t> / I</a:t>
            </a:r>
            <a:r>
              <a:rPr lang="en-GB" sz="2600" baseline="-25000" dirty="0" smtClean="0"/>
              <a:t>2</a:t>
            </a:r>
            <a:endParaRPr lang="en-GB" sz="2600" dirty="0" smtClean="0"/>
          </a:p>
          <a:p>
            <a:pPr>
              <a:buNone/>
            </a:pPr>
            <a:r>
              <a:rPr lang="en-GB" sz="2600" dirty="0" smtClean="0"/>
              <a:t>	stronger </a:t>
            </a:r>
            <a:r>
              <a:rPr lang="en-GB" sz="2600" dirty="0" smtClean="0"/>
              <a:t>forces are broken </a:t>
            </a:r>
            <a:r>
              <a:rPr lang="en-GB" sz="2600" dirty="0" smtClean="0"/>
              <a:t>from </a:t>
            </a:r>
            <a:r>
              <a:rPr lang="en-GB" sz="2600" dirty="0" smtClean="0"/>
              <a:t>Cl</a:t>
            </a:r>
            <a:r>
              <a:rPr lang="en-GB" sz="2600" baseline="-25000" dirty="0" smtClean="0"/>
              <a:t>2</a:t>
            </a:r>
            <a:r>
              <a:rPr lang="en-GB" sz="2600" dirty="0" smtClean="0"/>
              <a:t> / Br</a:t>
            </a:r>
            <a:r>
              <a:rPr lang="en-GB" sz="2600" baseline="-25000" dirty="0" smtClean="0"/>
              <a:t>2</a:t>
            </a:r>
            <a:r>
              <a:rPr lang="en-GB" sz="2600" dirty="0" smtClean="0"/>
              <a:t> / I</a:t>
            </a:r>
            <a:r>
              <a:rPr lang="en-GB" sz="2600" baseline="-25000" dirty="0" smtClean="0"/>
              <a:t>2</a:t>
            </a:r>
            <a:endParaRPr lang="en-GB" sz="2600" dirty="0" smtClean="0"/>
          </a:p>
          <a:p>
            <a:pPr>
              <a:buNone/>
            </a:pPr>
            <a:r>
              <a:rPr lang="en-GB" sz="2600" dirty="0" smtClean="0"/>
              <a:t>	number </a:t>
            </a:r>
            <a:r>
              <a:rPr lang="en-GB" sz="2600" dirty="0" smtClean="0"/>
              <a:t>of electrons increases down group </a:t>
            </a:r>
          </a:p>
          <a:p>
            <a:pPr>
              <a:buNone/>
            </a:pPr>
            <a:r>
              <a:rPr lang="en-GB" sz="2600" dirty="0" smtClean="0"/>
              <a:t>	greater/more </a:t>
            </a:r>
            <a:r>
              <a:rPr lang="en-GB" sz="2600" dirty="0" smtClean="0"/>
              <a:t>van </a:t>
            </a:r>
            <a:r>
              <a:rPr lang="en-GB" sz="2600" dirty="0" err="1" smtClean="0"/>
              <a:t>der</a:t>
            </a:r>
            <a:r>
              <a:rPr lang="en-GB" sz="2600" dirty="0" smtClean="0"/>
              <a:t> Waals’ forces / induced dipole-</a:t>
            </a:r>
            <a:br>
              <a:rPr lang="en-GB" sz="2600" dirty="0" smtClean="0"/>
            </a:br>
            <a:r>
              <a:rPr lang="en-GB" sz="2600" dirty="0" smtClean="0"/>
              <a:t>dipole interactions / forces between the molecules </a:t>
            </a:r>
            <a:r>
              <a:rPr lang="en-GB" sz="2600" dirty="0" smtClean="0"/>
              <a:t>(3)</a:t>
            </a:r>
            <a:endParaRPr lang="en-GB" sz="2600" dirty="0" smtClean="0"/>
          </a:p>
          <a:p>
            <a:pPr>
              <a:buNone/>
            </a:pPr>
            <a:endParaRPr lang="en-GB" sz="2600" b="1" dirty="0" smtClean="0"/>
          </a:p>
          <a:p>
            <a:pPr algn="r">
              <a:buNone/>
            </a:pPr>
            <a:r>
              <a:rPr lang="en-GB" sz="2600" b="1" dirty="0" smtClean="0"/>
              <a:t>[TOTAL : 6 marks]</a:t>
            </a:r>
            <a:endParaRPr lang="en-GB" sz="2600" b="1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9" descr="http://chemistry.phillipmartin.info/science_labwor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204864"/>
            <a:ext cx="2160240" cy="227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Question 7</a:t>
            </a:r>
            <a:r>
              <a:rPr lang="en-GB" dirty="0" smtClean="0"/>
              <a:t>	</a:t>
            </a:r>
            <a:endParaRPr lang="en-GB" dirty="0" smtClean="0"/>
          </a:p>
          <a:p>
            <a:endParaRPr lang="en-GB" b="1" dirty="0" smtClean="0"/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sz="2000" b="1" dirty="0" smtClean="0"/>
              <a:t>H</a:t>
            </a:r>
            <a:r>
              <a:rPr lang="en-GB" sz="2000" b="1" baseline="-25000" dirty="0" smtClean="0"/>
              <a:t>2</a:t>
            </a:r>
            <a:r>
              <a:rPr lang="en-GB" sz="2000" b="1" dirty="0" smtClean="0"/>
              <a:t>O </a:t>
            </a:r>
            <a:r>
              <a:rPr lang="en-GB" sz="2000" b="1" dirty="0" smtClean="0"/>
              <a:t>- </a:t>
            </a:r>
            <a:r>
              <a:rPr lang="en-GB" sz="2000" dirty="0" smtClean="0"/>
              <a:t>H bonding from O of 1 molecule to H of another </a:t>
            </a:r>
          </a:p>
          <a:p>
            <a:pPr>
              <a:buNone/>
            </a:pPr>
            <a:r>
              <a:rPr lang="en-GB" sz="2000" dirty="0" smtClean="0"/>
              <a:t>	dipoles </a:t>
            </a:r>
            <a:r>
              <a:rPr lang="en-GB" sz="2000" dirty="0" smtClean="0"/>
              <a:t>shown or </a:t>
            </a:r>
            <a:r>
              <a:rPr lang="en-GB" sz="2000" dirty="0" smtClean="0"/>
              <a:t>described</a:t>
            </a: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with </a:t>
            </a:r>
            <a:r>
              <a:rPr lang="en-GB" sz="2000" dirty="0" smtClean="0"/>
              <a:t>lone pair of O involved in the bond </a:t>
            </a:r>
            <a:r>
              <a:rPr lang="en-GB" sz="2000" dirty="0" smtClean="0"/>
              <a:t>(3)</a:t>
            </a:r>
            <a:endParaRPr lang="en-GB" sz="2000" dirty="0" smtClean="0"/>
          </a:p>
          <a:p>
            <a:pPr>
              <a:buNone/>
            </a:pPr>
            <a:r>
              <a:rPr lang="en-GB" sz="2000" b="1" dirty="0" smtClean="0"/>
              <a:t>	</a:t>
            </a:r>
          </a:p>
          <a:p>
            <a:pPr>
              <a:buNone/>
            </a:pPr>
            <a:r>
              <a:rPr lang="en-GB" sz="2000" b="1" dirty="0" smtClean="0"/>
              <a:t>	</a:t>
            </a:r>
            <a:r>
              <a:rPr lang="en-GB" sz="2000" b="1" dirty="0" smtClean="0"/>
              <a:t>CH</a:t>
            </a:r>
            <a:r>
              <a:rPr lang="en-GB" sz="2000" b="1" baseline="-25000" dirty="0" smtClean="0"/>
              <a:t>4</a:t>
            </a:r>
            <a:r>
              <a:rPr lang="en-GB" sz="2000" b="1" dirty="0" smtClean="0"/>
              <a:t> </a:t>
            </a:r>
            <a:r>
              <a:rPr lang="en-GB" sz="2000" b="1" dirty="0" smtClean="0"/>
              <a:t>- </a:t>
            </a:r>
            <a:r>
              <a:rPr lang="en-GB" sz="2000" dirty="0" smtClean="0"/>
              <a:t>van </a:t>
            </a:r>
            <a:r>
              <a:rPr lang="en-GB" sz="2000" dirty="0" err="1" smtClean="0"/>
              <a:t>der</a:t>
            </a:r>
            <a:r>
              <a:rPr lang="en-GB" sz="2000" dirty="0" smtClean="0"/>
              <a:t> Waals’ forces from oscillating dipoles/ temporary</a:t>
            </a:r>
          </a:p>
          <a:p>
            <a:pPr>
              <a:buNone/>
            </a:pPr>
            <a:r>
              <a:rPr lang="en-GB" sz="2000" dirty="0" smtClean="0"/>
              <a:t>	dipoles</a:t>
            </a:r>
            <a:r>
              <a:rPr lang="en-GB" sz="2000" dirty="0" smtClean="0"/>
              <a:t>/ transient dipoles/ instantaneous dipoles </a:t>
            </a:r>
          </a:p>
          <a:p>
            <a:pPr>
              <a:buNone/>
            </a:pPr>
            <a:r>
              <a:rPr lang="en-GB" sz="2000" dirty="0" smtClean="0"/>
              <a:t>	leading </a:t>
            </a:r>
            <a:r>
              <a:rPr lang="en-GB" sz="2000" dirty="0" smtClean="0"/>
              <a:t>to induced dipoles </a:t>
            </a:r>
          </a:p>
          <a:p>
            <a:pPr>
              <a:buNone/>
            </a:pPr>
            <a:r>
              <a:rPr lang="en-GB" sz="2000" dirty="0" smtClean="0"/>
              <a:t>	caused </a:t>
            </a:r>
            <a:r>
              <a:rPr lang="en-GB" sz="2000" dirty="0" smtClean="0"/>
              <a:t>by uneven distribution of electrons </a:t>
            </a:r>
            <a:r>
              <a:rPr lang="en-GB" sz="2000" dirty="0" smtClean="0"/>
              <a:t>(3)</a:t>
            </a:r>
            <a:endParaRPr lang="en-GB" sz="2000" dirty="0" smtClean="0"/>
          </a:p>
          <a:p>
            <a:pPr algn="r">
              <a:buNone/>
            </a:pPr>
            <a:endParaRPr lang="en-GB" sz="2000" b="1" dirty="0" smtClean="0"/>
          </a:p>
          <a:p>
            <a:pPr algn="r">
              <a:buNone/>
            </a:pPr>
            <a:r>
              <a:rPr lang="en-GB" sz="2000" b="1" dirty="0" smtClean="0"/>
              <a:t>[TOTAL : 6 marks]</a:t>
            </a:r>
            <a:endParaRPr lang="en-GB" sz="2000" b="1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7" descr="http://chemistry.phillipmartin.info/science_chemist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620688"/>
            <a:ext cx="1847088" cy="203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http://geology.phillipmartin.info/science_carboncyc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5229200"/>
            <a:ext cx="230253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Question 1</a:t>
            </a:r>
            <a:r>
              <a:rPr lang="en-GB" dirty="0" smtClean="0"/>
              <a:t>	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000" dirty="0" smtClean="0"/>
              <a:t>(</a:t>
            </a:r>
            <a:r>
              <a:rPr lang="en-GB" sz="2000" dirty="0" err="1" smtClean="0"/>
              <a:t>i</a:t>
            </a:r>
            <a:r>
              <a:rPr lang="en-GB" sz="2000" dirty="0" smtClean="0"/>
              <a:t>)	(At least) two </a:t>
            </a:r>
            <a:r>
              <a:rPr lang="en-GB" sz="2000" b="1" dirty="0" smtClean="0"/>
              <a:t>NH3</a:t>
            </a:r>
            <a:r>
              <a:rPr lang="en-GB" sz="2000" dirty="0" smtClean="0"/>
              <a:t> molecules with correct dipole shown with at</a:t>
            </a:r>
            <a:br>
              <a:rPr lang="en-GB" sz="2000" dirty="0" smtClean="0"/>
            </a:br>
            <a:r>
              <a:rPr lang="en-GB" sz="2000" dirty="0" smtClean="0"/>
              <a:t>least one H with δ+ and one N with δ–  </a:t>
            </a:r>
          </a:p>
          <a:p>
            <a:pPr>
              <a:buNone/>
            </a:pPr>
            <a:r>
              <a:rPr lang="en-GB" sz="2000" b="1" i="1" dirty="0" smtClean="0"/>
              <a:t>	DO </a:t>
            </a:r>
            <a:r>
              <a:rPr lang="en-GB" sz="2000" b="1" i="1" dirty="0" smtClean="0"/>
              <a:t>NOT ALLOW</a:t>
            </a:r>
            <a:r>
              <a:rPr lang="en-GB" sz="2000" i="1" dirty="0" smtClean="0"/>
              <a:t> first mark for ammonia molecules with incorrect lone pairs</a:t>
            </a:r>
          </a:p>
          <a:p>
            <a:pPr>
              <a:buNone/>
            </a:pPr>
            <a:r>
              <a:rPr lang="en-GB" sz="2000" b="1" i="1" dirty="0" smtClean="0"/>
              <a:t>	DO </a:t>
            </a:r>
            <a:r>
              <a:rPr lang="en-GB" sz="2000" b="1" i="1" dirty="0" smtClean="0"/>
              <a:t>NOT ALLOW </a:t>
            </a:r>
            <a:r>
              <a:rPr lang="en-GB" sz="2000" i="1" dirty="0" smtClean="0"/>
              <a:t>first mark if H2O, NH2 or NH is shown</a:t>
            </a:r>
          </a:p>
          <a:p>
            <a:pPr>
              <a:buNone/>
            </a:pPr>
            <a:r>
              <a:rPr lang="en-GB" sz="2000" dirty="0" smtClean="0"/>
              <a:t>	(</a:t>
            </a:r>
            <a:r>
              <a:rPr lang="en-GB" sz="2000" dirty="0" smtClean="0"/>
              <a:t>Only) one hydrogen bond from N atom on one molecule to </a:t>
            </a:r>
            <a:r>
              <a:rPr lang="en-GB" sz="2000" dirty="0" smtClean="0"/>
              <a:t>a H </a:t>
            </a:r>
            <a:r>
              <a:rPr lang="en-GB" sz="2000" dirty="0" smtClean="0"/>
              <a:t>atom on another molecule </a:t>
            </a:r>
          </a:p>
          <a:p>
            <a:pPr>
              <a:buNone/>
            </a:pPr>
            <a:r>
              <a:rPr lang="en-GB" sz="2000" b="1" i="1" dirty="0" smtClean="0"/>
              <a:t>	ALLOW</a:t>
            </a:r>
            <a:r>
              <a:rPr lang="en-GB" sz="2000" i="1" dirty="0" smtClean="0"/>
              <a:t> </a:t>
            </a:r>
            <a:r>
              <a:rPr lang="en-GB" sz="2000" i="1" dirty="0" smtClean="0"/>
              <a:t>hydrogen bond need not be labelled as long as it clear the bond type is different from the covalent N–H bond</a:t>
            </a:r>
          </a:p>
          <a:p>
            <a:pPr>
              <a:buNone/>
            </a:pPr>
            <a:r>
              <a:rPr lang="en-GB" sz="2000" b="1" i="1" dirty="0" smtClean="0"/>
              <a:t>	ALLOW</a:t>
            </a:r>
            <a:r>
              <a:rPr lang="en-GB" sz="2000" i="1" dirty="0" smtClean="0"/>
              <a:t> </a:t>
            </a:r>
            <a:r>
              <a:rPr lang="en-GB" sz="2000" i="1" dirty="0" smtClean="0"/>
              <a:t>a line (i.e. looks like a covalent bond) as long as it is labelled ‘hydrogen bond)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11" descr="http://geology.phillipmartin.info/science_carbon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4664"/>
            <a:ext cx="230253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	Lone </a:t>
            </a:r>
            <a:r>
              <a:rPr lang="en-GB" sz="2000" dirty="0" smtClean="0"/>
              <a:t>pair shown on the N atom and hydrogen bond must </a:t>
            </a:r>
            <a:r>
              <a:rPr lang="en-GB" sz="2000" dirty="0" smtClean="0"/>
              <a:t>hit the </a:t>
            </a:r>
            <a:r>
              <a:rPr lang="en-GB" sz="2000" dirty="0" smtClean="0"/>
              <a:t>lone pair </a:t>
            </a:r>
            <a:br>
              <a:rPr lang="en-GB" sz="2000" dirty="0" smtClean="0"/>
            </a:b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b="1" i="1" dirty="0" smtClean="0"/>
              <a:t>	ALLOW </a:t>
            </a:r>
            <a:r>
              <a:rPr lang="en-GB" sz="2000" i="1" dirty="0" smtClean="0"/>
              <a:t>2-D </a:t>
            </a:r>
            <a:r>
              <a:rPr lang="en-GB" sz="2000" i="1" dirty="0" smtClean="0"/>
              <a:t>diagrams</a:t>
            </a:r>
          </a:p>
          <a:p>
            <a:pPr>
              <a:buNone/>
            </a:pPr>
            <a:endParaRPr lang="en-GB" sz="2000" i="1" dirty="0" smtClean="0"/>
          </a:p>
          <a:p>
            <a:pPr>
              <a:buNone/>
            </a:pPr>
            <a:r>
              <a:rPr lang="en-GB" sz="2000" b="1" i="1" dirty="0" smtClean="0"/>
              <a:t>	ALLOW</a:t>
            </a:r>
            <a:r>
              <a:rPr lang="en-GB" sz="2000" i="1" dirty="0" smtClean="0"/>
              <a:t> </a:t>
            </a:r>
            <a:r>
              <a:rPr lang="en-GB" sz="2000" i="1" dirty="0" smtClean="0"/>
              <a:t>two marks if water molecules are used. One awarded for a correct hydrogen bond and one for the involvement of lone </a:t>
            </a:r>
            <a:r>
              <a:rPr lang="en-GB" sz="2000" i="1" dirty="0" smtClean="0"/>
              <a:t>pair (</a:t>
            </a:r>
            <a:r>
              <a:rPr lang="en-GB" sz="2000" dirty="0" smtClean="0"/>
              <a:t>3)</a:t>
            </a:r>
            <a:endParaRPr lang="en-GB" sz="2000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5091505" cy="244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/>
              <a:t>	(</a:t>
            </a:r>
            <a:r>
              <a:rPr lang="en-GB" dirty="0" smtClean="0"/>
              <a:t>ii)	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	Liquid </a:t>
            </a:r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O is denser than solid </a:t>
            </a:r>
            <a:br>
              <a:rPr lang="en-GB" dirty="0" smtClean="0"/>
            </a:br>
            <a:r>
              <a:rPr lang="en-GB" dirty="0" smtClean="0"/>
              <a:t>In solid state H</a:t>
            </a:r>
            <a:r>
              <a:rPr lang="en-GB" baseline="-25000" dirty="0" smtClean="0"/>
              <a:t>2</a:t>
            </a:r>
            <a:r>
              <a:rPr lang="en-GB" dirty="0" smtClean="0"/>
              <a:t>O molecules are held apart by hydrogen bonds</a:t>
            </a:r>
            <a:br>
              <a:rPr lang="en-GB" dirty="0" smtClean="0"/>
            </a:br>
            <a:r>
              <a:rPr lang="en-GB" b="1" dirty="0" smtClean="0"/>
              <a:t>OR</a:t>
            </a:r>
            <a:r>
              <a:rPr lang="en-GB" dirty="0" smtClean="0"/>
              <a:t> ice has an open lattice </a:t>
            </a:r>
          </a:p>
          <a:p>
            <a:pPr>
              <a:buNone/>
            </a:pPr>
            <a:endParaRPr lang="en-GB" i="1" dirty="0" smtClean="0"/>
          </a:p>
          <a:p>
            <a:pPr>
              <a:buNone/>
            </a:pPr>
            <a:r>
              <a:rPr lang="en-GB" b="1" i="1" dirty="0" smtClean="0"/>
              <a:t>	ALLOW</a:t>
            </a:r>
            <a:r>
              <a:rPr lang="en-GB" i="1" dirty="0" smtClean="0"/>
              <a:t> </a:t>
            </a:r>
            <a:r>
              <a:rPr lang="en-GB" i="1" dirty="0" smtClean="0"/>
              <a:t>ice floats for first </a:t>
            </a:r>
            <a:r>
              <a:rPr lang="en-GB" i="1" dirty="0" smtClean="0"/>
              <a:t>mark</a:t>
            </a:r>
            <a:r>
              <a:rPr lang="en-GB" dirty="0" smtClean="0"/>
              <a:t>	</a:t>
            </a:r>
            <a:r>
              <a:rPr lang="en-GB" b="1" dirty="0" smtClean="0"/>
              <a:t>OR</a:t>
            </a:r>
            <a:br>
              <a:rPr lang="en-GB" b="1" dirty="0" smtClean="0"/>
            </a:br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O has a relatively high boiling point </a:t>
            </a:r>
            <a:r>
              <a:rPr lang="en-GB" b="1" dirty="0" smtClean="0"/>
              <a:t>OR</a:t>
            </a:r>
            <a:r>
              <a:rPr lang="en-GB" dirty="0" smtClean="0"/>
              <a:t> melting point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i="1" dirty="0" smtClean="0"/>
              <a:t>	ALLOW </a:t>
            </a:r>
            <a:r>
              <a:rPr lang="en-GB" i="1" dirty="0" smtClean="0"/>
              <a:t>higher melting </a:t>
            </a:r>
            <a:r>
              <a:rPr lang="en-GB" b="1" i="1" dirty="0" smtClean="0"/>
              <a:t>OR</a:t>
            </a:r>
            <a:r>
              <a:rPr lang="en-GB" i="1" dirty="0" smtClean="0"/>
              <a:t> boiling point than expected</a:t>
            </a:r>
            <a:br>
              <a:rPr lang="en-GB" i="1" dirty="0" smtClean="0"/>
            </a:br>
            <a:r>
              <a:rPr lang="en-GB" b="1" i="1" dirty="0" smtClean="0"/>
              <a:t>DO NOT ALLOW</a:t>
            </a:r>
            <a:r>
              <a:rPr lang="en-GB" i="1" dirty="0" smtClean="0"/>
              <a:t> H</a:t>
            </a:r>
            <a:r>
              <a:rPr lang="en-GB" i="1" baseline="-25000" dirty="0" smtClean="0"/>
              <a:t>2</a:t>
            </a:r>
            <a:r>
              <a:rPr lang="en-GB" i="1" dirty="0" smtClean="0"/>
              <a:t>O has a high melting / boiling point</a:t>
            </a:r>
          </a:p>
          <a:p>
            <a:pPr>
              <a:buNone/>
            </a:pPr>
            <a:r>
              <a:rPr lang="en-GB" dirty="0" smtClean="0"/>
              <a:t>	(relatively strong) hydrogen bonds need to be broken</a:t>
            </a:r>
            <a:br>
              <a:rPr lang="en-GB" dirty="0" smtClean="0"/>
            </a:br>
            <a:r>
              <a:rPr lang="en-GB" b="1" dirty="0" smtClean="0"/>
              <a:t>OR</a:t>
            </a:r>
            <a:r>
              <a:rPr lang="en-GB" dirty="0" smtClean="0"/>
              <a:t> a lot of energy is needed to overcome hydrogen bonds</a:t>
            </a:r>
            <a:br>
              <a:rPr lang="en-GB" dirty="0" smtClean="0"/>
            </a:br>
            <a:r>
              <a:rPr lang="en-GB" b="1" dirty="0" smtClean="0"/>
              <a:t>OR</a:t>
            </a:r>
            <a:r>
              <a:rPr lang="en-GB" dirty="0" smtClean="0"/>
              <a:t> hydrogen bonds are strong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i="1" dirty="0" smtClean="0"/>
              <a:t>	ALLOW</a:t>
            </a:r>
            <a:r>
              <a:rPr lang="en-GB" i="1" dirty="0" smtClean="0"/>
              <a:t> </a:t>
            </a:r>
            <a:r>
              <a:rPr lang="en-GB" i="1" dirty="0" smtClean="0"/>
              <a:t>other properties caused by hydrogen bonding not mentioned within the specification</a:t>
            </a:r>
            <a:br>
              <a:rPr lang="en-GB" i="1" dirty="0" smtClean="0"/>
            </a:br>
            <a:r>
              <a:rPr lang="en-GB" i="1" dirty="0" smtClean="0"/>
              <a:t>e.g</a:t>
            </a:r>
            <a:r>
              <a:rPr lang="en-GB" i="1" dirty="0" smtClean="0"/>
              <a:t>. high surface tension – strong hydrogen bonds on the </a:t>
            </a:r>
            <a:r>
              <a:rPr lang="en-GB" i="1" dirty="0" smtClean="0"/>
              <a:t>surface </a:t>
            </a:r>
            <a:r>
              <a:rPr lang="en-GB" dirty="0" smtClean="0"/>
              <a:t>(2)</a:t>
            </a:r>
          </a:p>
          <a:p>
            <a:pPr>
              <a:buNone/>
            </a:pPr>
            <a:endParaRPr lang="en-GB" b="1" dirty="0" smtClean="0"/>
          </a:p>
          <a:p>
            <a:pPr algn="r">
              <a:buNone/>
            </a:pPr>
            <a:r>
              <a:rPr lang="en-GB" b="1" dirty="0" smtClean="0"/>
              <a:t>[TOTAL : 5 marks]</a:t>
            </a:r>
            <a:endParaRPr lang="en-GB" b="1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7" descr="http://chemistry.phillipmartin.info/science_chemist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700808"/>
            <a:ext cx="1585505" cy="174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4600" b="1" dirty="0" smtClean="0"/>
              <a:t>Question 2</a:t>
            </a:r>
            <a:r>
              <a:rPr lang="en-GB" dirty="0" smtClean="0"/>
              <a:t>	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2900" dirty="0" smtClean="0"/>
              <a:t>Shape </a:t>
            </a:r>
            <a:r>
              <a:rPr lang="en-GB" sz="2900" dirty="0" smtClean="0"/>
              <a:t>of water with at least one H with δ+ and at least one</a:t>
            </a:r>
            <a:br>
              <a:rPr lang="en-GB" sz="2900" dirty="0" smtClean="0"/>
            </a:br>
            <a:r>
              <a:rPr lang="en-GB" sz="2900" dirty="0" smtClean="0"/>
              <a:t>O with δ– </a:t>
            </a:r>
          </a:p>
          <a:p>
            <a:pPr>
              <a:buNone/>
            </a:pPr>
            <a:r>
              <a:rPr lang="en-GB" sz="2900" dirty="0" smtClean="0"/>
              <a:t>	H-bond </a:t>
            </a:r>
            <a:r>
              <a:rPr lang="en-GB" sz="2900" dirty="0" smtClean="0"/>
              <a:t>between H in one water molecule and a lone pair</a:t>
            </a:r>
            <a:br>
              <a:rPr lang="en-GB" sz="2900" dirty="0" smtClean="0"/>
            </a:br>
            <a:r>
              <a:rPr lang="en-GB" sz="2900" dirty="0" smtClean="0"/>
              <a:t>of an O in another water molecule </a:t>
            </a:r>
          </a:p>
          <a:p>
            <a:pPr>
              <a:buNone/>
            </a:pPr>
            <a:r>
              <a:rPr lang="en-GB" sz="2900" dirty="0" smtClean="0"/>
              <a:t>	hydrogen </a:t>
            </a:r>
            <a:r>
              <a:rPr lang="en-GB" sz="2900" dirty="0" smtClean="0"/>
              <a:t>bond </a:t>
            </a:r>
            <a:r>
              <a:rPr lang="en-GB" sz="2900" dirty="0" smtClean="0"/>
              <a:t>labelled OR </a:t>
            </a:r>
            <a:r>
              <a:rPr lang="en-GB" sz="2900" dirty="0" smtClean="0"/>
              <a:t>H</a:t>
            </a:r>
            <a:r>
              <a:rPr lang="en-GB" sz="2900" baseline="-25000" dirty="0" smtClean="0"/>
              <a:t>2</a:t>
            </a:r>
            <a:r>
              <a:rPr lang="en-GB" sz="2900" dirty="0" smtClean="0"/>
              <a:t>O has hydrogen bonding </a:t>
            </a:r>
          </a:p>
          <a:p>
            <a:pPr algn="ctr">
              <a:buNone/>
            </a:pPr>
            <a:r>
              <a:rPr lang="en-GB" sz="2900" i="1" dirty="0" smtClean="0"/>
              <a:t>	</a:t>
            </a:r>
            <a:r>
              <a:rPr lang="en-GB" sz="2900" i="1" dirty="0" smtClean="0">
                <a:solidFill>
                  <a:srgbClr val="FF0000"/>
                </a:solidFill>
              </a:rPr>
              <a:t>all </a:t>
            </a:r>
            <a:r>
              <a:rPr lang="en-GB" sz="2900" i="1" dirty="0" smtClean="0">
                <a:solidFill>
                  <a:srgbClr val="FF0000"/>
                </a:solidFill>
              </a:rPr>
              <a:t>marks can be awarded from a labelled diagram</a:t>
            </a:r>
          </a:p>
          <a:p>
            <a:pPr>
              <a:buNone/>
            </a:pPr>
            <a:r>
              <a:rPr lang="en-GB" sz="2900" i="1" dirty="0" smtClean="0"/>
              <a:t>	If </a:t>
            </a:r>
            <a:r>
              <a:rPr lang="en-GB" sz="2900" i="1" dirty="0" smtClean="0"/>
              <a:t>HO</a:t>
            </a:r>
            <a:r>
              <a:rPr lang="en-GB" sz="2900" i="1" baseline="-25000" dirty="0" smtClean="0"/>
              <a:t>2</a:t>
            </a:r>
            <a:r>
              <a:rPr lang="en-GB" sz="2900" i="1" dirty="0" smtClean="0"/>
              <a:t> shown then </a:t>
            </a:r>
            <a:r>
              <a:rPr lang="en-GB" sz="2900" b="1" i="1" dirty="0" smtClean="0"/>
              <a:t>DO NOT ALLOW</a:t>
            </a:r>
            <a:r>
              <a:rPr lang="en-GB" sz="2900" i="1" dirty="0" smtClean="0"/>
              <a:t> 1st mark</a:t>
            </a: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900" i="1" dirty="0" smtClean="0"/>
              <a:t>Dipole could be described in words so it does </a:t>
            </a:r>
            <a:r>
              <a:rPr lang="en-GB" sz="2900" b="1" i="1" dirty="0" smtClean="0"/>
              <a:t>not</a:t>
            </a:r>
            <a:r>
              <a:rPr lang="en-GB" sz="2900" i="1" dirty="0" smtClean="0"/>
              <a:t> need to be part of diagram.</a:t>
            </a:r>
          </a:p>
          <a:p>
            <a:pPr>
              <a:buNone/>
            </a:pPr>
            <a:r>
              <a:rPr lang="en-GB" sz="2900" i="1" dirty="0" smtClean="0"/>
              <a:t>	At </a:t>
            </a:r>
            <a:r>
              <a:rPr lang="en-GB" sz="2900" i="1" dirty="0" smtClean="0"/>
              <a:t>least one hydrogen bond </a:t>
            </a:r>
            <a:r>
              <a:rPr lang="en-GB" sz="2900" b="1" i="1" dirty="0" smtClean="0"/>
              <a:t>must</a:t>
            </a:r>
            <a:r>
              <a:rPr lang="en-GB" sz="2900" i="1" dirty="0" smtClean="0"/>
              <a:t> clearly hit a lone pair</a:t>
            </a: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900" i="1" dirty="0" smtClean="0"/>
              <a:t>Lone pair interaction could be described in words so it does </a:t>
            </a:r>
            <a:r>
              <a:rPr lang="en-GB" sz="2900" b="1" i="1" dirty="0" smtClean="0"/>
              <a:t>not</a:t>
            </a:r>
            <a:r>
              <a:rPr lang="en-GB" sz="2900" i="1" dirty="0" smtClean="0"/>
              <a:t> need to be part of diagram.</a:t>
            </a:r>
          </a:p>
          <a:p>
            <a:pPr>
              <a:buNone/>
            </a:pPr>
            <a:r>
              <a:rPr lang="en-GB" sz="2900" b="1" i="1" dirty="0" smtClean="0"/>
              <a:t>	DO </a:t>
            </a:r>
            <a:r>
              <a:rPr lang="en-GB" sz="2900" b="1" i="1" dirty="0" smtClean="0"/>
              <a:t>NOT ALLOW</a:t>
            </a:r>
            <a:r>
              <a:rPr lang="en-GB" sz="2900" i="1" dirty="0" smtClean="0"/>
              <a:t> hydrogen bonding if described in context of </a:t>
            </a:r>
            <a:r>
              <a:rPr lang="en-GB" sz="2900" i="1" dirty="0" err="1" smtClean="0"/>
              <a:t>intramolecular</a:t>
            </a:r>
            <a:r>
              <a:rPr lang="en-GB" sz="2900" i="1" dirty="0" smtClean="0"/>
              <a:t> bonding, </a:t>
            </a:r>
            <a:r>
              <a:rPr lang="en-GB" sz="2900" i="1" dirty="0" err="1" smtClean="0"/>
              <a:t>ie</a:t>
            </a:r>
            <a:r>
              <a:rPr lang="en-GB" sz="2900" i="1" dirty="0" smtClean="0"/>
              <a:t> </a:t>
            </a:r>
            <a:r>
              <a:rPr lang="en-GB" sz="2900" dirty="0" smtClean="0"/>
              <a:t>(3)</a:t>
            </a:r>
            <a:endParaRPr lang="en-GB" sz="2900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04664"/>
            <a:ext cx="3312368" cy="140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661248"/>
            <a:ext cx="168225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dirty="0" smtClean="0"/>
              <a:t>(ii)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no </a:t>
            </a:r>
            <a:r>
              <a:rPr lang="en-GB" sz="2000" dirty="0" smtClean="0"/>
              <a:t>hydrogen </a:t>
            </a:r>
            <a:r>
              <a:rPr lang="en-GB" sz="2000" dirty="0" smtClean="0"/>
              <a:t>bonding  </a:t>
            </a:r>
            <a:r>
              <a:rPr lang="en-GB" sz="2000" b="1" dirty="0" smtClean="0"/>
              <a:t>OR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weaker intermolecular forces </a:t>
            </a: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b="1" i="1" dirty="0" smtClean="0"/>
              <a:t>	DO </a:t>
            </a:r>
            <a:r>
              <a:rPr lang="en-GB" sz="2000" b="1" i="1" dirty="0" smtClean="0"/>
              <a:t>NOT ALLOW</a:t>
            </a:r>
            <a:r>
              <a:rPr lang="en-GB" sz="2000" i="1" dirty="0" smtClean="0"/>
              <a:t> ‘weaker’/ ‘weak’ hydrogen </a:t>
            </a:r>
            <a:r>
              <a:rPr lang="en-GB" sz="2000" i="1" dirty="0" smtClean="0"/>
              <a:t>bonding</a:t>
            </a:r>
          </a:p>
          <a:p>
            <a:pPr>
              <a:buNone/>
            </a:pPr>
            <a:endParaRPr lang="en-GB" sz="2000" i="1" dirty="0" smtClean="0"/>
          </a:p>
          <a:p>
            <a:pPr>
              <a:buNone/>
            </a:pPr>
            <a:r>
              <a:rPr lang="en-GB" sz="2000" b="1" i="1" dirty="0" smtClean="0"/>
              <a:t>	ALLOW</a:t>
            </a:r>
            <a:r>
              <a:rPr lang="en-GB" sz="2000" i="1" dirty="0" smtClean="0"/>
              <a:t> </a:t>
            </a:r>
            <a:r>
              <a:rPr lang="en-GB" sz="2000" i="1" dirty="0" smtClean="0"/>
              <a:t>weaker van </a:t>
            </a:r>
            <a:r>
              <a:rPr lang="en-GB" sz="2000" i="1" dirty="0" err="1" smtClean="0"/>
              <a:t>der</a:t>
            </a:r>
            <a:r>
              <a:rPr lang="en-GB" sz="2000" i="1" dirty="0" smtClean="0"/>
              <a:t> Waals’ forces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b="1" i="1" dirty="0" smtClean="0"/>
              <a:t>ALLOW</a:t>
            </a:r>
            <a:r>
              <a:rPr lang="en-GB" sz="2000" i="1" dirty="0" smtClean="0"/>
              <a:t> weaker dipole-dipole </a:t>
            </a:r>
            <a:r>
              <a:rPr lang="en-GB" sz="2000" i="1" dirty="0" smtClean="0"/>
              <a:t>interactions</a:t>
            </a:r>
          </a:p>
          <a:p>
            <a:pPr>
              <a:buNone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b="1" i="1" dirty="0" smtClean="0"/>
              <a:t>DO NOT ALLOW</a:t>
            </a:r>
            <a:r>
              <a:rPr lang="en-GB" sz="2000" i="1" dirty="0" smtClean="0"/>
              <a:t> ‘weak intermolecular forces’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i="1" dirty="0" smtClean="0"/>
              <a:t>(</a:t>
            </a:r>
            <a:r>
              <a:rPr lang="en-GB" sz="2000" i="1" dirty="0" err="1" smtClean="0"/>
              <a:t>ie</a:t>
            </a:r>
            <a:r>
              <a:rPr lang="en-GB" sz="2000" i="1" dirty="0" smtClean="0"/>
              <a:t> comparison essential here)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b="1" i="1" dirty="0" smtClean="0"/>
              <a:t>DO NOT ALLOW</a:t>
            </a:r>
            <a:r>
              <a:rPr lang="en-GB" sz="2000" i="1" dirty="0" smtClean="0"/>
              <a:t> ‘no intermolecular </a:t>
            </a:r>
            <a:r>
              <a:rPr lang="en-GB" sz="2000" i="1" dirty="0" smtClean="0"/>
              <a:t>forces’</a:t>
            </a:r>
            <a:r>
              <a:rPr lang="en-GB" sz="2000" dirty="0" smtClean="0"/>
              <a:t> (1)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 algn="r">
              <a:buNone/>
            </a:pPr>
            <a:r>
              <a:rPr lang="en-GB" sz="2000" b="1" dirty="0" smtClean="0"/>
              <a:t>	[TOTAL : 4 marks]</a:t>
            </a:r>
            <a:endParaRPr lang="en-GB" sz="2000" b="1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19" descr="http://chemistry.phillipmartin.info/science_variab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085184"/>
            <a:ext cx="374441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en-GB" b="1" dirty="0" smtClean="0"/>
              <a:t>Question 3</a:t>
            </a:r>
          </a:p>
          <a:p>
            <a:endParaRPr lang="en-GB" b="1" dirty="0" smtClean="0"/>
          </a:p>
          <a:p>
            <a:pPr>
              <a:buNone/>
            </a:pPr>
            <a:r>
              <a:rPr lang="en-GB" sz="2000" dirty="0" smtClean="0"/>
              <a:t>	ice is less dense than water </a:t>
            </a: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hydrogen </a:t>
            </a:r>
            <a:r>
              <a:rPr lang="en-GB" sz="2000" dirty="0" smtClean="0"/>
              <a:t>bonds hold H</a:t>
            </a:r>
            <a:r>
              <a:rPr lang="en-GB" sz="2000" baseline="-25000" dirty="0" smtClean="0"/>
              <a:t>2</a:t>
            </a:r>
            <a:r>
              <a:rPr lang="en-GB" sz="2000" dirty="0" smtClean="0"/>
              <a:t>O molecules apart in ice </a:t>
            </a: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hydrogen </a:t>
            </a:r>
            <a:r>
              <a:rPr lang="en-GB" sz="2000" dirty="0" smtClean="0"/>
              <a:t>bonds cause an open lattice </a:t>
            </a:r>
            <a:r>
              <a:rPr lang="en-GB" sz="2000" dirty="0" smtClean="0"/>
              <a:t>structure (2)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 algn="r">
              <a:buNone/>
            </a:pPr>
            <a:r>
              <a:rPr lang="en-GB" sz="1800" b="1" dirty="0" smtClean="0"/>
              <a:t>[TOTAL : 2 marks]</a:t>
            </a:r>
            <a:endParaRPr lang="en-GB" sz="1800" b="1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7" descr="http://chemistry.phillipmartin.info/science_chemistr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620688"/>
            <a:ext cx="1847088" cy="203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http://chemistry.phillipmartin.info/science_variabl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588" y="4797152"/>
            <a:ext cx="45765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sz="4100" b="1" dirty="0" smtClean="0"/>
              <a:t>Question 4</a:t>
            </a:r>
            <a:r>
              <a:rPr lang="en-GB" dirty="0" smtClean="0"/>
              <a:t>	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sz="2600" dirty="0" smtClean="0"/>
              <a:t>	H </a:t>
            </a:r>
            <a:r>
              <a:rPr lang="en-GB" sz="2600" dirty="0" smtClean="0"/>
              <a:t>bonding from lone pair on O of 1 H2O molecule to H of another </a:t>
            </a:r>
            <a:r>
              <a:rPr lang="en-GB" sz="2600" b="1" dirty="0" smtClean="0"/>
              <a:t>(</a:t>
            </a:r>
            <a:r>
              <a:rPr lang="en-GB" sz="2600" b="1" dirty="0" smtClean="0"/>
              <a:t>1) </a:t>
            </a:r>
            <a:r>
              <a:rPr lang="en-GB" sz="2600" dirty="0" smtClean="0"/>
              <a:t>dipoles </a:t>
            </a:r>
            <a:r>
              <a:rPr lang="en-GB" sz="2600" dirty="0" smtClean="0"/>
              <a:t>shown </a:t>
            </a:r>
            <a:r>
              <a:rPr lang="en-GB" sz="2600" b="1" dirty="0" smtClean="0"/>
              <a:t>(1)</a:t>
            </a:r>
            <a:endParaRPr lang="en-GB" sz="2600" dirty="0" smtClean="0"/>
          </a:p>
          <a:p>
            <a:pPr>
              <a:buNone/>
            </a:pPr>
            <a:endParaRPr lang="en-GB" sz="2600" dirty="0" smtClean="0"/>
          </a:p>
          <a:p>
            <a:pPr>
              <a:buNone/>
            </a:pPr>
            <a:r>
              <a:rPr lang="en-GB" sz="2600" dirty="0" smtClean="0"/>
              <a:t>	</a:t>
            </a:r>
            <a:r>
              <a:rPr lang="en-GB" sz="2600" b="1" dirty="0" smtClean="0"/>
              <a:t>Two </a:t>
            </a:r>
            <a:r>
              <a:rPr lang="en-GB" sz="2600" b="1" dirty="0" smtClean="0"/>
              <a:t>properties: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Ice is lighter than water/ max density at 4°C </a:t>
            </a:r>
            <a:r>
              <a:rPr lang="en-GB" sz="2600" b="1" dirty="0" smtClean="0"/>
              <a:t>(1)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b="1" dirty="0" smtClean="0"/>
              <a:t>explanation: </a:t>
            </a:r>
            <a:r>
              <a:rPr lang="en-GB" sz="2600" dirty="0" smtClean="0"/>
              <a:t>H bonds hold H2O molecules </a:t>
            </a:r>
            <a:r>
              <a:rPr lang="en-GB" sz="2600" dirty="0" smtClean="0"/>
              <a:t>apart / </a:t>
            </a:r>
            <a:r>
              <a:rPr lang="en-GB" sz="2600" dirty="0" smtClean="0"/>
              <a:t>open lattice in </a:t>
            </a:r>
            <a:r>
              <a:rPr lang="en-GB" sz="2600" dirty="0" smtClean="0"/>
              <a:t>ice / </a:t>
            </a:r>
            <a:r>
              <a:rPr lang="en-GB" sz="2600" dirty="0" smtClean="0"/>
              <a:t>H-bonds are longer </a:t>
            </a:r>
            <a:r>
              <a:rPr lang="en-GB" sz="2600" b="1" dirty="0" smtClean="0"/>
              <a:t>(1)</a:t>
            </a:r>
            <a:endParaRPr lang="en-GB" sz="2600" dirty="0" smtClean="0"/>
          </a:p>
          <a:p>
            <a:pPr>
              <a:buNone/>
            </a:pPr>
            <a:endParaRPr lang="en-GB" sz="2600" dirty="0" smtClean="0"/>
          </a:p>
          <a:p>
            <a:pPr>
              <a:buNone/>
            </a:pPr>
            <a:r>
              <a:rPr lang="en-GB" sz="2600" dirty="0" smtClean="0"/>
              <a:t>	</a:t>
            </a:r>
            <a:r>
              <a:rPr lang="en-GB" sz="2600" dirty="0" smtClean="0"/>
              <a:t>Higher </a:t>
            </a:r>
            <a:r>
              <a:rPr lang="en-GB" sz="2600" dirty="0" smtClean="0"/>
              <a:t>melting/boiling point than expected </a:t>
            </a:r>
            <a:r>
              <a:rPr lang="en-GB" sz="2600" b="1" dirty="0" smtClean="0"/>
              <a:t>(1)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b="1" dirty="0" smtClean="0"/>
              <a:t>explanation: </a:t>
            </a:r>
            <a:r>
              <a:rPr lang="en-GB" sz="2600" dirty="0" smtClean="0"/>
              <a:t>strength of H bonds that need to be broken </a:t>
            </a:r>
            <a:r>
              <a:rPr lang="en-GB" sz="2600" b="1" dirty="0" smtClean="0"/>
              <a:t>(1)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	</a:t>
            </a:r>
            <a:r>
              <a:rPr lang="en-GB" sz="2600" b="1" i="1" dirty="0" smtClean="0">
                <a:solidFill>
                  <a:srgbClr val="FF0000"/>
                </a:solidFill>
              </a:rPr>
              <a:t>must imply that intermolecular bonds are broken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sz="2600" dirty="0" smtClean="0"/>
          </a:p>
          <a:p>
            <a:pPr>
              <a:buNone/>
            </a:pPr>
            <a:r>
              <a:rPr lang="en-GB" sz="2600" dirty="0" smtClean="0"/>
              <a:t>	</a:t>
            </a:r>
            <a:r>
              <a:rPr lang="en-GB" sz="2600" dirty="0" smtClean="0"/>
              <a:t>High </a:t>
            </a:r>
            <a:r>
              <a:rPr lang="en-GB" sz="2600" dirty="0" smtClean="0"/>
              <a:t>surface tension/viscosity </a:t>
            </a:r>
            <a:r>
              <a:rPr lang="en-GB" sz="2600" b="1" dirty="0" smtClean="0"/>
              <a:t>(1)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b="1" dirty="0" smtClean="0"/>
              <a:t>explanation:</a:t>
            </a:r>
            <a:r>
              <a:rPr lang="en-GB" sz="2600" dirty="0" smtClean="0"/>
              <a:t> strength of H bonds across surface </a:t>
            </a:r>
            <a:r>
              <a:rPr lang="en-GB" sz="2600" b="1" dirty="0" smtClean="0"/>
              <a:t>(1</a:t>
            </a:r>
            <a:r>
              <a:rPr lang="en-GB" sz="2600" b="1" dirty="0" smtClean="0"/>
              <a:t>)</a:t>
            </a:r>
          </a:p>
          <a:p>
            <a:pPr>
              <a:buNone/>
            </a:pPr>
            <a:endParaRPr lang="en-GB" sz="2600" dirty="0" smtClean="0"/>
          </a:p>
          <a:p>
            <a:pPr algn="r">
              <a:buNone/>
            </a:pPr>
            <a:r>
              <a:rPr lang="en-GB" sz="2600" b="1" dirty="0" smtClean="0"/>
              <a:t>[TOTAL : 6 marks]</a:t>
            </a:r>
            <a:endParaRPr lang="en-GB" sz="2600" b="1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11" descr="http://geology.phillipmartin.info/science_carbon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5445224"/>
            <a:ext cx="230253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Question 5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sz="2000" dirty="0" smtClean="0"/>
              <a:t>	(</a:t>
            </a:r>
            <a:r>
              <a:rPr lang="en-GB" sz="2000" dirty="0" err="1" smtClean="0"/>
              <a:t>i</a:t>
            </a:r>
            <a:r>
              <a:rPr lang="en-GB" sz="2000" dirty="0" smtClean="0"/>
              <a:t>)	oxygen/ nitrogen is more electronegative/</a:t>
            </a:r>
            <a:br>
              <a:rPr lang="en-GB" sz="2000" dirty="0" smtClean="0"/>
            </a:br>
            <a:r>
              <a:rPr lang="en-GB" sz="2000" dirty="0" smtClean="0"/>
              <a:t>	molecule </a:t>
            </a:r>
            <a:r>
              <a:rPr lang="en-GB" sz="2000" dirty="0" smtClean="0"/>
              <a:t>has atoms with different </a:t>
            </a:r>
            <a:r>
              <a:rPr lang="en-GB" sz="2000" dirty="0" err="1" smtClean="0"/>
              <a:t>electronegativities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	/</a:t>
            </a:r>
            <a:r>
              <a:rPr lang="en-GB" sz="2000" dirty="0" smtClean="0"/>
              <a:t>oxygen/more electronegative atom … attracts bonded</a:t>
            </a:r>
            <a:br>
              <a:rPr lang="en-GB" sz="2000" dirty="0" smtClean="0"/>
            </a:br>
            <a:r>
              <a:rPr lang="en-GB" sz="2000" dirty="0" smtClean="0"/>
              <a:t>	electron </a:t>
            </a:r>
            <a:r>
              <a:rPr lang="en-GB" sz="2000" dirty="0" smtClean="0"/>
              <a:t>pair more </a:t>
            </a:r>
            <a:r>
              <a:rPr lang="en-GB" sz="2000" dirty="0" smtClean="0"/>
              <a:t> (1)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(</a:t>
            </a:r>
            <a:r>
              <a:rPr lang="en-GB" sz="2000" dirty="0" smtClean="0"/>
              <a:t>ii)	H bonding from N of 1 NH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 molecule to H of another NH</a:t>
            </a:r>
            <a:r>
              <a:rPr lang="en-GB" sz="2000" baseline="-25000" dirty="0" smtClean="0"/>
              <a:t>3</a:t>
            </a:r>
          </a:p>
          <a:p>
            <a:pPr>
              <a:buNone/>
            </a:pPr>
            <a:r>
              <a:rPr lang="en-GB" sz="2000" dirty="0" smtClean="0"/>
              <a:t>		molecule </a:t>
            </a:r>
            <a:r>
              <a:rPr lang="en-GB" sz="2000" dirty="0" smtClean="0"/>
              <a:t>with a </a:t>
            </a:r>
            <a:r>
              <a:rPr lang="en-GB" sz="2000" dirty="0" err="1" smtClean="0"/>
              <a:t>H</a:t>
            </a:r>
            <a:r>
              <a:rPr lang="en-GB" sz="2000" baseline="30000" dirty="0" err="1" smtClean="0"/>
              <a:t>δ</a:t>
            </a:r>
            <a:r>
              <a:rPr lang="en-GB" sz="2000" dirty="0" smtClean="0"/>
              <a:t>+ shown and a </a:t>
            </a:r>
            <a:r>
              <a:rPr lang="en-GB" sz="2000" dirty="0" err="1" smtClean="0"/>
              <a:t>N</a:t>
            </a:r>
            <a:r>
              <a:rPr lang="en-GB" sz="2000" baseline="30000" dirty="0" err="1" smtClean="0"/>
              <a:t>δ</a:t>
            </a:r>
            <a:r>
              <a:rPr lang="en-GB" sz="2000" dirty="0" smtClean="0"/>
              <a:t>–  shown </a:t>
            </a:r>
          </a:p>
          <a:p>
            <a:pPr>
              <a:buNone/>
            </a:pPr>
            <a:r>
              <a:rPr lang="en-GB" sz="2000" dirty="0" smtClean="0"/>
              <a:t>		with </a:t>
            </a:r>
            <a:r>
              <a:rPr lang="en-GB" sz="2000" dirty="0" smtClean="0"/>
              <a:t>lone pair involved in bond </a:t>
            </a:r>
          </a:p>
          <a:p>
            <a:pPr>
              <a:buNone/>
            </a:pPr>
            <a:endParaRPr lang="en-GB" sz="2000" dirty="0" smtClean="0"/>
          </a:p>
          <a:p>
            <a:pPr algn="ctr">
              <a:buNone/>
            </a:pPr>
            <a:r>
              <a:rPr lang="en-GB" sz="2000" dirty="0" smtClean="0"/>
              <a:t>	</a:t>
            </a:r>
            <a:r>
              <a:rPr lang="en-GB" sz="2000" b="1" dirty="0" smtClean="0">
                <a:solidFill>
                  <a:srgbClr val="FF0000"/>
                </a:solidFill>
              </a:rPr>
              <a:t>2nd </a:t>
            </a:r>
            <a:r>
              <a:rPr lang="en-GB" sz="2000" b="1" dirty="0" smtClean="0">
                <a:solidFill>
                  <a:srgbClr val="FF0000"/>
                </a:solidFill>
              </a:rPr>
              <a:t>mark is available from water </a:t>
            </a:r>
            <a:r>
              <a:rPr lang="en-GB" sz="2000" b="1" dirty="0" smtClean="0">
                <a:solidFill>
                  <a:srgbClr val="FF0000"/>
                </a:solidFill>
              </a:rPr>
              <a:t>molecule(s) (2)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 algn="r">
              <a:buNone/>
            </a:pPr>
            <a:r>
              <a:rPr lang="en-GB" sz="2000" b="1" dirty="0" smtClean="0"/>
              <a:t>[TOTAL : 3 marks]</a:t>
            </a:r>
            <a:endParaRPr lang="en-GB" sz="2000" b="1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9" descr="http://chemistry.phillipmartin.info/science_labwor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97152"/>
            <a:ext cx="1656184" cy="174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24</Words>
  <Application>Microsoft Office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AS Chemistry Homework  Intermolecular Bonding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Springwood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 Chemistry Homework  Carboxylic Acids &amp; Esters</dc:title>
  <dc:creator>Springwood High School</dc:creator>
  <cp:lastModifiedBy>Springwood High School</cp:lastModifiedBy>
  <cp:revision>90</cp:revision>
  <dcterms:created xsi:type="dcterms:W3CDTF">2011-10-07T13:44:55Z</dcterms:created>
  <dcterms:modified xsi:type="dcterms:W3CDTF">2011-11-01T14:24:30Z</dcterms:modified>
</cp:coreProperties>
</file>