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57F1-5487-4A5A-A800-D3EB71236893}" type="datetimeFigureOut">
              <a:rPr lang="en-GB" smtClean="0"/>
              <a:pPr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048671"/>
          </a:xfrm>
        </p:spPr>
        <p:txBody>
          <a:bodyPr>
            <a:normAutofit/>
          </a:bodyPr>
          <a:lstStyle/>
          <a:p>
            <a:r>
              <a:rPr lang="en-GB" sz="9800" b="1" dirty="0" smtClean="0">
                <a:solidFill>
                  <a:srgbClr val="7030A0"/>
                </a:solidFill>
              </a:rPr>
              <a:t>AS Chemistry Homework</a:t>
            </a:r>
            <a:r>
              <a:rPr lang="en-GB" sz="8800" b="1" dirty="0" smtClean="0">
                <a:solidFill>
                  <a:srgbClr val="7030A0"/>
                </a:solidFill>
              </a:rPr>
              <a:t/>
            </a:r>
            <a:br>
              <a:rPr lang="en-GB" sz="8800" b="1" dirty="0" smtClean="0">
                <a:solidFill>
                  <a:srgbClr val="7030A0"/>
                </a:solidFill>
              </a:rPr>
            </a:br>
            <a:r>
              <a:rPr lang="en-GB" sz="8800" b="1" dirty="0" smtClean="0">
                <a:solidFill>
                  <a:srgbClr val="7030A0"/>
                </a:solidFill>
              </a:rPr>
              <a:t/>
            </a:r>
            <a:br>
              <a:rPr lang="en-GB" sz="8800" b="1" dirty="0" smtClean="0">
                <a:solidFill>
                  <a:srgbClr val="7030A0"/>
                </a:solidFill>
              </a:rPr>
            </a:br>
            <a:r>
              <a:rPr lang="en-GB" sz="8800" b="1" dirty="0" smtClean="0">
                <a:solidFill>
                  <a:srgbClr val="7030A0"/>
                </a:solidFill>
              </a:rPr>
              <a:t>Ionic Bonding</a:t>
            </a:r>
            <a:endParaRPr lang="en-GB" sz="98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27784" y="3861048"/>
            <a:ext cx="3707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Total :  20 marks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17032"/>
            <a:ext cx="23025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01008"/>
            <a:ext cx="20588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500" b="1" dirty="0" smtClean="0"/>
              <a:t>Question 1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000" dirty="0" smtClean="0"/>
              <a:t>attraction between oppositely charged ions/</a:t>
            </a:r>
          </a:p>
          <a:p>
            <a:pPr>
              <a:buNone/>
            </a:pPr>
            <a:r>
              <a:rPr lang="en-GB" sz="2000" dirty="0" smtClean="0"/>
              <a:t>	oppositely charged atoms 	</a:t>
            </a:r>
            <a:r>
              <a:rPr lang="en-GB" sz="2000" b="1" dirty="0" smtClean="0"/>
              <a:t>(1)</a:t>
            </a:r>
          </a:p>
          <a:p>
            <a:pPr>
              <a:buNone/>
            </a:pPr>
            <a:r>
              <a:rPr lang="en-GB" sz="2000" dirty="0" smtClean="0"/>
              <a:t> </a:t>
            </a:r>
          </a:p>
          <a:p>
            <a:pPr>
              <a:buNone/>
            </a:pPr>
            <a:r>
              <a:rPr lang="en-GB" sz="2000" dirty="0" smtClean="0"/>
              <a:t>	For </a:t>
            </a:r>
            <a:r>
              <a:rPr lang="en-GB" sz="2000" dirty="0" err="1" smtClean="0"/>
              <a:t>CaO</a:t>
            </a:r>
            <a:r>
              <a:rPr lang="en-GB" sz="2000" dirty="0" smtClean="0"/>
              <a:t>: correct dot and cross ; correct charges </a:t>
            </a:r>
          </a:p>
          <a:p>
            <a:pPr>
              <a:buNone/>
            </a:pPr>
            <a:r>
              <a:rPr lang="en-GB" sz="2000" dirty="0" smtClean="0"/>
              <a:t>	For CO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: correct dot and cross 	</a:t>
            </a:r>
            <a:r>
              <a:rPr lang="en-GB" sz="2000" b="1" dirty="0" smtClean="0"/>
              <a:t>(3)</a:t>
            </a:r>
          </a:p>
          <a:p>
            <a:pPr>
              <a:buNone/>
            </a:pPr>
            <a:r>
              <a:rPr lang="en-GB" sz="2000" dirty="0" smtClean="0"/>
              <a:t> 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dirty="0" smtClean="0"/>
              <a:t>1s</a:t>
            </a:r>
            <a:r>
              <a:rPr lang="en-GB" baseline="30000" dirty="0" smtClean="0"/>
              <a:t>2</a:t>
            </a:r>
            <a:r>
              <a:rPr lang="en-GB" dirty="0" smtClean="0"/>
              <a:t>2s</a:t>
            </a:r>
            <a:r>
              <a:rPr lang="en-GB" baseline="30000" dirty="0" smtClean="0"/>
              <a:t>2</a:t>
            </a:r>
            <a:r>
              <a:rPr lang="en-GB" dirty="0" smtClean="0"/>
              <a:t>2p</a:t>
            </a:r>
            <a:r>
              <a:rPr lang="en-GB" baseline="30000" dirty="0" smtClean="0"/>
              <a:t>6</a:t>
            </a:r>
            <a:r>
              <a:rPr lang="en-GB" dirty="0" smtClean="0"/>
              <a:t>3s</a:t>
            </a:r>
            <a:r>
              <a:rPr lang="en-GB" baseline="30000" dirty="0" smtClean="0"/>
              <a:t>2</a:t>
            </a:r>
            <a:r>
              <a:rPr lang="en-GB" dirty="0" smtClean="0"/>
              <a:t>3p</a:t>
            </a:r>
            <a:r>
              <a:rPr lang="en-GB" baseline="30000" dirty="0" smtClean="0"/>
              <a:t>6</a:t>
            </a:r>
            <a:r>
              <a:rPr lang="en-GB" dirty="0" smtClean="0"/>
              <a:t>  </a:t>
            </a:r>
            <a:r>
              <a:rPr lang="en-GB" sz="2000" dirty="0" smtClean="0"/>
              <a:t>	</a:t>
            </a:r>
            <a:r>
              <a:rPr lang="en-GB" sz="2000" b="1" dirty="0" smtClean="0"/>
              <a:t>(1)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 algn="r">
              <a:buNone/>
            </a:pPr>
            <a:r>
              <a:rPr lang="en-GB" sz="2000" b="1" dirty="0" smtClean="0"/>
              <a:t>[TOTAL : 5 marks]</a:t>
            </a:r>
            <a:endParaRPr lang="en-GB" sz="2000" b="1" dirty="0"/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692696"/>
            <a:ext cx="230253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5100" b="1" dirty="0" smtClean="0"/>
              <a:t>Question 2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	(Electrostatic) </a:t>
            </a:r>
            <a:r>
              <a:rPr lang="en-GB" b="1" dirty="0" smtClean="0"/>
              <a:t>attraction</a:t>
            </a:r>
            <a:r>
              <a:rPr lang="en-GB" dirty="0" smtClean="0"/>
              <a:t> between oppositely charged </a:t>
            </a:r>
            <a:r>
              <a:rPr lang="en-GB" b="1" dirty="0" smtClean="0"/>
              <a:t>ions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b="1" i="1" dirty="0" smtClean="0"/>
              <a:t>		IGNORE</a:t>
            </a:r>
            <a:r>
              <a:rPr lang="en-GB" i="1" dirty="0" smtClean="0"/>
              <a:t> force / references to transfer of electrons</a:t>
            </a:r>
            <a:br>
              <a:rPr lang="en-GB" i="1" dirty="0" smtClean="0"/>
            </a:br>
            <a:r>
              <a:rPr lang="en-GB" i="1" dirty="0" smtClean="0"/>
              <a:t>	</a:t>
            </a:r>
            <a:r>
              <a:rPr lang="en-GB" b="1" i="1" dirty="0" smtClean="0"/>
              <a:t>MUST</a:t>
            </a:r>
            <a:r>
              <a:rPr lang="en-GB" i="1" dirty="0" smtClean="0"/>
              <a:t> be ions, not particles  </a:t>
            </a:r>
            <a:r>
              <a:rPr lang="en-GB" b="1" dirty="0" smtClean="0"/>
              <a:t>(1)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(ii)	Mg shown with either 8 of 0 electrons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1" dirty="0" smtClean="0"/>
              <a:t>AND </a:t>
            </a:r>
            <a:r>
              <a:rPr lang="en-GB" dirty="0" smtClean="0"/>
              <a:t>S shown with 8 electrons </a:t>
            </a:r>
            <a:r>
              <a:rPr lang="en-GB" b="1" dirty="0" smtClean="0"/>
              <a:t>with</a:t>
            </a:r>
            <a:r>
              <a:rPr lang="en-GB" dirty="0" smtClean="0"/>
              <a:t> 2 crosses and 6 dots (or vice 	versa) Correct charges on both ions </a:t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r>
              <a:rPr lang="en-GB" i="1" dirty="0" smtClean="0"/>
              <a:t>	Mark charges on ions and electrons independently</a:t>
            </a:r>
            <a:br>
              <a:rPr lang="en-GB" i="1" dirty="0" smtClean="0"/>
            </a:br>
            <a:r>
              <a:rPr lang="en-GB" b="1" i="1" dirty="0" smtClean="0"/>
              <a:t>For first mark</a:t>
            </a:r>
            <a:r>
              <a:rPr lang="en-GB" i="1" dirty="0" smtClean="0"/>
              <a:t>, if 8 electrons are shown around the Mg then ‘extra electrons’ around S must match the symbol chosen for </a:t>
            </a:r>
          </a:p>
          <a:p>
            <a:pPr>
              <a:buNone/>
            </a:pPr>
            <a:r>
              <a:rPr lang="en-GB" i="1" dirty="0" smtClean="0"/>
              <a:t>	electrons around Mg </a:t>
            </a:r>
            <a:r>
              <a:rPr lang="en-GB" i="1" smtClean="0"/>
              <a:t>/ Shell </a:t>
            </a:r>
            <a:r>
              <a:rPr lang="en-GB" i="1" dirty="0" smtClean="0"/>
              <a:t>circles not required</a:t>
            </a:r>
          </a:p>
          <a:p>
            <a:pPr>
              <a:buNone/>
            </a:pPr>
            <a:r>
              <a:rPr lang="en-GB" b="1" i="1" dirty="0" smtClean="0"/>
              <a:t>	IGNORE</a:t>
            </a:r>
            <a:r>
              <a:rPr lang="en-GB" i="1" dirty="0" smtClean="0"/>
              <a:t> inner shell electrons / Brackets are not required </a:t>
            </a:r>
            <a:r>
              <a:rPr lang="en-GB" b="1" dirty="0" smtClean="0"/>
              <a:t>(2)</a:t>
            </a:r>
          </a:p>
          <a:p>
            <a:pPr algn="r">
              <a:buNone/>
            </a:pPr>
            <a:r>
              <a:rPr lang="en-GB" b="1" dirty="0" smtClean="0"/>
              <a:t>[TOTAL : 3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3096344" cy="137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21602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4600" b="1" dirty="0" smtClean="0"/>
              <a:t>Question 3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	electrostatic attraction </a:t>
            </a:r>
          </a:p>
          <a:p>
            <a:pPr>
              <a:buNone/>
            </a:pPr>
            <a:r>
              <a:rPr lang="en-GB" dirty="0" smtClean="0"/>
              <a:t>		between oppositely charged ions 	</a:t>
            </a:r>
            <a:r>
              <a:rPr lang="en-GB" b="1" dirty="0" smtClean="0"/>
              <a:t>(2)</a:t>
            </a:r>
          </a:p>
          <a:p>
            <a:pPr>
              <a:buNone/>
            </a:pPr>
            <a:r>
              <a:rPr lang="en-GB" dirty="0" smtClean="0"/>
              <a:t>		(charged or electrostatic for 1st mark)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(ii)	correct dot-and cross diagram </a:t>
            </a:r>
          </a:p>
          <a:p>
            <a:pPr>
              <a:buNone/>
            </a:pPr>
            <a:r>
              <a:rPr lang="en-GB" dirty="0" smtClean="0"/>
              <a:t>		correct charges 	</a:t>
            </a:r>
            <a:r>
              <a:rPr lang="en-GB" b="1" dirty="0" smtClean="0"/>
              <a:t>(2)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	(iii)	Mg  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	 Mg</a:t>
            </a:r>
            <a:r>
              <a:rPr lang="en-GB" baseline="30000" dirty="0" smtClean="0"/>
              <a:t>2+   </a:t>
            </a:r>
            <a:r>
              <a:rPr lang="en-GB" dirty="0" smtClean="0"/>
              <a:t>+   2e−  </a:t>
            </a:r>
          </a:p>
          <a:p>
            <a:pPr>
              <a:buNone/>
            </a:pPr>
            <a:r>
              <a:rPr lang="en-GB" dirty="0" smtClean="0"/>
              <a:t>		F</a:t>
            </a:r>
            <a:r>
              <a:rPr lang="en-GB" baseline="-25000" dirty="0" smtClean="0"/>
              <a:t>2</a:t>
            </a:r>
            <a:r>
              <a:rPr lang="en-GB" dirty="0" smtClean="0"/>
              <a:t>   +   2e−   </a:t>
            </a:r>
            <a:r>
              <a:rPr lang="en-GB" dirty="0" smtClean="0">
                <a:sym typeface="Wingdings" pitchFamily="2" charset="2"/>
              </a:rPr>
              <a:t>  </a:t>
            </a:r>
            <a:r>
              <a:rPr lang="en-GB" dirty="0" smtClean="0"/>
              <a:t>2F</a:t>
            </a:r>
            <a:r>
              <a:rPr lang="en-GB" baseline="30000" dirty="0" smtClean="0"/>
              <a:t>−</a:t>
            </a:r>
            <a:r>
              <a:rPr lang="en-GB" dirty="0" smtClean="0"/>
              <a:t>  	</a:t>
            </a:r>
            <a:r>
              <a:rPr lang="en-GB" b="1" dirty="0" smtClean="0"/>
              <a:t>(2)</a:t>
            </a:r>
          </a:p>
          <a:p>
            <a:pPr>
              <a:buNone/>
            </a:pPr>
            <a:r>
              <a:rPr lang="en-GB" i="1" dirty="0" smtClean="0"/>
              <a:t>		</a:t>
            </a:r>
            <a:r>
              <a:rPr lang="en-GB" i="1" dirty="0" smtClean="0"/>
              <a:t>– sign </a:t>
            </a:r>
            <a:r>
              <a:rPr lang="en-GB" i="1" dirty="0" smtClean="0"/>
              <a:t>not required with electron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(iv)	solid: ions cannot move /in fixed positions in lattice </a:t>
            </a:r>
          </a:p>
          <a:p>
            <a:pPr>
              <a:buNone/>
            </a:pPr>
            <a:r>
              <a:rPr lang="en-GB" dirty="0" smtClean="0"/>
              <a:t>		solution: ions are free to move  </a:t>
            </a:r>
            <a:r>
              <a:rPr lang="en-GB" b="1" dirty="0" smtClean="0"/>
              <a:t>(2)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 algn="r">
              <a:buNone/>
            </a:pPr>
            <a:r>
              <a:rPr lang="en-GB" b="1" dirty="0" smtClean="0"/>
              <a:t>[TOTAL : 8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3074" name="Picture 9" descr="http://chemistry.phillipmartin.info/science_labw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764704"/>
            <a:ext cx="259713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GB" sz="9800" b="1" dirty="0" smtClean="0"/>
              <a:t>Question 4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4500" dirty="0" smtClean="0"/>
              <a:t>	</a:t>
            </a:r>
            <a:r>
              <a:rPr lang="en-GB" sz="5500" dirty="0" smtClean="0"/>
              <a:t>(</a:t>
            </a:r>
            <a:r>
              <a:rPr lang="en-GB" sz="5500" dirty="0" err="1" smtClean="0"/>
              <a:t>i</a:t>
            </a:r>
            <a:r>
              <a:rPr lang="en-GB" sz="5500" dirty="0" smtClean="0"/>
              <a:t>)	4 Na + O</a:t>
            </a:r>
            <a:r>
              <a:rPr lang="en-GB" sz="5500" baseline="-25000" dirty="0" smtClean="0"/>
              <a:t>2</a:t>
            </a:r>
            <a:r>
              <a:rPr lang="en-GB" sz="5500" dirty="0" smtClean="0"/>
              <a:t> → 2 Na</a:t>
            </a:r>
            <a:r>
              <a:rPr lang="en-GB" sz="5500" baseline="-25000" dirty="0" smtClean="0"/>
              <a:t>2</a:t>
            </a:r>
            <a:r>
              <a:rPr lang="en-GB" sz="5500" dirty="0" smtClean="0"/>
              <a:t>O</a:t>
            </a:r>
          </a:p>
          <a:p>
            <a:pPr>
              <a:buNone/>
            </a:pPr>
            <a:r>
              <a:rPr lang="en-GB" sz="5500" dirty="0" smtClean="0"/>
              <a:t>		</a:t>
            </a:r>
            <a:r>
              <a:rPr lang="en-GB" sz="5500" b="1" dirty="0" smtClean="0"/>
              <a:t>OR</a:t>
            </a:r>
            <a:r>
              <a:rPr lang="en-GB" sz="5500" dirty="0" smtClean="0"/>
              <a:t> 2 Na + ½ O</a:t>
            </a:r>
            <a:r>
              <a:rPr lang="en-GB" sz="5500" baseline="-25000" dirty="0" smtClean="0"/>
              <a:t>2</a:t>
            </a:r>
            <a:r>
              <a:rPr lang="en-GB" sz="5500" dirty="0" smtClean="0"/>
              <a:t> → Na</a:t>
            </a:r>
            <a:r>
              <a:rPr lang="en-GB" sz="5500" baseline="-25000" dirty="0" smtClean="0"/>
              <a:t>2</a:t>
            </a:r>
            <a:r>
              <a:rPr lang="en-GB" sz="5500" dirty="0" smtClean="0"/>
              <a:t>O </a:t>
            </a:r>
          </a:p>
          <a:p>
            <a:pPr>
              <a:buNone/>
            </a:pPr>
            <a:r>
              <a:rPr lang="en-GB" sz="5500" b="1" i="1" dirty="0" smtClean="0"/>
              <a:t>	ALLOW</a:t>
            </a:r>
            <a:r>
              <a:rPr lang="en-GB" sz="5500" i="1" dirty="0" smtClean="0"/>
              <a:t> correct multiples including fractions</a:t>
            </a:r>
            <a:r>
              <a:rPr lang="en-GB" sz="5500" dirty="0" smtClean="0"/>
              <a:t/>
            </a:r>
            <a:br>
              <a:rPr lang="en-GB" sz="5500" dirty="0" smtClean="0"/>
            </a:br>
            <a:r>
              <a:rPr lang="en-GB" sz="5500" b="1" i="1" dirty="0" smtClean="0"/>
              <a:t>IGNORE</a:t>
            </a:r>
            <a:r>
              <a:rPr lang="en-GB" sz="5500" i="1" dirty="0" smtClean="0"/>
              <a:t> state symbols (</a:t>
            </a:r>
            <a:r>
              <a:rPr lang="en-GB" sz="5500" b="1" dirty="0" smtClean="0"/>
              <a:t>1)</a:t>
            </a:r>
          </a:p>
          <a:p>
            <a:pPr>
              <a:buNone/>
            </a:pPr>
            <a:endParaRPr lang="en-GB" sz="5500" b="1" dirty="0" smtClean="0"/>
          </a:p>
          <a:p>
            <a:pPr>
              <a:buNone/>
            </a:pPr>
            <a:r>
              <a:rPr lang="en-GB" sz="5500" dirty="0" smtClean="0"/>
              <a:t>	 (ii)	(electrostatic) attraction 		(iii)</a:t>
            </a:r>
          </a:p>
          <a:p>
            <a:pPr>
              <a:buNone/>
            </a:pPr>
            <a:r>
              <a:rPr lang="en-GB" sz="5500" dirty="0" smtClean="0"/>
              <a:t>		between oppositely charged ions (</a:t>
            </a:r>
            <a:r>
              <a:rPr lang="en-GB" sz="5500" b="1" dirty="0" smtClean="0"/>
              <a:t>1)</a:t>
            </a:r>
          </a:p>
          <a:p>
            <a:pPr>
              <a:buNone/>
            </a:pPr>
            <a:endParaRPr lang="en-GB" sz="5500" dirty="0" smtClean="0"/>
          </a:p>
          <a:p>
            <a:pPr>
              <a:buNone/>
            </a:pPr>
            <a:r>
              <a:rPr lang="en-GB" sz="5500" dirty="0" smtClean="0"/>
              <a:t>	Na shown with either 8 or 0 electrons</a:t>
            </a:r>
            <a:br>
              <a:rPr lang="en-GB" sz="5500" dirty="0" smtClean="0"/>
            </a:br>
            <a:r>
              <a:rPr lang="en-GB" sz="5500" b="1" dirty="0" smtClean="0"/>
              <a:t>AND </a:t>
            </a:r>
            <a:r>
              <a:rPr lang="en-GB" sz="5500" dirty="0" smtClean="0"/>
              <a:t>O shown with 8 electrons </a:t>
            </a:r>
            <a:r>
              <a:rPr lang="en-GB" sz="5500" b="1" dirty="0" smtClean="0"/>
              <a:t>with</a:t>
            </a:r>
            <a:r>
              <a:rPr lang="en-GB" sz="5500" dirty="0" smtClean="0"/>
              <a:t> 6 crosses and 2 dots (or</a:t>
            </a:r>
            <a:br>
              <a:rPr lang="en-GB" sz="5500" dirty="0" smtClean="0"/>
            </a:br>
            <a:r>
              <a:rPr lang="en-GB" sz="5500" dirty="0" smtClean="0"/>
              <a:t>vice versa) </a:t>
            </a:r>
            <a:br>
              <a:rPr lang="en-GB" sz="5500" dirty="0" smtClean="0"/>
            </a:br>
            <a:r>
              <a:rPr lang="en-GB" sz="5500" dirty="0" smtClean="0"/>
              <a:t>Correct charges on both ions </a:t>
            </a:r>
          </a:p>
          <a:p>
            <a:pPr>
              <a:buNone/>
            </a:pPr>
            <a:r>
              <a:rPr lang="en-GB" sz="5500" b="1" i="1" dirty="0" smtClean="0"/>
              <a:t>	</a:t>
            </a:r>
          </a:p>
          <a:p>
            <a:pPr>
              <a:buNone/>
            </a:pPr>
            <a:r>
              <a:rPr lang="en-GB" sz="5500" b="1" i="1" dirty="0" smtClean="0"/>
              <a:t>	For 1st mark</a:t>
            </a:r>
            <a:r>
              <a:rPr lang="en-GB" sz="5500" i="1" dirty="0" smtClean="0"/>
              <a:t>, if 8 electrons shown around </a:t>
            </a:r>
            <a:r>
              <a:rPr lang="en-GB" sz="5500" i="1" dirty="0" err="1" smtClean="0"/>
              <a:t>cation</a:t>
            </a:r>
            <a:r>
              <a:rPr lang="en-GB" sz="5500" i="1" dirty="0" smtClean="0"/>
              <a:t> then</a:t>
            </a:r>
            <a:r>
              <a:rPr lang="en-GB" sz="5500" dirty="0" smtClean="0"/>
              <a:t/>
            </a:r>
            <a:br>
              <a:rPr lang="en-GB" sz="5500" dirty="0" smtClean="0"/>
            </a:br>
            <a:r>
              <a:rPr lang="en-GB" sz="5500" i="1" dirty="0" smtClean="0"/>
              <a:t>‘extra’ electron(s) around anion must match symbol</a:t>
            </a:r>
            <a:r>
              <a:rPr lang="en-GB" sz="5500" dirty="0" smtClean="0"/>
              <a:t/>
            </a:r>
            <a:br>
              <a:rPr lang="en-GB" sz="5500" dirty="0" smtClean="0"/>
            </a:br>
            <a:r>
              <a:rPr lang="en-GB" sz="5500" i="1" dirty="0" smtClean="0"/>
              <a:t>chosen for electrons in </a:t>
            </a:r>
            <a:r>
              <a:rPr lang="en-GB" sz="5500" i="1" dirty="0" err="1" smtClean="0"/>
              <a:t>cation</a:t>
            </a:r>
            <a:r>
              <a:rPr lang="en-GB" sz="5500" i="1" dirty="0" smtClean="0"/>
              <a:t> / Shell circles not required</a:t>
            </a:r>
          </a:p>
          <a:p>
            <a:pPr>
              <a:buNone/>
            </a:pPr>
            <a:r>
              <a:rPr lang="en-GB" sz="5500" b="1" i="1" dirty="0" smtClean="0"/>
              <a:t>	IGNORE</a:t>
            </a:r>
            <a:r>
              <a:rPr lang="en-GB" sz="5500" i="1" dirty="0" smtClean="0"/>
              <a:t> inner shell electrons</a:t>
            </a:r>
          </a:p>
          <a:p>
            <a:pPr>
              <a:buNone/>
            </a:pPr>
            <a:r>
              <a:rPr lang="en-GB" sz="5500" b="1" i="1" dirty="0" smtClean="0"/>
              <a:t>	ALLOW</a:t>
            </a:r>
            <a:r>
              <a:rPr lang="en-GB" sz="5500" i="1" dirty="0" smtClean="0"/>
              <a:t>: 2[Na</a:t>
            </a:r>
            <a:r>
              <a:rPr lang="en-GB" sz="5500" i="1" baseline="30000" dirty="0" smtClean="0"/>
              <a:t>+</a:t>
            </a:r>
            <a:r>
              <a:rPr lang="en-GB" sz="5500" i="1" dirty="0" smtClean="0"/>
              <a:t>] 2[Na]</a:t>
            </a:r>
            <a:r>
              <a:rPr lang="en-GB" sz="5500" i="1" baseline="30000" dirty="0" smtClean="0"/>
              <a:t>+</a:t>
            </a:r>
            <a:r>
              <a:rPr lang="en-GB" sz="5500" i="1" dirty="0" smtClean="0"/>
              <a:t> [Na</a:t>
            </a:r>
            <a:r>
              <a:rPr lang="en-GB" sz="5500" i="1" baseline="30000" dirty="0" smtClean="0"/>
              <a:t>+</a:t>
            </a:r>
            <a:r>
              <a:rPr lang="en-GB" sz="5500" i="1" dirty="0" smtClean="0"/>
              <a:t>]2 (brackets not required)</a:t>
            </a:r>
            <a:r>
              <a:rPr lang="en-GB" sz="5500" dirty="0" smtClean="0"/>
              <a:t/>
            </a:r>
            <a:br>
              <a:rPr lang="en-GB" sz="5500" dirty="0" smtClean="0"/>
            </a:br>
            <a:r>
              <a:rPr lang="en-GB" sz="5500" b="1" i="1" dirty="0" smtClean="0"/>
              <a:t>DO NOT ALLOW</a:t>
            </a:r>
            <a:r>
              <a:rPr lang="en-GB" sz="5500" i="1" dirty="0" smtClean="0"/>
              <a:t> [Na2]</a:t>
            </a:r>
            <a:r>
              <a:rPr lang="en-GB" sz="5500" i="1" baseline="30000" dirty="0" smtClean="0"/>
              <a:t>2+</a:t>
            </a:r>
            <a:r>
              <a:rPr lang="en-GB" sz="5500" i="1" dirty="0" smtClean="0"/>
              <a:t> / [Na</a:t>
            </a:r>
            <a:r>
              <a:rPr lang="en-GB" sz="5500" i="1" baseline="-25000" dirty="0" smtClean="0"/>
              <a:t>2</a:t>
            </a:r>
            <a:r>
              <a:rPr lang="en-GB" sz="5500" i="1" dirty="0" smtClean="0"/>
              <a:t>]</a:t>
            </a:r>
            <a:r>
              <a:rPr lang="en-GB" sz="5500" i="1" baseline="30000" dirty="0" smtClean="0"/>
              <a:t>+</a:t>
            </a:r>
            <a:r>
              <a:rPr lang="en-GB" sz="5500" i="1" dirty="0" smtClean="0"/>
              <a:t> / [2Na]</a:t>
            </a:r>
            <a:r>
              <a:rPr lang="en-GB" sz="5500" i="1" baseline="30000" dirty="0" smtClean="0"/>
              <a:t>2+</a:t>
            </a:r>
            <a:r>
              <a:rPr lang="en-GB" sz="5500" i="1" dirty="0" smtClean="0"/>
              <a:t> / [Na</a:t>
            </a:r>
            <a:r>
              <a:rPr lang="en-GB" sz="5500" i="1" baseline="-25000" dirty="0" smtClean="0"/>
              <a:t>2</a:t>
            </a:r>
            <a:r>
              <a:rPr lang="en-GB" sz="5500" i="1" dirty="0" smtClean="0"/>
              <a:t>]</a:t>
            </a:r>
            <a:r>
              <a:rPr lang="en-GB" sz="5500" i="1" baseline="30000" dirty="0" smtClean="0"/>
              <a:t>2+</a:t>
            </a:r>
            <a:r>
              <a:rPr lang="en-GB" sz="5500" i="1" dirty="0" smtClean="0"/>
              <a:t> [Na</a:t>
            </a:r>
            <a:r>
              <a:rPr lang="en-GB" sz="5500" i="1" baseline="-25000" dirty="0" smtClean="0"/>
              <a:t>2</a:t>
            </a:r>
            <a:r>
              <a:rPr lang="en-GB" sz="5500" i="1" dirty="0" smtClean="0"/>
              <a:t>]</a:t>
            </a:r>
            <a:r>
              <a:rPr lang="en-GB" sz="5500" i="1" baseline="30000" dirty="0" smtClean="0"/>
              <a:t>+</a:t>
            </a:r>
            <a:r>
              <a:rPr lang="en-GB" sz="5500" i="1" dirty="0" smtClean="0"/>
              <a:t> [2Na]</a:t>
            </a:r>
            <a:r>
              <a:rPr lang="en-GB" sz="5500" i="1" baseline="30000" dirty="0" smtClean="0"/>
              <a:t>2+</a:t>
            </a:r>
            <a:r>
              <a:rPr lang="en-GB" sz="5500" i="1" dirty="0" smtClean="0"/>
              <a:t> [Na]</a:t>
            </a:r>
            <a:r>
              <a:rPr lang="en-GB" sz="5500" i="1" baseline="30000" dirty="0" smtClean="0"/>
              <a:t>2+</a:t>
            </a:r>
            <a:r>
              <a:rPr lang="en-GB" sz="5500" i="1" dirty="0" smtClean="0"/>
              <a:t>  </a:t>
            </a:r>
            <a:r>
              <a:rPr lang="en-GB" sz="5500" b="1" dirty="0" smtClean="0"/>
              <a:t>(2)</a:t>
            </a:r>
          </a:p>
          <a:p>
            <a:pPr>
              <a:buNone/>
            </a:pPr>
            <a:endParaRPr lang="en-GB" sz="5500" b="1" dirty="0" smtClean="0"/>
          </a:p>
          <a:p>
            <a:pPr algn="r">
              <a:buNone/>
            </a:pPr>
            <a:r>
              <a:rPr lang="en-GB" sz="5500" b="1" dirty="0" smtClean="0"/>
              <a:t>[TOTAL : 4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340768"/>
            <a:ext cx="272383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AS Chemistry Homework  Ionic Bonding</vt:lpstr>
      <vt:lpstr>Slide 2</vt:lpstr>
      <vt:lpstr>Slide 3</vt:lpstr>
      <vt:lpstr>Slide 4</vt:lpstr>
      <vt:lpstr>Slide 5</vt:lpstr>
    </vt:vector>
  </TitlesOfParts>
  <Company>Springwood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Chemistry Homework  Carboxylic Acids &amp; Esters</dc:title>
  <dc:creator>Springwood High School</dc:creator>
  <cp:lastModifiedBy>Springwood High School</cp:lastModifiedBy>
  <cp:revision>73</cp:revision>
  <dcterms:created xsi:type="dcterms:W3CDTF">2011-10-07T13:44:55Z</dcterms:created>
  <dcterms:modified xsi:type="dcterms:W3CDTF">2011-10-13T09:10:48Z</dcterms:modified>
</cp:coreProperties>
</file>