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6048671"/>
          </a:xfrm>
        </p:spPr>
        <p:txBody>
          <a:bodyPr>
            <a:normAutofit fontScale="90000"/>
          </a:bodyPr>
          <a:lstStyle/>
          <a:p>
            <a:r>
              <a:rPr lang="en-GB" sz="9800" b="1" dirty="0" smtClean="0">
                <a:solidFill>
                  <a:srgbClr val="7030A0"/>
                </a:solidFill>
              </a:rPr>
              <a:t>AS Chemistry Homework</a:t>
            </a:r>
            <a:r>
              <a:rPr lang="en-GB" sz="8800" b="1" dirty="0" smtClean="0">
                <a:solidFill>
                  <a:srgbClr val="7030A0"/>
                </a:solidFill>
              </a:rPr>
              <a:t/>
            </a:r>
            <a:br>
              <a:rPr lang="en-GB" sz="8800" b="1" dirty="0" smtClean="0">
                <a:solidFill>
                  <a:srgbClr val="7030A0"/>
                </a:solidFill>
              </a:rPr>
            </a:br>
            <a:r>
              <a:rPr lang="en-GB" sz="8800" b="1" dirty="0" smtClean="0">
                <a:solidFill>
                  <a:srgbClr val="7030A0"/>
                </a:solidFill>
              </a:rPr>
              <a:t/>
            </a:r>
            <a:br>
              <a:rPr lang="en-GB" sz="8800" b="1" dirty="0" smtClean="0">
                <a:solidFill>
                  <a:srgbClr val="7030A0"/>
                </a:solidFill>
              </a:rPr>
            </a:br>
            <a:r>
              <a:rPr lang="en-GB" sz="8800" b="1" dirty="0" smtClean="0">
                <a:solidFill>
                  <a:srgbClr val="7030A0"/>
                </a:solidFill>
              </a:rPr>
              <a:t>Ionisation Energy</a:t>
            </a:r>
            <a:endParaRPr lang="en-GB" sz="98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627784" y="3861048"/>
            <a:ext cx="37079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Total :  37 marks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1" descr="http://geology.phillipmartin.info/science_carbon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17032"/>
            <a:ext cx="230253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http://chemistry.phillipmartin.info/science_variabl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01008"/>
            <a:ext cx="205885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sz="3500" b="1" dirty="0" smtClean="0"/>
              <a:t>Question 1</a:t>
            </a:r>
          </a:p>
          <a:p>
            <a:pPr>
              <a:buNone/>
            </a:pPr>
            <a:r>
              <a:rPr lang="en-GB" sz="2200" dirty="0" smtClean="0"/>
              <a:t>	</a:t>
            </a:r>
          </a:p>
          <a:p>
            <a:pPr>
              <a:buNone/>
            </a:pPr>
            <a:r>
              <a:rPr lang="en-GB" sz="2200" dirty="0" smtClean="0"/>
              <a:t>	the energy required to remove one electron  from </a:t>
            </a:r>
          </a:p>
          <a:p>
            <a:pPr>
              <a:buNone/>
            </a:pPr>
            <a:r>
              <a:rPr lang="en-GB" sz="2200" dirty="0" smtClean="0"/>
              <a:t>	each atom in one mole  of gaseous atoms </a:t>
            </a:r>
          </a:p>
          <a:p>
            <a:pPr>
              <a:buNone/>
            </a:pPr>
            <a:r>
              <a:rPr lang="en-GB" sz="2200" b="1" i="1" dirty="0" smtClean="0"/>
              <a:t>	</a:t>
            </a:r>
          </a:p>
          <a:p>
            <a:pPr>
              <a:buNone/>
            </a:pPr>
            <a:r>
              <a:rPr lang="en-GB" sz="2200" b="1" i="1" dirty="0" smtClean="0"/>
              <a:t>	ALLOW</a:t>
            </a:r>
            <a:r>
              <a:rPr lang="en-GB" sz="2200" i="1" dirty="0" smtClean="0"/>
              <a:t> 3 marks for: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i="1" dirty="0" smtClean="0"/>
              <a:t>the energy required to remove one mole of electrons 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i="1" dirty="0" smtClean="0"/>
              <a:t>from one mole of atoms 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i="1" dirty="0" err="1" smtClean="0"/>
              <a:t>atoms</a:t>
            </a:r>
            <a:r>
              <a:rPr lang="en-GB" sz="2200" i="1" dirty="0" smtClean="0"/>
              <a:t> in the gaseous state </a:t>
            </a:r>
          </a:p>
          <a:p>
            <a:pPr>
              <a:buNone/>
            </a:pPr>
            <a:r>
              <a:rPr lang="en-GB" sz="2200" i="1" dirty="0" smtClean="0"/>
              <a:t>	</a:t>
            </a:r>
          </a:p>
          <a:p>
            <a:pPr>
              <a:buNone/>
            </a:pPr>
            <a:r>
              <a:rPr lang="en-GB" sz="2200" i="1" dirty="0" smtClean="0"/>
              <a:t>	If no definition, </a:t>
            </a:r>
            <a:r>
              <a:rPr lang="en-GB" sz="2200" b="1" i="1" dirty="0" smtClean="0"/>
              <a:t>ALLOW</a:t>
            </a:r>
            <a:r>
              <a:rPr lang="en-GB" sz="2200" i="1" dirty="0" smtClean="0"/>
              <a:t> one mark for the equation below, including state symbols.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i="1" dirty="0" smtClean="0"/>
              <a:t>X(g) → X+(g) + e– / X(g) – e– → X+(g)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b="1" i="1" dirty="0" smtClean="0"/>
              <a:t>ALLOW</a:t>
            </a:r>
            <a:r>
              <a:rPr lang="en-GB" sz="2200" i="1" dirty="0" smtClean="0"/>
              <a:t> e for electron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b="1" i="1" dirty="0" smtClean="0"/>
              <a:t>IGNORE</a:t>
            </a:r>
            <a:r>
              <a:rPr lang="en-GB" sz="2200" i="1" dirty="0" smtClean="0"/>
              <a:t> state symbol for electron</a:t>
            </a:r>
          </a:p>
          <a:p>
            <a:pPr algn="ctr">
              <a:buNone/>
            </a:pPr>
            <a:endParaRPr lang="en-GB" sz="2200" b="1" dirty="0" smtClean="0"/>
          </a:p>
          <a:p>
            <a:pPr algn="r">
              <a:buNone/>
            </a:pPr>
            <a:r>
              <a:rPr lang="en-GB" sz="2200" b="1" dirty="0" smtClean="0"/>
              <a:t>[TOTAL : 3 marks]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11" descr="http://geology.phillipmartin.info/science_carbon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76672"/>
            <a:ext cx="187049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3500" b="1" dirty="0" smtClean="0"/>
              <a:t>Question 2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2200" dirty="0" smtClean="0"/>
              <a:t>(</a:t>
            </a:r>
            <a:r>
              <a:rPr lang="en-GB" sz="2200" dirty="0" err="1" smtClean="0"/>
              <a:t>i</a:t>
            </a:r>
            <a:r>
              <a:rPr lang="en-GB" sz="2200" dirty="0" smtClean="0"/>
              <a:t>)	First  ionisation (energy) 	</a:t>
            </a:r>
          </a:p>
          <a:p>
            <a:pPr>
              <a:buNone/>
            </a:pPr>
            <a:r>
              <a:rPr lang="en-GB" sz="2200" dirty="0" smtClean="0"/>
              <a:t>	Ra</a:t>
            </a:r>
            <a:r>
              <a:rPr lang="en-GB" sz="2200" baseline="-25000" dirty="0" smtClean="0"/>
              <a:t>(g) </a:t>
            </a:r>
            <a:r>
              <a:rPr lang="en-GB" sz="2200" baseline="-25000" dirty="0" smtClean="0"/>
              <a:t> </a:t>
            </a:r>
            <a:r>
              <a:rPr lang="en-GB" sz="2200" dirty="0" smtClean="0">
                <a:sym typeface="Wingdings" pitchFamily="2" charset="2"/>
              </a:rPr>
              <a:t>  </a:t>
            </a:r>
            <a:r>
              <a:rPr lang="en-GB" sz="2200" dirty="0" smtClean="0"/>
              <a:t> </a:t>
            </a:r>
            <a:r>
              <a:rPr lang="en-GB" sz="2200" dirty="0" smtClean="0"/>
              <a:t>Ra</a:t>
            </a:r>
            <a:r>
              <a:rPr lang="en-GB" sz="2200" baseline="30000" dirty="0" smtClean="0"/>
              <a:t>+</a:t>
            </a:r>
            <a:r>
              <a:rPr lang="en-GB" sz="2200" dirty="0" smtClean="0"/>
              <a:t>(g) + e− </a:t>
            </a:r>
            <a:endParaRPr lang="en-GB" sz="2200" dirty="0" smtClean="0"/>
          </a:p>
          <a:p>
            <a:pPr>
              <a:buNone/>
            </a:pPr>
            <a:r>
              <a:rPr lang="en-GB" sz="2200" dirty="0" smtClean="0"/>
              <a:t> </a:t>
            </a:r>
            <a:endParaRPr lang="en-GB" sz="2200" dirty="0" smtClean="0"/>
          </a:p>
          <a:p>
            <a:pPr>
              <a:buNone/>
            </a:pPr>
            <a:r>
              <a:rPr lang="en-GB" sz="2200" dirty="0" smtClean="0"/>
              <a:t>	</a:t>
            </a:r>
            <a:r>
              <a:rPr lang="en-GB" sz="2200" b="1" dirty="0" smtClean="0"/>
              <a:t>(1)</a:t>
            </a:r>
            <a:r>
              <a:rPr lang="en-GB" sz="2200" dirty="0" smtClean="0"/>
              <a:t> mark for equation</a:t>
            </a:r>
          </a:p>
          <a:p>
            <a:pPr>
              <a:buNone/>
            </a:pPr>
            <a:r>
              <a:rPr lang="en-GB" sz="2200" dirty="0" smtClean="0"/>
              <a:t>	</a:t>
            </a:r>
            <a:r>
              <a:rPr lang="en-GB" sz="2200" b="1" dirty="0" smtClean="0"/>
              <a:t>(1)</a:t>
            </a:r>
            <a:r>
              <a:rPr lang="en-GB" sz="2200" dirty="0" smtClean="0"/>
              <a:t> mark for state symbols</a:t>
            </a:r>
          </a:p>
          <a:p>
            <a:pPr>
              <a:buNone/>
            </a:pPr>
            <a:r>
              <a:rPr lang="en-GB" sz="2200" dirty="0" smtClean="0"/>
              <a:t>	‘-‘ not required on ‘e’	</a:t>
            </a:r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r>
              <a:rPr lang="en-GB" sz="2200" dirty="0" smtClean="0"/>
              <a:t>(ii)	atomic radii of Ra &gt; atomic radii of Ca/</a:t>
            </a:r>
          </a:p>
          <a:p>
            <a:pPr>
              <a:buNone/>
            </a:pPr>
            <a:r>
              <a:rPr lang="en-GB" sz="2200" dirty="0" smtClean="0"/>
              <a:t>	Ra has electrons in shell further from nucleus than Ca/</a:t>
            </a:r>
          </a:p>
          <a:p>
            <a:pPr>
              <a:buNone/>
            </a:pPr>
            <a:r>
              <a:rPr lang="en-GB" sz="2200" dirty="0" smtClean="0"/>
              <a:t>	Ra has more shells </a:t>
            </a:r>
          </a:p>
          <a:p>
            <a:pPr>
              <a:buNone/>
            </a:pPr>
            <a:r>
              <a:rPr lang="en-GB" sz="2200" dirty="0" smtClean="0"/>
              <a:t>	Ra has </a:t>
            </a:r>
            <a:r>
              <a:rPr lang="en-GB" sz="2200" b="1" dirty="0" smtClean="0"/>
              <a:t>more</a:t>
            </a:r>
            <a:r>
              <a:rPr lang="en-GB" sz="2200" dirty="0" smtClean="0"/>
              <a:t> shielding than Ca </a:t>
            </a:r>
          </a:p>
          <a:p>
            <a:pPr>
              <a:buNone/>
            </a:pPr>
            <a:r>
              <a:rPr lang="en-GB" sz="2200" dirty="0" smtClean="0"/>
              <a:t>	: ‘</a:t>
            </a:r>
            <a:r>
              <a:rPr lang="en-GB" sz="2200" b="1" i="1" dirty="0" smtClean="0"/>
              <a:t>more</a:t>
            </a:r>
            <a:r>
              <a:rPr lang="en-GB" sz="2200" dirty="0" smtClean="0"/>
              <a:t>’ is essential</a:t>
            </a:r>
          </a:p>
          <a:p>
            <a:pPr>
              <a:buNone/>
            </a:pPr>
            <a:r>
              <a:rPr lang="en-GB" sz="2200" dirty="0" smtClean="0"/>
              <a:t>	Ra electron held less tightly/less attraction on electron </a:t>
            </a:r>
            <a:r>
              <a:rPr lang="en-GB" sz="2200" b="1" dirty="0" smtClean="0"/>
              <a:t>(any 3)</a:t>
            </a:r>
          </a:p>
          <a:p>
            <a:pPr>
              <a:buNone/>
            </a:pPr>
            <a:r>
              <a:rPr lang="en-GB" sz="2200" dirty="0" smtClean="0"/>
              <a:t>	</a:t>
            </a:r>
          </a:p>
          <a:p>
            <a:pPr algn="r">
              <a:buNone/>
            </a:pPr>
            <a:r>
              <a:rPr lang="en-GB" sz="2200" b="1" dirty="0" smtClean="0"/>
              <a:t>[</a:t>
            </a:r>
            <a:r>
              <a:rPr lang="en-GB" sz="2200" b="1" dirty="0" smtClean="0"/>
              <a:t>TOTAL : 7 marks]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19" descr="http://chemistry.phillipmartin.info/science_variab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2775" y="620688"/>
            <a:ext cx="308827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4600" b="1" dirty="0" smtClean="0"/>
              <a:t>Question 3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	(</a:t>
            </a:r>
            <a:r>
              <a:rPr lang="en-GB" dirty="0" err="1" smtClean="0"/>
              <a:t>i</a:t>
            </a:r>
            <a:r>
              <a:rPr lang="en-GB" dirty="0" smtClean="0"/>
              <a:t>)	Energy change when each atom in 1 mole </a:t>
            </a:r>
          </a:p>
          <a:p>
            <a:pPr>
              <a:buNone/>
            </a:pPr>
            <a:r>
              <a:rPr lang="en-GB" dirty="0" smtClean="0"/>
              <a:t>		of gaseous atoms </a:t>
            </a:r>
          </a:p>
          <a:p>
            <a:pPr>
              <a:buNone/>
            </a:pPr>
            <a:r>
              <a:rPr lang="en-GB" dirty="0" smtClean="0"/>
              <a:t>		Loses an electron  (to form 1 mole of gaseous 1+ ions).	</a:t>
            </a:r>
            <a:r>
              <a:rPr lang="en-GB" b="1" dirty="0" smtClean="0"/>
              <a:t>(3)</a:t>
            </a:r>
          </a:p>
          <a:p>
            <a:pPr>
              <a:buNone/>
            </a:pPr>
            <a:r>
              <a:rPr lang="en-GB" dirty="0" smtClean="0"/>
              <a:t>	(ii)	O</a:t>
            </a:r>
            <a:r>
              <a:rPr lang="en-GB" sz="2600" baseline="30000" dirty="0" smtClean="0"/>
              <a:t>2+</a:t>
            </a:r>
            <a:r>
              <a:rPr lang="en-GB" sz="2600" dirty="0" smtClean="0"/>
              <a:t>  </a:t>
            </a:r>
            <a:r>
              <a:rPr lang="en-GB" baseline="-25000" dirty="0" smtClean="0"/>
              <a:t>(g)</a:t>
            </a:r>
            <a:r>
              <a:rPr lang="en-GB" dirty="0" smtClean="0"/>
              <a:t> 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  O</a:t>
            </a:r>
            <a:r>
              <a:rPr lang="en-GB" sz="2600" baseline="30000" dirty="0" smtClean="0"/>
              <a:t>3</a:t>
            </a:r>
            <a:r>
              <a:rPr lang="en-GB" baseline="30000" dirty="0" smtClean="0"/>
              <a:t>+</a:t>
            </a:r>
            <a:r>
              <a:rPr lang="en-GB" baseline="-25000" dirty="0" smtClean="0"/>
              <a:t>(g) </a:t>
            </a:r>
            <a:r>
              <a:rPr lang="en-GB" dirty="0" smtClean="0"/>
              <a:t>+ e−  	</a:t>
            </a:r>
            <a:r>
              <a:rPr lang="en-GB" b="1" dirty="0" smtClean="0"/>
              <a:t>(2)</a:t>
            </a:r>
          </a:p>
          <a:p>
            <a:pPr>
              <a:buNone/>
            </a:pPr>
            <a:r>
              <a:rPr lang="en-GB" dirty="0" smtClean="0"/>
              <a:t>		1 mark for correct species; 1 mark for state symbols</a:t>
            </a:r>
          </a:p>
          <a:p>
            <a:pPr>
              <a:buNone/>
            </a:pPr>
            <a:r>
              <a:rPr lang="en-GB" dirty="0" smtClean="0"/>
              <a:t>		No charge required on electron.</a:t>
            </a:r>
          </a:p>
          <a:p>
            <a:pPr>
              <a:buNone/>
            </a:pPr>
            <a:r>
              <a:rPr lang="en-GB" dirty="0" smtClean="0"/>
              <a:t>		Ignore (g) on 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(iii)	Large difference between 6th and 7th </a:t>
            </a:r>
            <a:r>
              <a:rPr lang="en-GB" dirty="0" err="1" smtClean="0"/>
              <a:t>IEs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	marking a different shell (closer to nucleus) </a:t>
            </a:r>
          </a:p>
          <a:p>
            <a:pPr>
              <a:buNone/>
            </a:pPr>
            <a:r>
              <a:rPr lang="en-GB" i="1" dirty="0" smtClean="0"/>
              <a:t>		allow ‘inner shells’/new shell/full shell/</a:t>
            </a:r>
          </a:p>
          <a:p>
            <a:pPr>
              <a:buNone/>
            </a:pPr>
            <a:r>
              <a:rPr lang="en-GB" i="1" dirty="0" smtClean="0"/>
              <a:t>		first shell marking points independent.</a:t>
            </a:r>
          </a:p>
          <a:p>
            <a:pPr>
              <a:buNone/>
            </a:pPr>
            <a:r>
              <a:rPr lang="en-GB" b="1" i="1" dirty="0" smtClean="0"/>
              <a:t>		not</a:t>
            </a:r>
            <a:r>
              <a:rPr lang="en-GB" i="1" dirty="0" smtClean="0"/>
              <a:t> sub-shell or orbital </a:t>
            </a:r>
            <a:r>
              <a:rPr lang="en-GB" b="1" i="1" dirty="0" smtClean="0"/>
              <a:t>(2)</a:t>
            </a:r>
          </a:p>
          <a:p>
            <a:pPr algn="r">
              <a:buNone/>
            </a:pPr>
            <a:r>
              <a:rPr lang="en-GB" b="1" dirty="0" smtClean="0"/>
              <a:t>[TOTAL : 7 marks]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7" descr="http://chemistry.phillipmartin.info/science_chemist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284984"/>
            <a:ext cx="1847088" cy="203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5100" b="1" dirty="0" smtClean="0"/>
              <a:t>Question 4</a:t>
            </a: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(</a:t>
            </a:r>
            <a:r>
              <a:rPr lang="en-GB" dirty="0" err="1" smtClean="0"/>
              <a:t>i</a:t>
            </a:r>
            <a:r>
              <a:rPr lang="en-GB" dirty="0" smtClean="0"/>
              <a:t>)	Ca</a:t>
            </a:r>
            <a:r>
              <a:rPr lang="en-GB" baseline="30000" dirty="0" smtClean="0"/>
              <a:t>+</a:t>
            </a:r>
            <a:r>
              <a:rPr lang="en-GB" baseline="-25000" dirty="0" smtClean="0"/>
              <a:t>(g)   </a:t>
            </a:r>
            <a:r>
              <a:rPr lang="en-GB" dirty="0" smtClean="0"/>
              <a:t>---&gt;  Ca</a:t>
            </a:r>
            <a:r>
              <a:rPr lang="en-GB" baseline="30000" dirty="0" smtClean="0"/>
              <a:t>2+</a:t>
            </a:r>
            <a:r>
              <a:rPr lang="en-GB" baseline="-25000" dirty="0" smtClean="0"/>
              <a:t>(g) </a:t>
            </a:r>
            <a:r>
              <a:rPr lang="en-GB" baseline="-25000" dirty="0" smtClean="0"/>
              <a:t>  </a:t>
            </a:r>
            <a:r>
              <a:rPr lang="en-GB" dirty="0" smtClean="0"/>
              <a:t>+   </a:t>
            </a:r>
            <a:r>
              <a:rPr lang="en-GB" dirty="0" smtClean="0"/>
              <a:t>e−</a:t>
            </a:r>
          </a:p>
          <a:p>
            <a:pPr>
              <a:buNone/>
            </a:pPr>
            <a:r>
              <a:rPr lang="en-GB" dirty="0" smtClean="0"/>
              <a:t>		Equation with correct charges and 1 electron lost </a:t>
            </a:r>
          </a:p>
          <a:p>
            <a:pPr>
              <a:buNone/>
            </a:pPr>
            <a:r>
              <a:rPr lang="en-GB" dirty="0" smtClean="0"/>
              <a:t>		state symbols </a:t>
            </a:r>
          </a:p>
          <a:p>
            <a:pPr>
              <a:buNone/>
            </a:pPr>
            <a:r>
              <a:rPr lang="en-GB" dirty="0" smtClean="0"/>
              <a:t>		‘−’ not required on ‘e’ </a:t>
            </a:r>
            <a:r>
              <a:rPr lang="en-GB" b="1" dirty="0" smtClean="0"/>
              <a:t>(2)</a:t>
            </a:r>
          </a:p>
          <a:p>
            <a:pPr>
              <a:buNone/>
            </a:pPr>
            <a:r>
              <a:rPr lang="en-GB" dirty="0" smtClean="0"/>
              <a:t>	(ii)	same number of protons or same nuclear charge attracting</a:t>
            </a:r>
          </a:p>
          <a:p>
            <a:pPr>
              <a:buNone/>
            </a:pPr>
            <a:r>
              <a:rPr lang="en-GB" dirty="0" smtClean="0"/>
              <a:t>		less electrons / electron removed from an ion/</a:t>
            </a:r>
          </a:p>
          <a:p>
            <a:pPr>
              <a:buNone/>
            </a:pPr>
            <a:r>
              <a:rPr lang="en-GB" dirty="0" smtClean="0"/>
              <a:t>		less electron-electron repulsion (</a:t>
            </a:r>
            <a:r>
              <a:rPr lang="en-GB" b="1" dirty="0" smtClean="0"/>
              <a:t>not</a:t>
            </a:r>
            <a:r>
              <a:rPr lang="en-GB" dirty="0" smtClean="0"/>
              <a:t> less shielding)/</a:t>
            </a:r>
          </a:p>
          <a:p>
            <a:pPr>
              <a:buNone/>
            </a:pPr>
            <a:r>
              <a:rPr lang="en-GB" dirty="0" smtClean="0"/>
              <a:t>		ion is smaller  </a:t>
            </a:r>
            <a:r>
              <a:rPr lang="en-GB" b="1" dirty="0" smtClean="0"/>
              <a:t>(1)</a:t>
            </a:r>
          </a:p>
          <a:p>
            <a:pPr>
              <a:buNone/>
            </a:pPr>
            <a:r>
              <a:rPr lang="en-GB" dirty="0" smtClean="0"/>
              <a:t>	(iii)	atomic radii of </a:t>
            </a:r>
            <a:r>
              <a:rPr lang="en-GB" dirty="0" err="1" smtClean="0"/>
              <a:t>Sr</a:t>
            </a:r>
            <a:r>
              <a:rPr lang="en-GB" dirty="0" smtClean="0"/>
              <a:t> &gt; atomic radii of Ca/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err="1" smtClean="0"/>
              <a:t>Sr</a:t>
            </a:r>
            <a:r>
              <a:rPr lang="en-GB" dirty="0" smtClean="0"/>
              <a:t> has electrons in shell further from nucleus than Ca/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err="1" smtClean="0"/>
              <a:t>Sr</a:t>
            </a:r>
            <a:r>
              <a:rPr lang="en-GB" dirty="0" smtClean="0"/>
              <a:t> has electrons in a higher energy level/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err="1" smtClean="0"/>
              <a:t>Sr</a:t>
            </a:r>
            <a:r>
              <a:rPr lang="en-GB" dirty="0" smtClean="0"/>
              <a:t> has more shells ……  therefore less attraction 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err="1" smtClean="0"/>
              <a:t>Sr</a:t>
            </a:r>
            <a:r>
              <a:rPr lang="en-GB" dirty="0" smtClean="0"/>
              <a:t> has </a:t>
            </a:r>
            <a:r>
              <a:rPr lang="en-GB" b="1" dirty="0" smtClean="0"/>
              <a:t>more</a:t>
            </a:r>
            <a:r>
              <a:rPr lang="en-GB" dirty="0" smtClean="0"/>
              <a:t> shielding than Ca </a:t>
            </a:r>
          </a:p>
          <a:p>
            <a:pPr>
              <a:buNone/>
            </a:pPr>
            <a:r>
              <a:rPr lang="en-GB" dirty="0" smtClean="0"/>
              <a:t>		(</a:t>
            </a:r>
            <a:r>
              <a:rPr lang="en-GB" b="1" i="1" dirty="0" smtClean="0"/>
              <a:t>‘more’</a:t>
            </a:r>
            <a:r>
              <a:rPr lang="en-GB" i="1" dirty="0" smtClean="0"/>
              <a:t> is essential</a:t>
            </a:r>
            <a:r>
              <a:rPr lang="en-GB" dirty="0" smtClean="0"/>
              <a:t>)	  </a:t>
            </a:r>
            <a:r>
              <a:rPr lang="en-GB" b="1" dirty="0" smtClean="0"/>
              <a:t>(3)</a:t>
            </a:r>
          </a:p>
          <a:p>
            <a:pPr>
              <a:buNone/>
            </a:pPr>
            <a:r>
              <a:rPr lang="en-GB" dirty="0" smtClean="0"/>
              <a:t>		increased nuclear charge is outweighed / despite increased nuclear</a:t>
            </a:r>
            <a:br>
              <a:rPr lang="en-GB" dirty="0" smtClean="0"/>
            </a:br>
            <a:r>
              <a:rPr lang="en-GB" dirty="0" smtClean="0"/>
              <a:t>	charge …..by at least one of the factors above </a:t>
            </a:r>
          </a:p>
          <a:p>
            <a:pPr algn="r">
              <a:buNone/>
            </a:pPr>
            <a:r>
              <a:rPr lang="en-GB" b="1" dirty="0" smtClean="0"/>
              <a:t>[TOTAL : 6 marks]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4600" b="1" dirty="0" smtClean="0"/>
              <a:t>Question 5</a:t>
            </a:r>
          </a:p>
          <a:p>
            <a:pPr>
              <a:buNone/>
            </a:pPr>
            <a:endParaRPr lang="en-GB" sz="4100" b="1" dirty="0" smtClean="0"/>
          </a:p>
          <a:p>
            <a:pPr>
              <a:buNone/>
            </a:pPr>
            <a:r>
              <a:rPr lang="en-GB" sz="2900" dirty="0" smtClean="0"/>
              <a:t>	(</a:t>
            </a:r>
            <a:r>
              <a:rPr lang="en-GB" sz="2900" dirty="0" err="1" smtClean="0"/>
              <a:t>i</a:t>
            </a:r>
            <a:r>
              <a:rPr lang="en-GB" sz="2900" dirty="0" smtClean="0"/>
              <a:t>)	Energy change when each atom in 1 mole </a:t>
            </a:r>
            <a:br>
              <a:rPr lang="en-GB" sz="2900" dirty="0" smtClean="0"/>
            </a:br>
            <a:r>
              <a:rPr lang="en-GB" sz="2900" dirty="0" smtClean="0"/>
              <a:t>	of gaseous atoms </a:t>
            </a:r>
            <a:br>
              <a:rPr lang="en-GB" sz="2900" dirty="0" smtClean="0"/>
            </a:br>
            <a:r>
              <a:rPr lang="en-GB" sz="2900" dirty="0" smtClean="0"/>
              <a:t>	loses an electron  (to form 1 mole of gaseous 1+ ions).  </a:t>
            </a:r>
            <a:r>
              <a:rPr lang="en-GB" sz="2900" b="1" dirty="0" smtClean="0"/>
              <a:t>(3)</a:t>
            </a:r>
          </a:p>
          <a:p>
            <a:pPr>
              <a:buNone/>
            </a:pPr>
            <a:endParaRPr lang="en-GB" sz="2900" b="1" dirty="0" smtClean="0"/>
          </a:p>
          <a:p>
            <a:pPr>
              <a:buNone/>
            </a:pPr>
            <a:r>
              <a:rPr lang="en-GB" sz="2900" dirty="0" smtClean="0"/>
              <a:t>	(ii)	increasing nuclear charge/number of protons </a:t>
            </a:r>
            <a:br>
              <a:rPr lang="en-GB" sz="2900" dirty="0" smtClean="0"/>
            </a:br>
            <a:r>
              <a:rPr lang="en-GB" sz="2900" dirty="0" smtClean="0"/>
              <a:t>	electrons experience greater attraction or </a:t>
            </a:r>
            <a:r>
              <a:rPr lang="en-GB" sz="2900" i="1" dirty="0" smtClean="0"/>
              <a:t>pull</a:t>
            </a:r>
            <a:r>
              <a:rPr lang="en-GB" sz="2900" dirty="0" smtClean="0"/>
              <a:t> / atomic</a:t>
            </a:r>
            <a:br>
              <a:rPr lang="en-GB" sz="2900" dirty="0" smtClean="0"/>
            </a:br>
            <a:r>
              <a:rPr lang="en-GB" sz="2900" dirty="0" smtClean="0"/>
              <a:t>	radius decreases / electrons added to same shell /same or</a:t>
            </a:r>
          </a:p>
          <a:p>
            <a:pPr>
              <a:buNone/>
            </a:pPr>
            <a:r>
              <a:rPr lang="en-GB" sz="2900" dirty="0" smtClean="0"/>
              <a:t>	 	similar shielding 	</a:t>
            </a:r>
            <a:r>
              <a:rPr lang="en-GB" sz="2900" b="1" dirty="0" smtClean="0"/>
              <a:t>(2)</a:t>
            </a:r>
          </a:p>
          <a:p>
            <a:pPr>
              <a:buNone/>
            </a:pPr>
            <a:endParaRPr lang="en-GB" sz="2900" b="1" dirty="0" smtClean="0"/>
          </a:p>
          <a:p>
            <a:pPr>
              <a:buNone/>
            </a:pPr>
            <a:r>
              <a:rPr lang="en-GB" sz="2900" dirty="0" smtClean="0"/>
              <a:t>	(iii)	In B, electron being removed is at a higher energy /</a:t>
            </a:r>
            <a:br>
              <a:rPr lang="en-GB" sz="2900" dirty="0" smtClean="0"/>
            </a:br>
            <a:r>
              <a:rPr lang="en-GB" sz="2900" dirty="0" smtClean="0"/>
              <a:t>	In Be, electron being removed is at a lower energy </a:t>
            </a:r>
          </a:p>
          <a:p>
            <a:pPr>
              <a:buNone/>
            </a:pPr>
            <a:r>
              <a:rPr lang="en-GB" sz="2900" dirty="0" smtClean="0"/>
              <a:t>		An s electron is lost in Be AND a p electron is lost in B   </a:t>
            </a:r>
            <a:r>
              <a:rPr lang="en-GB" sz="2900" b="1" dirty="0" smtClean="0"/>
              <a:t>(2)</a:t>
            </a:r>
          </a:p>
          <a:p>
            <a:pPr algn="r">
              <a:buNone/>
            </a:pPr>
            <a:endParaRPr lang="en-GB" sz="2900" b="1" dirty="0" smtClean="0"/>
          </a:p>
          <a:p>
            <a:pPr algn="r">
              <a:buNone/>
            </a:pPr>
            <a:r>
              <a:rPr lang="en-GB" sz="2900" b="1" dirty="0" smtClean="0"/>
              <a:t>[TOTAL : 7 marks]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pic>
        <p:nvPicPr>
          <p:cNvPr id="4" name="Picture 19" descr="http://chemistry.phillipmartin.info/science_variab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301208"/>
            <a:ext cx="3024336" cy="128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5100" b="1" dirty="0" smtClean="0"/>
              <a:t>Question 6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	(</a:t>
            </a:r>
            <a:r>
              <a:rPr lang="en-GB" dirty="0" err="1" smtClean="0"/>
              <a:t>i</a:t>
            </a:r>
            <a:r>
              <a:rPr lang="en-GB" dirty="0" smtClean="0"/>
              <a:t>)	O</a:t>
            </a:r>
            <a:r>
              <a:rPr lang="en-GB" baseline="30000" dirty="0" smtClean="0"/>
              <a:t>+  </a:t>
            </a:r>
            <a:r>
              <a:rPr lang="en-GB" dirty="0" smtClean="0"/>
              <a:t>(g)   →    O</a:t>
            </a:r>
            <a:r>
              <a:rPr lang="en-GB" baseline="30000" dirty="0" smtClean="0"/>
              <a:t>2+  </a:t>
            </a:r>
            <a:r>
              <a:rPr lang="en-GB" dirty="0" smtClean="0"/>
              <a:t>(g)   +   e–  </a:t>
            </a:r>
          </a:p>
          <a:p>
            <a:pPr>
              <a:buNone/>
            </a:pPr>
            <a:r>
              <a:rPr lang="en-GB" i="1" dirty="0" smtClean="0"/>
              <a:t>		answer </a:t>
            </a:r>
            <a:r>
              <a:rPr lang="en-GB" b="1" i="1" dirty="0" smtClean="0"/>
              <a:t>must have</a:t>
            </a:r>
            <a:r>
              <a:rPr lang="en-GB" i="1" dirty="0" smtClean="0"/>
              <a:t> state symbols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b="1" i="1" dirty="0" smtClean="0"/>
              <a:t>ALLOW</a:t>
            </a:r>
            <a:r>
              <a:rPr lang="en-GB" i="1" dirty="0" smtClean="0"/>
              <a:t> e for electron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b="1" i="1" dirty="0" smtClean="0"/>
              <a:t>ALLOW</a:t>
            </a:r>
            <a:r>
              <a:rPr lang="en-GB" i="1" dirty="0" smtClean="0"/>
              <a:t>   O</a:t>
            </a:r>
            <a:r>
              <a:rPr lang="en-GB" i="1" baseline="30000" dirty="0" smtClean="0"/>
              <a:t>+</a:t>
            </a:r>
            <a:r>
              <a:rPr lang="en-GB" i="1" baseline="-25000" dirty="0" smtClean="0"/>
              <a:t>(g)   </a:t>
            </a:r>
            <a:r>
              <a:rPr lang="en-GB" i="1" dirty="0" smtClean="0"/>
              <a:t>–   e-   → O</a:t>
            </a:r>
            <a:r>
              <a:rPr lang="en-GB" i="1" baseline="30000" dirty="0" smtClean="0"/>
              <a:t>2</a:t>
            </a:r>
            <a:r>
              <a:rPr lang="en-GB" i="1" baseline="30000" dirty="0" smtClean="0"/>
              <a:t>+  </a:t>
            </a:r>
            <a:r>
              <a:rPr lang="en-GB" i="1" baseline="-25000" dirty="0" smtClean="0"/>
              <a:t>(</a:t>
            </a:r>
            <a:r>
              <a:rPr lang="en-GB" i="1" baseline="-25000" dirty="0" smtClean="0"/>
              <a:t>g)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b="1" i="1" dirty="0" smtClean="0"/>
              <a:t>DO NOT ALLOW</a:t>
            </a:r>
            <a:r>
              <a:rPr lang="en-GB" i="1" dirty="0" smtClean="0"/>
              <a:t> O</a:t>
            </a:r>
            <a:r>
              <a:rPr lang="en-GB" i="1" baseline="30000" dirty="0" smtClean="0"/>
              <a:t>+</a:t>
            </a:r>
            <a:r>
              <a:rPr lang="en-GB" i="1" dirty="0" smtClean="0"/>
              <a:t>(g)   +   e–   →  O</a:t>
            </a:r>
            <a:r>
              <a:rPr lang="en-GB" i="1" baseline="30000" dirty="0" smtClean="0"/>
              <a:t>2+ </a:t>
            </a:r>
            <a:r>
              <a:rPr lang="en-GB" i="1" baseline="-25000" dirty="0" smtClean="0"/>
              <a:t> (g)   </a:t>
            </a:r>
            <a:r>
              <a:rPr lang="en-GB" i="1" dirty="0" smtClean="0"/>
              <a:t>+   2e–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b="1" i="1" dirty="0" smtClean="0"/>
              <a:t>IGNORE</a:t>
            </a:r>
            <a:r>
              <a:rPr lang="en-GB" i="1" dirty="0" smtClean="0"/>
              <a:t> state symbol for electron  </a:t>
            </a:r>
            <a:r>
              <a:rPr lang="en-GB" b="1" dirty="0" smtClean="0"/>
              <a:t>(1)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>
              <a:buNone/>
            </a:pPr>
            <a:r>
              <a:rPr lang="en-GB" dirty="0" smtClean="0"/>
              <a:t>	(ii)	the O</a:t>
            </a:r>
            <a:r>
              <a:rPr lang="en-GB" baseline="30000" dirty="0" smtClean="0"/>
              <a:t>+</a:t>
            </a:r>
            <a:r>
              <a:rPr lang="en-GB" dirty="0" smtClean="0"/>
              <a:t> ion, is smaller than the O atom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b="1" dirty="0" smtClean="0"/>
              <a:t>OR </a:t>
            </a:r>
            <a:r>
              <a:rPr lang="en-GB" dirty="0" smtClean="0"/>
              <a:t>the electron repulsion/shielding is smaller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b="1" dirty="0" smtClean="0"/>
              <a:t>OR </a:t>
            </a:r>
            <a:r>
              <a:rPr lang="en-GB" dirty="0" smtClean="0"/>
              <a:t>the proton : electron ratio in the 2+ ion is greater than in</a:t>
            </a:r>
            <a:br>
              <a:rPr lang="en-GB" dirty="0" smtClean="0"/>
            </a:br>
            <a:r>
              <a:rPr lang="en-GB" dirty="0" smtClean="0"/>
              <a:t>	the 1+ ion </a:t>
            </a:r>
          </a:p>
          <a:p>
            <a:pPr>
              <a:buNone/>
            </a:pPr>
            <a:r>
              <a:rPr lang="en-GB" b="1" i="1" dirty="0" smtClean="0"/>
              <a:t>		ALLOW</a:t>
            </a:r>
            <a:r>
              <a:rPr lang="en-GB" i="1" dirty="0" smtClean="0"/>
              <a:t> the outer electrons in an O</a:t>
            </a:r>
            <a:r>
              <a:rPr lang="en-GB" i="1" baseline="30000" dirty="0" smtClean="0"/>
              <a:t>+</a:t>
            </a:r>
            <a:r>
              <a:rPr lang="en-GB" i="1" dirty="0" smtClean="0"/>
              <a:t> ion are closer to </a:t>
            </a:r>
          </a:p>
          <a:p>
            <a:pPr>
              <a:buNone/>
            </a:pPr>
            <a:r>
              <a:rPr lang="en-GB" i="1" dirty="0" smtClean="0"/>
              <a:t>		the nucleus than an O atom</a:t>
            </a:r>
          </a:p>
          <a:p>
            <a:pPr>
              <a:buNone/>
            </a:pPr>
            <a:r>
              <a:rPr lang="en-GB" b="1" i="1" dirty="0" smtClean="0"/>
              <a:t>		DO NOT ALLOW</a:t>
            </a:r>
            <a:r>
              <a:rPr lang="en-GB" i="1" dirty="0" smtClean="0"/>
              <a:t> ‘removed from next shell down’ </a:t>
            </a:r>
            <a:r>
              <a:rPr lang="en-GB" b="1" dirty="0" smtClean="0"/>
              <a:t>(1)</a:t>
            </a:r>
          </a:p>
          <a:p>
            <a:pPr algn="r">
              <a:buNone/>
            </a:pPr>
            <a:endParaRPr lang="en-GB" b="1" dirty="0" smtClean="0"/>
          </a:p>
          <a:p>
            <a:pPr algn="r">
              <a:buNone/>
            </a:pPr>
            <a:r>
              <a:rPr lang="en-GB" b="1" dirty="0" smtClean="0"/>
              <a:t>[TOTAL : 2 marks]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11" descr="http://geology.phillipmartin.info/science_carbon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4420" y="620688"/>
            <a:ext cx="253831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Question 7</a:t>
            </a:r>
            <a:r>
              <a:rPr lang="en-GB" dirty="0" smtClean="0"/>
              <a:t>	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000" dirty="0" smtClean="0"/>
              <a:t>	(a)	Energy change when each atom in 1 mole </a:t>
            </a:r>
          </a:p>
          <a:p>
            <a:pPr>
              <a:buNone/>
            </a:pPr>
            <a:r>
              <a:rPr lang="en-GB" sz="2000" dirty="0" smtClean="0"/>
              <a:t>		of gaseous atoms 	</a:t>
            </a:r>
          </a:p>
          <a:p>
            <a:pPr>
              <a:buNone/>
            </a:pPr>
            <a:r>
              <a:rPr lang="en-GB" sz="2000" dirty="0" smtClean="0"/>
              <a:t>		loses an electron  (to form 1 mole of gaseous 1+ ions).  </a:t>
            </a:r>
            <a:r>
              <a:rPr lang="en-GB" sz="2000" b="1" dirty="0" smtClean="0"/>
              <a:t>(3)</a:t>
            </a:r>
          </a:p>
          <a:p>
            <a:pPr>
              <a:buNone/>
            </a:pPr>
            <a:r>
              <a:rPr lang="en-GB" sz="2000" dirty="0" smtClean="0"/>
              <a:t> </a:t>
            </a:r>
          </a:p>
          <a:p>
            <a:pPr>
              <a:buNone/>
            </a:pPr>
            <a:r>
              <a:rPr lang="en-GB" sz="2000" dirty="0" smtClean="0"/>
              <a:t>	(b)	increasing nuclear charge/number of protons </a:t>
            </a:r>
          </a:p>
          <a:p>
            <a:pPr>
              <a:buNone/>
            </a:pPr>
            <a:r>
              <a:rPr lang="en-GB" sz="2000" dirty="0" smtClean="0"/>
              <a:t>		electrons experience greater attraction or </a:t>
            </a:r>
            <a:r>
              <a:rPr lang="en-GB" sz="2000" i="1" dirty="0" smtClean="0"/>
              <a:t>pull</a:t>
            </a:r>
            <a:r>
              <a:rPr lang="en-GB" sz="2000" dirty="0" smtClean="0"/>
              <a:t>/atomic radius 	decreases/electrons added to same shell/</a:t>
            </a:r>
          </a:p>
          <a:p>
            <a:pPr>
              <a:buNone/>
            </a:pPr>
            <a:r>
              <a:rPr lang="en-GB" sz="2000" dirty="0" smtClean="0"/>
              <a:t>		same or similar shielding </a:t>
            </a:r>
            <a:r>
              <a:rPr lang="en-GB" sz="2000" b="1" dirty="0" smtClean="0"/>
              <a:t>(2)</a:t>
            </a:r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 algn="r">
              <a:buNone/>
            </a:pPr>
            <a:r>
              <a:rPr lang="en-GB" sz="2000" b="1" dirty="0" smtClean="0"/>
              <a:t>[TOTAL : 5 marks]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7" descr="http://chemistry.phillipmartin.info/science_chemist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653136"/>
            <a:ext cx="3096344" cy="160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22</Words>
  <Application>Microsoft Office PowerPoint</Application>
  <PresentationFormat>On-screen Show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AS Chemistry Homework  Ionisation Energy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Springwood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Chemistry Homework  Carboxylic Acids &amp; Esters</dc:title>
  <dc:creator>Springwood High School</dc:creator>
  <cp:lastModifiedBy>Springwood High School</cp:lastModifiedBy>
  <cp:revision>55</cp:revision>
  <dcterms:created xsi:type="dcterms:W3CDTF">2011-10-07T13:44:55Z</dcterms:created>
  <dcterms:modified xsi:type="dcterms:W3CDTF">2011-11-01T13:51:34Z</dcterms:modified>
</cp:coreProperties>
</file>