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57F1-5487-4A5A-A800-D3EB71236893}" type="datetimeFigureOut">
              <a:rPr lang="en-GB" smtClean="0"/>
              <a:pPr/>
              <a:t>20/11/2013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048671"/>
          </a:xfrm>
        </p:spPr>
        <p:txBody>
          <a:bodyPr>
            <a:normAutofit/>
          </a:bodyPr>
          <a:lstStyle/>
          <a:p>
            <a:r>
              <a:rPr lang="en-GB" sz="9800" b="1" dirty="0" smtClean="0">
                <a:solidFill>
                  <a:srgbClr val="7030A0"/>
                </a:solidFill>
              </a:rPr>
              <a:t>AS Chemistry Homework</a:t>
            </a: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8800" b="1" dirty="0" smtClean="0">
                <a:solidFill>
                  <a:srgbClr val="7030A0"/>
                </a:solidFill>
              </a:rPr>
              <a:t>Periodicity</a:t>
            </a:r>
            <a:endParaRPr lang="en-GB" sz="9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27784" y="3861048"/>
            <a:ext cx="3707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Total :  54 marks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17032"/>
            <a:ext cx="23025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20588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500" b="1" dirty="0" smtClean="0"/>
              <a:t>Question 1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200" dirty="0" smtClean="0"/>
              <a:t>	(</a:t>
            </a:r>
            <a:r>
              <a:rPr lang="en-GB" sz="2200" dirty="0" err="1" smtClean="0"/>
              <a:t>i</a:t>
            </a:r>
            <a:r>
              <a:rPr lang="en-GB" sz="2200" dirty="0" smtClean="0"/>
              <a:t>)	Potassium </a:t>
            </a:r>
            <a:r>
              <a:rPr lang="en-GB" sz="2200" b="1" dirty="0" smtClean="0"/>
              <a:t>AND</a:t>
            </a:r>
            <a:r>
              <a:rPr lang="en-GB" sz="2200" dirty="0" smtClean="0"/>
              <a:t> argon </a:t>
            </a:r>
          </a:p>
          <a:p>
            <a:pPr>
              <a:buNone/>
            </a:pPr>
            <a:r>
              <a:rPr lang="en-GB" sz="2200" b="1" i="1" dirty="0" smtClean="0"/>
              <a:t>		ALLOW</a:t>
            </a:r>
            <a:r>
              <a:rPr lang="en-GB" sz="2200" i="1" dirty="0" smtClean="0"/>
              <a:t> K and </a:t>
            </a:r>
            <a:r>
              <a:rPr lang="en-GB" sz="2200" i="1" dirty="0" err="1" smtClean="0"/>
              <a:t>Ar</a:t>
            </a:r>
            <a:r>
              <a:rPr lang="en-GB" sz="2200" i="1" dirty="0" smtClean="0"/>
              <a:t> </a:t>
            </a:r>
            <a:r>
              <a:rPr lang="en-GB" sz="2200" b="1" dirty="0" smtClean="0"/>
              <a:t>(1)</a:t>
            </a:r>
          </a:p>
          <a:p>
            <a:pPr>
              <a:buNone/>
            </a:pPr>
            <a:r>
              <a:rPr lang="en-GB" sz="2200" dirty="0" smtClean="0"/>
              <a:t> </a:t>
            </a:r>
          </a:p>
          <a:p>
            <a:pPr>
              <a:buNone/>
            </a:pPr>
            <a:r>
              <a:rPr lang="en-GB" sz="2200" dirty="0" smtClean="0"/>
              <a:t>	(ii)	They are arranged in increasing atomic number </a:t>
            </a:r>
            <a:r>
              <a:rPr lang="en-GB" sz="2200" b="1" dirty="0" smtClean="0"/>
              <a:t>OR</a:t>
            </a:r>
            <a:br>
              <a:rPr lang="en-GB" sz="2200" b="1" dirty="0" smtClean="0"/>
            </a:br>
            <a:r>
              <a:rPr lang="en-GB" sz="2200" b="1" dirty="0" smtClean="0"/>
              <a:t>	</a:t>
            </a:r>
            <a:r>
              <a:rPr lang="en-GB" sz="2200" dirty="0" smtClean="0"/>
              <a:t>Neither would show properties </a:t>
            </a:r>
            <a:r>
              <a:rPr lang="en-GB" sz="2200" b="1" dirty="0" smtClean="0"/>
              <a:t>OR</a:t>
            </a:r>
            <a:r>
              <a:rPr lang="en-GB" sz="2200" dirty="0" smtClean="0"/>
              <a:t> trends of rest of group</a:t>
            </a:r>
            <a:br>
              <a:rPr lang="en-GB" sz="2200" dirty="0" smtClean="0"/>
            </a:br>
            <a:r>
              <a:rPr lang="en-GB" sz="2200" dirty="0" smtClean="0"/>
              <a:t>	</a:t>
            </a:r>
            <a:r>
              <a:rPr lang="en-GB" sz="2200" b="1" dirty="0" smtClean="0"/>
              <a:t>OR</a:t>
            </a:r>
            <a:r>
              <a:rPr lang="en-GB" sz="2200" dirty="0" smtClean="0"/>
              <a:t> Neither would show properties </a:t>
            </a:r>
            <a:r>
              <a:rPr lang="en-GB" sz="2200" b="1" dirty="0" smtClean="0"/>
              <a:t>OR</a:t>
            </a:r>
            <a:r>
              <a:rPr lang="en-GB" sz="2200" dirty="0" smtClean="0"/>
              <a:t> trends of rest of period</a:t>
            </a:r>
            <a:br>
              <a:rPr lang="en-GB" sz="2200" dirty="0" smtClean="0"/>
            </a:br>
            <a:r>
              <a:rPr lang="en-GB" sz="2200" dirty="0" smtClean="0"/>
              <a:t>	</a:t>
            </a:r>
            <a:r>
              <a:rPr lang="en-GB" sz="2200" b="1" dirty="0" smtClean="0"/>
              <a:t>OR </a:t>
            </a:r>
            <a:r>
              <a:rPr lang="en-GB" sz="2200" dirty="0" smtClean="0"/>
              <a:t>They are arranged by electron configuration </a:t>
            </a:r>
          </a:p>
          <a:p>
            <a:pPr>
              <a:buNone/>
            </a:pPr>
            <a:r>
              <a:rPr lang="en-GB" sz="2200" b="1" i="1" dirty="0" smtClean="0"/>
              <a:t>	</a:t>
            </a:r>
          </a:p>
          <a:p>
            <a:pPr>
              <a:buNone/>
            </a:pPr>
            <a:r>
              <a:rPr lang="en-GB" sz="2200" b="1" i="1" dirty="0" smtClean="0"/>
              <a:t>		ALLOW</a:t>
            </a:r>
            <a:r>
              <a:rPr lang="en-GB" sz="2200" i="1" dirty="0" smtClean="0"/>
              <a:t> any correct property difference</a:t>
            </a:r>
            <a:br>
              <a:rPr lang="en-GB" sz="2200" i="1" dirty="0" smtClean="0"/>
            </a:br>
            <a:r>
              <a:rPr lang="en-GB" sz="2200" i="1" dirty="0" smtClean="0"/>
              <a:t>	e.g. This would place a reactive metal in the same group as </a:t>
            </a:r>
          </a:p>
          <a:p>
            <a:pPr>
              <a:buNone/>
            </a:pPr>
            <a:r>
              <a:rPr lang="en-GB" sz="2200" i="1" dirty="0" smtClean="0"/>
              <a:t>		noble gases</a:t>
            </a:r>
          </a:p>
          <a:p>
            <a:pPr>
              <a:buNone/>
            </a:pPr>
            <a:r>
              <a:rPr lang="en-GB" sz="2200" b="1" i="1" dirty="0" smtClean="0"/>
              <a:t>		ALLOW</a:t>
            </a:r>
            <a:r>
              <a:rPr lang="en-GB" sz="2200" i="1" dirty="0" smtClean="0"/>
              <a:t> they do not fit in with the rest of the group </a:t>
            </a:r>
            <a:r>
              <a:rPr lang="en-GB" sz="2200" b="1" dirty="0" smtClean="0"/>
              <a:t>(1)</a:t>
            </a:r>
          </a:p>
          <a:p>
            <a:pPr>
              <a:buNone/>
            </a:pPr>
            <a:endParaRPr lang="en-GB" sz="2200" b="1" dirty="0" smtClean="0"/>
          </a:p>
          <a:p>
            <a:pPr algn="r">
              <a:buNone/>
            </a:pPr>
            <a:r>
              <a:rPr lang="en-GB" sz="2200" b="1" dirty="0" smtClean="0"/>
              <a:t>[TOTAL : 2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76672"/>
            <a:ext cx="2922946" cy="184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500" b="1" dirty="0" smtClean="0"/>
              <a:t>Question 2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2200" dirty="0" smtClean="0"/>
              <a:t>	(a)</a:t>
            </a:r>
          </a:p>
          <a:p>
            <a:pPr>
              <a:buNone/>
            </a:pPr>
            <a:r>
              <a:rPr lang="en-GB" sz="2200" dirty="0" smtClean="0"/>
              <a:t>	(</a:t>
            </a:r>
            <a:r>
              <a:rPr lang="en-GB" sz="2200" dirty="0" err="1" smtClean="0"/>
              <a:t>i</a:t>
            </a:r>
            <a:r>
              <a:rPr lang="en-GB" sz="2200" dirty="0" smtClean="0"/>
              <a:t>)	Magnesium ions have a greater charge </a:t>
            </a:r>
          </a:p>
          <a:p>
            <a:pPr>
              <a:buNone/>
            </a:pPr>
            <a:r>
              <a:rPr lang="en-GB" sz="2200" dirty="0" smtClean="0"/>
              <a:t>		Magnesium has more (delocalised </a:t>
            </a:r>
            <a:r>
              <a:rPr lang="en-GB" sz="2200" b="1" dirty="0" smtClean="0"/>
              <a:t>OR</a:t>
            </a:r>
            <a:r>
              <a:rPr lang="en-GB" sz="2200" dirty="0" smtClean="0"/>
              <a:t> outer) </a:t>
            </a:r>
            <a:r>
              <a:rPr lang="en-GB" sz="2200" b="1" dirty="0" smtClean="0"/>
              <a:t>electrons</a:t>
            </a:r>
            <a:r>
              <a:rPr lang="en-GB" sz="2200" dirty="0" smtClean="0"/>
              <a:t> </a:t>
            </a:r>
          </a:p>
          <a:p>
            <a:pPr>
              <a:buNone/>
            </a:pPr>
            <a:r>
              <a:rPr lang="en-GB" sz="2200" dirty="0" smtClean="0"/>
              <a:t>		Magnesium has greater attraction between </a:t>
            </a:r>
            <a:r>
              <a:rPr lang="en-GB" sz="2200" b="1" dirty="0" smtClean="0"/>
              <a:t>ions</a:t>
            </a:r>
            <a:r>
              <a:rPr lang="en-GB" sz="2200" dirty="0" smtClean="0"/>
              <a:t> and</a:t>
            </a:r>
            <a:br>
              <a:rPr lang="en-GB" sz="2200" dirty="0" smtClean="0"/>
            </a:br>
            <a:r>
              <a:rPr lang="en-GB" sz="2200" dirty="0" smtClean="0"/>
              <a:t>	</a:t>
            </a:r>
            <a:r>
              <a:rPr lang="en-GB" sz="2200" b="1" dirty="0" smtClean="0"/>
              <a:t>electrons OR </a:t>
            </a:r>
            <a:r>
              <a:rPr lang="en-GB" sz="2200" dirty="0" smtClean="0"/>
              <a:t>has stronger </a:t>
            </a:r>
            <a:r>
              <a:rPr lang="en-GB" sz="2200" b="1" dirty="0" smtClean="0"/>
              <a:t>metallic </a:t>
            </a:r>
            <a:r>
              <a:rPr lang="en-GB" sz="2200" dirty="0" smtClean="0"/>
              <a:t>bonds </a:t>
            </a:r>
          </a:p>
          <a:p>
            <a:pPr>
              <a:buNone/>
            </a:pPr>
            <a:endParaRPr lang="en-GB" sz="2200" b="1" i="1" dirty="0" smtClean="0"/>
          </a:p>
          <a:p>
            <a:pPr>
              <a:buNone/>
            </a:pPr>
            <a:r>
              <a:rPr lang="en-GB" sz="2200" b="1" i="1" dirty="0" smtClean="0"/>
              <a:t>	USE annotations with ticks, crosses, </a:t>
            </a:r>
            <a:r>
              <a:rPr lang="en-GB" sz="2200" b="1" i="1" dirty="0" err="1" smtClean="0"/>
              <a:t>ecf</a:t>
            </a:r>
            <a:r>
              <a:rPr lang="en-GB" sz="2200" b="1" i="1" dirty="0" smtClean="0"/>
              <a:t>, etc for this part.</a:t>
            </a:r>
            <a:endParaRPr lang="en-GB" sz="2200" i="1" dirty="0" smtClean="0"/>
          </a:p>
          <a:p>
            <a:pPr>
              <a:buNone/>
            </a:pPr>
            <a:r>
              <a:rPr lang="en-GB" sz="2200" b="1" i="1" dirty="0" smtClean="0"/>
              <a:t>	ALLOW REVERSE ARGUMENT</a:t>
            </a:r>
            <a:r>
              <a:rPr lang="en-GB" sz="2200" dirty="0" smtClean="0"/>
              <a:t>  </a:t>
            </a:r>
            <a:r>
              <a:rPr lang="en-GB" sz="2200" i="1" dirty="0" smtClean="0"/>
              <a:t>e.g. sodium ions have a smaller charge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i="1" dirty="0" smtClean="0"/>
              <a:t>ALLOW </a:t>
            </a:r>
            <a:r>
              <a:rPr lang="en-GB" sz="2200" i="1" dirty="0" smtClean="0"/>
              <a:t>Mg</a:t>
            </a:r>
            <a:r>
              <a:rPr lang="en-GB" sz="2200" i="1" baseline="30000" dirty="0" smtClean="0"/>
              <a:t>2+</a:t>
            </a:r>
            <a:r>
              <a:rPr lang="en-GB" sz="2200" i="1" dirty="0" smtClean="0"/>
              <a:t> / Mg ion / Na ion / Na</a:t>
            </a:r>
            <a:r>
              <a:rPr lang="en-GB" sz="2200" i="1" baseline="30000" dirty="0" smtClean="0"/>
              <a:t>+</a:t>
            </a:r>
            <a:r>
              <a:rPr lang="en-GB" sz="2200" i="1" dirty="0" smtClean="0"/>
              <a:t> ion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i="1" dirty="0" smtClean="0"/>
              <a:t>ALLOW </a:t>
            </a:r>
            <a:r>
              <a:rPr lang="en-GB" sz="2200" i="1" dirty="0" smtClean="0"/>
              <a:t>‘charge density’ as alternative to ‘charge’</a:t>
            </a:r>
          </a:p>
          <a:p>
            <a:pPr>
              <a:buNone/>
            </a:pPr>
            <a:r>
              <a:rPr lang="en-GB" sz="2200" b="1" i="1" dirty="0" smtClean="0"/>
              <a:t>	ALLOW REVERSE ARGUMENT</a:t>
            </a:r>
            <a:r>
              <a:rPr lang="en-GB" sz="2200" dirty="0" smtClean="0"/>
              <a:t> </a:t>
            </a:r>
            <a:r>
              <a:rPr lang="en-GB" sz="2200" i="1" dirty="0" smtClean="0"/>
              <a:t>e.g. sodium has fewer electrons</a:t>
            </a:r>
          </a:p>
          <a:p>
            <a:pPr>
              <a:buNone/>
            </a:pPr>
            <a:r>
              <a:rPr lang="en-GB" sz="2200" b="1" i="1" dirty="0" smtClean="0"/>
              <a:t>	ALLOW REVERSE ARGUMENT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i="1" dirty="0" smtClean="0"/>
              <a:t>e.g. sodium has less attractions between </a:t>
            </a:r>
            <a:r>
              <a:rPr lang="en-GB" sz="2200" b="1" i="1" dirty="0" smtClean="0"/>
              <a:t>ions </a:t>
            </a:r>
            <a:r>
              <a:rPr lang="en-GB" sz="2200" i="1" dirty="0" smtClean="0"/>
              <a:t>and</a:t>
            </a:r>
            <a:r>
              <a:rPr lang="en-GB" sz="2200" dirty="0" smtClean="0"/>
              <a:t> </a:t>
            </a:r>
            <a:r>
              <a:rPr lang="en-GB" sz="2200" b="1" i="1" dirty="0" smtClean="0"/>
              <a:t>electrons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i="1" dirty="0" smtClean="0"/>
              <a:t>OR </a:t>
            </a:r>
            <a:r>
              <a:rPr lang="en-GB" sz="2200" i="1" dirty="0" smtClean="0"/>
              <a:t>has weaker </a:t>
            </a:r>
            <a:r>
              <a:rPr lang="en-GB" sz="2200" b="1" i="1" dirty="0" smtClean="0"/>
              <a:t>metallic </a:t>
            </a:r>
            <a:r>
              <a:rPr lang="en-GB" sz="2200" i="1" dirty="0" smtClean="0"/>
              <a:t>bonds  </a:t>
            </a:r>
            <a:r>
              <a:rPr lang="en-GB" sz="2200" b="1" dirty="0" smtClean="0"/>
              <a:t>(3)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http://chemistry.phillipmartin.info/science_lab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674471" cy="176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(ii)	Cl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</a:t>
            </a:r>
            <a:r>
              <a:rPr lang="en-GB" sz="2000" b="1" dirty="0" smtClean="0"/>
              <a:t>OR </a:t>
            </a:r>
            <a:r>
              <a:rPr lang="en-GB" sz="2000" dirty="0" smtClean="0"/>
              <a:t>S</a:t>
            </a:r>
            <a:r>
              <a:rPr lang="en-GB" sz="2000" baseline="-25000" dirty="0" smtClean="0"/>
              <a:t>8</a:t>
            </a:r>
            <a:r>
              <a:rPr lang="en-GB" sz="2000" dirty="0" smtClean="0"/>
              <a:t> has intermolecular </a:t>
            </a:r>
            <a:r>
              <a:rPr lang="en-GB" sz="2000" b="1" dirty="0" smtClean="0"/>
              <a:t>OR </a:t>
            </a:r>
            <a:r>
              <a:rPr lang="en-GB" sz="2000" dirty="0" smtClean="0"/>
              <a:t>van </a:t>
            </a:r>
            <a:r>
              <a:rPr lang="en-GB" sz="2000" dirty="0" err="1" smtClean="0"/>
              <a:t>der</a:t>
            </a:r>
            <a:r>
              <a:rPr lang="en-GB" sz="2000" dirty="0" smtClean="0"/>
              <a:t> Waals’ forces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	S</a:t>
            </a:r>
            <a:r>
              <a:rPr lang="en-GB" sz="2000" baseline="-25000" dirty="0" smtClean="0"/>
              <a:t>8</a:t>
            </a:r>
            <a:r>
              <a:rPr lang="en-GB" sz="2000" dirty="0" smtClean="0"/>
              <a:t> has stronger intermolecular forces </a:t>
            </a:r>
            <a:r>
              <a:rPr lang="en-GB" sz="2000" b="1" dirty="0" smtClean="0"/>
              <a:t>OR </a:t>
            </a:r>
            <a:r>
              <a:rPr lang="en-GB" sz="2000" dirty="0" smtClean="0"/>
              <a:t>van </a:t>
            </a:r>
            <a:r>
              <a:rPr lang="en-GB" sz="2000" dirty="0" err="1" smtClean="0"/>
              <a:t>der</a:t>
            </a:r>
            <a:r>
              <a:rPr lang="en-GB" sz="2000" dirty="0" smtClean="0"/>
              <a:t> Waals’</a:t>
            </a:r>
          </a:p>
          <a:p>
            <a:pPr>
              <a:buNone/>
            </a:pPr>
            <a:r>
              <a:rPr lang="en-GB" sz="2000" dirty="0" smtClean="0"/>
              <a:t>		forces than Cl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 </a:t>
            </a:r>
            <a:r>
              <a:rPr lang="en-GB" sz="2000" b="1" dirty="0" smtClean="0"/>
              <a:t>OR</a:t>
            </a:r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S</a:t>
            </a:r>
            <a:r>
              <a:rPr lang="en-GB" sz="2000" baseline="-25000" dirty="0" smtClean="0"/>
              <a:t>8</a:t>
            </a:r>
            <a:r>
              <a:rPr lang="en-GB" sz="2000" dirty="0" smtClean="0"/>
              <a:t> has more electrons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i="1" dirty="0" smtClean="0"/>
              <a:t>		ALLOW REVERSE ARGUMENT </a:t>
            </a:r>
            <a:r>
              <a:rPr lang="en-GB" sz="2000" i="1" dirty="0" err="1" smtClean="0"/>
              <a:t>ie</a:t>
            </a:r>
            <a:r>
              <a:rPr lang="en-GB" sz="2000" i="1" dirty="0" smtClean="0"/>
              <a:t> Cl</a:t>
            </a:r>
            <a:r>
              <a:rPr lang="en-GB" sz="2000" i="1" baseline="-25000" dirty="0" smtClean="0"/>
              <a:t>2</a:t>
            </a:r>
            <a:r>
              <a:rPr lang="en-GB" sz="2000" i="1" dirty="0" smtClean="0"/>
              <a:t> has weaker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</a:t>
            </a:r>
            <a:r>
              <a:rPr lang="en-GB" sz="2000" i="1" dirty="0" smtClean="0"/>
              <a:t>Intermolecular forces </a:t>
            </a:r>
            <a:r>
              <a:rPr lang="en-GB" sz="2000" b="1" i="1" dirty="0" smtClean="0"/>
              <a:t>OR</a:t>
            </a:r>
            <a:r>
              <a:rPr lang="en-GB" sz="2000" i="1" dirty="0" smtClean="0"/>
              <a:t> van </a:t>
            </a:r>
            <a:r>
              <a:rPr lang="en-GB" sz="2000" i="1" dirty="0" err="1" smtClean="0"/>
              <a:t>der</a:t>
            </a:r>
            <a:r>
              <a:rPr lang="en-GB" sz="2000" i="1" dirty="0" smtClean="0"/>
              <a:t> Waals’ forces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</a:t>
            </a:r>
            <a:r>
              <a:rPr lang="en-GB" sz="2000" b="1" i="1" dirty="0" smtClean="0"/>
              <a:t>DO NOT ALLOW </a:t>
            </a:r>
            <a:r>
              <a:rPr lang="en-GB" sz="2000" i="1" dirty="0" smtClean="0"/>
              <a:t>comparison involving covalent bonds</a:t>
            </a:r>
          </a:p>
          <a:p>
            <a:pPr>
              <a:buNone/>
            </a:pPr>
            <a:r>
              <a:rPr lang="en-GB" sz="2000" b="1" i="1" dirty="0" smtClean="0"/>
              <a:t>		ALLOW REVERSE ARGUMENT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</a:t>
            </a:r>
            <a:r>
              <a:rPr lang="en-GB" sz="2000" i="1" dirty="0" smtClean="0"/>
              <a:t>Cl</a:t>
            </a:r>
            <a:r>
              <a:rPr lang="en-GB" sz="2000" i="1" baseline="-25000" dirty="0" smtClean="0"/>
              <a:t>2 </a:t>
            </a:r>
            <a:r>
              <a:rPr lang="en-GB" sz="2000" i="1" dirty="0" smtClean="0"/>
              <a:t>has fewer electrons </a:t>
            </a:r>
            <a:r>
              <a:rPr lang="en-GB" sz="2000" b="1" dirty="0" smtClean="0"/>
              <a:t>(2)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9500" y="4653136"/>
            <a:ext cx="311519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200" dirty="0" smtClean="0"/>
              <a:t>	(b)	nuclear charge increases/ protons increase </a:t>
            </a:r>
          </a:p>
          <a:p>
            <a:pPr>
              <a:buNone/>
            </a:pPr>
            <a:r>
              <a:rPr lang="en-GB" sz="2200" dirty="0" smtClean="0"/>
              <a:t>		electrons added to the same shell  </a:t>
            </a:r>
            <a:r>
              <a:rPr lang="en-GB" sz="2200" b="1" dirty="0" smtClean="0"/>
              <a:t>OR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	screening </a:t>
            </a:r>
            <a:r>
              <a:rPr lang="en-GB" sz="2200" b="1" dirty="0" smtClean="0"/>
              <a:t>OR</a:t>
            </a:r>
            <a:r>
              <a:rPr lang="en-GB" sz="2200" dirty="0" smtClean="0"/>
              <a:t> shielding remains the same </a:t>
            </a:r>
          </a:p>
          <a:p>
            <a:pPr>
              <a:buNone/>
            </a:pPr>
            <a:r>
              <a:rPr lang="en-GB" sz="2200" dirty="0" smtClean="0"/>
              <a:t>		greater attraction </a:t>
            </a:r>
            <a:r>
              <a:rPr lang="en-GB" sz="2200" b="1" dirty="0" smtClean="0"/>
              <a:t>OR</a:t>
            </a:r>
            <a:r>
              <a:rPr lang="en-GB" sz="2200" dirty="0" smtClean="0"/>
              <a:t> greater pull 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r>
              <a:rPr lang="en-GB" sz="2200" b="1" i="1" dirty="0" smtClean="0"/>
              <a:t>	USE annotations with ticks, crosses, </a:t>
            </a:r>
            <a:r>
              <a:rPr lang="en-GB" sz="2200" b="1" i="1" dirty="0" err="1" smtClean="0"/>
              <a:t>ecf</a:t>
            </a:r>
            <a:r>
              <a:rPr lang="en-GB" sz="2200" b="1" i="1" dirty="0" smtClean="0"/>
              <a:t>, etc for</a:t>
            </a:r>
            <a:r>
              <a:rPr lang="en-GB" sz="2200" dirty="0" smtClean="0"/>
              <a:t> </a:t>
            </a:r>
            <a:r>
              <a:rPr lang="en-GB" sz="2200" b="1" i="1" dirty="0" smtClean="0"/>
              <a:t>this part.</a:t>
            </a:r>
            <a:endParaRPr lang="en-GB" sz="2200" i="1" dirty="0" smtClean="0"/>
          </a:p>
          <a:p>
            <a:pPr>
              <a:buNone/>
            </a:pPr>
            <a:r>
              <a:rPr lang="en-GB" sz="2200" b="1" i="1" dirty="0" smtClean="0"/>
              <a:t>	Nuclear OR proton(s) OR nucleus spelt correctly</a:t>
            </a:r>
            <a:r>
              <a:rPr lang="en-GB" sz="2200" dirty="0" smtClean="0"/>
              <a:t> </a:t>
            </a:r>
            <a:r>
              <a:rPr lang="en-GB" sz="2200" b="1" i="1" dirty="0" smtClean="0"/>
              <a:t>ONCE</a:t>
            </a:r>
            <a:endParaRPr lang="en-GB" sz="2200" i="1" dirty="0" smtClean="0"/>
          </a:p>
          <a:p>
            <a:pPr>
              <a:buNone/>
            </a:pPr>
            <a:r>
              <a:rPr lang="en-GB" sz="2200" b="1" i="1" dirty="0" smtClean="0"/>
              <a:t>	IGNORE </a:t>
            </a:r>
            <a:r>
              <a:rPr lang="en-GB" sz="2200" i="1" dirty="0" smtClean="0"/>
              <a:t>‘atomic number increases’</a:t>
            </a:r>
            <a:endParaRPr lang="en-GB" sz="2200" dirty="0" smtClean="0"/>
          </a:p>
          <a:p>
            <a:pPr>
              <a:buNone/>
            </a:pPr>
            <a:r>
              <a:rPr lang="en-GB" sz="2200" b="1" i="1" dirty="0" smtClean="0"/>
              <a:t>	IGNORE </a:t>
            </a:r>
            <a:r>
              <a:rPr lang="en-GB" sz="2200" i="1" dirty="0" smtClean="0"/>
              <a:t>‘nucleus gets bigger’</a:t>
            </a:r>
            <a:r>
              <a:rPr lang="en-GB" sz="2200" dirty="0" smtClean="0"/>
              <a:t> or </a:t>
            </a:r>
            <a:r>
              <a:rPr lang="en-GB" sz="2200" i="1" dirty="0" smtClean="0"/>
              <a:t>‘charge increases’ is not sufficient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i="1" dirty="0" smtClean="0"/>
              <a:t>ALLOW </a:t>
            </a:r>
            <a:r>
              <a:rPr lang="en-GB" sz="2200" i="1" dirty="0" smtClean="0"/>
              <a:t>‘effective nuclear charge increases’ </a:t>
            </a:r>
            <a:r>
              <a:rPr lang="en-GB" sz="2200" b="1" i="1" dirty="0" smtClean="0"/>
              <a:t>OR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i="1" dirty="0" smtClean="0"/>
              <a:t>‘shielded nuclear charge increases’</a:t>
            </a:r>
          </a:p>
          <a:p>
            <a:pPr>
              <a:buNone/>
            </a:pPr>
            <a:r>
              <a:rPr lang="en-GB" sz="2200" b="1" i="1" dirty="0" smtClean="0"/>
              <a:t>	IGNORE </a:t>
            </a:r>
            <a:r>
              <a:rPr lang="en-GB" sz="2200" i="1" dirty="0" smtClean="0"/>
              <a:t>reference to atomic radius staying the same</a:t>
            </a:r>
          </a:p>
          <a:p>
            <a:pPr>
              <a:buNone/>
            </a:pPr>
            <a:r>
              <a:rPr lang="en-GB" sz="2200" b="1" i="1" dirty="0" smtClean="0"/>
              <a:t>	ALLOW </a:t>
            </a:r>
            <a:r>
              <a:rPr lang="en-GB" sz="2200" i="1" dirty="0" smtClean="0"/>
              <a:t>shielding is similar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i="1" dirty="0" smtClean="0"/>
              <a:t>DO NOT ALLOW </a:t>
            </a:r>
            <a:r>
              <a:rPr lang="en-GB" sz="2200" i="1" dirty="0" smtClean="0"/>
              <a:t>extra shielding</a:t>
            </a:r>
          </a:p>
          <a:p>
            <a:pPr>
              <a:buNone/>
            </a:pPr>
            <a:r>
              <a:rPr lang="en-GB" sz="2200" i="1" dirty="0" smtClean="0"/>
              <a:t>	A comparison </a:t>
            </a:r>
            <a:r>
              <a:rPr lang="en-GB" sz="2200" b="1" i="1" dirty="0" smtClean="0"/>
              <a:t>must </a:t>
            </a:r>
            <a:r>
              <a:rPr lang="en-GB" sz="2200" i="1" dirty="0" smtClean="0"/>
              <a:t>be included: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i="1" dirty="0" smtClean="0"/>
              <a:t>i.e. ‘</a:t>
            </a:r>
            <a:r>
              <a:rPr lang="en-GB" sz="2200" b="1" i="1" dirty="0" smtClean="0"/>
              <a:t>greater</a:t>
            </a:r>
            <a:r>
              <a:rPr lang="en-GB" sz="2200" i="1" dirty="0" smtClean="0"/>
              <a:t> pull’, ‘</a:t>
            </a:r>
            <a:r>
              <a:rPr lang="en-GB" sz="2200" b="1" i="1" dirty="0" smtClean="0"/>
              <a:t>more </a:t>
            </a:r>
            <a:r>
              <a:rPr lang="en-GB" sz="2200" i="1" dirty="0" smtClean="0"/>
              <a:t>pull’, ‘held </a:t>
            </a:r>
            <a:r>
              <a:rPr lang="en-GB" sz="2200" b="1" i="1" dirty="0" smtClean="0"/>
              <a:t>more </a:t>
            </a:r>
            <a:r>
              <a:rPr lang="en-GB" sz="2200" i="1" dirty="0" smtClean="0"/>
              <a:t>tightly’  </a:t>
            </a:r>
            <a:r>
              <a:rPr lang="en-GB" sz="2200" b="1" dirty="0" smtClean="0"/>
              <a:t>(3)</a:t>
            </a:r>
          </a:p>
          <a:p>
            <a:pPr algn="r">
              <a:buNone/>
            </a:pPr>
            <a:r>
              <a:rPr lang="en-GB" sz="2200" b="1" dirty="0" smtClean="0"/>
              <a:t>[TOTAL : 8 marks]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Question 3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2000" dirty="0" smtClean="0"/>
              <a:t>	(</a:t>
            </a:r>
            <a:r>
              <a:rPr lang="en-GB" sz="2000" dirty="0" err="1" smtClean="0"/>
              <a:t>i</a:t>
            </a:r>
            <a:r>
              <a:rPr lang="en-GB" sz="2000" dirty="0" smtClean="0"/>
              <a:t>)	S 	</a:t>
            </a:r>
            <a:r>
              <a:rPr lang="en-GB" sz="2000" b="1" dirty="0" smtClean="0"/>
              <a:t>(1)</a:t>
            </a:r>
          </a:p>
          <a:p>
            <a:pPr>
              <a:buNone/>
            </a:pPr>
            <a:r>
              <a:rPr lang="en-GB" sz="2000" dirty="0" smtClean="0"/>
              <a:t>	</a:t>
            </a:r>
          </a:p>
          <a:p>
            <a:pPr>
              <a:buNone/>
            </a:pPr>
            <a:r>
              <a:rPr lang="en-GB" sz="2000" dirty="0" smtClean="0"/>
              <a:t>	(ii)	Al 	</a:t>
            </a:r>
            <a:r>
              <a:rPr lang="en-GB" sz="2000" b="1" dirty="0" smtClean="0"/>
              <a:t>(1)</a:t>
            </a:r>
            <a:r>
              <a:rPr lang="en-GB" sz="2000" dirty="0" smtClean="0"/>
              <a:t>	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(iii)	B 	</a:t>
            </a:r>
            <a:r>
              <a:rPr lang="en-GB" sz="2000" b="1" dirty="0" smtClean="0"/>
              <a:t>(1)</a:t>
            </a:r>
          </a:p>
          <a:p>
            <a:pPr>
              <a:buNone/>
            </a:pPr>
            <a:r>
              <a:rPr lang="en-GB" sz="2000" dirty="0" smtClean="0"/>
              <a:t>	</a:t>
            </a:r>
          </a:p>
          <a:p>
            <a:pPr>
              <a:buNone/>
            </a:pPr>
            <a:r>
              <a:rPr lang="en-GB" sz="2000" dirty="0" smtClean="0"/>
              <a:t>	(iv)	Ca 	</a:t>
            </a:r>
            <a:r>
              <a:rPr lang="en-GB" sz="2000" b="1" dirty="0" smtClean="0"/>
              <a:t>(1)</a:t>
            </a:r>
          </a:p>
          <a:p>
            <a:pPr>
              <a:buNone/>
            </a:pPr>
            <a:r>
              <a:rPr lang="en-GB" sz="2000" dirty="0" smtClean="0"/>
              <a:t>	</a:t>
            </a:r>
          </a:p>
          <a:p>
            <a:pPr>
              <a:buNone/>
            </a:pPr>
            <a:r>
              <a:rPr lang="en-GB" sz="2000" dirty="0" smtClean="0"/>
              <a:t>	(v)	K 	</a:t>
            </a:r>
            <a:r>
              <a:rPr lang="en-GB" sz="2000" b="1" dirty="0" smtClean="0"/>
              <a:t>(1)</a:t>
            </a:r>
          </a:p>
          <a:p>
            <a:pPr>
              <a:buNone/>
            </a:pPr>
            <a:r>
              <a:rPr lang="en-GB" sz="2000" dirty="0" smtClean="0"/>
              <a:t>	</a:t>
            </a:r>
          </a:p>
          <a:p>
            <a:pPr>
              <a:buNone/>
            </a:pPr>
            <a:r>
              <a:rPr lang="en-GB" sz="2000" dirty="0" smtClean="0"/>
              <a:t>	(vi)	K 	</a:t>
            </a:r>
            <a:r>
              <a:rPr lang="en-GB" sz="2000" b="1" dirty="0" smtClean="0"/>
              <a:t>(1)</a:t>
            </a:r>
            <a:r>
              <a:rPr lang="en-GB" sz="2000" dirty="0" smtClean="0"/>
              <a:t>	</a:t>
            </a:r>
          </a:p>
          <a:p>
            <a:pPr algn="r">
              <a:buNone/>
            </a:pPr>
            <a:r>
              <a:rPr lang="en-GB" sz="2000" b="1" dirty="0" smtClean="0"/>
              <a:t>[TOTAL : 6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9" descr="http://science.phillipmartin.info/science_pollu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753220"/>
            <a:ext cx="3528392" cy="389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500" b="1" dirty="0" smtClean="0"/>
              <a:t>Question 4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2200" dirty="0" smtClean="0"/>
              <a:t>	(a)		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r>
              <a:rPr lang="en-GB" sz="2200" dirty="0" smtClean="0"/>
              <a:t>	Element	Mg		Si		S</a:t>
            </a:r>
          </a:p>
          <a:p>
            <a:pPr>
              <a:buNone/>
            </a:pPr>
            <a:r>
              <a:rPr lang="en-GB" sz="2200" dirty="0" smtClean="0"/>
              <a:t>	Structure	giant  		</a:t>
            </a:r>
            <a:r>
              <a:rPr lang="en-GB" sz="2200" dirty="0" err="1" smtClean="0"/>
              <a:t>giant</a:t>
            </a:r>
            <a:r>
              <a:rPr lang="en-GB" sz="2200" dirty="0" smtClean="0"/>
              <a:t>		simple</a:t>
            </a:r>
          </a:p>
          <a:p>
            <a:pPr>
              <a:buNone/>
            </a:pPr>
            <a:r>
              <a:rPr lang="en-GB" sz="2200" dirty="0" smtClean="0"/>
              <a:t>	Bonding	metallic		covalent		</a:t>
            </a:r>
            <a:r>
              <a:rPr lang="en-GB" sz="2200" dirty="0" err="1" smtClean="0"/>
              <a:t>covalent</a:t>
            </a: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r>
              <a:rPr lang="en-GB" sz="2200" i="1" dirty="0" smtClean="0"/>
              <a:t>		1 mark for each correct row </a:t>
            </a:r>
            <a:r>
              <a:rPr lang="en-GB" sz="2200" b="1" dirty="0" smtClean="0"/>
              <a:t>(3)</a:t>
            </a:r>
          </a:p>
          <a:p>
            <a:pPr>
              <a:buNone/>
            </a:pPr>
            <a:r>
              <a:rPr lang="en-GB" sz="2200" dirty="0" smtClean="0"/>
              <a:t>	 </a:t>
            </a:r>
          </a:p>
          <a:p>
            <a:pPr>
              <a:buNone/>
            </a:pPr>
            <a:r>
              <a:rPr lang="en-GB" sz="2200" dirty="0" smtClean="0"/>
              <a:t>	(b)	Si has strong forces between atoms/</a:t>
            </a:r>
            <a:br>
              <a:rPr lang="en-GB" sz="2200" dirty="0" smtClean="0"/>
            </a:br>
            <a:r>
              <a:rPr lang="en-GB" sz="2200" dirty="0" smtClean="0"/>
              <a:t>	covalent bonds are broken </a:t>
            </a:r>
            <a:br>
              <a:rPr lang="en-GB" sz="2200" dirty="0" smtClean="0"/>
            </a:br>
            <a:r>
              <a:rPr lang="en-GB" sz="2200" dirty="0" smtClean="0"/>
              <a:t>	P has weak forces between molecules/</a:t>
            </a:r>
            <a:br>
              <a:rPr lang="en-GB" sz="2200" dirty="0" smtClean="0"/>
            </a:br>
            <a:r>
              <a:rPr lang="en-GB" sz="2200" dirty="0" smtClean="0"/>
              <a:t>	intermolecular forces/van </a:t>
            </a:r>
            <a:r>
              <a:rPr lang="en-GB" sz="2200" dirty="0" err="1" smtClean="0"/>
              <a:t>der</a:t>
            </a:r>
            <a:r>
              <a:rPr lang="en-GB" sz="2200" dirty="0" smtClean="0"/>
              <a:t> Waals’ forces are broken 	</a:t>
            </a:r>
            <a:r>
              <a:rPr lang="en-GB" sz="2200" b="1" dirty="0" smtClean="0"/>
              <a:t>(2)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7" descr="http://chemistry.phillipmartin.info/science_chemis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6672"/>
            <a:ext cx="2135024" cy="160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	</a:t>
            </a:r>
          </a:p>
          <a:p>
            <a:pPr>
              <a:buNone/>
            </a:pPr>
            <a:r>
              <a:rPr lang="en-GB" sz="2000" dirty="0" smtClean="0"/>
              <a:t>	(c)	From Na ® Al, no of </a:t>
            </a:r>
            <a:r>
              <a:rPr lang="en-GB" sz="2000" b="1" dirty="0" smtClean="0"/>
              <a:t>delocalised</a:t>
            </a:r>
            <a:r>
              <a:rPr lang="en-GB" sz="2000" dirty="0" smtClean="0"/>
              <a:t> electrons increases </a:t>
            </a:r>
            <a:br>
              <a:rPr lang="en-GB" sz="2000" dirty="0" smtClean="0"/>
            </a:br>
            <a:r>
              <a:rPr lang="en-GB" sz="2000" dirty="0" smtClean="0"/>
              <a:t>	charge on positive ion increases</a:t>
            </a:r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ionic size decreases</a:t>
            </a:r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charge density increases attraction between + ions and electrons 	increases</a:t>
            </a:r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metallic bonding gets stronger 	</a:t>
            </a:r>
            <a:r>
              <a:rPr lang="en-GB" sz="2000" b="1" dirty="0" smtClean="0"/>
              <a:t>(2)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algn="r">
              <a:buNone/>
            </a:pPr>
            <a:r>
              <a:rPr lang="en-GB" sz="2000" b="1" dirty="0" smtClean="0"/>
              <a:t>[TOTAL : 7 marks]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4581128"/>
            <a:ext cx="436101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15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AS Chemistry Homework  Periodicity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Springwood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Chemistry Homework  Carboxylic Acids &amp; Esters</dc:title>
  <dc:creator>Springwood High School</dc:creator>
  <cp:lastModifiedBy>jennifers</cp:lastModifiedBy>
  <cp:revision>101</cp:revision>
  <dcterms:created xsi:type="dcterms:W3CDTF">2011-10-07T13:44:55Z</dcterms:created>
  <dcterms:modified xsi:type="dcterms:W3CDTF">2013-11-20T20:09:16Z</dcterms:modified>
</cp:coreProperties>
</file>