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8" r:id="rId2"/>
    <p:sldId id="256" r:id="rId3"/>
    <p:sldId id="277" r:id="rId4"/>
    <p:sldId id="275" r:id="rId5"/>
    <p:sldId id="258" r:id="rId6"/>
    <p:sldId id="300" r:id="rId7"/>
    <p:sldId id="301" r:id="rId8"/>
    <p:sldId id="259" r:id="rId9"/>
    <p:sldId id="260" r:id="rId10"/>
    <p:sldId id="261" r:id="rId11"/>
    <p:sldId id="302" r:id="rId12"/>
    <p:sldId id="267" r:id="rId13"/>
    <p:sldId id="263" r:id="rId14"/>
    <p:sldId id="280" r:id="rId15"/>
    <p:sldId id="264" r:id="rId16"/>
    <p:sldId id="265" r:id="rId17"/>
    <p:sldId id="270" r:id="rId18"/>
    <p:sldId id="304" r:id="rId19"/>
    <p:sldId id="305" r:id="rId20"/>
    <p:sldId id="306" r:id="rId21"/>
    <p:sldId id="307" r:id="rId22"/>
    <p:sldId id="298" r:id="rId23"/>
    <p:sldId id="293" r:id="rId24"/>
    <p:sldId id="294" r:id="rId25"/>
    <p:sldId id="295" r:id="rId26"/>
    <p:sldId id="281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D668E-FD27-4198-8B03-628F10769ADA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B7181-EE40-4BE7-A910-ADF9335F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1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Pages</a:t>
            </a:r>
            <a:r>
              <a:rPr lang="en-GB" baseline="0" dirty="0" smtClean="0"/>
              <a:t> 47 – 48 </a:t>
            </a:r>
            <a:r>
              <a:rPr lang="en-GB" baseline="0" smtClean="0"/>
              <a:t>in workbook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B7181-EE40-4BE7-A910-ADF9335F7BA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1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9241F-9FF0-4BCA-8BBC-60A006BA3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7EA7-2E5A-44DD-8853-479AC9B02F7E}" type="datetimeFigureOut">
              <a:rPr lang="en-GB" smtClean="0"/>
              <a:pPr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D1F2-F44C-4747-A85F-988009E832F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Give printed notes to highlight for feedback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1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err="1" smtClean="0"/>
              <a:t>Unburnt</a:t>
            </a:r>
            <a:r>
              <a:rPr lang="en-GB" sz="4000" dirty="0" smtClean="0"/>
              <a:t> Hydrocarbons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504656"/>
          </a:xfrm>
        </p:spPr>
        <p:txBody>
          <a:bodyPr/>
          <a:lstStyle/>
          <a:p>
            <a:pPr marL="660400" indent="-660400" eaLnBrk="1" hangingPunct="1"/>
            <a:r>
              <a:rPr lang="en-GB" dirty="0" smtClean="0"/>
              <a:t>Volatile Organic Compounds (VOCs) – released in vehicle exhaust gases.</a:t>
            </a:r>
          </a:p>
          <a:p>
            <a:pPr marL="660400" indent="-660400" eaLnBrk="1" hangingPunct="1"/>
            <a:r>
              <a:rPr lang="en-GB" dirty="0" smtClean="0"/>
              <a:t>Especially benzene and buta-1,3-diene.</a:t>
            </a:r>
          </a:p>
          <a:p>
            <a:pPr marL="1035050" lvl="1" indent="-577850" eaLnBrk="1" hangingPunct="1"/>
            <a:r>
              <a:rPr lang="en-GB" dirty="0" smtClean="0"/>
              <a:t>Found in  petrol</a:t>
            </a:r>
          </a:p>
          <a:p>
            <a:pPr marL="1035050" lvl="1" indent="-577850" eaLnBrk="1" hangingPunct="1"/>
            <a:r>
              <a:rPr lang="en-GB" dirty="0" smtClean="0"/>
              <a:t>Human carcinogens</a:t>
            </a:r>
          </a:p>
          <a:p>
            <a:pPr marL="660400" indent="-660400" eaLnBrk="1" hangingPunct="1"/>
            <a:r>
              <a:rPr lang="en-GB" dirty="0" err="1" smtClean="0"/>
              <a:t>Unburnt</a:t>
            </a:r>
            <a:r>
              <a:rPr lang="en-GB" dirty="0" smtClean="0"/>
              <a:t> hydrocarbons also react with NO</a:t>
            </a:r>
            <a:r>
              <a:rPr lang="en-GB" baseline="-25000" dirty="0" smtClean="0"/>
              <a:t>2</a:t>
            </a:r>
            <a:r>
              <a:rPr lang="en-GB" dirty="0" smtClean="0"/>
              <a:t> to form low-level ozone.</a:t>
            </a:r>
          </a:p>
          <a:p>
            <a:pPr marL="1035050" lvl="1" indent="-577850" eaLnBrk="1" hangingPunct="1"/>
            <a:r>
              <a:rPr lang="en-GB" dirty="0" smtClean="0"/>
              <a:t>Energy provided by sunlight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b="1" u="sng" dirty="0" smtClean="0"/>
              <a:t>Controlling Air Pollution</a:t>
            </a:r>
          </a:p>
          <a:p>
            <a:pPr>
              <a:buNone/>
            </a:pPr>
            <a:r>
              <a:rPr lang="en-GB" b="1" u="sng" dirty="0" smtClean="0"/>
              <a:t>Objective:</a:t>
            </a:r>
            <a:r>
              <a:rPr lang="en-GB" dirty="0" smtClean="0"/>
              <a:t>  To know the problems of using fossil fuels and the alternative fuels available</a:t>
            </a:r>
          </a:p>
          <a:p>
            <a:pPr>
              <a:buNone/>
            </a:pPr>
            <a:r>
              <a:rPr lang="en-GB" b="1" u="sng" dirty="0" smtClean="0"/>
              <a:t>Success Criteria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State </a:t>
            </a:r>
            <a:r>
              <a:rPr lang="en-GB" dirty="0" smtClean="0">
                <a:solidFill>
                  <a:srgbClr val="FF0000"/>
                </a:solidFill>
              </a:rPr>
              <a:t>why alkanes make good fuels (grade D)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Describe</a:t>
            </a:r>
            <a:r>
              <a:rPr lang="en-GB" dirty="0" smtClean="0">
                <a:solidFill>
                  <a:srgbClr val="FF0000"/>
                </a:solidFill>
              </a:rPr>
              <a:t> how carbon monoxide, oxides of nitrogen and oxides of </a:t>
            </a:r>
            <a:r>
              <a:rPr lang="en-GB" dirty="0" err="1" smtClean="0">
                <a:solidFill>
                  <a:srgbClr val="FF0000"/>
                </a:solidFill>
              </a:rPr>
              <a:t>sulfur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form in an internal combustion engine (grade C)</a:t>
            </a:r>
          </a:p>
          <a:p>
            <a:pPr>
              <a:buNone/>
            </a:pPr>
            <a:r>
              <a:rPr lang="en-GB" b="1" dirty="0" smtClean="0"/>
              <a:t>Evaluate</a:t>
            </a:r>
            <a:r>
              <a:rPr lang="en-GB" dirty="0" smtClean="0"/>
              <a:t> the use of biofuels as an alternative to using fossil fuels (grade A)</a:t>
            </a:r>
          </a:p>
          <a:p>
            <a:pPr>
              <a:buNone/>
            </a:pPr>
            <a:r>
              <a:rPr lang="en-GB" b="1" dirty="0" smtClean="0"/>
              <a:t>Explain </a:t>
            </a:r>
            <a:r>
              <a:rPr lang="en-GB" dirty="0" smtClean="0"/>
              <a:t>how a catalytic converter decreases carbon monoxide and nitrogen monoxide emissions from internal combustion engines (grade A)</a:t>
            </a:r>
            <a:endParaRPr lang="en-GB" b="1" dirty="0" smtClean="0"/>
          </a:p>
          <a:p>
            <a:pPr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2711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How can we reduce the pollutants?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Catalytic Convertors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20688"/>
            <a:ext cx="8219256" cy="6008712"/>
          </a:xfrm>
        </p:spPr>
        <p:txBody>
          <a:bodyPr/>
          <a:lstStyle/>
          <a:p>
            <a:pPr marL="660400" indent="-660400" eaLnBrk="1" hangingPunct="1"/>
            <a:r>
              <a:rPr lang="en-GB" dirty="0" smtClean="0"/>
              <a:t>Since 1993 every new petrol car in the EU has had a catalytic convertor.</a:t>
            </a:r>
          </a:p>
          <a:p>
            <a:pPr marL="660400" indent="-660400" eaLnBrk="1" hangingPunct="1"/>
            <a:r>
              <a:rPr lang="en-GB" dirty="0" smtClean="0"/>
              <a:t>It is a platinum/rhodium/palladium catalyst on a honeycomb mesh.</a:t>
            </a:r>
          </a:p>
          <a:p>
            <a:pPr marL="1035050" lvl="1" indent="-577850" eaLnBrk="1" hangingPunct="1"/>
            <a:r>
              <a:rPr lang="en-GB" dirty="0" smtClean="0"/>
              <a:t>The mesh can have the surface area of 2 football pitches!</a:t>
            </a:r>
          </a:p>
          <a:p>
            <a:pPr marL="660400" indent="-660400" eaLnBrk="1" hangingPunct="1"/>
            <a:r>
              <a:rPr lang="en-GB" dirty="0" smtClean="0">
                <a:solidFill>
                  <a:srgbClr val="FFC000"/>
                </a:solidFill>
              </a:rPr>
              <a:t>Hot gases pass over the catalyst and are converted into less-harmful products</a:t>
            </a:r>
            <a:r>
              <a:rPr lang="en-GB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535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Catalytic Convertors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20688"/>
            <a:ext cx="8219256" cy="6008712"/>
          </a:xfrm>
        </p:spPr>
        <p:txBody>
          <a:bodyPr>
            <a:normAutofit/>
          </a:bodyPr>
          <a:lstStyle/>
          <a:p>
            <a:pPr marL="660400" indent="-660400" eaLnBrk="1" hangingPunct="1"/>
            <a:r>
              <a:rPr lang="en-GB" sz="2800" dirty="0" smtClean="0"/>
              <a:t>It is a platinum/rhodium/palladium catalyst on a honeycomb mesh.</a:t>
            </a:r>
          </a:p>
          <a:p>
            <a:pPr marL="660400" indent="-660400" eaLnBrk="1" hangingPunct="1"/>
            <a:r>
              <a:rPr lang="en-GB" sz="2800" dirty="0" smtClean="0">
                <a:solidFill>
                  <a:srgbClr val="FFC000"/>
                </a:solidFill>
              </a:rPr>
              <a:t>Hot gases pass over the catalyst and are converted into less-harmful products</a:t>
            </a:r>
            <a:r>
              <a:rPr lang="en-GB" sz="2800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620224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71676"/>
            <a:ext cx="4067944" cy="247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eaLnBrk="1" hangingPunct="1"/>
            <a:r>
              <a:rPr lang="en-GB" sz="4000" dirty="0" smtClean="0"/>
              <a:t>Oxidation Catalyst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568952" cy="5720680"/>
          </a:xfrm>
        </p:spPr>
        <p:txBody>
          <a:bodyPr>
            <a:normAutofit fontScale="92500"/>
          </a:bodyPr>
          <a:lstStyle/>
          <a:p>
            <a:pPr marL="660400" indent="-660400" eaLnBrk="1" hangingPunct="1"/>
            <a:r>
              <a:rPr lang="en-GB" sz="3600" dirty="0" smtClean="0"/>
              <a:t>Fitted to diesel engines to decrease emissions of carbon monoxide and </a:t>
            </a:r>
            <a:r>
              <a:rPr lang="en-GB" sz="3600" dirty="0" err="1" smtClean="0"/>
              <a:t>unburnt</a:t>
            </a:r>
            <a:r>
              <a:rPr lang="en-GB" sz="3600" dirty="0" smtClean="0"/>
              <a:t> hydrocarbons.</a:t>
            </a:r>
          </a:p>
          <a:p>
            <a:pPr marL="660400" indent="-660400" eaLnBrk="1" hangingPunct="1"/>
            <a:r>
              <a:rPr lang="en-GB" sz="3600" dirty="0" smtClean="0"/>
              <a:t>Usually combined with a filter system, they also remove particulate matter and nitrogen oxides.</a:t>
            </a:r>
          </a:p>
          <a:p>
            <a:pPr marL="660400" indent="-660400" eaLnBrk="1" hangingPunct="1">
              <a:buNone/>
            </a:pPr>
            <a:r>
              <a:rPr lang="en-GB" sz="3600" dirty="0" smtClean="0">
                <a:solidFill>
                  <a:srgbClr val="FFC000"/>
                </a:solidFill>
              </a:rPr>
              <a:t>Decrease CO</a:t>
            </a:r>
          </a:p>
          <a:p>
            <a:pPr marL="660400" indent="-660400" algn="ctr" eaLnBrk="1" hangingPunct="1">
              <a:buFont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2CO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(g) +O</a:t>
            </a:r>
            <a:r>
              <a:rPr lang="en-GB" sz="2800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(g)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 CO</a:t>
            </a:r>
            <a:r>
              <a:rPr lang="en-GB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(g)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660400" indent="-660400" eaLnBrk="1" hangingPunct="1">
              <a:buFontTx/>
              <a:buNone/>
            </a:pPr>
            <a:r>
              <a:rPr lang="en-GB" dirty="0" smtClean="0">
                <a:solidFill>
                  <a:srgbClr val="FFC000"/>
                </a:solidFill>
                <a:sym typeface="Wingdings" pitchFamily="2" charset="2"/>
              </a:rPr>
              <a:t>Reduce </a:t>
            </a:r>
            <a:r>
              <a:rPr lang="en-GB" dirty="0" err="1" smtClean="0">
                <a:solidFill>
                  <a:srgbClr val="FFC000"/>
                </a:solidFill>
                <a:sym typeface="Wingdings" pitchFamily="2" charset="2"/>
              </a:rPr>
              <a:t>unburnt</a:t>
            </a:r>
            <a:r>
              <a:rPr lang="en-GB" dirty="0" smtClean="0">
                <a:solidFill>
                  <a:srgbClr val="FFC000"/>
                </a:solidFill>
                <a:sym typeface="Wingdings" pitchFamily="2" charset="2"/>
              </a:rPr>
              <a:t> hydrocarbons</a:t>
            </a:r>
          </a:p>
          <a:p>
            <a:pPr marL="660400" indent="-660400" algn="ctr" eaLnBrk="1" hangingPunct="1">
              <a:buFontTx/>
              <a:buNone/>
            </a:pP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GB" b="1" baseline="-25000" dirty="0" smtClean="0">
                <a:solidFill>
                  <a:srgbClr val="FF0000"/>
                </a:solidFill>
                <a:sym typeface="Wingdings" pitchFamily="2" charset="2"/>
              </a:rPr>
              <a:t>12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GB" b="1" baseline="-25000" dirty="0" smtClean="0">
                <a:solidFill>
                  <a:srgbClr val="FF0000"/>
                </a:solidFill>
                <a:sym typeface="Wingdings" pitchFamily="2" charset="2"/>
              </a:rPr>
              <a:t>26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(l) + 18.5 O</a:t>
            </a:r>
            <a:r>
              <a:rPr lang="en-GB" sz="2800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(g)  12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CO</a:t>
            </a:r>
            <a:r>
              <a:rPr lang="en-GB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(g) +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13H</a:t>
            </a:r>
            <a:r>
              <a:rPr lang="en-GB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(l)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660400" indent="-660400" eaLnBrk="1" hangingPunct="1"/>
            <a:endParaRPr lang="en-GB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Three-way catalyst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291264" cy="5648672"/>
          </a:xfrm>
        </p:spPr>
        <p:txBody>
          <a:bodyPr/>
          <a:lstStyle/>
          <a:p>
            <a:pPr marL="660400" indent="-660400" eaLnBrk="1" hangingPunct="1"/>
            <a:r>
              <a:rPr lang="en-GB" sz="3600" dirty="0" smtClean="0"/>
              <a:t>Fitted to petrol engines.</a:t>
            </a:r>
          </a:p>
          <a:p>
            <a:pPr marL="660400" indent="-660400" eaLnBrk="1" hangingPunct="1"/>
            <a:r>
              <a:rPr lang="en-GB" sz="3600" dirty="0" smtClean="0"/>
              <a:t>Removes CO and oxides of nitrogen:</a:t>
            </a:r>
          </a:p>
          <a:p>
            <a:pPr marL="660400" indent="-660400" algn="ctr" eaLnBrk="1" hangingPunct="1">
              <a:buFont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2CO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(g) + 2NO(g)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 2CO</a:t>
            </a:r>
            <a:r>
              <a:rPr lang="en-GB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(g) +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en-GB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(g)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660400" indent="-660400" eaLnBrk="1" hangingPunct="1"/>
            <a:endParaRPr lang="en-GB" sz="3600" dirty="0" smtClean="0">
              <a:solidFill>
                <a:srgbClr val="FFFF00"/>
              </a:solidFill>
            </a:endParaRPr>
          </a:p>
        </p:txBody>
      </p:sp>
      <p:pic>
        <p:nvPicPr>
          <p:cNvPr id="13316" name="Picture 4" descr="S691813_aw_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43434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4128" y="458112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Can you see a problem with this?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Levels of Emissions</a:t>
            </a:r>
          </a:p>
        </p:txBody>
      </p:sp>
      <p:graphicFrame>
        <p:nvGraphicFramePr>
          <p:cNvPr id="161834" name="Group 4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1318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Emissions (g.km</a:t>
                      </a:r>
                      <a:r>
                        <a:rPr kumimoji="0" lang="en-GB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318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Unburnt hydrocarbons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catalyst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catalyst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b="1" u="sng" dirty="0" smtClean="0"/>
              <a:t>Controlling Air Pollution</a:t>
            </a:r>
          </a:p>
          <a:p>
            <a:pPr>
              <a:buNone/>
            </a:pPr>
            <a:r>
              <a:rPr lang="en-GB" b="1" u="sng" dirty="0" smtClean="0"/>
              <a:t>Objective:</a:t>
            </a:r>
            <a:r>
              <a:rPr lang="en-GB" dirty="0" smtClean="0"/>
              <a:t>  To know the problems of using fossil fuels and the alternative fuels available</a:t>
            </a:r>
          </a:p>
          <a:p>
            <a:pPr>
              <a:buNone/>
            </a:pPr>
            <a:r>
              <a:rPr lang="en-GB" b="1" u="sng" dirty="0" smtClean="0"/>
              <a:t>Success Criteria</a:t>
            </a:r>
          </a:p>
          <a:p>
            <a:pPr>
              <a:buNone/>
            </a:pPr>
            <a:r>
              <a:rPr lang="en-GB" b="1" dirty="0" smtClean="0"/>
              <a:t>State </a:t>
            </a:r>
            <a:r>
              <a:rPr lang="en-GB" dirty="0" smtClean="0"/>
              <a:t>why alkanes make good fuels (grade D)</a:t>
            </a:r>
          </a:p>
          <a:p>
            <a:pPr>
              <a:buNone/>
            </a:pPr>
            <a:r>
              <a:rPr lang="en-GB" b="1" dirty="0" smtClean="0"/>
              <a:t>Describe</a:t>
            </a:r>
            <a:r>
              <a:rPr lang="en-GB" dirty="0" smtClean="0"/>
              <a:t> how carbon monoxide, oxides of nitrogen and oxides of </a:t>
            </a:r>
            <a:r>
              <a:rPr lang="en-GB" dirty="0" err="1"/>
              <a:t>s</a:t>
            </a:r>
            <a:r>
              <a:rPr lang="en-GB" dirty="0" err="1" smtClean="0"/>
              <a:t>ulfur</a:t>
            </a:r>
            <a:r>
              <a:rPr lang="en-GB" dirty="0" smtClean="0"/>
              <a:t> </a:t>
            </a:r>
            <a:r>
              <a:rPr lang="en-GB" dirty="0" smtClean="0"/>
              <a:t>form in an internal combustion engine (grade C)</a:t>
            </a:r>
          </a:p>
          <a:p>
            <a:pPr>
              <a:buNone/>
            </a:pPr>
            <a:r>
              <a:rPr lang="en-GB" b="1" dirty="0" smtClean="0"/>
              <a:t>Evaluate</a:t>
            </a:r>
            <a:r>
              <a:rPr lang="en-GB" dirty="0" smtClean="0"/>
              <a:t> the use of biofuels as an alternative to using fossil fuels (grade A)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Explain </a:t>
            </a:r>
            <a:r>
              <a:rPr lang="en-GB" dirty="0" smtClean="0">
                <a:solidFill>
                  <a:srgbClr val="FF0000"/>
                </a:solidFill>
              </a:rPr>
              <a:t>how a catalytic converter decreases carbon monoxide and nitrogen monoxide emissions from internal combustion engines (grade A)</a:t>
            </a:r>
            <a:endParaRPr lang="en-GB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8219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/>
              <a:t>Biofuels</a:t>
            </a:r>
          </a:p>
          <a:p>
            <a:r>
              <a:rPr lang="en-GB" dirty="0" smtClean="0"/>
              <a:t>Biofuels are fuels made from living matter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They are carbon neutral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However they use up a lot of 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6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CE004AF-77D5-4A50-B508-C4565935A030}" type="datetime2">
              <a:rPr lang="en-GB" smtClean="0"/>
              <a:pPr/>
              <a:t>Tuesday, 07 February 2017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b="1" u="sng" dirty="0" smtClean="0"/>
              <a:t>Controlling Air Pollution</a:t>
            </a:r>
          </a:p>
          <a:p>
            <a:pPr>
              <a:buNone/>
            </a:pPr>
            <a:r>
              <a:rPr lang="en-GB" b="1" u="sng" dirty="0" smtClean="0"/>
              <a:t>Objective:</a:t>
            </a:r>
            <a:r>
              <a:rPr lang="en-GB" dirty="0" smtClean="0"/>
              <a:t>  To know the problems of using fossil fuels and the alternative fuels available</a:t>
            </a:r>
          </a:p>
          <a:p>
            <a:pPr>
              <a:buNone/>
            </a:pPr>
            <a:r>
              <a:rPr lang="en-GB" b="1" u="sng" dirty="0" smtClean="0"/>
              <a:t>Success Criteria</a:t>
            </a:r>
          </a:p>
          <a:p>
            <a:pPr>
              <a:buNone/>
            </a:pPr>
            <a:r>
              <a:rPr lang="en-GB" b="1" dirty="0" smtClean="0"/>
              <a:t>State </a:t>
            </a:r>
            <a:r>
              <a:rPr lang="en-GB" dirty="0" smtClean="0"/>
              <a:t>why alkanes make good fuels (grade D)</a:t>
            </a:r>
          </a:p>
          <a:p>
            <a:pPr>
              <a:buNone/>
            </a:pPr>
            <a:r>
              <a:rPr lang="en-GB" b="1" dirty="0" smtClean="0"/>
              <a:t>Describe</a:t>
            </a:r>
            <a:r>
              <a:rPr lang="en-GB" dirty="0" smtClean="0"/>
              <a:t> how carbon monoxide, oxides of nitrogen and oxides of </a:t>
            </a:r>
            <a:r>
              <a:rPr lang="en-GB" dirty="0" err="1"/>
              <a:t>s</a:t>
            </a:r>
            <a:r>
              <a:rPr lang="en-GB" dirty="0" err="1" smtClean="0"/>
              <a:t>ulfur</a:t>
            </a:r>
            <a:r>
              <a:rPr lang="en-GB" dirty="0" smtClean="0"/>
              <a:t> </a:t>
            </a:r>
            <a:r>
              <a:rPr lang="en-GB" dirty="0" smtClean="0"/>
              <a:t>form in an internal combustion engine (grade C)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Evaluate</a:t>
            </a:r>
            <a:r>
              <a:rPr lang="en-GB" dirty="0" smtClean="0">
                <a:solidFill>
                  <a:srgbClr val="FF0000"/>
                </a:solidFill>
              </a:rPr>
              <a:t> the use of biofuels as an alternative to using fossil fuels (grade A)</a:t>
            </a:r>
          </a:p>
          <a:p>
            <a:pPr>
              <a:buNone/>
            </a:pPr>
            <a:r>
              <a:rPr lang="en-GB" b="1" dirty="0" smtClean="0"/>
              <a:t>Explain </a:t>
            </a:r>
            <a:r>
              <a:rPr lang="en-GB" dirty="0" smtClean="0"/>
              <a:t>how a catalytic converter decreases carbon monoxide and nitrogen monoxide emissions from internal combustion engines (grade A)</a:t>
            </a:r>
            <a:endParaRPr lang="en-GB" b="1" dirty="0" smtClean="0"/>
          </a:p>
          <a:p>
            <a:pPr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5222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GB" dirty="0" smtClean="0"/>
              <a:t>Complete the questions hydrocarbons as fuels and alternative fuels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9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Answer the following exam questions on white boards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/>
              <a:t>Exam questions</a:t>
            </a:r>
            <a:endParaRPr lang="en-GB" b="1" u="sng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82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4057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4276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32240" y="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Grade C</a:t>
            </a:r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/>
              <a:t>Exam questions</a:t>
            </a:r>
            <a:endParaRPr lang="en-GB" b="1" u="sng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b="34465"/>
          <a:stretch>
            <a:fillRect/>
          </a:stretch>
        </p:blipFill>
        <p:spPr bwMode="auto">
          <a:xfrm>
            <a:off x="76200" y="1268760"/>
            <a:ext cx="90678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748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7667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32240" y="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Grade D</a:t>
            </a:r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/>
              <a:t>Exam questions</a:t>
            </a:r>
            <a:endParaRPr lang="en-GB" b="1" u="sng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68760"/>
            <a:ext cx="9067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2257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52950"/>
            <a:ext cx="7886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32240" y="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Grade D</a:t>
            </a:r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/>
              <a:t>Exam Questions</a:t>
            </a:r>
            <a:endParaRPr lang="en-GB" b="1" u="sng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269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56007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32240" y="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Grade C</a:t>
            </a:r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b="1" u="sng" dirty="0" smtClean="0"/>
              <a:t>Controlling Air Pollution</a:t>
            </a:r>
          </a:p>
          <a:p>
            <a:pPr>
              <a:buNone/>
            </a:pPr>
            <a:r>
              <a:rPr lang="en-GB" b="1" u="sng" dirty="0" smtClean="0"/>
              <a:t>Objective:</a:t>
            </a:r>
            <a:r>
              <a:rPr lang="en-GB" dirty="0" smtClean="0"/>
              <a:t>  To know the problems of using fossil fuels and the alternative fuels available</a:t>
            </a:r>
          </a:p>
          <a:p>
            <a:pPr>
              <a:buNone/>
            </a:pPr>
            <a:r>
              <a:rPr lang="en-GB" b="1" u="sng" dirty="0" smtClean="0"/>
              <a:t>Success Criteria</a:t>
            </a:r>
          </a:p>
          <a:p>
            <a:pPr>
              <a:buNone/>
            </a:pPr>
            <a:r>
              <a:rPr lang="en-GB" b="1" dirty="0" smtClean="0"/>
              <a:t>State </a:t>
            </a:r>
            <a:r>
              <a:rPr lang="en-GB" dirty="0" smtClean="0"/>
              <a:t>why alkanes make good fuels (grade D)</a:t>
            </a:r>
          </a:p>
          <a:p>
            <a:pPr>
              <a:buNone/>
            </a:pPr>
            <a:r>
              <a:rPr lang="en-GB" b="1" dirty="0" smtClean="0"/>
              <a:t>Describe</a:t>
            </a:r>
            <a:r>
              <a:rPr lang="en-GB" dirty="0" smtClean="0"/>
              <a:t> how carbon monoxide, oxides of nitrogen and oxides of </a:t>
            </a:r>
            <a:r>
              <a:rPr lang="en-GB" dirty="0" err="1"/>
              <a:t>s</a:t>
            </a:r>
            <a:r>
              <a:rPr lang="en-GB" dirty="0" err="1" smtClean="0"/>
              <a:t>ulfur</a:t>
            </a:r>
            <a:r>
              <a:rPr lang="en-GB" dirty="0" smtClean="0"/>
              <a:t> </a:t>
            </a:r>
            <a:r>
              <a:rPr lang="en-GB" dirty="0" smtClean="0"/>
              <a:t>form in an internal combustion engine (grade C)</a:t>
            </a:r>
          </a:p>
          <a:p>
            <a:pPr>
              <a:buNone/>
            </a:pPr>
            <a:r>
              <a:rPr lang="en-GB" b="1" dirty="0" smtClean="0"/>
              <a:t>Evaluate</a:t>
            </a:r>
            <a:r>
              <a:rPr lang="en-GB" dirty="0" smtClean="0"/>
              <a:t> the use of biofuels as an alternative to using fossil fuels (grade A)</a:t>
            </a:r>
          </a:p>
          <a:p>
            <a:pPr>
              <a:buNone/>
            </a:pPr>
            <a:r>
              <a:rPr lang="en-GB" b="1" dirty="0" smtClean="0"/>
              <a:t>Explain </a:t>
            </a:r>
            <a:r>
              <a:rPr lang="en-GB" dirty="0" smtClean="0"/>
              <a:t>how a catalytic converter decreases carbon monoxide and nitrogen monoxide emissions from internal combustion engines (grade A)</a:t>
            </a:r>
            <a:endParaRPr lang="en-GB" b="1" dirty="0" smtClean="0"/>
          </a:p>
          <a:p>
            <a:pPr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7741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4930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600" dirty="0" smtClean="0"/>
              <a:t>The diagram shows a catalytic converter, which is found on cars.</a:t>
            </a:r>
          </a:p>
          <a:p>
            <a:pPr>
              <a:buNone/>
            </a:pPr>
            <a:r>
              <a:rPr lang="en-GB" sz="2600" dirty="0" smtClean="0"/>
              <a:t>Look at the diagram and on Post Its write down:</a:t>
            </a:r>
          </a:p>
          <a:p>
            <a:pPr>
              <a:buNone/>
            </a:pPr>
            <a:r>
              <a:rPr lang="en-GB" sz="2600" dirty="0" smtClean="0"/>
              <a:t>What it does?</a:t>
            </a:r>
          </a:p>
          <a:p>
            <a:pPr>
              <a:buNone/>
            </a:pPr>
            <a:r>
              <a:rPr lang="en-GB" sz="2600" dirty="0" smtClean="0"/>
              <a:t>How does it help?</a:t>
            </a:r>
          </a:p>
          <a:p>
            <a:pPr>
              <a:buNone/>
            </a:pPr>
            <a:r>
              <a:rPr lang="en-GB" sz="2600" dirty="0" smtClean="0"/>
              <a:t>Can you see any disadvantages of a catalytic converter?</a:t>
            </a:r>
          </a:p>
          <a:p>
            <a:pPr>
              <a:buNone/>
            </a:pPr>
            <a:r>
              <a:rPr lang="en-GB" sz="2600" dirty="0" smtClean="0"/>
              <a:t>Write down anything that you know about the pollutants.</a:t>
            </a:r>
          </a:p>
          <a:p>
            <a:pPr>
              <a:buNone/>
            </a:pPr>
            <a:endParaRPr lang="en-GB" sz="2600" dirty="0" smtClean="0"/>
          </a:p>
          <a:p>
            <a:pPr>
              <a:buNone/>
            </a:pPr>
            <a:endParaRPr lang="en-GB" sz="2600" dirty="0"/>
          </a:p>
        </p:txBody>
      </p:sp>
      <p:pic>
        <p:nvPicPr>
          <p:cNvPr id="4" name="Picture 4" descr="S691813_aw_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18856"/>
            <a:ext cx="6516216" cy="353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165304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Write your name on the Post It</a:t>
            </a:r>
            <a:endParaRPr lang="en-GB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b="1" u="sng" dirty="0" smtClean="0"/>
              <a:t>Controlling Air Pollution</a:t>
            </a:r>
          </a:p>
          <a:p>
            <a:pPr>
              <a:buNone/>
            </a:pPr>
            <a:r>
              <a:rPr lang="en-GB" b="1" u="sng" dirty="0" smtClean="0"/>
              <a:t>Objective:</a:t>
            </a:r>
            <a:r>
              <a:rPr lang="en-GB" dirty="0" smtClean="0"/>
              <a:t>  To know the problems of using fossil fuels and the alternative fuels available</a:t>
            </a:r>
          </a:p>
          <a:p>
            <a:pPr>
              <a:buNone/>
            </a:pPr>
            <a:r>
              <a:rPr lang="en-GB" b="1" u="sng" dirty="0" smtClean="0"/>
              <a:t>Success Criteria</a:t>
            </a:r>
          </a:p>
          <a:p>
            <a:pPr>
              <a:buNone/>
            </a:pPr>
            <a:r>
              <a:rPr lang="en-GB" b="1" dirty="0" smtClean="0"/>
              <a:t>State </a:t>
            </a:r>
            <a:r>
              <a:rPr lang="en-GB" dirty="0" smtClean="0"/>
              <a:t>why alkanes make good fuels (grade D)</a:t>
            </a:r>
          </a:p>
          <a:p>
            <a:pPr>
              <a:buNone/>
            </a:pPr>
            <a:r>
              <a:rPr lang="en-GB" b="1" dirty="0" smtClean="0"/>
              <a:t>Describe</a:t>
            </a:r>
            <a:r>
              <a:rPr lang="en-GB" dirty="0" smtClean="0"/>
              <a:t> how carbon monoxide, oxides of nitrogen and oxides of </a:t>
            </a:r>
            <a:r>
              <a:rPr lang="en-GB" dirty="0" err="1"/>
              <a:t>s</a:t>
            </a:r>
            <a:r>
              <a:rPr lang="en-GB" dirty="0" err="1" smtClean="0"/>
              <a:t>ulfur</a:t>
            </a:r>
            <a:r>
              <a:rPr lang="en-GB" dirty="0" smtClean="0"/>
              <a:t> </a:t>
            </a:r>
            <a:r>
              <a:rPr lang="en-GB" dirty="0" smtClean="0"/>
              <a:t>form in an internal combustion engine (grade C)</a:t>
            </a:r>
          </a:p>
          <a:p>
            <a:pPr>
              <a:buNone/>
            </a:pPr>
            <a:r>
              <a:rPr lang="en-GB" b="1" dirty="0" smtClean="0"/>
              <a:t>Evaluate</a:t>
            </a:r>
            <a:r>
              <a:rPr lang="en-GB" dirty="0" smtClean="0"/>
              <a:t> the use of biofuels as an alternative to using fossil fuels (grade A)</a:t>
            </a:r>
          </a:p>
          <a:p>
            <a:pPr>
              <a:buNone/>
            </a:pPr>
            <a:r>
              <a:rPr lang="en-GB" b="1" dirty="0" smtClean="0"/>
              <a:t>Explain </a:t>
            </a:r>
            <a:r>
              <a:rPr lang="en-GB" dirty="0" smtClean="0"/>
              <a:t>how a catalytic converter decreases carbon monoxide and nitrogen monoxide emissions from internal combustion engines (grade A)</a:t>
            </a:r>
            <a:endParaRPr lang="en-GB" b="1" dirty="0" smtClean="0"/>
          </a:p>
          <a:p>
            <a:pPr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The Internal Combustion Engine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363272" cy="5216624"/>
          </a:xfrm>
        </p:spPr>
        <p:txBody>
          <a:bodyPr/>
          <a:lstStyle/>
          <a:p>
            <a:pPr marL="660400" indent="-660400" eaLnBrk="1" hangingPunct="1">
              <a:buFontTx/>
              <a:buNone/>
            </a:pPr>
            <a:r>
              <a:rPr lang="en-GB" dirty="0" smtClean="0"/>
              <a:t>	In addition to carbon dioxide, the modern engine emits three main groups of atmospheric pollutants:</a:t>
            </a:r>
          </a:p>
          <a:p>
            <a:pPr marL="660400" indent="-660400" eaLnBrk="1" hangingPunct="1"/>
            <a:r>
              <a:rPr lang="en-GB" dirty="0" smtClean="0"/>
              <a:t>Carbon monoxide</a:t>
            </a:r>
          </a:p>
          <a:p>
            <a:pPr marL="660400" indent="-660400" eaLnBrk="1" hangingPunct="1"/>
            <a:r>
              <a:rPr lang="en-GB" dirty="0" smtClean="0"/>
              <a:t>Oxides of nitrogen</a:t>
            </a:r>
          </a:p>
          <a:p>
            <a:pPr marL="660400" indent="-660400" eaLnBrk="1" hangingPunct="1"/>
            <a:r>
              <a:rPr lang="en-GB" dirty="0" smtClean="0"/>
              <a:t>Oxides of </a:t>
            </a:r>
            <a:r>
              <a:rPr lang="en-GB" dirty="0" err="1" smtClean="0"/>
              <a:t>sulfur</a:t>
            </a:r>
            <a:endParaRPr lang="en-GB" dirty="0" smtClean="0"/>
          </a:p>
          <a:p>
            <a:pPr marL="660400" indent="-660400" eaLnBrk="1" hangingPunct="1"/>
            <a:r>
              <a:rPr lang="en-GB" dirty="0" err="1" smtClean="0"/>
              <a:t>Unburnt</a:t>
            </a:r>
            <a:r>
              <a:rPr lang="en-GB" dirty="0" smtClean="0"/>
              <a:t> hydrocarbons</a:t>
            </a:r>
            <a:endParaRPr lang="en-GB" sz="3100" dirty="0" smtClean="0"/>
          </a:p>
        </p:txBody>
      </p:sp>
      <p:pic>
        <p:nvPicPr>
          <p:cNvPr id="6148" name="Picture 6" descr="http://t0.gstatic.com/images?q=tbn:ANd9GcTK6vasnyX2jEKR6LYc1B6YosjK5BEgXhQWnzXV_mwBvOH4rzjyQw:burhanmech.webs.com/IC_engine_cam_crank_fourstorke-anim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30384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/>
              <a:t>Group Activity</a:t>
            </a:r>
          </a:p>
          <a:p>
            <a:pPr>
              <a:buNone/>
            </a:pPr>
            <a:r>
              <a:rPr lang="en-GB" dirty="0" smtClean="0"/>
              <a:t>Work in your groups</a:t>
            </a:r>
          </a:p>
          <a:p>
            <a:pPr>
              <a:buNone/>
            </a:pPr>
            <a:r>
              <a:rPr lang="en-GB" dirty="0" smtClean="0"/>
              <a:t>Each of you will be given a topic</a:t>
            </a:r>
          </a:p>
          <a:p>
            <a:pPr>
              <a:buNone/>
            </a:pPr>
            <a:r>
              <a:rPr lang="en-GB" dirty="0" smtClean="0"/>
              <a:t>Use the resources you have (e.g. text book, revision guide) to research the topic</a:t>
            </a:r>
          </a:p>
          <a:p>
            <a:pPr>
              <a:buNone/>
            </a:pPr>
            <a:r>
              <a:rPr lang="en-GB" dirty="0" smtClean="0"/>
              <a:t>You must include information covered by the specification</a:t>
            </a:r>
          </a:p>
          <a:p>
            <a:pPr>
              <a:buNone/>
            </a:pPr>
            <a:r>
              <a:rPr lang="en-GB" dirty="0" smtClean="0"/>
              <a:t>After you will tell the rest of your group about your topic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b="1" u="sng" dirty="0" smtClean="0"/>
              <a:t>Group Activity</a:t>
            </a:r>
          </a:p>
          <a:p>
            <a:pPr>
              <a:buNone/>
            </a:pPr>
            <a:r>
              <a:rPr lang="en-GB" dirty="0" smtClean="0"/>
              <a:t>Now you need to tell each other about your topic.</a:t>
            </a:r>
          </a:p>
          <a:p>
            <a:pPr>
              <a:buNone/>
            </a:pPr>
            <a:r>
              <a:rPr lang="en-GB" dirty="0" smtClean="0"/>
              <a:t>While you are listening to the rest of your group you need to look at the printed notes you have been given and highlight anything that is said.  </a:t>
            </a:r>
          </a:p>
          <a:p>
            <a:pPr>
              <a:buNone/>
            </a:pPr>
            <a:r>
              <a:rPr lang="en-GB" dirty="0" smtClean="0"/>
              <a:t>Add any other useful information that you are taught.</a:t>
            </a:r>
          </a:p>
          <a:p>
            <a:pPr>
              <a:buNone/>
            </a:pPr>
            <a:r>
              <a:rPr lang="en-GB" dirty="0" smtClean="0"/>
              <a:t>Also check the specification.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You also need to think of a question to ask the person teaching you the topic.</a:t>
            </a:r>
          </a:p>
          <a:p>
            <a:pPr>
              <a:buNone/>
            </a:pPr>
            <a:r>
              <a:rPr lang="en-GB" dirty="0" smtClean="0"/>
              <a:t>These will be asked at the end once everyone has had a chance to teach the topic.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After we will review this as a class.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Carbon Monoxide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424936" cy="5648672"/>
          </a:xfrm>
        </p:spPr>
        <p:txBody>
          <a:bodyPr>
            <a:normAutofit/>
          </a:bodyPr>
          <a:lstStyle/>
          <a:p>
            <a:pPr marL="660400" indent="-660400" eaLnBrk="1" hangingPunct="1">
              <a:lnSpc>
                <a:spcPct val="80000"/>
              </a:lnSpc>
            </a:pPr>
            <a:r>
              <a:rPr lang="en-GB" sz="2800" dirty="0" smtClean="0"/>
              <a:t>Created by the incomplete combustion of hydrocarbon fuels.</a:t>
            </a:r>
          </a:p>
          <a:p>
            <a:pPr marL="660400" indent="-660400" eaLnBrk="1" hangingPunct="1">
              <a:lnSpc>
                <a:spcPct val="80000"/>
              </a:lnSpc>
            </a:pPr>
            <a:r>
              <a:rPr lang="en-GB" sz="2800" dirty="0" smtClean="0"/>
              <a:t>In the UK it comes mostly from traffic pollution.</a:t>
            </a:r>
          </a:p>
          <a:p>
            <a:pPr marL="660400" indent="-660400" eaLnBrk="1" hangingPunct="1">
              <a:lnSpc>
                <a:spcPct val="80000"/>
              </a:lnSpc>
            </a:pPr>
            <a:r>
              <a:rPr lang="en-GB" sz="2800" dirty="0" smtClean="0"/>
              <a:t>It takes one month for atmospheric CO to be oxidised to CO</a:t>
            </a:r>
            <a:r>
              <a:rPr lang="en-GB" sz="2800" baseline="-25000" dirty="0" smtClean="0"/>
              <a:t>2</a:t>
            </a:r>
          </a:p>
          <a:p>
            <a:pPr marL="660400" indent="-660400" eaLnBrk="1" hangingPunct="1">
              <a:lnSpc>
                <a:spcPct val="80000"/>
              </a:lnSpc>
            </a:pPr>
            <a:r>
              <a:rPr lang="en-GB" sz="2800" dirty="0" smtClean="0"/>
              <a:t>Poisonous – combines irreversibly with haemoglobin.</a:t>
            </a:r>
          </a:p>
          <a:p>
            <a:pPr marL="660400" indent="-660400" eaLnBrk="1" hangingPunct="1">
              <a:lnSpc>
                <a:spcPct val="80000"/>
              </a:lnSpc>
            </a:pPr>
            <a:r>
              <a:rPr lang="en-GB" sz="2800" dirty="0" smtClean="0"/>
              <a:t>The blood therefore can carry less oxygen leading to:</a:t>
            </a:r>
          </a:p>
          <a:p>
            <a:pPr marL="1035050" lvl="1" indent="-577850" eaLnBrk="1" hangingPunct="1">
              <a:lnSpc>
                <a:spcPct val="80000"/>
              </a:lnSpc>
            </a:pPr>
            <a:r>
              <a:rPr lang="en-GB" sz="2400" dirty="0" smtClean="0"/>
              <a:t>Reduced dexterity</a:t>
            </a:r>
          </a:p>
          <a:p>
            <a:pPr marL="1035050" lvl="1" indent="-577850" eaLnBrk="1" hangingPunct="1">
              <a:lnSpc>
                <a:spcPct val="80000"/>
              </a:lnSpc>
            </a:pPr>
            <a:r>
              <a:rPr lang="en-GB" sz="2400" dirty="0" smtClean="0"/>
              <a:t>Disturbed vision</a:t>
            </a:r>
          </a:p>
          <a:p>
            <a:pPr marL="1035050" lvl="1" indent="-577850" eaLnBrk="1" hangingPunct="1">
              <a:lnSpc>
                <a:spcPct val="80000"/>
              </a:lnSpc>
            </a:pPr>
            <a:r>
              <a:rPr lang="en-GB" sz="2400" dirty="0" smtClean="0"/>
              <a:t>Tiredness</a:t>
            </a:r>
          </a:p>
          <a:p>
            <a:pPr marL="1035050" lvl="1" indent="-577850" eaLnBrk="1" hangingPunct="1">
              <a:lnSpc>
                <a:spcPct val="80000"/>
              </a:lnSpc>
            </a:pPr>
            <a:r>
              <a:rPr lang="en-GB" sz="2400" dirty="0" smtClean="0"/>
              <a:t>Inability to perform complex tasks.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Oxides of Nitrogen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435280" cy="536064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</a:pPr>
            <a:r>
              <a:rPr lang="en-GB" sz="2800" dirty="0" smtClean="0"/>
              <a:t>In the hot engine some nitrogen from the air is oxidised to: </a:t>
            </a:r>
          </a:p>
          <a:p>
            <a:pPr marL="1035050" lvl="1" indent="-577850" eaLnBrk="1" hangingPunct="1">
              <a:lnSpc>
                <a:spcPct val="90000"/>
              </a:lnSpc>
            </a:pPr>
            <a:r>
              <a:rPr lang="en-GB" sz="2400" dirty="0" smtClean="0"/>
              <a:t>Nitrogen oxide (NO)</a:t>
            </a:r>
          </a:p>
          <a:p>
            <a:pPr marL="1035050" lvl="1" indent="-577850" eaLnBrk="1" hangingPunct="1">
              <a:lnSpc>
                <a:spcPct val="90000"/>
              </a:lnSpc>
            </a:pPr>
            <a:r>
              <a:rPr lang="en-GB" sz="2400" dirty="0" smtClean="0"/>
              <a:t>Nitrogen dioxide (NO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).</a:t>
            </a:r>
          </a:p>
          <a:p>
            <a:pPr marL="660400" indent="-660400" eaLnBrk="1" hangingPunct="1">
              <a:lnSpc>
                <a:spcPct val="90000"/>
              </a:lnSpc>
            </a:pPr>
            <a:r>
              <a:rPr lang="en-GB" sz="2800" dirty="0" smtClean="0"/>
              <a:t>Nitrogen dioxide </a:t>
            </a:r>
            <a:br>
              <a:rPr lang="en-GB" sz="2800" dirty="0" smtClean="0"/>
            </a:br>
            <a:r>
              <a:rPr lang="en-GB" sz="2800" dirty="0" smtClean="0"/>
              <a:t>contributes to the </a:t>
            </a:r>
            <a:br>
              <a:rPr lang="en-GB" sz="2800" dirty="0" smtClean="0"/>
            </a:br>
            <a:r>
              <a:rPr lang="en-GB" sz="2800" dirty="0" smtClean="0"/>
              <a:t>formation of low-level </a:t>
            </a:r>
            <a:br>
              <a:rPr lang="en-GB" sz="2800" dirty="0" smtClean="0"/>
            </a:br>
            <a:r>
              <a:rPr lang="en-GB" sz="2800" dirty="0" smtClean="0"/>
              <a:t>ozone.</a:t>
            </a:r>
          </a:p>
          <a:p>
            <a:pPr marL="660400" indent="-660400" eaLnBrk="1" hangingPunct="1">
              <a:lnSpc>
                <a:spcPct val="90000"/>
              </a:lnSpc>
            </a:pPr>
            <a:r>
              <a:rPr lang="en-GB" sz="2800" dirty="0" smtClean="0"/>
              <a:t>Most nitrogen dioxide is converted </a:t>
            </a:r>
            <a:br>
              <a:rPr lang="en-GB" sz="2800" dirty="0" smtClean="0"/>
            </a:br>
            <a:r>
              <a:rPr lang="en-GB" sz="2800" dirty="0" smtClean="0"/>
              <a:t>to nitric acid –acid rain.</a:t>
            </a:r>
          </a:p>
          <a:p>
            <a:pPr marL="660400" indent="-660400" eaLnBrk="1" hangingPunct="1">
              <a:lnSpc>
                <a:spcPct val="90000"/>
              </a:lnSpc>
            </a:pPr>
            <a:r>
              <a:rPr lang="en-GB" sz="2800" dirty="0" smtClean="0"/>
              <a:t>Nitrogen oxides are also respiratory irritants effecting asthmatics.</a:t>
            </a:r>
          </a:p>
        </p:txBody>
      </p:sp>
      <p:pic>
        <p:nvPicPr>
          <p:cNvPr id="8196" name="Picture 4" descr="S691813_aw_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288766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sson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1040</Words>
  <Application>Microsoft Office PowerPoint</Application>
  <PresentationFormat>On-screen Show (4:3)</PresentationFormat>
  <Paragraphs>141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Office Theme</vt:lpstr>
      <vt:lpstr>Give printed notes to highlight for feedback</vt:lpstr>
      <vt:lpstr>Fuels</vt:lpstr>
      <vt:lpstr>PowerPoint Presentation</vt:lpstr>
      <vt:lpstr>PowerPoint Presentation</vt:lpstr>
      <vt:lpstr>The Internal Combustion Engine</vt:lpstr>
      <vt:lpstr>PowerPoint Presentation</vt:lpstr>
      <vt:lpstr>PowerPoint Presentation</vt:lpstr>
      <vt:lpstr>Carbon Monoxide</vt:lpstr>
      <vt:lpstr>Oxides of Nitrogen</vt:lpstr>
      <vt:lpstr>Unburnt Hydrocarbons</vt:lpstr>
      <vt:lpstr>PowerPoint Presentation</vt:lpstr>
      <vt:lpstr>PowerPoint Presentation</vt:lpstr>
      <vt:lpstr>Catalytic Convertors</vt:lpstr>
      <vt:lpstr>Catalytic Convertors</vt:lpstr>
      <vt:lpstr>Oxidation Catalyst</vt:lpstr>
      <vt:lpstr>Three-way catalyst</vt:lpstr>
      <vt:lpstr>Levels of Emissions</vt:lpstr>
      <vt:lpstr>PowerPoint Presentation</vt:lpstr>
      <vt:lpstr>PowerPoint Presentation</vt:lpstr>
      <vt:lpstr>PowerPoint Presentation</vt:lpstr>
      <vt:lpstr>PowerPoint Presentation</vt:lpstr>
      <vt:lpstr>Plenary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Air Pollution</dc:title>
  <dc:creator>jennifers</dc:creator>
  <cp:lastModifiedBy>Jennifer Scott</cp:lastModifiedBy>
  <cp:revision>71</cp:revision>
  <dcterms:created xsi:type="dcterms:W3CDTF">2014-03-09T18:43:48Z</dcterms:created>
  <dcterms:modified xsi:type="dcterms:W3CDTF">2017-02-07T10:53:57Z</dcterms:modified>
</cp:coreProperties>
</file>