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57" r:id="rId5"/>
    <p:sldId id="258" r:id="rId6"/>
    <p:sldId id="259" r:id="rId7"/>
    <p:sldId id="260" r:id="rId8"/>
    <p:sldId id="262" r:id="rId9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E3874-474D-45D7-A80D-39C809E905A0}" type="datetimeFigureOut">
              <a:rPr lang="en-GB" smtClean="0"/>
              <a:pPr/>
              <a:t>14/09/2017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FF92A-B431-42DC-8426-E36E2F54A03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Gas Law Group Activity</a:t>
            </a:r>
            <a:br>
              <a:rPr lang="en-GB" dirty="0" smtClean="0"/>
            </a:br>
            <a:r>
              <a:rPr lang="en-GB" dirty="0" smtClean="0"/>
              <a:t>(Print pages 2 and 3 back-to-back as worksheet)</a:t>
            </a:r>
            <a:br>
              <a:rPr lang="en-GB" dirty="0" smtClean="0"/>
            </a:br>
            <a:r>
              <a:rPr lang="en-GB" dirty="0" smtClean="0"/>
              <a:t>(Print the other sheets and place around the room)</a:t>
            </a:r>
            <a:br>
              <a:rPr lang="en-GB" dirty="0" smtClean="0"/>
            </a:br>
            <a:r>
              <a:rPr lang="en-GB" dirty="0" smtClean="0"/>
              <a:t>Group mathematicians with non-mathematicians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63408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The Ideal Gas Equation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1200" b="1" dirty="0" smtClean="0">
                <a:latin typeface="Arial" pitchFamily="34" charset="0"/>
                <a:cs typeface="Arial" pitchFamily="34" charset="0"/>
              </a:rPr>
            </a:b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Task: Using the information, answer the following questions:</a:t>
            </a:r>
            <a:br>
              <a:rPr lang="en-GB" sz="1200" b="1" dirty="0" smtClean="0">
                <a:latin typeface="Arial" pitchFamily="34" charset="0"/>
                <a:cs typeface="Arial" pitchFamily="34" charset="0"/>
              </a:rPr>
            </a:b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8680"/>
            <a:ext cx="478802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1. What did Robert Boyle observe?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0032" y="548680"/>
            <a:ext cx="4283968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2. What did Jacques Charles state?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765265"/>
            <a:ext cx="457200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3 .What is Avogadro’s Law?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1765265"/>
            <a:ext cx="4572000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4. What did Gay-Lussac state?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133417"/>
            <a:ext cx="3347864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5. What does </a:t>
            </a:r>
            <a:r>
              <a:rPr lang="en-GB" sz="1200" b="1" i="1" dirty="0" smtClean="0">
                <a:latin typeface="Arial" pitchFamily="34" charset="0"/>
                <a:cs typeface="Arial" pitchFamily="34" charset="0"/>
              </a:rPr>
              <a:t>inversely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 proportional mean?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47864" y="3133417"/>
            <a:ext cx="324036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6. What does </a:t>
            </a:r>
            <a:r>
              <a:rPr lang="en-GB" sz="1200" b="1" i="1" dirty="0" smtClean="0">
                <a:latin typeface="Arial" pitchFamily="34" charset="0"/>
                <a:cs typeface="Arial" pitchFamily="34" charset="0"/>
              </a:rPr>
              <a:t>directly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 proportional mean?</a:t>
            </a: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88224" y="3133416"/>
            <a:ext cx="2555776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7. Why are gases so easy to compress?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4141529"/>
            <a:ext cx="45720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8. What temperature scale is used in gas equations?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5157192"/>
            <a:ext cx="45720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9. What must the units of P, V, R, and T be?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P: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V: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R: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T: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4149080"/>
            <a:ext cx="2016224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10. </a:t>
            </a:r>
            <a:r>
              <a:rPr lang="en-GB" sz="1200" b="1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0" y="5149641"/>
            <a:ext cx="45720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11. 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0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K = ..........</a:t>
            </a:r>
            <a:r>
              <a:rPr lang="en-GB" sz="1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°C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So to convert K to °C you must .............................................. 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403648" y="6167045"/>
            <a:ext cx="619268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The Ideal Gas Equation is:</a:t>
            </a: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192688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The Ideal Gas Equation is:</a:t>
            </a:r>
          </a:p>
          <a:p>
            <a:pPr algn="ctr"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28184" y="0"/>
            <a:ext cx="2376264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Units 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P;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V: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n: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R:</a:t>
            </a:r>
          </a:p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T: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196752"/>
            <a:ext cx="2339752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P=</a:t>
            </a: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420888"/>
            <a:ext cx="2339752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>
                <a:latin typeface="Arial" pitchFamily="34" charset="0"/>
                <a:cs typeface="Arial" pitchFamily="34" charset="0"/>
              </a:rPr>
              <a:t>V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645024"/>
            <a:ext cx="2339752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n=</a:t>
            </a: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869160"/>
            <a:ext cx="2339752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=</a:t>
            </a: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1760" y="1196752"/>
            <a:ext cx="6732240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200" b="1" dirty="0" smtClean="0">
                <a:latin typeface="Arial" pitchFamily="34" charset="0"/>
                <a:cs typeface="Arial" pitchFamily="34" charset="0"/>
              </a:rPr>
              <a:t>Examples:</a:t>
            </a: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Avogadro’s Law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GB" sz="4000" dirty="0" smtClean="0"/>
                  <a:t>Avogadro’s Law says “At a constant temperature and pressure, the volume of any gas is directly proportional to the number of moles of gas</a:t>
                </a:r>
                <a:r>
                  <a:rPr lang="en-GB" sz="4000" dirty="0" smtClean="0"/>
                  <a:t>.” That </a:t>
                </a:r>
                <a:r>
                  <a:rPr lang="en-GB" sz="4000" dirty="0" smtClean="0"/>
                  <a:t>is:</a:t>
                </a:r>
              </a:p>
              <a:p>
                <a:pPr marL="0" indent="0">
                  <a:buNone/>
                </a:pPr>
                <a:endParaRPr lang="en-GB" sz="4000" dirty="0"/>
              </a:p>
              <a:p>
                <a:pPr marL="0" indent="0">
                  <a:buNone/>
                </a:pPr>
                <a:r>
                  <a:rPr lang="en-GB" sz="4000" dirty="0" smtClean="0"/>
                  <a:t>V </a:t>
                </a:r>
                <a14:m>
                  <m:oMath xmlns:m="http://schemas.openxmlformats.org/officeDocument/2006/math">
                    <m:r>
                      <a:rPr lang="en-GB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GB" sz="4000" dirty="0" smtClean="0"/>
                  <a:t> n	</a:t>
                </a:r>
                <a:r>
                  <a:rPr lang="en-GB" sz="4000" dirty="0" smtClean="0"/>
                  <a:t>where </a:t>
                </a:r>
                <a:r>
                  <a:rPr lang="en-GB" sz="4000" dirty="0" smtClean="0"/>
                  <a:t>n = number of moles</a:t>
                </a:r>
                <a:endParaRPr lang="en-GB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593" t="-2426" r="-30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 smtClean="0"/>
              <a:t>The product of pressure and volume is a constant as long as the temperature remains constant.</a:t>
            </a:r>
          </a:p>
          <a:p>
            <a:pPr marL="0" indent="0" algn="ctr">
              <a:buNone/>
            </a:pPr>
            <a:endParaRPr lang="en-GB" sz="4400" dirty="0"/>
          </a:p>
          <a:p>
            <a:pPr marL="0" indent="0" algn="ctr">
              <a:buNone/>
            </a:pPr>
            <a:r>
              <a:rPr lang="en-GB" sz="4400" dirty="0" smtClean="0"/>
              <a:t>PV = constant</a:t>
            </a:r>
            <a:endParaRPr lang="en-GB" sz="4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Boyle’s Law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8042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Charles’ Law</a:t>
            </a:r>
            <a:endParaRPr lang="en-GB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772816"/>
                <a:ext cx="8784976" cy="435133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4000" dirty="0" smtClean="0"/>
                  <a:t>The volume is proportional to the temperature as long as the pressure remains constant.</a:t>
                </a:r>
              </a:p>
              <a:p>
                <a:pPr marL="0" indent="0" algn="ctr">
                  <a:buNone/>
                </a:pPr>
                <a:endParaRPr lang="en-GB" sz="4000" dirty="0" smtClean="0"/>
              </a:p>
              <a:p>
                <a:pPr marL="0" indent="0" algn="ctr">
                  <a:buNone/>
                </a:pPr>
                <a:r>
                  <a:rPr lang="en-GB" sz="4000" dirty="0" smtClean="0"/>
                  <a:t>V </a:t>
                </a:r>
                <a14:m>
                  <m:oMath xmlns:m="http://schemas.openxmlformats.org/officeDocument/2006/math">
                    <m:r>
                      <a:rPr lang="en-GB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GB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GB" sz="4000" dirty="0" smtClean="0"/>
                  <a:t>  	and		V/T = constant</a:t>
                </a:r>
                <a:endParaRPr lang="en-GB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772816"/>
                <a:ext cx="8784976" cy="4351338"/>
              </a:xfrm>
              <a:blipFill rotWithShape="0">
                <a:blip r:embed="rId2"/>
                <a:stretch>
                  <a:fillRect t="-25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90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Gay-Lussac’s Law</a:t>
            </a:r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algn="ctr"/>
                <a:r>
                  <a:rPr lang="en-GB" sz="4400" dirty="0" smtClean="0"/>
                  <a:t>The pressure is proportional to the temperature as long as the volume remains constant.</a:t>
                </a:r>
              </a:p>
              <a:p>
                <a:pPr algn="ctr"/>
                <a:endParaRPr lang="en-GB" sz="4400" dirty="0"/>
              </a:p>
              <a:p>
                <a:pPr marL="0" indent="0" algn="ctr">
                  <a:buNone/>
                </a:pPr>
                <a:r>
                  <a:rPr lang="en-GB" sz="4400" dirty="0" smtClean="0"/>
                  <a:t>P </a:t>
                </a:r>
                <a14:m>
                  <m:oMath xmlns:m="http://schemas.openxmlformats.org/officeDocument/2006/math">
                    <m:r>
                      <a:rPr lang="en-GB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GB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GB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4400" dirty="0" smtClean="0"/>
                  <a:t>		and		P/T = constant</a:t>
                </a:r>
                <a:endParaRPr lang="en-GB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t="-4342" r="-2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5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/>
            <a:r>
              <a:rPr lang="en-GB" b="1" dirty="0" smtClean="0"/>
              <a:t>The Ideal Gas Equation: Units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980728"/>
            <a:ext cx="8568952" cy="441166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dirty="0" smtClean="0"/>
              <a:t>When using the ideal gas equation, consistent units must be used these are called </a:t>
            </a:r>
            <a:r>
              <a:rPr lang="en-GB" b="1" dirty="0" smtClean="0"/>
              <a:t>SI </a:t>
            </a:r>
            <a:r>
              <a:rPr lang="en-GB" dirty="0" smtClean="0"/>
              <a:t>units:</a:t>
            </a:r>
          </a:p>
          <a:p>
            <a:endParaRPr lang="en-GB" dirty="0" smtClean="0"/>
          </a:p>
          <a:p>
            <a:r>
              <a:rPr lang="en-GB" dirty="0" smtClean="0"/>
              <a:t>Pressure must be in Pascal, Pa, (N/m</a:t>
            </a:r>
            <a:r>
              <a:rPr lang="en-GB" baseline="30000" dirty="0" smtClean="0"/>
              <a:t>2 </a:t>
            </a:r>
            <a:r>
              <a:rPr lang="en-GB" dirty="0" smtClean="0"/>
              <a:t>)</a:t>
            </a:r>
          </a:p>
          <a:p>
            <a:pPr>
              <a:buNone/>
            </a:pPr>
            <a:endParaRPr lang="en-GB" baseline="30000" dirty="0" smtClean="0"/>
          </a:p>
          <a:p>
            <a:r>
              <a:rPr lang="en-GB" dirty="0" smtClean="0"/>
              <a:t>Volume must be in m</a:t>
            </a:r>
            <a:r>
              <a:rPr lang="en-GB" baseline="30000" dirty="0" smtClean="0"/>
              <a:t>3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Temperature must be in </a:t>
            </a:r>
            <a:r>
              <a:rPr lang="en-GB" dirty="0" err="1" smtClean="0"/>
              <a:t>kelvin</a:t>
            </a:r>
            <a:r>
              <a:rPr lang="en-GB" dirty="0" smtClean="0"/>
              <a:t> (K)</a:t>
            </a:r>
          </a:p>
          <a:p>
            <a:endParaRPr lang="en-GB" sz="3200" dirty="0" smtClean="0"/>
          </a:p>
          <a:p>
            <a:r>
              <a:rPr lang="en-GB" dirty="0" smtClean="0"/>
              <a:t>R (gas constant) must be in J K</a:t>
            </a:r>
            <a:r>
              <a:rPr lang="en-GB" baseline="30000" dirty="0" smtClean="0"/>
              <a:t>-1</a:t>
            </a:r>
            <a:r>
              <a:rPr lang="en-GB" dirty="0" smtClean="0"/>
              <a:t> mol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312</Words>
  <Application>Microsoft Office PowerPoint</Application>
  <PresentationFormat>On-screen Show (4:3)</PresentationFormat>
  <Paragraphs>121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Office Theme</vt:lpstr>
      <vt:lpstr>Gas Law Group Activity (Print pages 2 and 3 back-to-back as worksheet) (Print the other sheets and place around the room) Group mathematicians with non-mathematicians</vt:lpstr>
      <vt:lpstr>The Ideal Gas Equation Task: Using the information, answer the following questions: </vt:lpstr>
      <vt:lpstr>PowerPoint Presentation</vt:lpstr>
      <vt:lpstr>Avogadro’s Law</vt:lpstr>
      <vt:lpstr>Boyle’s Law</vt:lpstr>
      <vt:lpstr>Charles’ Law</vt:lpstr>
      <vt:lpstr>Gay-Lussac’s Law</vt:lpstr>
      <vt:lpstr>The Ideal Gas Equation: Units</vt:lpstr>
    </vt:vector>
  </TitlesOfParts>
  <Company>Firma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Law Group Activity</dc:title>
  <dc:creator>Bruger</dc:creator>
  <cp:lastModifiedBy>Chris</cp:lastModifiedBy>
  <cp:revision>5</cp:revision>
  <cp:lastPrinted>2017-09-14T17:34:44Z</cp:lastPrinted>
  <dcterms:created xsi:type="dcterms:W3CDTF">2014-07-29T18:53:25Z</dcterms:created>
  <dcterms:modified xsi:type="dcterms:W3CDTF">2017-09-14T17:35:08Z</dcterms:modified>
</cp:coreProperties>
</file>