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2"/>
  </p:notesMasterIdLst>
  <p:sldIdLst>
    <p:sldId id="281" r:id="rId2"/>
    <p:sldId id="289" r:id="rId3"/>
    <p:sldId id="256" r:id="rId4"/>
    <p:sldId id="340" r:id="rId5"/>
    <p:sldId id="257" r:id="rId6"/>
    <p:sldId id="315" r:id="rId7"/>
    <p:sldId id="275" r:id="rId8"/>
    <p:sldId id="276" r:id="rId9"/>
    <p:sldId id="277" r:id="rId10"/>
    <p:sldId id="316" r:id="rId11"/>
    <p:sldId id="278" r:id="rId12"/>
    <p:sldId id="342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317" r:id="rId22"/>
    <p:sldId id="318" r:id="rId23"/>
    <p:sldId id="319" r:id="rId24"/>
    <p:sldId id="320" r:id="rId25"/>
    <p:sldId id="344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5" r:id="rId35"/>
    <p:sldId id="336" r:id="rId36"/>
    <p:sldId id="337" r:id="rId37"/>
    <p:sldId id="338" r:id="rId38"/>
    <p:sldId id="339" r:id="rId39"/>
    <p:sldId id="345" r:id="rId40"/>
    <p:sldId id="34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AF0B0-94CC-4784-886C-A4D66A08D4EA}" type="datetimeFigureOut">
              <a:rPr lang="en-GB" smtClean="0"/>
              <a:pPr/>
              <a:t>21/10/2016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48981-FE18-4FA5-A7BD-BDA8892A7C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374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2608016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2486358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2873928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1188768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6E0627-235D-43C1-9BCA-FB0A5F5A905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GB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32730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edexcel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48981-FE18-4FA5-A7BD-BDA8892A7CBF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111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edexcel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48981-FE18-4FA5-A7BD-BDA8892A7CBF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00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Could have been used in previous lessons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CC7C88-949D-4712-9C73-7DEDE9EBF77F}" type="slidenum">
              <a:rPr lang="en-GB">
                <a:latin typeface="Calibri" panose="020F0502020204030204" pitchFamily="34" charset="0"/>
              </a:rPr>
              <a:pPr eaLnBrk="1" hangingPunct="1"/>
              <a:t>29</a:t>
            </a:fld>
            <a:endParaRPr lang="en-GB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590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Could have been used in previous lessons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FA42890-73F8-4640-9200-D8ADAFA7A5C6}" type="slidenum">
              <a:rPr lang="en-GB">
                <a:latin typeface="Calibri" panose="020F0502020204030204" pitchFamily="34" charset="0"/>
              </a:rPr>
              <a:pPr eaLnBrk="1" hangingPunct="1"/>
              <a:t>32</a:t>
            </a:fld>
            <a:endParaRPr lang="en-GB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917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D7F1-0445-476E-8253-EAEB0B41FCED}" type="datetimeFigureOut">
              <a:rPr lang="en-GB" smtClean="0"/>
              <a:pPr/>
              <a:t>21/10/2016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888-7B9B-4124-80F7-6F41877669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D7F1-0445-476E-8253-EAEB0B41FCED}" type="datetimeFigureOut">
              <a:rPr lang="en-GB" smtClean="0"/>
              <a:pPr/>
              <a:t>21/10/2016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888-7B9B-4124-80F7-6F41877669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D7F1-0445-476E-8253-EAEB0B41FCED}" type="datetimeFigureOut">
              <a:rPr lang="en-GB" smtClean="0"/>
              <a:pPr/>
              <a:t>21/10/2016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888-7B9B-4124-80F7-6F41877669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>
            <a:lvl1pPr>
              <a:defRPr>
                <a:latin typeface="Tahoma" pitchFamily="34" charset="0"/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A6DBDAC-327C-4BA5-A26A-D0A096C701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>
                <a:latin typeface="Comic Sans MS" pitchFamily="66" charset="0"/>
              </a:defRPr>
            </a:lvl1pPr>
            <a:lvl2pPr>
              <a:defRPr>
                <a:latin typeface="Comic Sans MS" pitchFamily="66" charset="0"/>
              </a:defRPr>
            </a:lvl2pPr>
            <a:lvl3pPr>
              <a:defRPr>
                <a:latin typeface="Comic Sans MS" pitchFamily="66" charset="0"/>
              </a:defRPr>
            </a:lvl3pPr>
            <a:lvl4pPr>
              <a:defRPr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>
                <a:latin typeface="Comic Sans MS" pitchFamily="66" charset="0"/>
              </a:defRPr>
            </a:lvl1pPr>
            <a:lvl2pPr>
              <a:defRPr>
                <a:latin typeface="Comic Sans MS" pitchFamily="66" charset="0"/>
              </a:defRPr>
            </a:lvl2pPr>
            <a:lvl3pPr>
              <a:defRPr>
                <a:latin typeface="Comic Sans MS" pitchFamily="66" charset="0"/>
              </a:defRPr>
            </a:lvl3pPr>
            <a:lvl4pPr>
              <a:defRPr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A22B3B3-02D6-4F73-84B4-F6592386C2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D7F1-0445-476E-8253-EAEB0B41FCED}" type="datetimeFigureOut">
              <a:rPr lang="en-GB" smtClean="0"/>
              <a:pPr/>
              <a:t>21/10/2016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888-7B9B-4124-80F7-6F41877669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D7F1-0445-476E-8253-EAEB0B41FCED}" type="datetimeFigureOut">
              <a:rPr lang="en-GB" smtClean="0"/>
              <a:pPr/>
              <a:t>21/10/2016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888-7B9B-4124-80F7-6F41877669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D7F1-0445-476E-8253-EAEB0B41FCED}" type="datetimeFigureOut">
              <a:rPr lang="en-GB" smtClean="0"/>
              <a:pPr/>
              <a:t>21/10/2016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888-7B9B-4124-80F7-6F41877669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D7F1-0445-476E-8253-EAEB0B41FCED}" type="datetimeFigureOut">
              <a:rPr lang="en-GB" smtClean="0"/>
              <a:pPr/>
              <a:t>21/10/2016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888-7B9B-4124-80F7-6F41877669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D7F1-0445-476E-8253-EAEB0B41FCED}" type="datetimeFigureOut">
              <a:rPr lang="en-GB" smtClean="0"/>
              <a:pPr/>
              <a:t>21/10/2016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888-7B9B-4124-80F7-6F41877669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D7F1-0445-476E-8253-EAEB0B41FCED}" type="datetimeFigureOut">
              <a:rPr lang="en-GB" smtClean="0"/>
              <a:pPr/>
              <a:t>21/10/2016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888-7B9B-4124-80F7-6F41877669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D7F1-0445-476E-8253-EAEB0B41FCED}" type="datetimeFigureOut">
              <a:rPr lang="en-GB" smtClean="0"/>
              <a:pPr/>
              <a:t>21/10/2016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888-7B9B-4124-80F7-6F41877669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D7F1-0445-476E-8253-EAEB0B41FCED}" type="datetimeFigureOut">
              <a:rPr lang="en-GB" smtClean="0"/>
              <a:pPr/>
              <a:t>21/10/2016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888-7B9B-4124-80F7-6F41877669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DD7F1-0445-476E-8253-EAEB0B41FCED}" type="datetimeFigureOut">
              <a:rPr lang="en-GB" smtClean="0"/>
              <a:pPr/>
              <a:t>21/10/2016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08888-7B9B-4124-80F7-6F418776691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notes.org.uk/f321.html" TargetMode="External"/><Relationship Id="rId2" Type="http://schemas.openxmlformats.org/officeDocument/2006/relationships/hyperlink" Target="http://www.chemguide.co.uk/atoms/structsmenu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Complete spot the bonding worksheet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Don’t conduct electricity as solids, liquids or gases because they don’t contain ions or free electrons to carry the electric charge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Simple Molecules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are the properties of simple covalent molecules?</a:t>
            </a:r>
          </a:p>
          <a:p>
            <a:pPr lvl="1" eaLnBrk="1" hangingPunct="1"/>
            <a:r>
              <a:rPr lang="en-GB" smtClean="0">
                <a:solidFill>
                  <a:srgbClr val="FFFF00"/>
                </a:solidFill>
              </a:rPr>
              <a:t>Melting and boiling points</a:t>
            </a:r>
          </a:p>
          <a:p>
            <a:pPr lvl="1" eaLnBrk="1" hangingPunct="1"/>
            <a:r>
              <a:rPr lang="en-GB" smtClean="0">
                <a:solidFill>
                  <a:srgbClr val="FFFF00"/>
                </a:solidFill>
              </a:rPr>
              <a:t>Electrical conductivity</a:t>
            </a:r>
          </a:p>
          <a:p>
            <a:pPr lvl="1" eaLnBrk="1" hangingPunct="1"/>
            <a:r>
              <a:rPr lang="en-GB" smtClean="0">
                <a:solidFill>
                  <a:srgbClr val="FFFF00"/>
                </a:solidFill>
              </a:rPr>
              <a:t>Solubility</a:t>
            </a: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838200" y="2667000"/>
            <a:ext cx="7467600" cy="2587625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solidFill>
                  <a:srgbClr val="FFFF00"/>
                </a:solidFill>
              </a:rPr>
              <a:t>Melting and boiling points</a:t>
            </a:r>
          </a:p>
          <a:p>
            <a:pPr algn="ctr">
              <a:spcBef>
                <a:spcPct val="50000"/>
              </a:spcBef>
            </a:pPr>
            <a:r>
              <a:rPr lang="en-GB" sz="3200"/>
              <a:t>These are low because the intermolecular forces are weak.</a:t>
            </a:r>
          </a:p>
          <a:p>
            <a:pPr algn="ctr">
              <a:spcBef>
                <a:spcPct val="50000"/>
              </a:spcBef>
            </a:pPr>
            <a:r>
              <a:rPr lang="en-GB" sz="3200"/>
              <a:t>(van der Waals only)</a:t>
            </a:r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838200" y="2667000"/>
            <a:ext cx="7467600" cy="2587625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solidFill>
                  <a:srgbClr val="FFFF00"/>
                </a:solidFill>
              </a:rPr>
              <a:t>Electrical conductivity</a:t>
            </a:r>
          </a:p>
          <a:p>
            <a:pPr algn="ctr">
              <a:spcBef>
                <a:spcPct val="50000"/>
              </a:spcBef>
            </a:pPr>
            <a:r>
              <a:rPr lang="en-GB" sz="3200"/>
              <a:t>Non-conductors</a:t>
            </a:r>
          </a:p>
          <a:p>
            <a:pPr algn="ctr">
              <a:spcBef>
                <a:spcPct val="50000"/>
              </a:spcBef>
            </a:pPr>
            <a:r>
              <a:rPr lang="en-GB" sz="3200"/>
              <a:t>(there are no charged particles </a:t>
            </a:r>
            <a:br>
              <a:rPr lang="en-GB" sz="3200"/>
            </a:br>
            <a:r>
              <a:rPr lang="en-GB" sz="3200"/>
              <a:t>that are free to move)</a:t>
            </a:r>
          </a:p>
        </p:txBody>
      </p:sp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838200" y="2667000"/>
            <a:ext cx="7467600" cy="356235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>
                <a:solidFill>
                  <a:srgbClr val="0070C0"/>
                </a:solidFill>
              </a:rPr>
              <a:t>Solubility</a:t>
            </a:r>
          </a:p>
          <a:p>
            <a:pPr algn="ctr">
              <a:spcBef>
                <a:spcPct val="50000"/>
              </a:spcBef>
            </a:pPr>
            <a:r>
              <a:rPr lang="en-GB" sz="3200" dirty="0"/>
              <a:t>Soluble in non-polar solvents</a:t>
            </a:r>
            <a:br>
              <a:rPr lang="en-GB" sz="3200" dirty="0"/>
            </a:br>
            <a:r>
              <a:rPr lang="en-GB" sz="3200" dirty="0"/>
              <a:t>e.g. hexane</a:t>
            </a:r>
          </a:p>
          <a:p>
            <a:pPr algn="ctr">
              <a:spcBef>
                <a:spcPct val="50000"/>
              </a:spcBef>
            </a:pPr>
            <a:r>
              <a:rPr lang="en-GB" sz="3200" dirty="0"/>
              <a:t>(van </a:t>
            </a:r>
            <a:r>
              <a:rPr lang="en-GB" sz="3200" dirty="0" err="1"/>
              <a:t>der</a:t>
            </a:r>
            <a:r>
              <a:rPr lang="en-GB" sz="3200" dirty="0"/>
              <a:t> Waals form between the simple molecule and the solvent, this weakens the lattice.)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2" grpId="0" animBg="1"/>
      <p:bldP spid="191493" grpId="0" animBg="1"/>
      <p:bldP spid="1914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1520" y="260648"/>
            <a:ext cx="8496944" cy="62925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1800" b="1" u="sng" dirty="0" smtClean="0"/>
              <a:t>Properties of giant and simple covalent substances</a:t>
            </a:r>
            <a:endParaRPr lang="en-GB" sz="1800" b="1" u="sng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r>
              <a:rPr lang="en-GB" sz="1800" b="1" u="sng" dirty="0" smtClean="0"/>
              <a:t>For giant and </a:t>
            </a:r>
            <a:r>
              <a:rPr lang="en-GB" sz="1800" b="1" u="sng" dirty="0" smtClean="0">
                <a:solidFill>
                  <a:srgbClr val="FF0000"/>
                </a:solidFill>
              </a:rPr>
              <a:t>simple covalent substances</a:t>
            </a:r>
            <a:endParaRPr lang="en-GB" sz="1800" b="1" u="sng" dirty="0" smtClean="0">
              <a:solidFill>
                <a:srgbClr val="FF0000"/>
              </a:solidFill>
            </a:endParaRPr>
          </a:p>
          <a:p>
            <a:r>
              <a:rPr lang="en-GB" sz="1800" dirty="0" smtClean="0"/>
              <a:t>know that giant lattices are present in: </a:t>
            </a:r>
            <a:br>
              <a:rPr lang="en-GB" sz="1800" dirty="0" smtClean="0"/>
            </a:br>
            <a:r>
              <a:rPr lang="en-GB" sz="1800" dirty="0" smtClean="0"/>
              <a:t>ii</a:t>
            </a:r>
            <a:r>
              <a:rPr lang="en-GB" sz="1800" dirty="0" smtClean="0"/>
              <a:t>) covalently bonded solids, such as diamond, graphite and silicon(IV) oxide (giant covalent </a:t>
            </a:r>
            <a:r>
              <a:rPr lang="en-GB" sz="1800" dirty="0" smtClean="0"/>
              <a:t>lattices)</a:t>
            </a:r>
          </a:p>
          <a:p>
            <a:r>
              <a:rPr lang="en-GB" sz="1800" dirty="0" smtClean="0">
                <a:solidFill>
                  <a:srgbClr val="FF0000"/>
                </a:solidFill>
              </a:rPr>
              <a:t>know </a:t>
            </a:r>
            <a:r>
              <a:rPr lang="en-GB" sz="1800" dirty="0" smtClean="0">
                <a:solidFill>
                  <a:srgbClr val="FF0000"/>
                </a:solidFill>
              </a:rPr>
              <a:t>that the structure of covalently bonded substances such as iodine, I</a:t>
            </a:r>
            <a:r>
              <a:rPr lang="en-GB" sz="1800" baseline="-25000" dirty="0" smtClean="0">
                <a:solidFill>
                  <a:srgbClr val="FF0000"/>
                </a:solidFill>
              </a:rPr>
              <a:t>2</a:t>
            </a:r>
            <a:r>
              <a:rPr lang="en-GB" sz="1800" dirty="0" smtClean="0">
                <a:solidFill>
                  <a:srgbClr val="FF0000"/>
                </a:solidFill>
              </a:rPr>
              <a:t>, and </a:t>
            </a:r>
            <a:r>
              <a:rPr lang="pt-BR" sz="1800" dirty="0" smtClean="0">
                <a:solidFill>
                  <a:srgbClr val="FF0000"/>
                </a:solidFill>
              </a:rPr>
              <a:t>ice, H</a:t>
            </a:r>
            <a:r>
              <a:rPr lang="pt-BR" sz="1800" baseline="-25000" dirty="0" smtClean="0">
                <a:solidFill>
                  <a:srgbClr val="FF0000"/>
                </a:solidFill>
              </a:rPr>
              <a:t>2</a:t>
            </a:r>
            <a:r>
              <a:rPr lang="pt-BR" sz="1800" dirty="0" smtClean="0">
                <a:solidFill>
                  <a:srgbClr val="FF0000"/>
                </a:solidFill>
              </a:rPr>
              <a:t>O, is simple molecular </a:t>
            </a:r>
            <a:r>
              <a:rPr lang="pt-BR" sz="1800" dirty="0" smtClean="0"/>
              <a:t/>
            </a:r>
            <a:br>
              <a:rPr lang="pt-BR" sz="1800" dirty="0" smtClean="0"/>
            </a:br>
            <a:endParaRPr lang="pt-BR" sz="1800" dirty="0" smtClean="0"/>
          </a:p>
          <a:p>
            <a:r>
              <a:rPr lang="en-GB" sz="1800" dirty="0" smtClean="0"/>
              <a:t>know the different structures formed by carbon atoms, including graphite, diamond and </a:t>
            </a:r>
            <a:r>
              <a:rPr lang="en-GB" sz="1800" dirty="0" smtClean="0"/>
              <a:t>grapheme</a:t>
            </a:r>
            <a:br>
              <a:rPr lang="en-GB" sz="1800" dirty="0" smtClean="0"/>
            </a:br>
            <a:endParaRPr lang="en-GB" sz="1800" dirty="0" smtClean="0"/>
          </a:p>
          <a:p>
            <a:r>
              <a:rPr lang="en-GB" sz="1800" dirty="0" smtClean="0">
                <a:solidFill>
                  <a:srgbClr val="FF0000"/>
                </a:solidFill>
              </a:rPr>
              <a:t>be able to predict the type of structure and bonding present in a substance from numerical data and/or other </a:t>
            </a:r>
            <a:r>
              <a:rPr lang="en-GB" sz="1800" dirty="0" smtClean="0">
                <a:solidFill>
                  <a:srgbClr val="FF0000"/>
                </a:solidFill>
              </a:rPr>
              <a:t>information</a:t>
            </a:r>
            <a:br>
              <a:rPr lang="en-GB" sz="1800" dirty="0" smtClean="0">
                <a:solidFill>
                  <a:srgbClr val="FF0000"/>
                </a:solidFill>
              </a:rPr>
            </a:br>
            <a:endParaRPr lang="en-GB" sz="1800" dirty="0" smtClean="0">
              <a:solidFill>
                <a:srgbClr val="FF0000"/>
              </a:solidFill>
            </a:endParaRPr>
          </a:p>
          <a:p>
            <a:r>
              <a:rPr lang="en-GB" sz="1800" dirty="0" smtClean="0">
                <a:solidFill>
                  <a:srgbClr val="FF0000"/>
                </a:solidFill>
              </a:rPr>
              <a:t>be able to predict the physical properties of a substance, including melting and boiling temperature, electrical conductivity and solubility in water, in terms of:</a:t>
            </a:r>
            <a:br>
              <a:rPr lang="en-GB" sz="1800" dirty="0" smtClean="0">
                <a:solidFill>
                  <a:srgbClr val="FF0000"/>
                </a:solidFill>
              </a:rPr>
            </a:br>
            <a:r>
              <a:rPr lang="en-GB" sz="1800" dirty="0" err="1" smtClean="0">
                <a:solidFill>
                  <a:srgbClr val="FF0000"/>
                </a:solidFill>
              </a:rPr>
              <a:t>i</a:t>
            </a:r>
            <a:r>
              <a:rPr lang="en-GB" sz="1800" dirty="0" smtClean="0">
                <a:solidFill>
                  <a:srgbClr val="FF0000"/>
                </a:solidFill>
              </a:rPr>
              <a:t>) the types of particle present (atoms, molecules, ions, electrons)</a:t>
            </a:r>
            <a:br>
              <a:rPr lang="en-GB" sz="1800" dirty="0" smtClean="0">
                <a:solidFill>
                  <a:srgbClr val="FF0000"/>
                </a:solidFill>
              </a:rPr>
            </a:br>
            <a:r>
              <a:rPr lang="en-GB" sz="1800" dirty="0" smtClean="0">
                <a:solidFill>
                  <a:srgbClr val="FF0000"/>
                </a:solidFill>
              </a:rPr>
              <a:t>ii) the structure of the substance </a:t>
            </a:r>
            <a:br>
              <a:rPr lang="en-GB" sz="1800" dirty="0" smtClean="0">
                <a:solidFill>
                  <a:srgbClr val="FF0000"/>
                </a:solidFill>
              </a:rPr>
            </a:br>
            <a:r>
              <a:rPr lang="en-GB" sz="1800" dirty="0" smtClean="0">
                <a:solidFill>
                  <a:srgbClr val="FF0000"/>
                </a:solidFill>
              </a:rPr>
              <a:t>iii) the type of bonding and the presence of intermolecular forces, where relevant</a:t>
            </a:r>
          </a:p>
        </p:txBody>
      </p:sp>
    </p:spTree>
    <p:extLst>
      <p:ext uri="{BB962C8B-B14F-4D97-AF65-F5344CB8AC3E}">
        <p14:creationId xmlns:p14="http://schemas.microsoft.com/office/powerpoint/2010/main" val="360548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Giant covalent structure</a:t>
            </a:r>
          </a:p>
        </p:txBody>
      </p:sp>
      <p:pic>
        <p:nvPicPr>
          <p:cNvPr id="2048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643063"/>
            <a:ext cx="2233613" cy="2135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1714500"/>
            <a:ext cx="2527300" cy="2044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5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1643063"/>
            <a:ext cx="2360612" cy="1804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6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63" y="3643313"/>
            <a:ext cx="2162175" cy="1604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7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13" y="5715000"/>
            <a:ext cx="1417637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8" name="Picture 2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63" y="4143375"/>
            <a:ext cx="2955925" cy="1338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9" name="Picture 2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3" y="4357688"/>
            <a:ext cx="2460625" cy="989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" descr="Diamond_on_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7975" y="2636838"/>
            <a:ext cx="375602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908175" y="58738"/>
            <a:ext cx="5113338" cy="523875"/>
          </a:xfrm>
          <a:prstGeom prst="rect">
            <a:avLst/>
          </a:prstGeom>
          <a:solidFill>
            <a:srgbClr val="FFCC66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latin typeface="Tahoma" pitchFamily="34" charset="0"/>
              </a:rPr>
              <a:t>Giant molecular substances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160338" y="698500"/>
            <a:ext cx="8820150" cy="1292225"/>
          </a:xfrm>
          <a:prstGeom prst="rect">
            <a:avLst/>
          </a:prstGeom>
          <a:solidFill>
            <a:srgbClr val="FFCC66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600">
                <a:latin typeface="Tahoma" pitchFamily="34" charset="0"/>
              </a:rPr>
              <a:t>In these materials strong covalent bonds join atoms together with other atoms of the same type to make giant structures, rather than little groups.</a:t>
            </a:r>
          </a:p>
        </p:txBody>
      </p:sp>
      <p:pic>
        <p:nvPicPr>
          <p:cNvPr id="13317" name="Picture 4" descr="diamo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349500"/>
            <a:ext cx="2825750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2268538" y="2276475"/>
            <a:ext cx="1870075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Tahoma" pitchFamily="34" charset="0"/>
              </a:rPr>
              <a:t>Diamond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79388" y="4292600"/>
            <a:ext cx="1800225" cy="2352675"/>
            <a:chOff x="113" y="2704"/>
            <a:chExt cx="1134" cy="1482"/>
          </a:xfrm>
        </p:grpSpPr>
        <p:sp>
          <p:nvSpPr>
            <p:cNvPr id="13327" name="Text Box 6"/>
            <p:cNvSpPr txBox="1">
              <a:spLocks noChangeArrowheads="1"/>
            </p:cNvSpPr>
            <p:nvPr/>
          </p:nvSpPr>
          <p:spPr bwMode="auto">
            <a:xfrm>
              <a:off x="113" y="3430"/>
              <a:ext cx="1089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latin typeface="Tahoma" pitchFamily="34" charset="0"/>
                </a:rPr>
                <a:t>Only strong bonds</a:t>
              </a:r>
            </a:p>
          </p:txBody>
        </p:sp>
        <p:sp>
          <p:nvSpPr>
            <p:cNvPr id="13328" name="Line 7"/>
            <p:cNvSpPr>
              <a:spLocks noChangeShapeType="1"/>
            </p:cNvSpPr>
            <p:nvPr/>
          </p:nvSpPr>
          <p:spPr bwMode="auto">
            <a:xfrm flipH="1" flipV="1">
              <a:off x="521" y="2704"/>
              <a:ext cx="136" cy="8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329" name="Line 8"/>
            <p:cNvSpPr>
              <a:spLocks noChangeShapeType="1"/>
            </p:cNvSpPr>
            <p:nvPr/>
          </p:nvSpPr>
          <p:spPr bwMode="auto">
            <a:xfrm flipV="1">
              <a:off x="703" y="3067"/>
              <a:ext cx="317" cy="5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330" name="Line 9"/>
            <p:cNvSpPr>
              <a:spLocks noChangeShapeType="1"/>
            </p:cNvSpPr>
            <p:nvPr/>
          </p:nvSpPr>
          <p:spPr bwMode="auto">
            <a:xfrm flipV="1">
              <a:off x="748" y="3203"/>
              <a:ext cx="499" cy="4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484438" y="3068638"/>
            <a:ext cx="2087562" cy="1152525"/>
            <a:chOff x="1565" y="1933"/>
            <a:chExt cx="1315" cy="726"/>
          </a:xfrm>
        </p:grpSpPr>
        <p:sp>
          <p:nvSpPr>
            <p:cNvPr id="13324" name="Text Box 10"/>
            <p:cNvSpPr txBox="1">
              <a:spLocks noChangeArrowheads="1"/>
            </p:cNvSpPr>
            <p:nvPr/>
          </p:nvSpPr>
          <p:spPr bwMode="auto">
            <a:xfrm>
              <a:off x="1791" y="1933"/>
              <a:ext cx="1089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latin typeface="Tahoma" pitchFamily="34" charset="0"/>
                </a:rPr>
                <a:t>carbon atom</a:t>
              </a:r>
            </a:p>
          </p:txBody>
        </p:sp>
        <p:sp>
          <p:nvSpPr>
            <p:cNvPr id="13325" name="Line 11"/>
            <p:cNvSpPr>
              <a:spLocks noChangeShapeType="1"/>
            </p:cNvSpPr>
            <p:nvPr/>
          </p:nvSpPr>
          <p:spPr bwMode="auto">
            <a:xfrm flipH="1">
              <a:off x="1565" y="2115"/>
              <a:ext cx="272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326" name="Line 12"/>
            <p:cNvSpPr>
              <a:spLocks noChangeShapeType="1"/>
            </p:cNvSpPr>
            <p:nvPr/>
          </p:nvSpPr>
          <p:spPr bwMode="auto">
            <a:xfrm flipH="1">
              <a:off x="1837" y="2432"/>
              <a:ext cx="136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321" name="Text Box 13"/>
          <p:cNvSpPr txBox="1">
            <a:spLocks noChangeArrowheads="1"/>
          </p:cNvSpPr>
          <p:nvPr/>
        </p:nvSpPr>
        <p:spPr bwMode="auto">
          <a:xfrm>
            <a:off x="2916238" y="4724400"/>
            <a:ext cx="28797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>
                <a:latin typeface="Tahoma" pitchFamily="34" charset="0"/>
              </a:rPr>
              <a:t>(this is only part of the structure - the same pattern carries on in every direction)</a:t>
            </a:r>
          </a:p>
        </p:txBody>
      </p:sp>
      <p:sp>
        <p:nvSpPr>
          <p:cNvPr id="13322" name="AutoShape 15"/>
          <p:cNvSpPr>
            <a:spLocks noChangeArrowheads="1"/>
          </p:cNvSpPr>
          <p:nvPr/>
        </p:nvSpPr>
        <p:spPr bwMode="auto">
          <a:xfrm>
            <a:off x="3203575" y="4005263"/>
            <a:ext cx="1871663" cy="433387"/>
          </a:xfrm>
          <a:prstGeom prst="rightArrow">
            <a:avLst>
              <a:gd name="adj1" fmla="val 50000"/>
              <a:gd name="adj2" fmla="val 107967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13323" name="AutoShape 16"/>
          <p:cNvSpPr>
            <a:spLocks noChangeArrowheads="1"/>
          </p:cNvSpPr>
          <p:nvPr/>
        </p:nvSpPr>
        <p:spPr bwMode="auto">
          <a:xfrm>
            <a:off x="4140200" y="2133600"/>
            <a:ext cx="3311525" cy="1908175"/>
          </a:xfrm>
          <a:prstGeom prst="cloudCallout">
            <a:avLst>
              <a:gd name="adj1" fmla="val -51102"/>
              <a:gd name="adj2" fmla="val 35681"/>
            </a:avLst>
          </a:prstGeom>
          <a:solidFill>
            <a:srgbClr val="FFD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sz="2400">
                <a:latin typeface="Tahoma" pitchFamily="34" charset="0"/>
              </a:rPr>
              <a:t>Every C atom joined to 4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127841408987_Hi_perform_diamond_pg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8" y="2060575"/>
            <a:ext cx="35877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Diamond-Giant-Molecu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2349500"/>
            <a:ext cx="24320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215991"/>
          </a:xfrm>
          <a:prstGeom prst="rect">
            <a:avLst/>
          </a:prstGeom>
          <a:solidFill>
            <a:srgbClr val="FFCC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</a:pPr>
            <a:r>
              <a:rPr lang="en-GB" sz="2400" dirty="0">
                <a:latin typeface="Tahoma" pitchFamily="34" charset="0"/>
              </a:rPr>
              <a:t>Because all the atoms in Giant Structures are joined by STRONG BONDS they:</a:t>
            </a:r>
          </a:p>
          <a:p>
            <a:pPr>
              <a:spcBef>
                <a:spcPct val="25000"/>
              </a:spcBef>
              <a:buFontTx/>
              <a:buChar char="•"/>
            </a:pPr>
            <a:r>
              <a:rPr lang="en-GB" sz="2400" dirty="0">
                <a:latin typeface="Tahoma" pitchFamily="34" charset="0"/>
              </a:rPr>
              <a:t>  Have HIGH melting / boiling points</a:t>
            </a:r>
          </a:p>
          <a:p>
            <a:pPr>
              <a:spcBef>
                <a:spcPct val="25000"/>
              </a:spcBef>
              <a:buFontTx/>
              <a:buChar char="•"/>
            </a:pPr>
            <a:r>
              <a:rPr lang="en-GB" sz="2400" dirty="0">
                <a:latin typeface="Tahoma" pitchFamily="34" charset="0"/>
              </a:rPr>
              <a:t>  Are usually HARD and </a:t>
            </a:r>
            <a:r>
              <a:rPr lang="en-GB" sz="2400" dirty="0" smtClean="0">
                <a:latin typeface="Tahoma" pitchFamily="34" charset="0"/>
              </a:rPr>
              <a:t>STRONG</a:t>
            </a:r>
          </a:p>
          <a:p>
            <a:pPr>
              <a:spcBef>
                <a:spcPct val="25000"/>
              </a:spcBef>
            </a:pPr>
            <a:r>
              <a:rPr lang="en-GB" sz="2400" dirty="0" smtClean="0">
                <a:latin typeface="Tahoma" pitchFamily="34" charset="0"/>
              </a:rPr>
              <a:t>Also conducts thermal energy well</a:t>
            </a:r>
            <a:endParaRPr lang="en-GB" sz="2400" dirty="0">
              <a:latin typeface="Tahoma" pitchFamily="34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79388" y="5661025"/>
            <a:ext cx="8569325" cy="954088"/>
          </a:xfrm>
          <a:prstGeom prst="rect">
            <a:avLst/>
          </a:prstGeom>
          <a:solidFill>
            <a:srgbClr val="FFCC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n-GB" sz="2800">
                <a:latin typeface="Tahoma" pitchFamily="34" charset="0"/>
              </a:rPr>
              <a:t>Because all the atoms in Giant Structures are UNCHARGED, they will not conduct electricity.</a:t>
            </a:r>
          </a:p>
        </p:txBody>
      </p:sp>
      <p:pic>
        <p:nvPicPr>
          <p:cNvPr id="14342" name="Picture 6" descr="Diamond_on_W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4438" y="2133600"/>
            <a:ext cx="284956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4048" y="515719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Tetrahedral shape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silicon-dioxide-latt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387475"/>
            <a:ext cx="39243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 descr="phqp1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6175" y="1255713"/>
            <a:ext cx="23717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84138" y="161925"/>
            <a:ext cx="8964612" cy="954088"/>
          </a:xfrm>
          <a:prstGeom prst="rect">
            <a:avLst/>
          </a:prstGeom>
          <a:solidFill>
            <a:srgbClr val="FFCC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latin typeface="Tahoma" pitchFamily="34" charset="0"/>
              </a:rPr>
              <a:t>Silica (Silicon dioxide SiO</a:t>
            </a:r>
            <a:r>
              <a:rPr lang="en-GB" sz="2800" baseline="-25000">
                <a:latin typeface="Tahoma" pitchFamily="34" charset="0"/>
              </a:rPr>
              <a:t>2</a:t>
            </a:r>
            <a:r>
              <a:rPr lang="en-GB" sz="2800">
                <a:latin typeface="Tahoma" pitchFamily="34" charset="0"/>
              </a:rPr>
              <a:t>) has a similar structure to diamond</a:t>
            </a:r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250825" y="5605463"/>
            <a:ext cx="8569325" cy="954087"/>
          </a:xfrm>
          <a:prstGeom prst="rect">
            <a:avLst/>
          </a:prstGeom>
          <a:solidFill>
            <a:srgbClr val="FFCC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latin typeface="Tahoma" pitchFamily="34" charset="0"/>
              </a:rPr>
              <a:t>Silica is the main substance in rocks. Pure silica is called quartz</a:t>
            </a:r>
          </a:p>
        </p:txBody>
      </p:sp>
      <p:sp>
        <p:nvSpPr>
          <p:cNvPr id="15366" name="AutoShape 11"/>
          <p:cNvSpPr>
            <a:spLocks noChangeArrowheads="1"/>
          </p:cNvSpPr>
          <p:nvPr/>
        </p:nvSpPr>
        <p:spPr bwMode="auto">
          <a:xfrm>
            <a:off x="3851275" y="1255713"/>
            <a:ext cx="2519363" cy="2449512"/>
          </a:xfrm>
          <a:prstGeom prst="cloudCallout">
            <a:avLst>
              <a:gd name="adj1" fmla="val -61671"/>
              <a:gd name="adj2" fmla="val 6138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sz="2400">
                <a:latin typeface="Tahoma" pitchFamily="34" charset="0"/>
              </a:rPr>
              <a:t>Every Si atom joined to 4 O atoms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979613" y="0"/>
            <a:ext cx="4176712" cy="492125"/>
          </a:xfrm>
          <a:prstGeom prst="rect">
            <a:avLst/>
          </a:prstGeom>
          <a:solidFill>
            <a:srgbClr val="FFCC99">
              <a:alpha val="59999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600">
                <a:latin typeface="Tahoma" pitchFamily="34" charset="0"/>
              </a:rPr>
              <a:t>Graphite – a special case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84150" y="519113"/>
            <a:ext cx="8959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Tahoma" pitchFamily="34" charset="0"/>
              </a:rPr>
              <a:t>Common form of carbon found in soot, charcoal, pencil leads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6200" y="3683000"/>
            <a:ext cx="3127375" cy="3100388"/>
            <a:chOff x="204" y="981"/>
            <a:chExt cx="1633" cy="1360"/>
          </a:xfrm>
        </p:grpSpPr>
        <p:pic>
          <p:nvPicPr>
            <p:cNvPr id="16400" name="Picture 6" descr="M01-Graphi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981"/>
              <a:ext cx="1460" cy="1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1" name="Rectangle 7"/>
            <p:cNvSpPr>
              <a:spLocks noChangeArrowheads="1"/>
            </p:cNvSpPr>
            <p:nvPr/>
          </p:nvSpPr>
          <p:spPr bwMode="auto">
            <a:xfrm>
              <a:off x="1111" y="2160"/>
              <a:ext cx="726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</a:endParaRPr>
            </a:p>
          </p:txBody>
        </p:sp>
      </p:grpSp>
      <p:pic>
        <p:nvPicPr>
          <p:cNvPr id="16389" name="Picture 9" descr="image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1270000"/>
            <a:ext cx="5329237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0" y="1124744"/>
            <a:ext cx="41052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600" dirty="0">
                <a:latin typeface="Tahoma" pitchFamily="34" charset="0"/>
              </a:rPr>
              <a:t>Carbon atoms each joined to 3 others with STRONG bonds to make </a:t>
            </a:r>
            <a:r>
              <a:rPr lang="en-GB" sz="2600" u="sng" dirty="0">
                <a:latin typeface="Tahoma" pitchFamily="34" charset="0"/>
              </a:rPr>
              <a:t>hexagonal sheets</a:t>
            </a:r>
            <a:r>
              <a:rPr lang="en-GB" sz="2600" dirty="0">
                <a:latin typeface="Tahoma" pitchFamily="34" charset="0"/>
              </a:rPr>
              <a:t> of atoms</a:t>
            </a:r>
          </a:p>
        </p:txBody>
      </p: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4546600" y="5372100"/>
            <a:ext cx="410527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600">
                <a:latin typeface="Tahoma" pitchFamily="34" charset="0"/>
              </a:rPr>
              <a:t>The sheets of atoms are joined to other sheets by WEAK bonds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627313" y="4438650"/>
            <a:ext cx="2881312" cy="1404938"/>
            <a:chOff x="2109" y="2614"/>
            <a:chExt cx="1361" cy="885"/>
          </a:xfrm>
        </p:grpSpPr>
        <p:sp>
          <p:nvSpPr>
            <p:cNvPr id="16397" name="Text Box 12"/>
            <p:cNvSpPr txBox="1">
              <a:spLocks noChangeArrowheads="1"/>
            </p:cNvSpPr>
            <p:nvPr/>
          </p:nvSpPr>
          <p:spPr bwMode="auto">
            <a:xfrm>
              <a:off x="2109" y="2976"/>
              <a:ext cx="90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>
                  <a:solidFill>
                    <a:srgbClr val="3333CC"/>
                  </a:solidFill>
                  <a:latin typeface="Tahoma" pitchFamily="34" charset="0"/>
                </a:rPr>
                <a:t>STRONG BONDS</a:t>
              </a:r>
            </a:p>
          </p:txBody>
        </p:sp>
        <p:sp>
          <p:nvSpPr>
            <p:cNvPr id="16398" name="Line 14"/>
            <p:cNvSpPr>
              <a:spLocks noChangeShapeType="1"/>
            </p:cNvSpPr>
            <p:nvPr/>
          </p:nvSpPr>
          <p:spPr bwMode="auto">
            <a:xfrm flipV="1">
              <a:off x="2880" y="2614"/>
              <a:ext cx="227" cy="408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399" name="Line 15"/>
            <p:cNvSpPr>
              <a:spLocks noChangeShapeType="1"/>
            </p:cNvSpPr>
            <p:nvPr/>
          </p:nvSpPr>
          <p:spPr bwMode="auto">
            <a:xfrm flipV="1">
              <a:off x="2880" y="2659"/>
              <a:ext cx="590" cy="363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627313" y="2925763"/>
            <a:ext cx="2089150" cy="1046162"/>
            <a:chOff x="1655" y="1661"/>
            <a:chExt cx="1316" cy="659"/>
          </a:xfrm>
        </p:grpSpPr>
        <p:sp>
          <p:nvSpPr>
            <p:cNvPr id="16394" name="Text Box 13"/>
            <p:cNvSpPr txBox="1">
              <a:spLocks noChangeArrowheads="1"/>
            </p:cNvSpPr>
            <p:nvPr/>
          </p:nvSpPr>
          <p:spPr bwMode="auto">
            <a:xfrm>
              <a:off x="1655" y="1797"/>
              <a:ext cx="90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>
                  <a:solidFill>
                    <a:srgbClr val="FF0000"/>
                  </a:solidFill>
                  <a:latin typeface="Tahoma" pitchFamily="34" charset="0"/>
                </a:rPr>
                <a:t>WEAK BONDS</a:t>
              </a:r>
            </a:p>
          </p:txBody>
        </p:sp>
        <p:sp>
          <p:nvSpPr>
            <p:cNvPr id="16395" name="Line 16"/>
            <p:cNvSpPr>
              <a:spLocks noChangeShapeType="1"/>
            </p:cNvSpPr>
            <p:nvPr/>
          </p:nvSpPr>
          <p:spPr bwMode="auto">
            <a:xfrm flipV="1">
              <a:off x="2381" y="1661"/>
              <a:ext cx="454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396" name="Line 17"/>
            <p:cNvSpPr>
              <a:spLocks noChangeShapeType="1"/>
            </p:cNvSpPr>
            <p:nvPr/>
          </p:nvSpPr>
          <p:spPr bwMode="auto">
            <a:xfrm flipV="1">
              <a:off x="2381" y="1797"/>
              <a:ext cx="590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image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0" y="695325"/>
            <a:ext cx="39338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AutoShape 10"/>
          <p:cNvSpPr>
            <a:spLocks noChangeArrowheads="1"/>
          </p:cNvSpPr>
          <p:nvPr/>
        </p:nvSpPr>
        <p:spPr bwMode="auto">
          <a:xfrm rot="10800000">
            <a:off x="273050" y="2279650"/>
            <a:ext cx="936625" cy="288925"/>
          </a:xfrm>
          <a:prstGeom prst="rightArrow">
            <a:avLst>
              <a:gd name="adj1" fmla="val 50000"/>
              <a:gd name="adj2" fmla="val 81044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ahoma" pitchFamily="34" charset="0"/>
            </a:endParaRP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4664075" y="984250"/>
            <a:ext cx="936625" cy="2881313"/>
            <a:chOff x="3696" y="618"/>
            <a:chExt cx="590" cy="1815"/>
          </a:xfrm>
        </p:grpSpPr>
        <p:sp>
          <p:nvSpPr>
            <p:cNvPr id="17458" name="AutoShape 11"/>
            <p:cNvSpPr>
              <a:spLocks noChangeArrowheads="1"/>
            </p:cNvSpPr>
            <p:nvPr/>
          </p:nvSpPr>
          <p:spPr bwMode="auto">
            <a:xfrm>
              <a:off x="3696" y="2251"/>
              <a:ext cx="590" cy="182"/>
            </a:xfrm>
            <a:prstGeom prst="rightArrow">
              <a:avLst>
                <a:gd name="adj1" fmla="val 50000"/>
                <a:gd name="adj2" fmla="val 81044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</a:endParaRPr>
            </a:p>
          </p:txBody>
        </p:sp>
        <p:sp>
          <p:nvSpPr>
            <p:cNvPr id="17459" name="AutoShape 12"/>
            <p:cNvSpPr>
              <a:spLocks noChangeArrowheads="1"/>
            </p:cNvSpPr>
            <p:nvPr/>
          </p:nvSpPr>
          <p:spPr bwMode="auto">
            <a:xfrm>
              <a:off x="3696" y="618"/>
              <a:ext cx="590" cy="182"/>
            </a:xfrm>
            <a:prstGeom prst="rightArrow">
              <a:avLst>
                <a:gd name="adj1" fmla="val 50000"/>
                <a:gd name="adj2" fmla="val 81044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</a:endParaRPr>
            </a:p>
          </p:txBody>
        </p:sp>
      </p:grpSp>
      <p:sp>
        <p:nvSpPr>
          <p:cNvPr id="17413" name="AutoShape 13"/>
          <p:cNvSpPr>
            <a:spLocks noChangeArrowheads="1"/>
          </p:cNvSpPr>
          <p:nvPr/>
        </p:nvSpPr>
        <p:spPr bwMode="auto">
          <a:xfrm>
            <a:off x="6753225" y="174625"/>
            <a:ext cx="2303463" cy="4910138"/>
          </a:xfrm>
          <a:prstGeom prst="wedgeRoundRectCallout">
            <a:avLst>
              <a:gd name="adj1" fmla="val -103440"/>
              <a:gd name="adj2" fmla="val -452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>
                <a:latin typeface="Tahoma" pitchFamily="34" charset="0"/>
              </a:rPr>
              <a:t>As the bonds between the layers of atoms are weak, they can easily slide over each other</a:t>
            </a:r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065213" y="1560513"/>
            <a:ext cx="3627437" cy="1900237"/>
            <a:chOff x="1429" y="981"/>
            <a:chExt cx="2285" cy="1197"/>
          </a:xfrm>
        </p:grpSpPr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1474" y="981"/>
              <a:ext cx="2149" cy="426"/>
              <a:chOff x="1474" y="981"/>
              <a:chExt cx="2149" cy="426"/>
            </a:xfrm>
          </p:grpSpPr>
          <p:sp>
            <p:nvSpPr>
              <p:cNvPr id="17438" name="Oval 5"/>
              <p:cNvSpPr>
                <a:spLocks noChangeAspect="1" noChangeArrowheads="1"/>
              </p:cNvSpPr>
              <p:nvPr/>
            </p:nvSpPr>
            <p:spPr bwMode="auto">
              <a:xfrm>
                <a:off x="1746" y="1207"/>
                <a:ext cx="63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39" name="Oval 6"/>
              <p:cNvSpPr>
                <a:spLocks noChangeAspect="1" noChangeArrowheads="1"/>
              </p:cNvSpPr>
              <p:nvPr/>
            </p:nvSpPr>
            <p:spPr bwMode="auto">
              <a:xfrm>
                <a:off x="2291" y="1253"/>
                <a:ext cx="63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40" name="Oval 7"/>
              <p:cNvSpPr>
                <a:spLocks noChangeAspect="1" noChangeArrowheads="1"/>
              </p:cNvSpPr>
              <p:nvPr/>
            </p:nvSpPr>
            <p:spPr bwMode="auto">
              <a:xfrm>
                <a:off x="2472" y="981"/>
                <a:ext cx="63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41" name="Oval 8"/>
              <p:cNvSpPr>
                <a:spLocks noChangeAspect="1" noChangeArrowheads="1"/>
              </p:cNvSpPr>
              <p:nvPr/>
            </p:nvSpPr>
            <p:spPr bwMode="auto">
              <a:xfrm>
                <a:off x="1973" y="1253"/>
                <a:ext cx="63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42" name="Oval 9"/>
              <p:cNvSpPr>
                <a:spLocks noChangeAspect="1" noChangeArrowheads="1"/>
              </p:cNvSpPr>
              <p:nvPr/>
            </p:nvSpPr>
            <p:spPr bwMode="auto">
              <a:xfrm>
                <a:off x="2290" y="1026"/>
                <a:ext cx="63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43" name="Oval 14"/>
              <p:cNvSpPr>
                <a:spLocks noChangeAspect="1" noChangeArrowheads="1"/>
              </p:cNvSpPr>
              <p:nvPr/>
            </p:nvSpPr>
            <p:spPr bwMode="auto">
              <a:xfrm>
                <a:off x="2517" y="1253"/>
                <a:ext cx="63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44" name="Oval 15"/>
              <p:cNvSpPr>
                <a:spLocks noChangeAspect="1" noChangeArrowheads="1"/>
              </p:cNvSpPr>
              <p:nvPr/>
            </p:nvSpPr>
            <p:spPr bwMode="auto">
              <a:xfrm>
                <a:off x="2562" y="1026"/>
                <a:ext cx="63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45" name="Oval 16"/>
              <p:cNvSpPr>
                <a:spLocks noChangeAspect="1" noChangeArrowheads="1"/>
              </p:cNvSpPr>
              <p:nvPr/>
            </p:nvSpPr>
            <p:spPr bwMode="auto">
              <a:xfrm>
                <a:off x="2699" y="1071"/>
                <a:ext cx="63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46" name="Oval 17"/>
              <p:cNvSpPr>
                <a:spLocks noChangeAspect="1" noChangeArrowheads="1"/>
              </p:cNvSpPr>
              <p:nvPr/>
            </p:nvSpPr>
            <p:spPr bwMode="auto">
              <a:xfrm>
                <a:off x="1474" y="1344"/>
                <a:ext cx="63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47" name="Oval 18"/>
              <p:cNvSpPr>
                <a:spLocks noChangeAspect="1" noChangeArrowheads="1"/>
              </p:cNvSpPr>
              <p:nvPr/>
            </p:nvSpPr>
            <p:spPr bwMode="auto">
              <a:xfrm>
                <a:off x="3243" y="1117"/>
                <a:ext cx="63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48" name="Oval 19"/>
              <p:cNvSpPr>
                <a:spLocks noChangeAspect="1" noChangeArrowheads="1"/>
              </p:cNvSpPr>
              <p:nvPr/>
            </p:nvSpPr>
            <p:spPr bwMode="auto">
              <a:xfrm>
                <a:off x="2880" y="1162"/>
                <a:ext cx="63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49" name="Oval 20"/>
              <p:cNvSpPr>
                <a:spLocks noChangeAspect="1" noChangeArrowheads="1"/>
              </p:cNvSpPr>
              <p:nvPr/>
            </p:nvSpPr>
            <p:spPr bwMode="auto">
              <a:xfrm>
                <a:off x="3424" y="1253"/>
                <a:ext cx="63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50" name="Oval 21"/>
              <p:cNvSpPr>
                <a:spLocks noChangeAspect="1" noChangeArrowheads="1"/>
              </p:cNvSpPr>
              <p:nvPr/>
            </p:nvSpPr>
            <p:spPr bwMode="auto">
              <a:xfrm>
                <a:off x="3061" y="1207"/>
                <a:ext cx="63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51" name="Oval 22"/>
              <p:cNvSpPr>
                <a:spLocks noChangeAspect="1" noChangeArrowheads="1"/>
              </p:cNvSpPr>
              <p:nvPr/>
            </p:nvSpPr>
            <p:spPr bwMode="auto">
              <a:xfrm>
                <a:off x="3560" y="1117"/>
                <a:ext cx="63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52" name="Oval 23"/>
              <p:cNvSpPr>
                <a:spLocks noChangeAspect="1" noChangeArrowheads="1"/>
              </p:cNvSpPr>
              <p:nvPr/>
            </p:nvSpPr>
            <p:spPr bwMode="auto">
              <a:xfrm>
                <a:off x="3198" y="1253"/>
                <a:ext cx="63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53" name="Oval 24"/>
              <p:cNvSpPr>
                <a:spLocks noChangeAspect="1" noChangeArrowheads="1"/>
              </p:cNvSpPr>
              <p:nvPr/>
            </p:nvSpPr>
            <p:spPr bwMode="auto">
              <a:xfrm>
                <a:off x="1929" y="1072"/>
                <a:ext cx="63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54" name="Oval 25"/>
              <p:cNvSpPr>
                <a:spLocks noChangeAspect="1" noChangeArrowheads="1"/>
              </p:cNvSpPr>
              <p:nvPr/>
            </p:nvSpPr>
            <p:spPr bwMode="auto">
              <a:xfrm>
                <a:off x="2110" y="1208"/>
                <a:ext cx="63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55" name="Oval 26"/>
              <p:cNvSpPr>
                <a:spLocks noChangeAspect="1" noChangeArrowheads="1"/>
              </p:cNvSpPr>
              <p:nvPr/>
            </p:nvSpPr>
            <p:spPr bwMode="auto">
              <a:xfrm>
                <a:off x="2110" y="1026"/>
                <a:ext cx="63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56" name="Oval 27"/>
              <p:cNvSpPr>
                <a:spLocks noChangeAspect="1" noChangeArrowheads="1"/>
              </p:cNvSpPr>
              <p:nvPr/>
            </p:nvSpPr>
            <p:spPr bwMode="auto">
              <a:xfrm>
                <a:off x="1610" y="1298"/>
                <a:ext cx="63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57" name="Oval 28"/>
              <p:cNvSpPr>
                <a:spLocks noChangeAspect="1" noChangeArrowheads="1"/>
              </p:cNvSpPr>
              <p:nvPr/>
            </p:nvSpPr>
            <p:spPr bwMode="auto">
              <a:xfrm>
                <a:off x="1519" y="1071"/>
                <a:ext cx="63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</a:endParaRPr>
              </a:p>
            </p:txBody>
          </p:sp>
        </p:grpSp>
        <p:grpSp>
          <p:nvGrpSpPr>
            <p:cNvPr id="5" name="Group 51"/>
            <p:cNvGrpSpPr>
              <a:grpSpLocks/>
            </p:cNvGrpSpPr>
            <p:nvPr/>
          </p:nvGrpSpPr>
          <p:grpSpPr bwMode="auto">
            <a:xfrm>
              <a:off x="1429" y="1752"/>
              <a:ext cx="2285" cy="426"/>
              <a:chOff x="1429" y="1752"/>
              <a:chExt cx="2285" cy="426"/>
            </a:xfrm>
          </p:grpSpPr>
          <p:sp>
            <p:nvSpPr>
              <p:cNvPr id="17418" name="Oval 29"/>
              <p:cNvSpPr>
                <a:spLocks noChangeAspect="1" noChangeArrowheads="1"/>
              </p:cNvSpPr>
              <p:nvPr/>
            </p:nvSpPr>
            <p:spPr bwMode="auto">
              <a:xfrm>
                <a:off x="1927" y="1797"/>
                <a:ext cx="63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19" name="Oval 30"/>
              <p:cNvSpPr>
                <a:spLocks noChangeAspect="1" noChangeArrowheads="1"/>
              </p:cNvSpPr>
              <p:nvPr/>
            </p:nvSpPr>
            <p:spPr bwMode="auto">
              <a:xfrm>
                <a:off x="2245" y="1978"/>
                <a:ext cx="63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20" name="Oval 31"/>
              <p:cNvSpPr>
                <a:spLocks noChangeAspect="1" noChangeArrowheads="1"/>
              </p:cNvSpPr>
              <p:nvPr/>
            </p:nvSpPr>
            <p:spPr bwMode="auto">
              <a:xfrm>
                <a:off x="3288" y="1752"/>
                <a:ext cx="63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21" name="Oval 32"/>
              <p:cNvSpPr>
                <a:spLocks noChangeAspect="1" noChangeArrowheads="1"/>
              </p:cNvSpPr>
              <p:nvPr/>
            </p:nvSpPr>
            <p:spPr bwMode="auto">
              <a:xfrm>
                <a:off x="1746" y="1752"/>
                <a:ext cx="63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22" name="Oval 33"/>
              <p:cNvSpPr>
                <a:spLocks noChangeAspect="1" noChangeArrowheads="1"/>
              </p:cNvSpPr>
              <p:nvPr/>
            </p:nvSpPr>
            <p:spPr bwMode="auto">
              <a:xfrm>
                <a:off x="2608" y="1979"/>
                <a:ext cx="63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23" name="Oval 34"/>
              <p:cNvSpPr>
                <a:spLocks noChangeAspect="1" noChangeArrowheads="1"/>
              </p:cNvSpPr>
              <p:nvPr/>
            </p:nvSpPr>
            <p:spPr bwMode="auto">
              <a:xfrm>
                <a:off x="2472" y="1842"/>
                <a:ext cx="63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24" name="Oval 35"/>
              <p:cNvSpPr>
                <a:spLocks noChangeAspect="1" noChangeArrowheads="1"/>
              </p:cNvSpPr>
              <p:nvPr/>
            </p:nvSpPr>
            <p:spPr bwMode="auto">
              <a:xfrm>
                <a:off x="2653" y="2115"/>
                <a:ext cx="63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25" name="Oval 36"/>
              <p:cNvSpPr>
                <a:spLocks noChangeAspect="1" noChangeArrowheads="1"/>
              </p:cNvSpPr>
              <p:nvPr/>
            </p:nvSpPr>
            <p:spPr bwMode="auto">
              <a:xfrm>
                <a:off x="3470" y="1842"/>
                <a:ext cx="63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26" name="Oval 37"/>
              <p:cNvSpPr>
                <a:spLocks noChangeAspect="1" noChangeArrowheads="1"/>
              </p:cNvSpPr>
              <p:nvPr/>
            </p:nvSpPr>
            <p:spPr bwMode="auto">
              <a:xfrm>
                <a:off x="2472" y="2068"/>
                <a:ext cx="63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27" name="Oval 38"/>
              <p:cNvSpPr>
                <a:spLocks noChangeAspect="1" noChangeArrowheads="1"/>
              </p:cNvSpPr>
              <p:nvPr/>
            </p:nvSpPr>
            <p:spPr bwMode="auto">
              <a:xfrm>
                <a:off x="3061" y="1797"/>
                <a:ext cx="63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28" name="Oval 39"/>
              <p:cNvSpPr>
                <a:spLocks noChangeAspect="1" noChangeArrowheads="1"/>
              </p:cNvSpPr>
              <p:nvPr/>
            </p:nvSpPr>
            <p:spPr bwMode="auto">
              <a:xfrm>
                <a:off x="2745" y="1978"/>
                <a:ext cx="63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29" name="Oval 40"/>
              <p:cNvSpPr>
                <a:spLocks noChangeAspect="1" noChangeArrowheads="1"/>
              </p:cNvSpPr>
              <p:nvPr/>
            </p:nvSpPr>
            <p:spPr bwMode="auto">
              <a:xfrm>
                <a:off x="3152" y="1933"/>
                <a:ext cx="63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30" name="Oval 41"/>
              <p:cNvSpPr>
                <a:spLocks noChangeAspect="1" noChangeArrowheads="1"/>
              </p:cNvSpPr>
              <p:nvPr/>
            </p:nvSpPr>
            <p:spPr bwMode="auto">
              <a:xfrm>
                <a:off x="2926" y="1932"/>
                <a:ext cx="63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31" name="Oval 42"/>
              <p:cNvSpPr>
                <a:spLocks noChangeAspect="1" noChangeArrowheads="1"/>
              </p:cNvSpPr>
              <p:nvPr/>
            </p:nvSpPr>
            <p:spPr bwMode="auto">
              <a:xfrm>
                <a:off x="3651" y="1842"/>
                <a:ext cx="63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32" name="Oval 43"/>
              <p:cNvSpPr>
                <a:spLocks noChangeAspect="1" noChangeArrowheads="1"/>
              </p:cNvSpPr>
              <p:nvPr/>
            </p:nvSpPr>
            <p:spPr bwMode="auto">
              <a:xfrm>
                <a:off x="3288" y="1933"/>
                <a:ext cx="63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33" name="Oval 44"/>
              <p:cNvSpPr>
                <a:spLocks noChangeAspect="1" noChangeArrowheads="1"/>
              </p:cNvSpPr>
              <p:nvPr/>
            </p:nvSpPr>
            <p:spPr bwMode="auto">
              <a:xfrm>
                <a:off x="1610" y="1842"/>
                <a:ext cx="63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34" name="Oval 45"/>
              <p:cNvSpPr>
                <a:spLocks noChangeAspect="1" noChangeArrowheads="1"/>
              </p:cNvSpPr>
              <p:nvPr/>
            </p:nvSpPr>
            <p:spPr bwMode="auto">
              <a:xfrm>
                <a:off x="2064" y="1933"/>
                <a:ext cx="63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35" name="Oval 46"/>
              <p:cNvSpPr>
                <a:spLocks noChangeAspect="1" noChangeArrowheads="1"/>
              </p:cNvSpPr>
              <p:nvPr/>
            </p:nvSpPr>
            <p:spPr bwMode="auto">
              <a:xfrm>
                <a:off x="1837" y="1933"/>
                <a:ext cx="63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36" name="Oval 47"/>
              <p:cNvSpPr>
                <a:spLocks noChangeAspect="1" noChangeArrowheads="1"/>
              </p:cNvSpPr>
              <p:nvPr/>
            </p:nvSpPr>
            <p:spPr bwMode="auto">
              <a:xfrm>
                <a:off x="1429" y="1979"/>
                <a:ext cx="63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37" name="Oval 48"/>
              <p:cNvSpPr>
                <a:spLocks noChangeAspect="1" noChangeArrowheads="1"/>
              </p:cNvSpPr>
              <p:nvPr/>
            </p:nvSpPr>
            <p:spPr bwMode="auto">
              <a:xfrm>
                <a:off x="2154" y="1797"/>
                <a:ext cx="63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</a:endParaRPr>
              </a:p>
            </p:txBody>
          </p:sp>
        </p:grpSp>
      </p:grpSp>
      <p:sp>
        <p:nvSpPr>
          <p:cNvPr id="17415" name="AutoShape 49"/>
          <p:cNvSpPr>
            <a:spLocks noChangeArrowheads="1"/>
          </p:cNvSpPr>
          <p:nvPr/>
        </p:nvSpPr>
        <p:spPr bwMode="auto">
          <a:xfrm>
            <a:off x="0" y="4652963"/>
            <a:ext cx="5832475" cy="1944687"/>
          </a:xfrm>
          <a:prstGeom prst="wedgeRoundRectCallout">
            <a:avLst>
              <a:gd name="adj1" fmla="val 28866"/>
              <a:gd name="adj2" fmla="val -132440"/>
              <a:gd name="adj3" fmla="val 16667"/>
            </a:avLst>
          </a:prstGeom>
          <a:solidFill>
            <a:srgbClr val="00CC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>
                <a:latin typeface="Tahoma" pitchFamily="34" charset="0"/>
              </a:rPr>
              <a:t>As the C atoms are only bonded to 3 others, the extra electrons form clouds of ‘free electrons’ between the layers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0" y="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/>
              <a:t>Flate</a:t>
            </a:r>
            <a:r>
              <a:rPr lang="en-GB" sz="2400" b="1" dirty="0" smtClean="0"/>
              <a:t> shape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2894013" y="0"/>
            <a:ext cx="3673475" cy="492125"/>
          </a:xfrm>
          <a:prstGeom prst="rect">
            <a:avLst/>
          </a:prstGeom>
          <a:solidFill>
            <a:srgbClr val="FFCC99">
              <a:alpha val="59999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600">
                <a:latin typeface="Tahoma" pitchFamily="34" charset="0"/>
              </a:rPr>
              <a:t>Graphite - Properties</a:t>
            </a: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36513" y="2420938"/>
            <a:ext cx="3454400" cy="2592387"/>
            <a:chOff x="113" y="527"/>
            <a:chExt cx="2177" cy="1633"/>
          </a:xfrm>
        </p:grpSpPr>
        <p:pic>
          <p:nvPicPr>
            <p:cNvPr id="18441" name="Picture 5" descr="image00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" y="527"/>
              <a:ext cx="2177" cy="1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2" name="Oval 26"/>
            <p:cNvSpPr>
              <a:spLocks noChangeAspect="1" noChangeArrowheads="1"/>
            </p:cNvSpPr>
            <p:nvPr/>
          </p:nvSpPr>
          <p:spPr bwMode="auto">
            <a:xfrm>
              <a:off x="974" y="1117"/>
              <a:ext cx="63" cy="6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600">
                <a:latin typeface="Tahoma" pitchFamily="34" charset="0"/>
              </a:endParaRPr>
            </a:p>
          </p:txBody>
        </p:sp>
        <p:sp>
          <p:nvSpPr>
            <p:cNvPr id="18443" name="Oval 27"/>
            <p:cNvSpPr>
              <a:spLocks noChangeAspect="1" noChangeArrowheads="1"/>
            </p:cNvSpPr>
            <p:nvPr/>
          </p:nvSpPr>
          <p:spPr bwMode="auto">
            <a:xfrm>
              <a:off x="1292" y="1298"/>
              <a:ext cx="63" cy="6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600">
                <a:latin typeface="Tahoma" pitchFamily="34" charset="0"/>
              </a:endParaRPr>
            </a:p>
          </p:txBody>
        </p:sp>
        <p:sp>
          <p:nvSpPr>
            <p:cNvPr id="18444" name="Oval 29"/>
            <p:cNvSpPr>
              <a:spLocks noChangeAspect="1" noChangeArrowheads="1"/>
            </p:cNvSpPr>
            <p:nvPr/>
          </p:nvSpPr>
          <p:spPr bwMode="auto">
            <a:xfrm>
              <a:off x="793" y="1072"/>
              <a:ext cx="63" cy="6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600">
                <a:latin typeface="Tahoma" pitchFamily="34" charset="0"/>
              </a:endParaRPr>
            </a:p>
          </p:txBody>
        </p:sp>
        <p:sp>
          <p:nvSpPr>
            <p:cNvPr id="18445" name="Oval 30"/>
            <p:cNvSpPr>
              <a:spLocks noChangeAspect="1" noChangeArrowheads="1"/>
            </p:cNvSpPr>
            <p:nvPr/>
          </p:nvSpPr>
          <p:spPr bwMode="auto">
            <a:xfrm>
              <a:off x="1655" y="1299"/>
              <a:ext cx="63" cy="6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600">
                <a:latin typeface="Tahoma" pitchFamily="34" charset="0"/>
              </a:endParaRPr>
            </a:p>
          </p:txBody>
        </p:sp>
        <p:sp>
          <p:nvSpPr>
            <p:cNvPr id="18446" name="Oval 31"/>
            <p:cNvSpPr>
              <a:spLocks noChangeAspect="1" noChangeArrowheads="1"/>
            </p:cNvSpPr>
            <p:nvPr/>
          </p:nvSpPr>
          <p:spPr bwMode="auto">
            <a:xfrm>
              <a:off x="1519" y="1162"/>
              <a:ext cx="63" cy="6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600">
                <a:latin typeface="Tahoma" pitchFamily="34" charset="0"/>
              </a:endParaRPr>
            </a:p>
          </p:txBody>
        </p:sp>
        <p:sp>
          <p:nvSpPr>
            <p:cNvPr id="18447" name="Oval 32"/>
            <p:cNvSpPr>
              <a:spLocks noChangeAspect="1" noChangeArrowheads="1"/>
            </p:cNvSpPr>
            <p:nvPr/>
          </p:nvSpPr>
          <p:spPr bwMode="auto">
            <a:xfrm>
              <a:off x="1700" y="1435"/>
              <a:ext cx="63" cy="6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600">
                <a:latin typeface="Tahoma" pitchFamily="34" charset="0"/>
              </a:endParaRPr>
            </a:p>
          </p:txBody>
        </p:sp>
        <p:sp>
          <p:nvSpPr>
            <p:cNvPr id="18448" name="Oval 34"/>
            <p:cNvSpPr>
              <a:spLocks noChangeAspect="1" noChangeArrowheads="1"/>
            </p:cNvSpPr>
            <p:nvPr/>
          </p:nvSpPr>
          <p:spPr bwMode="auto">
            <a:xfrm>
              <a:off x="1519" y="1388"/>
              <a:ext cx="63" cy="6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600">
                <a:latin typeface="Tahoma" pitchFamily="34" charset="0"/>
              </a:endParaRPr>
            </a:p>
          </p:txBody>
        </p:sp>
        <p:sp>
          <p:nvSpPr>
            <p:cNvPr id="18449" name="Oval 36"/>
            <p:cNvSpPr>
              <a:spLocks noChangeAspect="1" noChangeArrowheads="1"/>
            </p:cNvSpPr>
            <p:nvPr/>
          </p:nvSpPr>
          <p:spPr bwMode="auto">
            <a:xfrm>
              <a:off x="1792" y="1298"/>
              <a:ext cx="63" cy="6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600">
                <a:latin typeface="Tahoma" pitchFamily="34" charset="0"/>
              </a:endParaRPr>
            </a:p>
          </p:txBody>
        </p:sp>
        <p:sp>
          <p:nvSpPr>
            <p:cNvPr id="18450" name="Oval 41"/>
            <p:cNvSpPr>
              <a:spLocks noChangeAspect="1" noChangeArrowheads="1"/>
            </p:cNvSpPr>
            <p:nvPr/>
          </p:nvSpPr>
          <p:spPr bwMode="auto">
            <a:xfrm>
              <a:off x="657" y="1162"/>
              <a:ext cx="63" cy="6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600">
                <a:latin typeface="Tahoma" pitchFamily="34" charset="0"/>
              </a:endParaRPr>
            </a:p>
          </p:txBody>
        </p:sp>
        <p:sp>
          <p:nvSpPr>
            <p:cNvPr id="18451" name="Oval 42"/>
            <p:cNvSpPr>
              <a:spLocks noChangeAspect="1" noChangeArrowheads="1"/>
            </p:cNvSpPr>
            <p:nvPr/>
          </p:nvSpPr>
          <p:spPr bwMode="auto">
            <a:xfrm>
              <a:off x="1111" y="1253"/>
              <a:ext cx="63" cy="6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600">
                <a:latin typeface="Tahoma" pitchFamily="34" charset="0"/>
              </a:endParaRPr>
            </a:p>
          </p:txBody>
        </p:sp>
        <p:sp>
          <p:nvSpPr>
            <p:cNvPr id="18452" name="Oval 43"/>
            <p:cNvSpPr>
              <a:spLocks noChangeAspect="1" noChangeArrowheads="1"/>
            </p:cNvSpPr>
            <p:nvPr/>
          </p:nvSpPr>
          <p:spPr bwMode="auto">
            <a:xfrm>
              <a:off x="884" y="1253"/>
              <a:ext cx="63" cy="6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600">
                <a:latin typeface="Tahoma" pitchFamily="34" charset="0"/>
              </a:endParaRPr>
            </a:p>
          </p:txBody>
        </p:sp>
        <p:sp>
          <p:nvSpPr>
            <p:cNvPr id="18453" name="Oval 44"/>
            <p:cNvSpPr>
              <a:spLocks noChangeAspect="1" noChangeArrowheads="1"/>
            </p:cNvSpPr>
            <p:nvPr/>
          </p:nvSpPr>
          <p:spPr bwMode="auto">
            <a:xfrm>
              <a:off x="476" y="1299"/>
              <a:ext cx="63" cy="6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600">
                <a:latin typeface="Tahoma" pitchFamily="34" charset="0"/>
              </a:endParaRPr>
            </a:p>
          </p:txBody>
        </p:sp>
        <p:sp>
          <p:nvSpPr>
            <p:cNvPr id="18454" name="Oval 45"/>
            <p:cNvSpPr>
              <a:spLocks noChangeAspect="1" noChangeArrowheads="1"/>
            </p:cNvSpPr>
            <p:nvPr/>
          </p:nvSpPr>
          <p:spPr bwMode="auto">
            <a:xfrm>
              <a:off x="1201" y="1117"/>
              <a:ext cx="63" cy="6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600">
                <a:latin typeface="Tahoma" pitchFamily="34" charset="0"/>
              </a:endParaRPr>
            </a:p>
          </p:txBody>
        </p:sp>
      </p:grpSp>
      <p:sp>
        <p:nvSpPr>
          <p:cNvPr id="18436" name="Text Box 46"/>
          <p:cNvSpPr txBox="1">
            <a:spLocks noChangeArrowheads="1"/>
          </p:cNvSpPr>
          <p:nvPr/>
        </p:nvSpPr>
        <p:spPr bwMode="auto">
          <a:xfrm>
            <a:off x="130175" y="544513"/>
            <a:ext cx="8820150" cy="893762"/>
          </a:xfrm>
          <a:prstGeom prst="rect">
            <a:avLst/>
          </a:prstGeom>
          <a:solidFill>
            <a:srgbClr val="FFCC00">
              <a:alpha val="4196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600">
                <a:latin typeface="Tahoma" pitchFamily="34" charset="0"/>
              </a:rPr>
              <a:t>The STRONG BONDS between the ATOMS mean it has HIGH MELTING and BOILING POINTS</a:t>
            </a:r>
          </a:p>
        </p:txBody>
      </p:sp>
      <p:sp>
        <p:nvSpPr>
          <p:cNvPr id="18437" name="Text Box 47"/>
          <p:cNvSpPr txBox="1">
            <a:spLocks noChangeArrowheads="1"/>
          </p:cNvSpPr>
          <p:nvPr/>
        </p:nvSpPr>
        <p:spPr bwMode="auto">
          <a:xfrm>
            <a:off x="3548063" y="1654175"/>
            <a:ext cx="5402262" cy="2092325"/>
          </a:xfrm>
          <a:prstGeom prst="rect">
            <a:avLst/>
          </a:prstGeom>
          <a:solidFill>
            <a:srgbClr val="FFCC00">
              <a:alpha val="4196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600">
                <a:latin typeface="Tahoma" pitchFamily="34" charset="0"/>
              </a:rPr>
              <a:t>The WEAK BONDS between the LAYERS mean it is SOFT and SLIPPERY as the layers SLIDE over each other easily (used in pencils and as a solid lubricant)</a:t>
            </a:r>
          </a:p>
        </p:txBody>
      </p:sp>
      <p:sp>
        <p:nvSpPr>
          <p:cNvPr id="18438" name="Text Box 48"/>
          <p:cNvSpPr txBox="1">
            <a:spLocks noChangeArrowheads="1"/>
          </p:cNvSpPr>
          <p:nvPr/>
        </p:nvSpPr>
        <p:spPr bwMode="auto">
          <a:xfrm>
            <a:off x="130175" y="5500688"/>
            <a:ext cx="8820150" cy="1293812"/>
          </a:xfrm>
          <a:prstGeom prst="rect">
            <a:avLst/>
          </a:prstGeom>
          <a:solidFill>
            <a:srgbClr val="FFCC00">
              <a:alpha val="4196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600">
                <a:latin typeface="Tahoma" pitchFamily="34" charset="0"/>
              </a:rPr>
              <a:t>The FREE ELECTRONS between the layers mean that graphite CONDUCTS ELECTRICITY (used as sliding contacts in electric motors)</a:t>
            </a:r>
          </a:p>
        </p:txBody>
      </p:sp>
      <p:pic>
        <p:nvPicPr>
          <p:cNvPr id="18439" name="Picture 49" descr="graphit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3933825"/>
            <a:ext cx="1169988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53" descr="motor-brush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4425" y="3922713"/>
            <a:ext cx="2730500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179388" y="188913"/>
            <a:ext cx="8713787" cy="6480175"/>
          </a:xfrm>
        </p:spPr>
        <p:txBody>
          <a:bodyPr>
            <a:normAutofit lnSpcReduction="10000"/>
          </a:bodyPr>
          <a:lstStyle/>
          <a:p>
            <a:pPr algn="ctr">
              <a:buFont typeface="Arial" charset="0"/>
              <a:buNone/>
            </a:pPr>
            <a:r>
              <a:rPr lang="en-GB" sz="2800" u="sng" dirty="0" smtClean="0"/>
              <a:t>Homework</a:t>
            </a:r>
          </a:p>
          <a:p>
            <a:endParaRPr lang="en-GB" sz="2800" dirty="0" smtClean="0"/>
          </a:p>
          <a:p>
            <a:r>
              <a:rPr lang="en-GB" sz="2800" dirty="0" smtClean="0"/>
              <a:t>Private study work </a:t>
            </a:r>
            <a:r>
              <a:rPr lang="en-GB" sz="2800" dirty="0" smtClean="0">
                <a:solidFill>
                  <a:srgbClr val="7030A0"/>
                </a:solidFill>
              </a:rPr>
              <a:t>(bring notes to show me next lesson)</a:t>
            </a:r>
            <a:r>
              <a:rPr lang="en-GB" sz="2800" dirty="0" smtClean="0"/>
              <a:t>;</a:t>
            </a:r>
          </a:p>
          <a:p>
            <a:r>
              <a:rPr lang="en-GB" sz="2800" dirty="0" smtClean="0"/>
              <a:t>Read pages 66 </a:t>
            </a:r>
            <a:r>
              <a:rPr lang="en-GB" sz="2800" smtClean="0"/>
              <a:t>– 71 </a:t>
            </a:r>
            <a:r>
              <a:rPr lang="en-GB" sz="2800" dirty="0" smtClean="0"/>
              <a:t>in your text book</a:t>
            </a:r>
          </a:p>
          <a:p>
            <a:r>
              <a:rPr lang="en-GB" sz="2800" dirty="0" smtClean="0"/>
              <a:t>Complete the summary questions on each double page spread.</a:t>
            </a:r>
          </a:p>
          <a:p>
            <a:r>
              <a:rPr lang="en-GB" sz="2800" dirty="0" smtClean="0"/>
              <a:t>Look at the following websites</a:t>
            </a:r>
          </a:p>
          <a:p>
            <a:r>
              <a:rPr lang="en-GB" sz="2800" dirty="0" smtClean="0">
                <a:hlinkClick r:id="rId2"/>
              </a:rPr>
              <a:t>http://www.chemguide.co.uk/atoms/structsmenu.html#top</a:t>
            </a:r>
            <a:endParaRPr lang="en-GB" sz="2800" dirty="0" smtClean="0"/>
          </a:p>
          <a:p>
            <a:pPr>
              <a:buNone/>
            </a:pPr>
            <a:r>
              <a:rPr lang="en-GB" sz="2800" dirty="0" smtClean="0"/>
              <a:t>(Not the structures of period 3)</a:t>
            </a:r>
          </a:p>
          <a:p>
            <a:r>
              <a:rPr lang="en-GB" sz="2800" dirty="0" smtClean="0">
                <a:hlinkClick r:id="rId3"/>
              </a:rPr>
              <a:t>http://www.chemnotes.org.uk/f321.html</a:t>
            </a:r>
            <a:endParaRPr lang="en-GB" sz="2800" dirty="0" smtClean="0"/>
          </a:p>
          <a:p>
            <a:r>
              <a:rPr lang="en-GB" sz="2800" dirty="0" smtClean="0"/>
              <a:t>Topic 5, concentrate on structure, bonding and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60" name="Group 24"/>
          <p:cNvGraphicFramePr>
            <a:graphicFrameLocks noGrp="1"/>
          </p:cNvGraphicFramePr>
          <p:nvPr>
            <p:ph type="tbl" idx="1"/>
          </p:nvPr>
        </p:nvGraphicFramePr>
        <p:xfrm>
          <a:off x="457200" y="620713"/>
          <a:ext cx="8229600" cy="5553076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376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Graphite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Diamond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6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Conducts electricity, delocalised electron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Is a non-conductor, strong covalent bonds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39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Acts as a lubricant – it is soft and brittle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Is the hardest natural substance – used in drill bits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6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475" name="Picture 29" descr="Diamond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4868863"/>
            <a:ext cx="1135062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Picture 34" descr="grap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4941888"/>
            <a:ext cx="115252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922338"/>
          </a:xfrm>
        </p:spPr>
        <p:txBody>
          <a:bodyPr/>
          <a:lstStyle/>
          <a:p>
            <a:pPr eaLnBrk="1" hangingPunct="1"/>
            <a:r>
              <a:rPr lang="en-GB" smtClean="0"/>
              <a:t>Allotropes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213" y="620713"/>
            <a:ext cx="8713787" cy="4760912"/>
          </a:xfrm>
        </p:spPr>
        <p:txBody>
          <a:bodyPr/>
          <a:lstStyle/>
          <a:p>
            <a:pPr eaLnBrk="1" hangingPunct="1"/>
            <a:r>
              <a:rPr lang="en-GB" smtClean="0"/>
              <a:t>Different structures of the same element are called </a:t>
            </a:r>
            <a:r>
              <a:rPr lang="en-GB" b="1" smtClean="0">
                <a:solidFill>
                  <a:srgbClr val="FF3300"/>
                </a:solidFill>
              </a:rPr>
              <a:t>allotropes</a:t>
            </a:r>
            <a:r>
              <a:rPr lang="en-GB" smtClean="0"/>
              <a:t>.  They have different physical properties but similar chemical properties.</a:t>
            </a:r>
            <a:r>
              <a:rPr lang="en-GB" b="1" smtClean="0"/>
              <a:t/>
            </a:r>
            <a:br>
              <a:rPr lang="en-GB" b="1" smtClean="0"/>
            </a:br>
            <a:endParaRPr lang="en-GB" b="1" smtClean="0"/>
          </a:p>
          <a:p>
            <a:pPr eaLnBrk="1" hangingPunct="1"/>
            <a:r>
              <a:rPr lang="en-GB" smtClean="0"/>
              <a:t>Graphite, diamond and buckminsterfullerene are all allotropes of carbon</a:t>
            </a:r>
          </a:p>
          <a:p>
            <a:pPr eaLnBrk="1" hangingPunct="1"/>
            <a:endParaRPr lang="en-US" smtClean="0"/>
          </a:p>
        </p:txBody>
      </p:sp>
      <p:pic>
        <p:nvPicPr>
          <p:cNvPr id="16388" name="Picture 4" descr="grap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481513"/>
            <a:ext cx="24479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Diamond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4227513"/>
            <a:ext cx="25923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buckminster"/>
          <p:cNvPicPr>
            <a:picLocks noChangeAspect="1" noChangeArrowheads="1"/>
          </p:cNvPicPr>
          <p:nvPr/>
        </p:nvPicPr>
        <p:blipFill>
          <a:blip r:embed="rId5" cstate="print"/>
          <a:srcRect l="19115" r="21407" b="26491"/>
          <a:stretch>
            <a:fillRect/>
          </a:stretch>
        </p:blipFill>
        <p:spPr bwMode="auto">
          <a:xfrm>
            <a:off x="6372225" y="4481513"/>
            <a:ext cx="20859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Fullerenes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96975"/>
            <a:ext cx="4038600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smtClean="0"/>
              <a:t>These are molecules of carbon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Each one has a definite number of carbon atoms joined by strong covalent bonds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There is much research into possible uses of the fullerenes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8200" y="2360613"/>
          <a:ext cx="4038600" cy="300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hoto Editor Photo" r:id="rId4" imgW="7733333" imgH="5753903" progId="MSPhotoEd.3">
                  <p:embed/>
                </p:oleObj>
              </mc:Choice>
              <mc:Fallback>
                <p:oleObj name="Photo Editor Photo" r:id="rId4" imgW="7733333" imgH="5753903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360613"/>
                        <a:ext cx="4038600" cy="300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207963" y="50800"/>
            <a:ext cx="8829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>
                <a:solidFill>
                  <a:srgbClr val="000099"/>
                </a:solidFill>
                <a:latin typeface="Comic Sans MS" pitchFamily="66" charset="0"/>
              </a:rPr>
              <a:t>More on carbon: Buckminsterfullerene (C</a:t>
            </a:r>
            <a:r>
              <a:rPr lang="en-GB" sz="3200" b="1" baseline="-25000">
                <a:solidFill>
                  <a:srgbClr val="000099"/>
                </a:solidFill>
                <a:latin typeface="Comic Sans MS" pitchFamily="66" charset="0"/>
              </a:rPr>
              <a:t>60</a:t>
            </a:r>
            <a:r>
              <a:rPr lang="en-GB" sz="3200" b="1">
                <a:solidFill>
                  <a:srgbClr val="000099"/>
                </a:solidFill>
                <a:latin typeface="Comic Sans MS" pitchFamily="66" charset="0"/>
              </a:rPr>
              <a:t>)</a:t>
            </a:r>
            <a:endParaRPr lang="en-US" sz="3200" b="1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250825" y="784225"/>
            <a:ext cx="86423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600">
                <a:latin typeface="Comic Sans MS" pitchFamily="66" charset="0"/>
              </a:rPr>
              <a:t>Also called “buckyballs”. Discovered in 1985. Is a fullerene, there are other fullerenes, e.g. C</a:t>
            </a:r>
            <a:r>
              <a:rPr lang="en-GB" sz="2600" baseline="-25000">
                <a:latin typeface="Comic Sans MS" pitchFamily="66" charset="0"/>
              </a:rPr>
              <a:t>50</a:t>
            </a:r>
            <a:r>
              <a:rPr lang="en-GB" sz="2600">
                <a:latin typeface="Comic Sans MS" pitchFamily="66" charset="0"/>
              </a:rPr>
              <a:t>, C</a:t>
            </a:r>
            <a:r>
              <a:rPr lang="en-GB" sz="2600" baseline="-25000">
                <a:latin typeface="Comic Sans MS" pitchFamily="66" charset="0"/>
              </a:rPr>
              <a:t>70</a:t>
            </a:r>
            <a:r>
              <a:rPr lang="en-GB" sz="2600">
                <a:latin typeface="Comic Sans MS" pitchFamily="66" charset="0"/>
              </a:rPr>
              <a:t>, C</a:t>
            </a:r>
            <a:r>
              <a:rPr lang="en-GB" sz="2600" baseline="-25000">
                <a:latin typeface="Comic Sans MS" pitchFamily="66" charset="0"/>
              </a:rPr>
              <a:t>84</a:t>
            </a:r>
            <a:r>
              <a:rPr lang="en-GB" sz="2600">
                <a:latin typeface="Comic Sans MS" pitchFamily="66" charset="0"/>
              </a:rPr>
              <a:t>, C</a:t>
            </a:r>
            <a:r>
              <a:rPr lang="en-GB" sz="2600" baseline="-25000">
                <a:latin typeface="Comic Sans MS" pitchFamily="66" charset="0"/>
              </a:rPr>
              <a:t>100</a:t>
            </a:r>
            <a:endParaRPr lang="en-US" sz="2600">
              <a:latin typeface="Comic Sans MS" pitchFamily="66" charset="0"/>
            </a:endParaRPr>
          </a:p>
        </p:txBody>
      </p:sp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060575"/>
            <a:ext cx="223202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2492375"/>
            <a:ext cx="1512887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287338" y="4254500"/>
            <a:ext cx="4826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600">
                <a:latin typeface="Comic Sans MS" pitchFamily="66" charset="0"/>
              </a:rPr>
              <a:t>C</a:t>
            </a:r>
            <a:r>
              <a:rPr lang="en-GB" sz="2600" baseline="-25000">
                <a:latin typeface="Comic Sans MS" pitchFamily="66" charset="0"/>
              </a:rPr>
              <a:t>60</a:t>
            </a:r>
            <a:r>
              <a:rPr lang="en-GB" sz="2600">
                <a:latin typeface="Comic Sans MS" pitchFamily="66" charset="0"/>
              </a:rPr>
              <a:t>: The original fullerene.</a:t>
            </a:r>
          </a:p>
          <a:p>
            <a:r>
              <a:rPr lang="en-GB" sz="2600">
                <a:latin typeface="Comic Sans MS" pitchFamily="66" charset="0"/>
              </a:rPr>
              <a:t>It can be found naturally in soot.</a:t>
            </a:r>
          </a:p>
          <a:p>
            <a:r>
              <a:rPr lang="en-GB" sz="2600">
                <a:latin typeface="Comic Sans MS" pitchFamily="66" charset="0"/>
              </a:rPr>
              <a:t>Its structure is the same as that of a football – pentagons and hexagons.</a:t>
            </a:r>
            <a:endParaRPr lang="en-US" sz="2600">
              <a:latin typeface="Comic Sans MS" pitchFamily="66" charset="0"/>
            </a:endParaRPr>
          </a:p>
        </p:txBody>
      </p:sp>
      <p:pic>
        <p:nvPicPr>
          <p:cNvPr id="1536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3800" y="2079625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11"/>
          <p:cNvSpPr txBox="1">
            <a:spLocks noChangeArrowheads="1"/>
          </p:cNvSpPr>
          <p:nvPr/>
        </p:nvSpPr>
        <p:spPr bwMode="auto">
          <a:xfrm>
            <a:off x="6111875" y="4692650"/>
            <a:ext cx="266382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600">
                <a:latin typeface="Comic Sans MS" pitchFamily="66" charset="0"/>
              </a:rPr>
              <a:t>Carbon nanotubes: extensions of buckyballs.</a:t>
            </a:r>
            <a:endParaRPr lang="en-US" sz="26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05064"/>
            <a:ext cx="8229600" cy="2481139"/>
          </a:xfrm>
        </p:spPr>
        <p:txBody>
          <a:bodyPr/>
          <a:lstStyle/>
          <a:p>
            <a:pPr>
              <a:buNone/>
            </a:pPr>
            <a:r>
              <a:rPr lang="en-GB" dirty="0" err="1" smtClean="0"/>
              <a:t>Graphene</a:t>
            </a:r>
            <a:r>
              <a:rPr lang="en-GB" dirty="0" smtClean="0"/>
              <a:t> is a one atom thick layer of carbon atoms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245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1520" y="260648"/>
            <a:ext cx="8496944" cy="62925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1800" b="1" u="sng" dirty="0" smtClean="0"/>
              <a:t>Properties of giant and simple covalent substances</a:t>
            </a:r>
            <a:endParaRPr lang="en-GB" sz="1800" b="1" u="sng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r>
              <a:rPr lang="en-GB" sz="1800" b="1" u="sng" dirty="0" smtClean="0">
                <a:solidFill>
                  <a:srgbClr val="FF0000"/>
                </a:solidFill>
              </a:rPr>
              <a:t>For giant </a:t>
            </a:r>
            <a:r>
              <a:rPr lang="en-GB" sz="1800" b="1" u="sng" dirty="0" smtClean="0"/>
              <a:t>and simple covalent substances</a:t>
            </a:r>
            <a:endParaRPr lang="en-GB" sz="1800" b="1" u="sng" dirty="0" smtClean="0"/>
          </a:p>
          <a:p>
            <a:r>
              <a:rPr lang="en-GB" sz="1800" dirty="0" smtClean="0">
                <a:solidFill>
                  <a:srgbClr val="FF0000"/>
                </a:solidFill>
              </a:rPr>
              <a:t>know that giant lattices are present in: </a:t>
            </a:r>
            <a:br>
              <a:rPr lang="en-GB" sz="1800" dirty="0" smtClean="0">
                <a:solidFill>
                  <a:srgbClr val="FF0000"/>
                </a:solidFill>
              </a:rPr>
            </a:br>
            <a:r>
              <a:rPr lang="en-GB" sz="1800" dirty="0" smtClean="0">
                <a:solidFill>
                  <a:srgbClr val="FF0000"/>
                </a:solidFill>
              </a:rPr>
              <a:t>ii</a:t>
            </a:r>
            <a:r>
              <a:rPr lang="en-GB" sz="1800" dirty="0" smtClean="0">
                <a:solidFill>
                  <a:srgbClr val="FF0000"/>
                </a:solidFill>
              </a:rPr>
              <a:t>) covalently bonded solids, such as diamond, graphite and silicon(IV) oxide (giant covalent </a:t>
            </a:r>
            <a:r>
              <a:rPr lang="en-GB" sz="1800" dirty="0" smtClean="0">
                <a:solidFill>
                  <a:srgbClr val="FF0000"/>
                </a:solidFill>
              </a:rPr>
              <a:t>lattices)</a:t>
            </a:r>
          </a:p>
          <a:p>
            <a:r>
              <a:rPr lang="en-GB" sz="1800" dirty="0" smtClean="0"/>
              <a:t>know </a:t>
            </a:r>
            <a:r>
              <a:rPr lang="en-GB" sz="1800" dirty="0" smtClean="0"/>
              <a:t>that the structure of covalently bonded substances such as iodine, I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, and </a:t>
            </a:r>
            <a:r>
              <a:rPr lang="pt-BR" sz="1800" dirty="0" smtClean="0"/>
              <a:t>ice, H</a:t>
            </a:r>
            <a:r>
              <a:rPr lang="pt-BR" sz="1800" baseline="-25000" dirty="0" smtClean="0"/>
              <a:t>2</a:t>
            </a:r>
            <a:r>
              <a:rPr lang="pt-BR" sz="1800" dirty="0" smtClean="0"/>
              <a:t>O, is simple molecular </a:t>
            </a:r>
            <a:r>
              <a:rPr lang="pt-BR" sz="1800" dirty="0" smtClean="0"/>
              <a:t/>
            </a:r>
            <a:br>
              <a:rPr lang="pt-BR" sz="1800" dirty="0" smtClean="0"/>
            </a:br>
            <a:endParaRPr lang="pt-BR" sz="1800" dirty="0" smtClean="0"/>
          </a:p>
          <a:p>
            <a:r>
              <a:rPr lang="en-GB" sz="1800" dirty="0" smtClean="0">
                <a:solidFill>
                  <a:srgbClr val="FF0000"/>
                </a:solidFill>
              </a:rPr>
              <a:t>know the different structures formed by carbon atoms, including graphite, diamond and </a:t>
            </a:r>
            <a:r>
              <a:rPr lang="en-GB" sz="1800" dirty="0" smtClean="0">
                <a:solidFill>
                  <a:srgbClr val="FF0000"/>
                </a:solidFill>
              </a:rPr>
              <a:t>grapheme</a:t>
            </a:r>
            <a:r>
              <a:rPr lang="en-GB" sz="1800" dirty="0" smtClean="0"/>
              <a:t/>
            </a:r>
            <a:br>
              <a:rPr lang="en-GB" sz="1800" dirty="0" smtClean="0"/>
            </a:br>
            <a:endParaRPr lang="en-GB" sz="1800" dirty="0" smtClean="0"/>
          </a:p>
          <a:p>
            <a:r>
              <a:rPr lang="en-GB" sz="1800" dirty="0" smtClean="0">
                <a:solidFill>
                  <a:srgbClr val="FF0000"/>
                </a:solidFill>
              </a:rPr>
              <a:t>be able to predict the type of structure and bonding present in a substance from numerical data and/or other </a:t>
            </a:r>
            <a:r>
              <a:rPr lang="en-GB" sz="1800" dirty="0" smtClean="0">
                <a:solidFill>
                  <a:srgbClr val="FF0000"/>
                </a:solidFill>
              </a:rPr>
              <a:t>information</a:t>
            </a:r>
            <a:br>
              <a:rPr lang="en-GB" sz="1800" dirty="0" smtClean="0">
                <a:solidFill>
                  <a:srgbClr val="FF0000"/>
                </a:solidFill>
              </a:rPr>
            </a:br>
            <a:endParaRPr lang="en-GB" sz="1800" dirty="0" smtClean="0">
              <a:solidFill>
                <a:srgbClr val="FF0000"/>
              </a:solidFill>
            </a:endParaRPr>
          </a:p>
          <a:p>
            <a:r>
              <a:rPr lang="en-GB" sz="1800" dirty="0" smtClean="0">
                <a:solidFill>
                  <a:srgbClr val="FF0000"/>
                </a:solidFill>
              </a:rPr>
              <a:t>be able to predict the physical properties of a substance, including melting and boiling temperature, electrical conductivity and solubility in water, in terms of:</a:t>
            </a:r>
            <a:br>
              <a:rPr lang="en-GB" sz="1800" dirty="0" smtClean="0">
                <a:solidFill>
                  <a:srgbClr val="FF0000"/>
                </a:solidFill>
              </a:rPr>
            </a:br>
            <a:r>
              <a:rPr lang="en-GB" sz="1800" dirty="0" err="1" smtClean="0">
                <a:solidFill>
                  <a:srgbClr val="FF0000"/>
                </a:solidFill>
              </a:rPr>
              <a:t>i</a:t>
            </a:r>
            <a:r>
              <a:rPr lang="en-GB" sz="1800" dirty="0" smtClean="0">
                <a:solidFill>
                  <a:srgbClr val="FF0000"/>
                </a:solidFill>
              </a:rPr>
              <a:t>) the types of particle present (atoms, molecules, ions, electrons)</a:t>
            </a:r>
            <a:br>
              <a:rPr lang="en-GB" sz="1800" dirty="0" smtClean="0">
                <a:solidFill>
                  <a:srgbClr val="FF0000"/>
                </a:solidFill>
              </a:rPr>
            </a:br>
            <a:r>
              <a:rPr lang="en-GB" sz="1800" dirty="0" smtClean="0">
                <a:solidFill>
                  <a:srgbClr val="FF0000"/>
                </a:solidFill>
              </a:rPr>
              <a:t>ii) the structure of the substance </a:t>
            </a:r>
            <a:br>
              <a:rPr lang="en-GB" sz="1800" dirty="0" smtClean="0">
                <a:solidFill>
                  <a:srgbClr val="FF0000"/>
                </a:solidFill>
              </a:rPr>
            </a:br>
            <a:r>
              <a:rPr lang="en-GB" sz="1800" dirty="0" smtClean="0">
                <a:solidFill>
                  <a:srgbClr val="FF0000"/>
                </a:solidFill>
              </a:rPr>
              <a:t>iii) the type of bonding and the presence of intermolecular forces, where relevant</a:t>
            </a:r>
          </a:p>
        </p:txBody>
      </p:sp>
    </p:spTree>
    <p:extLst>
      <p:ext uri="{BB962C8B-B14F-4D97-AF65-F5344CB8AC3E}">
        <p14:creationId xmlns:p14="http://schemas.microsoft.com/office/powerpoint/2010/main" val="335523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800" b="1" u="sng" dirty="0" smtClean="0"/>
              <a:t>Exam Questions</a:t>
            </a:r>
            <a:endParaRPr lang="en-GB" sz="2800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331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628800"/>
            <a:ext cx="69056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348880"/>
            <a:ext cx="72009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800" b="1" u="sng" dirty="0" smtClean="0"/>
              <a:t>Exam Questions</a:t>
            </a:r>
            <a:endParaRPr lang="en-GB" sz="2800" b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9144000" cy="79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196752"/>
            <a:ext cx="725805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7848600" y="4221163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b="1"/>
              <a:t>5 marks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4390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0175"/>
            <a:ext cx="79533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333375"/>
            <a:ext cx="70643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53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2133600"/>
            <a:ext cx="77438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7164388" y="1341438"/>
            <a:ext cx="1368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b="1"/>
              <a:t>6 marks</a:t>
            </a:r>
          </a:p>
        </p:txBody>
      </p:sp>
    </p:spTree>
    <p:extLst>
      <p:ext uri="{BB962C8B-B14F-4D97-AF65-F5344CB8AC3E}">
        <p14:creationId xmlns:p14="http://schemas.microsoft.com/office/powerpoint/2010/main" val="23927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Properties of giant covalent and simple covalent substances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F5CD2944-0DDD-4214-969D-DDF5FD2F1A9E}" type="datetime2">
              <a:rPr lang="en-GB" smtClean="0"/>
              <a:pPr/>
              <a:t>Friday, 21 October 2016</a:t>
            </a:fld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5013"/>
            <a:ext cx="9144000" cy="55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7451725" y="0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b="1"/>
              <a:t>6 marks</a:t>
            </a: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581025"/>
            <a:ext cx="8201025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885825"/>
            <a:ext cx="66294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45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7380288" y="2852738"/>
            <a:ext cx="1512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b="1"/>
              <a:t>4 marks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681037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45125"/>
            <a:ext cx="6762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538163"/>
            <a:ext cx="6591300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82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45"/>
          <a:stretch>
            <a:fillRect/>
          </a:stretch>
        </p:blipFill>
        <p:spPr bwMode="auto">
          <a:xfrm>
            <a:off x="0" y="3068638"/>
            <a:ext cx="914400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292600"/>
            <a:ext cx="61817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64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5"/>
          <a:stretch>
            <a:fillRect/>
          </a:stretch>
        </p:blipFill>
        <p:spPr bwMode="auto">
          <a:xfrm>
            <a:off x="0" y="3573463"/>
            <a:ext cx="9144000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292600"/>
            <a:ext cx="67818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766763"/>
            <a:ext cx="67151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48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GB" b="1" u="sng" smtClean="0"/>
              <a:t>Exam question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b="1" u="sng" smtClean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b="1" u="sng" smtClean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b="1" u="sng" smtClean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b="1" u="sng" smtClean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b="1" u="sng" smtClean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b="1" u="sng" smtClean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b="1" u="sng" smtClean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b="1" u="sng" smtClean="0"/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en-GB" sz="2400" smtClean="0"/>
              <a:t>(3 marks)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97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2475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4076700"/>
            <a:ext cx="6970712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04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333375"/>
            <a:ext cx="8642350" cy="61912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b="1" u="sng" dirty="0" smtClean="0"/>
              <a:t>Exam questions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arenR"/>
              <a:defRPr/>
            </a:pPr>
            <a:r>
              <a:rPr lang="en-GB" dirty="0" smtClean="0"/>
              <a:t>State and explain the trend in the boiling points of chlorine, bromine and iodine.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/>
              <a:t>(3 marks)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/>
              <a:t>b) The halogen astatine does not exist in large enough quantities to observe any of its reactions.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/>
              <a:t>Why would astatine be expected to react similarly to other halogens?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/>
              <a:t>(1 mark)</a:t>
            </a:r>
          </a:p>
        </p:txBody>
      </p:sp>
    </p:spTree>
    <p:extLst>
      <p:ext uri="{BB962C8B-B14F-4D97-AF65-F5344CB8AC3E}">
        <p14:creationId xmlns:p14="http://schemas.microsoft.com/office/powerpoint/2010/main" val="232362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" b="22539"/>
          <a:stretch>
            <a:fillRect/>
          </a:stretch>
        </p:blipFill>
        <p:spPr bwMode="auto">
          <a:xfrm>
            <a:off x="1597025" y="3716338"/>
            <a:ext cx="7546975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76"/>
          <a:stretch>
            <a:fillRect/>
          </a:stretch>
        </p:blipFill>
        <p:spPr bwMode="auto">
          <a:xfrm>
            <a:off x="0" y="0"/>
            <a:ext cx="7396163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0" y="0"/>
            <a:ext cx="611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>
                <a:latin typeface="Tahoma" panose="020B060403050404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85342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21"/>
          <a:stretch>
            <a:fillRect/>
          </a:stretch>
        </p:blipFill>
        <p:spPr bwMode="auto">
          <a:xfrm>
            <a:off x="179388" y="2924175"/>
            <a:ext cx="101028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24" b="3783"/>
          <a:stretch>
            <a:fillRect/>
          </a:stretch>
        </p:blipFill>
        <p:spPr bwMode="auto">
          <a:xfrm>
            <a:off x="0" y="898525"/>
            <a:ext cx="9144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24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mtClean="0"/>
              <a:t>Periodicity exam questions, Q9</a:t>
            </a:r>
          </a:p>
        </p:txBody>
      </p:sp>
    </p:spTree>
    <p:extLst>
      <p:ext uri="{BB962C8B-B14F-4D97-AF65-F5344CB8AC3E}">
        <p14:creationId xmlns:p14="http://schemas.microsoft.com/office/powerpoint/2010/main" val="344270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Sand and water</a:t>
            </a:r>
          </a:p>
          <a:p>
            <a:r>
              <a:rPr lang="en-GB" dirty="0" smtClean="0"/>
              <a:t>Heat in Bunsen what happens. What does this show? Why?</a:t>
            </a:r>
          </a:p>
          <a:p>
            <a:endParaRPr lang="en-GB" dirty="0"/>
          </a:p>
          <a:p>
            <a:r>
              <a:rPr lang="en-GB" dirty="0" smtClean="0"/>
              <a:t>What happens to sand in water?</a:t>
            </a:r>
          </a:p>
          <a:p>
            <a:endParaRPr lang="en-GB" dirty="0"/>
          </a:p>
          <a:p>
            <a:r>
              <a:rPr lang="en-GB" dirty="0" smtClean="0"/>
              <a:t>Set up a circuit.</a:t>
            </a:r>
          </a:p>
          <a:p>
            <a:r>
              <a:rPr lang="en-GB" dirty="0" smtClean="0"/>
              <a:t>What happens to the bulb? Why?</a:t>
            </a:r>
          </a:p>
        </p:txBody>
      </p:sp>
    </p:spTree>
    <p:extLst>
      <p:ext uri="{BB962C8B-B14F-4D97-AF65-F5344CB8AC3E}">
        <p14:creationId xmlns:p14="http://schemas.microsoft.com/office/powerpoint/2010/main" val="34156287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1520" y="260648"/>
            <a:ext cx="8496944" cy="62925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1800" b="1" u="sng" dirty="0" smtClean="0"/>
              <a:t>Properties of giant and simple covalent substances</a:t>
            </a:r>
            <a:endParaRPr lang="en-GB" sz="1800" b="1" u="sng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r>
              <a:rPr lang="en-GB" sz="1800" b="1" u="sng" dirty="0" smtClean="0"/>
              <a:t>For giant and simple covalent substances</a:t>
            </a:r>
            <a:endParaRPr lang="en-GB" sz="1800" b="1" u="sng" dirty="0" smtClean="0"/>
          </a:p>
          <a:p>
            <a:r>
              <a:rPr lang="en-GB" sz="1800" dirty="0" smtClean="0"/>
              <a:t>know that giant lattices are present in: </a:t>
            </a:r>
            <a:br>
              <a:rPr lang="en-GB" sz="1800" dirty="0" smtClean="0"/>
            </a:br>
            <a:r>
              <a:rPr lang="en-GB" sz="1800" dirty="0" smtClean="0"/>
              <a:t>ii</a:t>
            </a:r>
            <a:r>
              <a:rPr lang="en-GB" sz="1800" dirty="0" smtClean="0"/>
              <a:t>) covalently bonded solids, such as diamond, graphite and silicon(IV) oxide (giant covalent </a:t>
            </a:r>
            <a:r>
              <a:rPr lang="en-GB" sz="1800" dirty="0" smtClean="0"/>
              <a:t>lattices)</a:t>
            </a:r>
          </a:p>
          <a:p>
            <a:r>
              <a:rPr lang="en-GB" sz="1800" dirty="0" smtClean="0"/>
              <a:t>know </a:t>
            </a:r>
            <a:r>
              <a:rPr lang="en-GB" sz="1800" dirty="0" smtClean="0"/>
              <a:t>that the structure of covalently bonded substances such as iodine, I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, and </a:t>
            </a:r>
            <a:r>
              <a:rPr lang="pt-BR" sz="1800" dirty="0" smtClean="0"/>
              <a:t>ice, H</a:t>
            </a:r>
            <a:r>
              <a:rPr lang="pt-BR" sz="1800" baseline="-25000" dirty="0" smtClean="0"/>
              <a:t>2</a:t>
            </a:r>
            <a:r>
              <a:rPr lang="pt-BR" sz="1800" dirty="0" smtClean="0"/>
              <a:t>O, is simple molecular </a:t>
            </a:r>
            <a:r>
              <a:rPr lang="pt-BR" sz="1800" dirty="0" smtClean="0"/>
              <a:t/>
            </a:r>
            <a:br>
              <a:rPr lang="pt-BR" sz="1800" dirty="0" smtClean="0"/>
            </a:br>
            <a:endParaRPr lang="pt-BR" sz="1800" dirty="0" smtClean="0"/>
          </a:p>
          <a:p>
            <a:r>
              <a:rPr lang="en-GB" sz="1800" dirty="0" smtClean="0"/>
              <a:t>know the different structures formed by carbon atoms, including graphite, diamond and </a:t>
            </a:r>
            <a:r>
              <a:rPr lang="en-GB" sz="1800" dirty="0" smtClean="0"/>
              <a:t>grapheme</a:t>
            </a:r>
            <a:br>
              <a:rPr lang="en-GB" sz="1800" dirty="0" smtClean="0"/>
            </a:br>
            <a:endParaRPr lang="en-GB" sz="1800" dirty="0" smtClean="0"/>
          </a:p>
          <a:p>
            <a:r>
              <a:rPr lang="en-GB" sz="1800" dirty="0" smtClean="0"/>
              <a:t>be able to predict the type of structure and bonding present in a substance from numerical data and/or other </a:t>
            </a:r>
            <a:r>
              <a:rPr lang="en-GB" sz="1800" dirty="0" smtClean="0"/>
              <a:t>information</a:t>
            </a:r>
            <a:br>
              <a:rPr lang="en-GB" sz="1800" dirty="0" smtClean="0"/>
            </a:br>
            <a:endParaRPr lang="en-GB" sz="1800" dirty="0" smtClean="0"/>
          </a:p>
          <a:p>
            <a:r>
              <a:rPr lang="en-GB" sz="1800" dirty="0" smtClean="0"/>
              <a:t>be able to predict the physical properties of a substance, including melting and boiling temperature, electrical conductivity and solubility in water, in terms of:</a:t>
            </a:r>
            <a:br>
              <a:rPr lang="en-GB" sz="1800" dirty="0" smtClean="0"/>
            </a:br>
            <a:r>
              <a:rPr lang="en-GB" sz="1800" dirty="0" err="1" smtClean="0"/>
              <a:t>i</a:t>
            </a:r>
            <a:r>
              <a:rPr lang="en-GB" sz="1800" dirty="0" smtClean="0"/>
              <a:t>) the types of particle present (atoms, molecules, ions, electrons)</a:t>
            </a:r>
            <a:br>
              <a:rPr lang="en-GB" sz="1800" dirty="0" smtClean="0"/>
            </a:br>
            <a:r>
              <a:rPr lang="en-GB" sz="1800" dirty="0" smtClean="0"/>
              <a:t>ii) the structure of the substance </a:t>
            </a:r>
            <a:br>
              <a:rPr lang="en-GB" sz="1800" dirty="0" smtClean="0"/>
            </a:br>
            <a:r>
              <a:rPr lang="en-GB" sz="1800" dirty="0" smtClean="0"/>
              <a:t>iii) the type of bonding and the presence of intermolecular forces, where relevant</a:t>
            </a:r>
          </a:p>
        </p:txBody>
      </p:sp>
    </p:spTree>
    <p:extLst>
      <p:ext uri="{BB962C8B-B14F-4D97-AF65-F5344CB8AC3E}">
        <p14:creationId xmlns:p14="http://schemas.microsoft.com/office/powerpoint/2010/main" val="81895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1520" y="260648"/>
            <a:ext cx="8496944" cy="62925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1800" b="1" u="sng" dirty="0" smtClean="0"/>
              <a:t>Properties of giant and simple covalent substances</a:t>
            </a:r>
            <a:endParaRPr lang="en-GB" sz="1800" b="1" u="sng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r>
              <a:rPr lang="en-GB" sz="1800" b="1" u="sng" dirty="0" smtClean="0"/>
              <a:t>For giant and simple covalent substances</a:t>
            </a:r>
            <a:endParaRPr lang="en-GB" sz="1800" b="1" u="sng" dirty="0" smtClean="0"/>
          </a:p>
          <a:p>
            <a:r>
              <a:rPr lang="en-GB" sz="1800" dirty="0" smtClean="0"/>
              <a:t>know that giant lattices are present in: </a:t>
            </a:r>
            <a:br>
              <a:rPr lang="en-GB" sz="1800" dirty="0" smtClean="0"/>
            </a:br>
            <a:r>
              <a:rPr lang="en-GB" sz="1800" dirty="0" smtClean="0"/>
              <a:t>ii</a:t>
            </a:r>
            <a:r>
              <a:rPr lang="en-GB" sz="1800" dirty="0" smtClean="0"/>
              <a:t>) covalently bonded solids, such as diamond, graphite and silicon(IV) oxide (giant covalent </a:t>
            </a:r>
            <a:r>
              <a:rPr lang="en-GB" sz="1800" dirty="0" smtClean="0"/>
              <a:t>lattices)</a:t>
            </a:r>
          </a:p>
          <a:p>
            <a:r>
              <a:rPr lang="en-GB" sz="1800" dirty="0" smtClean="0"/>
              <a:t>know </a:t>
            </a:r>
            <a:r>
              <a:rPr lang="en-GB" sz="1800" dirty="0" smtClean="0"/>
              <a:t>that the structure of covalently bonded substances such as iodine, I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, and </a:t>
            </a:r>
            <a:r>
              <a:rPr lang="pt-BR" sz="1800" dirty="0" smtClean="0"/>
              <a:t>ice, H</a:t>
            </a:r>
            <a:r>
              <a:rPr lang="pt-BR" sz="1800" baseline="-25000" dirty="0" smtClean="0"/>
              <a:t>2</a:t>
            </a:r>
            <a:r>
              <a:rPr lang="pt-BR" sz="1800" dirty="0" smtClean="0"/>
              <a:t>O, is simple molecular </a:t>
            </a:r>
            <a:r>
              <a:rPr lang="pt-BR" sz="1800" dirty="0" smtClean="0"/>
              <a:t/>
            </a:r>
            <a:br>
              <a:rPr lang="pt-BR" sz="1800" dirty="0" smtClean="0"/>
            </a:br>
            <a:endParaRPr lang="pt-BR" sz="1800" dirty="0" smtClean="0"/>
          </a:p>
          <a:p>
            <a:r>
              <a:rPr lang="en-GB" sz="1800" dirty="0" smtClean="0"/>
              <a:t>know the different structures formed by carbon atoms, including graphite, diamond and </a:t>
            </a:r>
            <a:r>
              <a:rPr lang="en-GB" sz="1800" dirty="0" smtClean="0"/>
              <a:t>grapheme</a:t>
            </a:r>
            <a:br>
              <a:rPr lang="en-GB" sz="1800" dirty="0" smtClean="0"/>
            </a:br>
            <a:endParaRPr lang="en-GB" sz="1800" dirty="0" smtClean="0"/>
          </a:p>
          <a:p>
            <a:r>
              <a:rPr lang="en-GB" sz="1800" dirty="0" smtClean="0"/>
              <a:t>be able to predict the type of structure and bonding present in a substance from numerical data and/or other </a:t>
            </a:r>
            <a:r>
              <a:rPr lang="en-GB" sz="1800" dirty="0" smtClean="0"/>
              <a:t>information</a:t>
            </a:r>
            <a:br>
              <a:rPr lang="en-GB" sz="1800" dirty="0" smtClean="0"/>
            </a:br>
            <a:endParaRPr lang="en-GB" sz="1800" dirty="0" smtClean="0"/>
          </a:p>
          <a:p>
            <a:r>
              <a:rPr lang="en-GB" sz="1800" dirty="0" smtClean="0"/>
              <a:t>be able to predict the physical properties of a substance, including melting and boiling temperature, electrical conductivity and solubility in water, in terms of:</a:t>
            </a:r>
            <a:br>
              <a:rPr lang="en-GB" sz="1800" dirty="0" smtClean="0"/>
            </a:br>
            <a:r>
              <a:rPr lang="en-GB" sz="1800" dirty="0" err="1" smtClean="0"/>
              <a:t>i</a:t>
            </a:r>
            <a:r>
              <a:rPr lang="en-GB" sz="1800" dirty="0" smtClean="0"/>
              <a:t>) the types of particle present (atoms, molecules, ions, electrons)</a:t>
            </a:r>
            <a:br>
              <a:rPr lang="en-GB" sz="1800" dirty="0" smtClean="0"/>
            </a:br>
            <a:r>
              <a:rPr lang="en-GB" sz="1800" dirty="0" smtClean="0"/>
              <a:t>ii) the structure of the substance </a:t>
            </a:r>
            <a:br>
              <a:rPr lang="en-GB" sz="1800" dirty="0" smtClean="0"/>
            </a:br>
            <a:r>
              <a:rPr lang="en-GB" sz="1800" dirty="0" smtClean="0"/>
              <a:t>iii) the type of bonding and the presence of intermolecular forces, where relevant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0066"/>
                </a:solidFill>
              </a:rPr>
              <a:t>Simple molecules</a:t>
            </a:r>
            <a:endParaRPr lang="en-US" smtClean="0">
              <a:solidFill>
                <a:srgbClr val="FF0066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856662" cy="561657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GB" sz="3000" dirty="0" smtClean="0"/>
              <a:t>Small discrete molecules</a:t>
            </a:r>
          </a:p>
          <a:p>
            <a:pPr eaLnBrk="1" hangingPunct="1"/>
            <a:r>
              <a:rPr lang="en-GB" sz="3000" dirty="0" smtClean="0"/>
              <a:t>Strong covalent bonds within molecules </a:t>
            </a:r>
          </a:p>
          <a:p>
            <a:pPr eaLnBrk="1" hangingPunct="1"/>
            <a:r>
              <a:rPr lang="en-GB" sz="3000" dirty="0" smtClean="0"/>
              <a:t>Weak intermolecular forces between molecules</a:t>
            </a:r>
          </a:p>
          <a:p>
            <a:pPr eaLnBrk="1" hangingPunct="1"/>
            <a:r>
              <a:rPr lang="en-GB" sz="3000" dirty="0" smtClean="0"/>
              <a:t>Low melting and boiling points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</a:pPr>
            <a:r>
              <a:rPr lang="en-GB" sz="3000" dirty="0" smtClean="0"/>
              <a:t>Solids, liquids or gases at room temperature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Tx/>
              <a:buChar char="•"/>
            </a:pPr>
            <a:r>
              <a:rPr lang="en-GB" sz="3000" dirty="0" smtClean="0"/>
              <a:t>Normally soft and brittle when solid</a:t>
            </a:r>
          </a:p>
          <a:p>
            <a:pPr eaLnBrk="1" hangingPunct="1"/>
            <a:r>
              <a:rPr lang="en-GB" sz="3000" dirty="0" smtClean="0"/>
              <a:t>Usually more soluble in non-polar solvents such as hexane, than in water, and the solutions in hexane do not conduct electricity</a:t>
            </a:r>
          </a:p>
          <a:p>
            <a:pPr eaLnBrk="1" hangingPunct="1"/>
            <a:r>
              <a:rPr lang="en-GB" sz="3000" dirty="0" smtClean="0"/>
              <a:t>Never conduct electricity</a:t>
            </a:r>
          </a:p>
          <a:p>
            <a:pPr eaLnBrk="1" hangingPunct="1"/>
            <a:r>
              <a:rPr lang="en-GB" sz="3000" dirty="0" smtClean="0"/>
              <a:t>Typical examples – CO</a:t>
            </a:r>
            <a:r>
              <a:rPr lang="en-GB" sz="3000" baseline="-25000" dirty="0" smtClean="0"/>
              <a:t>2 </a:t>
            </a:r>
            <a:r>
              <a:rPr lang="en-GB" sz="3000" dirty="0" smtClean="0"/>
              <a:t>, H</a:t>
            </a:r>
            <a:r>
              <a:rPr lang="en-GB" sz="3000" baseline="-25000" dirty="0" smtClean="0"/>
              <a:t>2</a:t>
            </a:r>
            <a:r>
              <a:rPr lang="en-GB" sz="3000" dirty="0" smtClean="0"/>
              <a:t>O, Br</a:t>
            </a:r>
            <a:r>
              <a:rPr lang="en-GB" sz="3000" baseline="-25000" dirty="0" smtClean="0"/>
              <a:t>2</a:t>
            </a:r>
            <a:r>
              <a:rPr lang="en-GB" sz="3000" dirty="0" smtClean="0"/>
              <a:t>, S</a:t>
            </a:r>
            <a:r>
              <a:rPr lang="en-GB" sz="3000" baseline="-25000" dirty="0" smtClean="0"/>
              <a:t>8</a:t>
            </a: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Simple Molecular Lattice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Some covalent substances are made from small, simple molecules: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dirty="0" smtClean="0">
                <a:solidFill>
                  <a:srgbClr val="0070C0"/>
                </a:solidFill>
              </a:rPr>
              <a:t>H</a:t>
            </a:r>
            <a:r>
              <a:rPr lang="en-GB" sz="2000" baseline="-25000" dirty="0" smtClean="0">
                <a:solidFill>
                  <a:srgbClr val="0070C0"/>
                </a:solidFill>
              </a:rPr>
              <a:t>2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dirty="0" smtClean="0">
                <a:solidFill>
                  <a:srgbClr val="0070C0"/>
                </a:solidFill>
              </a:rPr>
              <a:t>O</a:t>
            </a:r>
            <a:r>
              <a:rPr lang="en-GB" sz="2000" baseline="-25000" dirty="0" smtClean="0">
                <a:solidFill>
                  <a:srgbClr val="0070C0"/>
                </a:solidFill>
              </a:rPr>
              <a:t>2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dirty="0" smtClean="0">
                <a:solidFill>
                  <a:srgbClr val="0070C0"/>
                </a:solidFill>
              </a:rPr>
              <a:t>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Can you draw the </a:t>
            </a:r>
            <a:r>
              <a:rPr lang="en-GB" sz="2400" dirty="0" smtClean="0">
                <a:solidFill>
                  <a:srgbClr val="0070C0"/>
                </a:solidFill>
              </a:rPr>
              <a:t>dipoles </a:t>
            </a:r>
            <a:r>
              <a:rPr lang="en-GB" sz="2400" dirty="0" smtClean="0"/>
              <a:t>in these 3 molecules?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NO! They are </a:t>
            </a:r>
            <a:r>
              <a:rPr lang="en-GB" sz="2400" dirty="0" smtClean="0">
                <a:solidFill>
                  <a:srgbClr val="0070C0"/>
                </a:solidFill>
              </a:rPr>
              <a:t>non-polar.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So what are the forces between the molecules?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rgbClr val="0070C0"/>
                </a:solidFill>
              </a:rPr>
              <a:t>van der Waals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These are weak so these substances have low </a:t>
            </a:r>
            <a:r>
              <a:rPr lang="en-GB" sz="2400" dirty="0" err="1" smtClean="0"/>
              <a:t>m.p.s</a:t>
            </a:r>
            <a:r>
              <a:rPr lang="en-GB" sz="2400" dirty="0" smtClean="0"/>
              <a:t> and </a:t>
            </a:r>
            <a:r>
              <a:rPr lang="en-GB" sz="2400" dirty="0" err="1" smtClean="0"/>
              <a:t>b.p.s</a:t>
            </a:r>
            <a:endParaRPr lang="en-GB" sz="24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GB" sz="24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1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Simple molecular lattice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Simple covalent molecules can be solidified and form a </a:t>
            </a:r>
            <a:r>
              <a:rPr lang="en-GB" dirty="0" smtClean="0">
                <a:solidFill>
                  <a:srgbClr val="0070C0"/>
                </a:solidFill>
              </a:rPr>
              <a:t>simple molecular lattice.</a:t>
            </a:r>
          </a:p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smtClean="0"/>
              <a:t>The I</a:t>
            </a:r>
            <a:r>
              <a:rPr lang="en-GB" baseline="-25000" dirty="0" smtClean="0"/>
              <a:t>2</a:t>
            </a:r>
            <a:r>
              <a:rPr lang="en-GB" dirty="0" smtClean="0"/>
              <a:t> molecules </a:t>
            </a:r>
            <a:br>
              <a:rPr lang="en-GB" dirty="0" smtClean="0"/>
            </a:br>
            <a:r>
              <a:rPr lang="en-GB" dirty="0" smtClean="0"/>
              <a:t>are held together by </a:t>
            </a:r>
            <a:br>
              <a:rPr lang="en-GB" dirty="0" smtClean="0"/>
            </a:br>
            <a:r>
              <a:rPr lang="en-GB" dirty="0" smtClean="0"/>
              <a:t>weak van </a:t>
            </a:r>
            <a:r>
              <a:rPr lang="en-GB" dirty="0" err="1" smtClean="0"/>
              <a:t>der</a:t>
            </a:r>
            <a:r>
              <a:rPr lang="en-GB" dirty="0" smtClean="0"/>
              <a:t> Waals </a:t>
            </a:r>
            <a:br>
              <a:rPr lang="en-GB" dirty="0" smtClean="0"/>
            </a:br>
            <a:r>
              <a:rPr lang="en-GB" dirty="0" smtClean="0"/>
              <a:t>forces.</a:t>
            </a:r>
            <a:endParaRPr lang="en-GB" dirty="0" smtClean="0">
              <a:solidFill>
                <a:srgbClr val="FFFF00"/>
              </a:solidFill>
            </a:endParaRPr>
          </a:p>
        </p:txBody>
      </p:sp>
      <p:pic>
        <p:nvPicPr>
          <p:cNvPr id="188420" name="Picture 4" descr="S691813_aw_0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743200"/>
            <a:ext cx="3886200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Simple molecular lattice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Describe the changes in bonding that occur when solid I</a:t>
            </a:r>
            <a:r>
              <a:rPr lang="en-GB" baseline="-25000" dirty="0" smtClean="0"/>
              <a:t>2</a:t>
            </a:r>
            <a:r>
              <a:rPr lang="en-GB" dirty="0" smtClean="0"/>
              <a:t> changes state.</a:t>
            </a:r>
          </a:p>
          <a:p>
            <a:pPr eaLnBrk="1" hangingPunct="1"/>
            <a:r>
              <a:rPr lang="en-GB" dirty="0" smtClean="0"/>
              <a:t>The weak van </a:t>
            </a:r>
            <a:r>
              <a:rPr lang="en-GB" dirty="0" err="1" smtClean="0"/>
              <a:t>der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Waals forces </a:t>
            </a:r>
            <a:r>
              <a:rPr lang="en-GB" i="1" dirty="0" smtClean="0">
                <a:solidFill>
                  <a:srgbClr val="0070C0"/>
                </a:solidFill>
              </a:rPr>
              <a:t>between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the molecules are </a:t>
            </a:r>
            <a:br>
              <a:rPr lang="en-GB" dirty="0" smtClean="0"/>
            </a:br>
            <a:r>
              <a:rPr lang="en-GB" dirty="0" smtClean="0"/>
              <a:t>broken but the strong </a:t>
            </a:r>
            <a:br>
              <a:rPr lang="en-GB" dirty="0" smtClean="0"/>
            </a:br>
            <a:r>
              <a:rPr lang="en-GB" dirty="0" smtClean="0"/>
              <a:t>I-I covalent bonds do </a:t>
            </a:r>
            <a:br>
              <a:rPr lang="en-GB" dirty="0" smtClean="0"/>
            </a:br>
            <a:r>
              <a:rPr lang="en-GB" i="1" dirty="0" smtClean="0">
                <a:solidFill>
                  <a:srgbClr val="0070C0"/>
                </a:solidFill>
              </a:rPr>
              <a:t>not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smtClean="0"/>
              <a:t>break.</a:t>
            </a:r>
            <a:endParaRPr lang="en-GB" dirty="0" smtClean="0">
              <a:solidFill>
                <a:srgbClr val="FFFF00"/>
              </a:solidFill>
            </a:endParaRPr>
          </a:p>
        </p:txBody>
      </p:sp>
      <p:pic>
        <p:nvPicPr>
          <p:cNvPr id="189444" name="Picture 4" descr="S691813_aw_0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743200"/>
            <a:ext cx="3886200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45" name="Picture 5" descr="S691813_aw_0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124200"/>
            <a:ext cx="42672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esson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</TotalTime>
  <Words>1011</Words>
  <Application>Microsoft Office PowerPoint</Application>
  <PresentationFormat>On-screen Show (4:3)</PresentationFormat>
  <Paragraphs>179</Paragraphs>
  <Slides>40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Comic Sans MS</vt:lpstr>
      <vt:lpstr>Cordia New</vt:lpstr>
      <vt:lpstr>Tahoma</vt:lpstr>
      <vt:lpstr>Office Theme</vt:lpstr>
      <vt:lpstr>Photo Editor Photo</vt:lpstr>
      <vt:lpstr>PowerPoint Presentation</vt:lpstr>
      <vt:lpstr>PowerPoint Presentation</vt:lpstr>
      <vt:lpstr>Properties of giant covalent and simple covalent substances</vt:lpstr>
      <vt:lpstr>Demo</vt:lpstr>
      <vt:lpstr>PowerPoint Presentation</vt:lpstr>
      <vt:lpstr>Simple molecules</vt:lpstr>
      <vt:lpstr>Simple Molecular Lattice</vt:lpstr>
      <vt:lpstr>Simple molecular lattice</vt:lpstr>
      <vt:lpstr>Simple molecular lattice</vt:lpstr>
      <vt:lpstr>PowerPoint Presentation</vt:lpstr>
      <vt:lpstr>Simple Molecules</vt:lpstr>
      <vt:lpstr>PowerPoint Presentation</vt:lpstr>
      <vt:lpstr>Giant covalent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Allotropes</vt:lpstr>
      <vt:lpstr>Fullerenes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and properties</dc:title>
  <dc:creator>jennifers</dc:creator>
  <cp:lastModifiedBy>Jennifer Scott</cp:lastModifiedBy>
  <cp:revision>25</cp:revision>
  <dcterms:created xsi:type="dcterms:W3CDTF">2013-11-03T14:01:28Z</dcterms:created>
  <dcterms:modified xsi:type="dcterms:W3CDTF">2016-10-21T21:56:54Z</dcterms:modified>
</cp:coreProperties>
</file>