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493" r:id="rId2"/>
    <p:sldId id="544" r:id="rId3"/>
    <p:sldId id="553" r:id="rId4"/>
    <p:sldId id="554" r:id="rId5"/>
    <p:sldId id="573" r:id="rId6"/>
    <p:sldId id="555" r:id="rId7"/>
    <p:sldId id="561" r:id="rId8"/>
    <p:sldId id="556" r:id="rId9"/>
    <p:sldId id="557" r:id="rId10"/>
    <p:sldId id="572" r:id="rId11"/>
    <p:sldId id="558" r:id="rId12"/>
    <p:sldId id="562" r:id="rId13"/>
    <p:sldId id="563" r:id="rId14"/>
    <p:sldId id="564" r:id="rId15"/>
    <p:sldId id="565" r:id="rId16"/>
    <p:sldId id="566" r:id="rId17"/>
    <p:sldId id="567" r:id="rId18"/>
    <p:sldId id="568" r:id="rId19"/>
    <p:sldId id="569" r:id="rId20"/>
    <p:sldId id="559" r:id="rId21"/>
    <p:sldId id="560" r:id="rId22"/>
    <p:sldId id="570" r:id="rId23"/>
    <p:sldId id="571" r:id="rId24"/>
  </p:sldIdLst>
  <p:sldSz cx="9144000" cy="6858000" type="screen4x3"/>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E0A58"/>
    <a:srgbClr val="F402C6"/>
    <a:srgbClr val="66FFFF"/>
    <a:srgbClr val="FF9999"/>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937" autoAdjust="0"/>
  </p:normalViewPr>
  <p:slideViewPr>
    <p:cSldViewPr>
      <p:cViewPr varScale="1">
        <p:scale>
          <a:sx n="58" d="100"/>
          <a:sy n="58" d="100"/>
        </p:scale>
        <p:origin x="177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994" y="-114"/>
      </p:cViewPr>
      <p:guideLst>
        <p:guide orient="horz" pos="3128"/>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8" cy="496491"/>
          </a:xfrm>
          <a:prstGeom prst="rect">
            <a:avLst/>
          </a:prstGeom>
        </p:spPr>
        <p:txBody>
          <a:bodyPr vert="horz" lIns="95582" tIns="47791" rIns="95582" bIns="47791" rtlCol="0"/>
          <a:lstStyle>
            <a:lvl1pPr algn="l">
              <a:defRPr sz="1300"/>
            </a:lvl1pPr>
          </a:lstStyle>
          <a:p>
            <a:endParaRPr lang="en-GB"/>
          </a:p>
        </p:txBody>
      </p:sp>
      <p:sp>
        <p:nvSpPr>
          <p:cNvPr id="3" name="Date Placeholder 2"/>
          <p:cNvSpPr>
            <a:spLocks noGrp="1"/>
          </p:cNvSpPr>
          <p:nvPr>
            <p:ph type="dt" sz="quarter" idx="1"/>
          </p:nvPr>
        </p:nvSpPr>
        <p:spPr>
          <a:xfrm>
            <a:off x="3851343" y="0"/>
            <a:ext cx="2946348" cy="496491"/>
          </a:xfrm>
          <a:prstGeom prst="rect">
            <a:avLst/>
          </a:prstGeom>
        </p:spPr>
        <p:txBody>
          <a:bodyPr vert="horz" lIns="95582" tIns="47791" rIns="95582" bIns="47791" rtlCol="0"/>
          <a:lstStyle>
            <a:lvl1pPr algn="r">
              <a:defRPr sz="1300"/>
            </a:lvl1pPr>
          </a:lstStyle>
          <a:p>
            <a:fld id="{AC9963ED-7B53-4359-ACA3-D72DFD35B8FF}" type="datetimeFigureOut">
              <a:rPr lang="en-GB" smtClean="0"/>
              <a:pPr/>
              <a:t>06/12/2017</a:t>
            </a:fld>
            <a:endParaRPr lang="en-GB"/>
          </a:p>
        </p:txBody>
      </p:sp>
      <p:sp>
        <p:nvSpPr>
          <p:cNvPr id="4" name="Footer Placeholder 3"/>
          <p:cNvSpPr>
            <a:spLocks noGrp="1"/>
          </p:cNvSpPr>
          <p:nvPr>
            <p:ph type="ftr" sz="quarter" idx="2"/>
          </p:nvPr>
        </p:nvSpPr>
        <p:spPr>
          <a:xfrm>
            <a:off x="0" y="9431600"/>
            <a:ext cx="2946348" cy="496491"/>
          </a:xfrm>
          <a:prstGeom prst="rect">
            <a:avLst/>
          </a:prstGeom>
        </p:spPr>
        <p:txBody>
          <a:bodyPr vert="horz" lIns="95582" tIns="47791" rIns="95582" bIns="47791" rtlCol="0" anchor="b"/>
          <a:lstStyle>
            <a:lvl1pPr algn="l">
              <a:defRPr sz="1300"/>
            </a:lvl1pPr>
          </a:lstStyle>
          <a:p>
            <a:endParaRPr lang="en-GB"/>
          </a:p>
        </p:txBody>
      </p:sp>
      <p:sp>
        <p:nvSpPr>
          <p:cNvPr id="5" name="Slide Number Placeholder 4"/>
          <p:cNvSpPr>
            <a:spLocks noGrp="1"/>
          </p:cNvSpPr>
          <p:nvPr>
            <p:ph type="sldNum" sz="quarter" idx="3"/>
          </p:nvPr>
        </p:nvSpPr>
        <p:spPr>
          <a:xfrm>
            <a:off x="3851343" y="9431600"/>
            <a:ext cx="2946348" cy="496491"/>
          </a:xfrm>
          <a:prstGeom prst="rect">
            <a:avLst/>
          </a:prstGeom>
        </p:spPr>
        <p:txBody>
          <a:bodyPr vert="horz" lIns="95582" tIns="47791" rIns="95582" bIns="47791" rtlCol="0" anchor="b"/>
          <a:lstStyle>
            <a:lvl1pPr algn="r">
              <a:defRPr sz="1300"/>
            </a:lvl1pPr>
          </a:lstStyle>
          <a:p>
            <a:fld id="{FCC02A20-88BE-4DC3-981B-F75F358C9B90}" type="slidenum">
              <a:rPr lang="en-GB" smtClean="0"/>
              <a:pPr/>
              <a:t>‹#›</a:t>
            </a:fld>
            <a:endParaRPr lang="en-GB"/>
          </a:p>
        </p:txBody>
      </p:sp>
    </p:spTree>
    <p:extLst>
      <p:ext uri="{BB962C8B-B14F-4D97-AF65-F5344CB8AC3E}">
        <p14:creationId xmlns:p14="http://schemas.microsoft.com/office/powerpoint/2010/main" val="3795218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8" cy="496491"/>
          </a:xfrm>
          <a:prstGeom prst="rect">
            <a:avLst/>
          </a:prstGeom>
        </p:spPr>
        <p:txBody>
          <a:bodyPr vert="horz" lIns="95582" tIns="47791" rIns="95582" bIns="47791" rtlCol="0"/>
          <a:lstStyle>
            <a:lvl1pPr algn="l">
              <a:defRPr sz="1300"/>
            </a:lvl1pPr>
          </a:lstStyle>
          <a:p>
            <a:endParaRPr lang="en-GB"/>
          </a:p>
        </p:txBody>
      </p:sp>
      <p:sp>
        <p:nvSpPr>
          <p:cNvPr id="3" name="Date Placeholder 2"/>
          <p:cNvSpPr>
            <a:spLocks noGrp="1"/>
          </p:cNvSpPr>
          <p:nvPr>
            <p:ph type="dt" idx="1"/>
          </p:nvPr>
        </p:nvSpPr>
        <p:spPr>
          <a:xfrm>
            <a:off x="3851343" y="0"/>
            <a:ext cx="2946348" cy="496491"/>
          </a:xfrm>
          <a:prstGeom prst="rect">
            <a:avLst/>
          </a:prstGeom>
        </p:spPr>
        <p:txBody>
          <a:bodyPr vert="horz" lIns="95582" tIns="47791" rIns="95582" bIns="47791" rtlCol="0"/>
          <a:lstStyle>
            <a:lvl1pPr algn="r">
              <a:defRPr sz="1300"/>
            </a:lvl1pPr>
          </a:lstStyle>
          <a:p>
            <a:fld id="{B59CB398-DD71-4FB3-9AFE-11C88379A9B1}" type="datetimeFigureOut">
              <a:rPr lang="en-GB" smtClean="0"/>
              <a:pPr/>
              <a:t>06/12/2017</a:t>
            </a:fld>
            <a:endParaRPr lang="en-GB"/>
          </a:p>
        </p:txBody>
      </p:sp>
      <p:sp>
        <p:nvSpPr>
          <p:cNvPr id="4" name="Slide Image Placeholder 3"/>
          <p:cNvSpPr>
            <a:spLocks noGrp="1" noRot="1" noChangeAspect="1"/>
          </p:cNvSpPr>
          <p:nvPr>
            <p:ph type="sldImg" idx="2"/>
          </p:nvPr>
        </p:nvSpPr>
        <p:spPr>
          <a:xfrm>
            <a:off x="919163" y="744538"/>
            <a:ext cx="4960937" cy="3722687"/>
          </a:xfrm>
          <a:prstGeom prst="rect">
            <a:avLst/>
          </a:prstGeom>
          <a:noFill/>
          <a:ln w="12700">
            <a:solidFill>
              <a:prstClr val="black"/>
            </a:solidFill>
          </a:ln>
        </p:spPr>
        <p:txBody>
          <a:bodyPr vert="horz" lIns="95582" tIns="47791" rIns="95582" bIns="47791" rtlCol="0" anchor="ctr"/>
          <a:lstStyle/>
          <a:p>
            <a:endParaRPr lang="en-GB"/>
          </a:p>
        </p:txBody>
      </p:sp>
      <p:sp>
        <p:nvSpPr>
          <p:cNvPr id="5" name="Notes Placeholder 4"/>
          <p:cNvSpPr>
            <a:spLocks noGrp="1"/>
          </p:cNvSpPr>
          <p:nvPr>
            <p:ph type="body" sz="quarter" idx="3"/>
          </p:nvPr>
        </p:nvSpPr>
        <p:spPr>
          <a:xfrm>
            <a:off x="679927" y="4716663"/>
            <a:ext cx="5439410" cy="4468416"/>
          </a:xfrm>
          <a:prstGeom prst="rect">
            <a:avLst/>
          </a:prstGeom>
        </p:spPr>
        <p:txBody>
          <a:bodyPr vert="horz" lIns="95582" tIns="47791" rIns="95582" bIns="4779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1600"/>
            <a:ext cx="2946348" cy="496491"/>
          </a:xfrm>
          <a:prstGeom prst="rect">
            <a:avLst/>
          </a:prstGeom>
        </p:spPr>
        <p:txBody>
          <a:bodyPr vert="horz" lIns="95582" tIns="47791" rIns="95582" bIns="47791" rtlCol="0" anchor="b"/>
          <a:lstStyle>
            <a:lvl1pPr algn="l">
              <a:defRPr sz="1300"/>
            </a:lvl1pPr>
          </a:lstStyle>
          <a:p>
            <a:endParaRPr lang="en-GB"/>
          </a:p>
        </p:txBody>
      </p:sp>
      <p:sp>
        <p:nvSpPr>
          <p:cNvPr id="7" name="Slide Number Placeholder 6"/>
          <p:cNvSpPr>
            <a:spLocks noGrp="1"/>
          </p:cNvSpPr>
          <p:nvPr>
            <p:ph type="sldNum" sz="quarter" idx="5"/>
          </p:nvPr>
        </p:nvSpPr>
        <p:spPr>
          <a:xfrm>
            <a:off x="3851343" y="9431600"/>
            <a:ext cx="2946348" cy="496491"/>
          </a:xfrm>
          <a:prstGeom prst="rect">
            <a:avLst/>
          </a:prstGeom>
        </p:spPr>
        <p:txBody>
          <a:bodyPr vert="horz" lIns="95582" tIns="47791" rIns="95582" bIns="47791" rtlCol="0" anchor="b"/>
          <a:lstStyle>
            <a:lvl1pPr algn="r">
              <a:defRPr sz="1300"/>
            </a:lvl1pPr>
          </a:lstStyle>
          <a:p>
            <a:fld id="{659000F3-3C8D-4961-ADF7-62DB7051DAAA}" type="slidenum">
              <a:rPr lang="en-GB" smtClean="0"/>
              <a:pPr/>
              <a:t>‹#›</a:t>
            </a:fld>
            <a:endParaRPr lang="en-GB"/>
          </a:p>
        </p:txBody>
      </p:sp>
    </p:spTree>
    <p:extLst>
      <p:ext uri="{BB962C8B-B14F-4D97-AF65-F5344CB8AC3E}">
        <p14:creationId xmlns:p14="http://schemas.microsoft.com/office/powerpoint/2010/main" val="1365047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Fluorine photo is fake.  Fluorine reacts with glass and it even reacts with water</a:t>
            </a:r>
            <a:endParaRPr lang="en-GB" dirty="0"/>
          </a:p>
        </p:txBody>
      </p:sp>
      <p:sp>
        <p:nvSpPr>
          <p:cNvPr id="4" name="Slide Number Placeholder 3"/>
          <p:cNvSpPr>
            <a:spLocks noGrp="1"/>
          </p:cNvSpPr>
          <p:nvPr>
            <p:ph type="sldNum" sz="quarter" idx="10"/>
          </p:nvPr>
        </p:nvSpPr>
        <p:spPr/>
        <p:txBody>
          <a:bodyPr/>
          <a:lstStyle/>
          <a:p>
            <a:fld id="{0315C4B8-D48A-4D76-A7E6-5303C9766106}" type="slidenum">
              <a:rPr lang="en-GB" smtClean="0"/>
              <a:pPr/>
              <a:t>3</a:t>
            </a:fld>
            <a:endParaRPr lang="en-GB"/>
          </a:p>
        </p:txBody>
      </p:sp>
    </p:spTree>
    <p:extLst>
      <p:ext uri="{BB962C8B-B14F-4D97-AF65-F5344CB8AC3E}">
        <p14:creationId xmlns:p14="http://schemas.microsoft.com/office/powerpoint/2010/main" val="3557871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Pupils discuss</a:t>
            </a:r>
            <a:r>
              <a:rPr lang="en-GB" baseline="0" dirty="0" smtClean="0"/>
              <a:t> and predict the trends first of all then use textbook p166-167 to complete the summary table.</a:t>
            </a:r>
            <a:endParaRPr lang="en-GB" dirty="0"/>
          </a:p>
        </p:txBody>
      </p:sp>
      <p:sp>
        <p:nvSpPr>
          <p:cNvPr id="4" name="Slide Number Placeholder 3"/>
          <p:cNvSpPr>
            <a:spLocks noGrp="1"/>
          </p:cNvSpPr>
          <p:nvPr>
            <p:ph type="sldNum" sz="quarter" idx="10"/>
          </p:nvPr>
        </p:nvSpPr>
        <p:spPr/>
        <p:txBody>
          <a:bodyPr/>
          <a:lstStyle/>
          <a:p>
            <a:fld id="{659000F3-3C8D-4961-ADF7-62DB7051DAAA}" type="slidenum">
              <a:rPr lang="en-GB" smtClean="0"/>
              <a:pPr/>
              <a:t>4</a:t>
            </a:fld>
            <a:endParaRPr lang="en-GB"/>
          </a:p>
        </p:txBody>
      </p:sp>
    </p:spTree>
    <p:extLst>
      <p:ext uri="{BB962C8B-B14F-4D97-AF65-F5344CB8AC3E}">
        <p14:creationId xmlns:p14="http://schemas.microsoft.com/office/powerpoint/2010/main" val="323204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effectLst/>
              </a:rPr>
              <a:t>Due to atoms</a:t>
            </a:r>
            <a:r>
              <a:rPr lang="en-GB" baseline="0" dirty="0" smtClean="0">
                <a:effectLst/>
              </a:rPr>
              <a:t> being very small the F atoms are very close to each other.  This means that the F-F bond is very weak as the NON-BONDING pairs will repel.</a:t>
            </a:r>
          </a:p>
          <a:p>
            <a:endParaRPr lang="en-GB" baseline="0" dirty="0" smtClean="0">
              <a:effectLst/>
            </a:endParaRPr>
          </a:p>
          <a:p>
            <a:r>
              <a:rPr lang="en-GB" dirty="0" smtClean="0">
                <a:effectLst/>
              </a:rPr>
              <a:t>Fluorine was suspected to be an element as early as 1810 but wasn't successfully isolated until 1886. Many chemists trying to isolate the element would be blinded or even killed by the violent reactions that generally accompany fluorine gas.</a:t>
            </a:r>
          </a:p>
          <a:p>
            <a:endParaRPr lang="en-GB" dirty="0" smtClean="0">
              <a:effectLst/>
            </a:endParaRPr>
          </a:p>
          <a:p>
            <a:r>
              <a:rPr lang="en-GB" dirty="0" smtClean="0">
                <a:effectLst/>
              </a:rPr>
              <a:t>Fluorine is the 13th most common element in the Earth's crust.</a:t>
            </a:r>
            <a:endParaRPr lang="en-GB" dirty="0"/>
          </a:p>
        </p:txBody>
      </p:sp>
      <p:sp>
        <p:nvSpPr>
          <p:cNvPr id="4" name="Slide Number Placeholder 3"/>
          <p:cNvSpPr>
            <a:spLocks noGrp="1"/>
          </p:cNvSpPr>
          <p:nvPr>
            <p:ph type="sldNum" sz="quarter" idx="10"/>
          </p:nvPr>
        </p:nvSpPr>
        <p:spPr/>
        <p:txBody>
          <a:bodyPr/>
          <a:lstStyle/>
          <a:p>
            <a:fld id="{0315C4B8-D48A-4D76-A7E6-5303C9766106}" type="slidenum">
              <a:rPr lang="en-GB" smtClean="0"/>
              <a:pPr/>
              <a:t>6</a:t>
            </a:fld>
            <a:endParaRPr lang="en-GB"/>
          </a:p>
        </p:txBody>
      </p:sp>
    </p:spTree>
    <p:extLst>
      <p:ext uri="{BB962C8B-B14F-4D97-AF65-F5344CB8AC3E}">
        <p14:creationId xmlns:p14="http://schemas.microsoft.com/office/powerpoint/2010/main" val="964555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59000F3-3C8D-4961-ADF7-62DB7051DAAA}" type="slidenum">
              <a:rPr lang="en-GB" smtClean="0"/>
              <a:pPr/>
              <a:t>7</a:t>
            </a:fld>
            <a:endParaRPr lang="en-GB"/>
          </a:p>
        </p:txBody>
      </p:sp>
    </p:spTree>
    <p:extLst>
      <p:ext uri="{BB962C8B-B14F-4D97-AF65-F5344CB8AC3E}">
        <p14:creationId xmlns:p14="http://schemas.microsoft.com/office/powerpoint/2010/main" val="1418039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Go through some key observation words such as ‘no observable reaction’, solution, precipitate, solid, effervescence etc.</a:t>
            </a:r>
            <a:endParaRPr lang="en-GB" dirty="0"/>
          </a:p>
        </p:txBody>
      </p:sp>
      <p:sp>
        <p:nvSpPr>
          <p:cNvPr id="4" name="Slide Number Placeholder 3"/>
          <p:cNvSpPr>
            <a:spLocks noGrp="1"/>
          </p:cNvSpPr>
          <p:nvPr>
            <p:ph type="sldNum" sz="quarter" idx="10"/>
          </p:nvPr>
        </p:nvSpPr>
        <p:spPr/>
        <p:txBody>
          <a:bodyPr/>
          <a:lstStyle/>
          <a:p>
            <a:fld id="{0315C4B8-D48A-4D76-A7E6-5303C9766106}" type="slidenum">
              <a:rPr lang="en-GB" smtClean="0"/>
              <a:pPr/>
              <a:t>8</a:t>
            </a:fld>
            <a:endParaRPr lang="en-GB"/>
          </a:p>
        </p:txBody>
      </p:sp>
    </p:spTree>
    <p:extLst>
      <p:ext uri="{BB962C8B-B14F-4D97-AF65-F5344CB8AC3E}">
        <p14:creationId xmlns:p14="http://schemas.microsoft.com/office/powerpoint/2010/main" val="716394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Write</a:t>
            </a:r>
            <a:r>
              <a:rPr lang="en-GB" baseline="0" dirty="0" smtClean="0"/>
              <a:t> down oxidation states under equation.  Get rid of spectator ions and explain why chlorine is the oxidising agent using ½ equations. </a:t>
            </a:r>
          </a:p>
          <a:p>
            <a:endParaRPr lang="en-GB" baseline="0" dirty="0" smtClean="0"/>
          </a:p>
          <a:p>
            <a:r>
              <a:rPr lang="en-GB" baseline="0" dirty="0" smtClean="0"/>
              <a:t>Follow this with </a:t>
            </a:r>
            <a:r>
              <a:rPr lang="en-GB" baseline="0" dirty="0" err="1" smtClean="0"/>
              <a:t>che</a:t>
            </a:r>
            <a:r>
              <a:rPr lang="en-GB" dirty="0" err="1" smtClean="0"/>
              <a:t>msheets</a:t>
            </a:r>
            <a:r>
              <a:rPr lang="en-GB" dirty="0" smtClean="0"/>
              <a:t> halogen displacement</a:t>
            </a:r>
            <a:r>
              <a:rPr lang="en-GB" baseline="0" dirty="0" smtClean="0"/>
              <a:t> </a:t>
            </a:r>
            <a:r>
              <a:rPr lang="en-GB" dirty="0" smtClean="0"/>
              <a:t>experiment.</a:t>
            </a:r>
            <a:endParaRPr lang="en-GB" dirty="0"/>
          </a:p>
        </p:txBody>
      </p:sp>
      <p:sp>
        <p:nvSpPr>
          <p:cNvPr id="4" name="Slide Number Placeholder 3"/>
          <p:cNvSpPr>
            <a:spLocks noGrp="1"/>
          </p:cNvSpPr>
          <p:nvPr>
            <p:ph type="sldNum" sz="quarter" idx="10"/>
          </p:nvPr>
        </p:nvSpPr>
        <p:spPr/>
        <p:txBody>
          <a:bodyPr/>
          <a:lstStyle/>
          <a:p>
            <a:fld id="{0315C4B8-D48A-4D76-A7E6-5303C9766106}" type="slidenum">
              <a:rPr lang="en-GB" smtClean="0"/>
              <a:pPr/>
              <a:t>9</a:t>
            </a:fld>
            <a:endParaRPr lang="en-GB"/>
          </a:p>
        </p:txBody>
      </p:sp>
    </p:spTree>
    <p:extLst>
      <p:ext uri="{BB962C8B-B14F-4D97-AF65-F5344CB8AC3E}">
        <p14:creationId xmlns:p14="http://schemas.microsoft.com/office/powerpoint/2010/main" val="1100702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http://www.nuffieldfoundation.org/practical-chemistry/reactions-aqueous-solutions-halogens</a:t>
            </a:r>
          </a:p>
          <a:p>
            <a:endParaRPr lang="en-GB" dirty="0" smtClean="0"/>
          </a:p>
          <a:p>
            <a:r>
              <a:rPr lang="en-GB" dirty="0" smtClean="0"/>
              <a:t>https://www.youtube.com/watch?v=CJc4x3fUbao</a:t>
            </a:r>
          </a:p>
          <a:p>
            <a:endParaRPr lang="en-GB" dirty="0" smtClean="0"/>
          </a:p>
          <a:p>
            <a:r>
              <a:rPr lang="en-GB" smtClean="0"/>
              <a:t>https://www.youtube.com/watch?v=QYuOobnP2sI</a:t>
            </a:r>
            <a:endParaRPr lang="en-GB" dirty="0"/>
          </a:p>
        </p:txBody>
      </p:sp>
      <p:sp>
        <p:nvSpPr>
          <p:cNvPr id="4" name="Slide Number Placeholder 3"/>
          <p:cNvSpPr>
            <a:spLocks noGrp="1"/>
          </p:cNvSpPr>
          <p:nvPr>
            <p:ph type="sldNum" sz="quarter" idx="10"/>
          </p:nvPr>
        </p:nvSpPr>
        <p:spPr/>
        <p:txBody>
          <a:bodyPr/>
          <a:lstStyle/>
          <a:p>
            <a:fld id="{659000F3-3C8D-4961-ADF7-62DB7051DAAA}" type="slidenum">
              <a:rPr lang="en-GB" smtClean="0"/>
              <a:pPr/>
              <a:t>11</a:t>
            </a:fld>
            <a:endParaRPr lang="en-GB"/>
          </a:p>
        </p:txBody>
      </p:sp>
    </p:spTree>
    <p:extLst>
      <p:ext uri="{BB962C8B-B14F-4D97-AF65-F5344CB8AC3E}">
        <p14:creationId xmlns:p14="http://schemas.microsoft.com/office/powerpoint/2010/main" val="3388338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59000F3-3C8D-4961-ADF7-62DB7051DAAA}" type="slidenum">
              <a:rPr lang="en-GB" smtClean="0"/>
              <a:pPr/>
              <a:t>20</a:t>
            </a:fld>
            <a:endParaRPr lang="en-GB"/>
          </a:p>
        </p:txBody>
      </p:sp>
    </p:spTree>
    <p:extLst>
      <p:ext uri="{BB962C8B-B14F-4D97-AF65-F5344CB8AC3E}">
        <p14:creationId xmlns:p14="http://schemas.microsoft.com/office/powerpoint/2010/main" val="9292853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14" name="Picture 13" descr="lower_swoosh_graphic_element.png"/>
          <p:cNvPicPr>
            <a:picLocks noChangeAspect="1"/>
          </p:cNvPicPr>
          <p:nvPr userDrawn="1"/>
        </p:nvPicPr>
        <p:blipFill>
          <a:blip r:embed="rId2" cstate="print">
            <a:duotone>
              <a:schemeClr val="accent5">
                <a:shade val="45000"/>
                <a:satMod val="135000"/>
              </a:schemeClr>
              <a:prstClr val="white"/>
            </a:duotone>
          </a:blip>
          <a:stretch>
            <a:fillRect/>
          </a:stretch>
        </p:blipFill>
        <p:spPr>
          <a:xfrm rot="10800000" flipH="1" flipV="1">
            <a:off x="0" y="0"/>
            <a:ext cx="9144000" cy="6858000"/>
          </a:xfrm>
          <a:prstGeom prst="rect">
            <a:avLst/>
          </a:prstGeom>
          <a:ln>
            <a:solidFill>
              <a:srgbClr val="0070C0"/>
            </a:solidFill>
          </a:ln>
        </p:spPr>
      </p:pic>
      <p:pic>
        <p:nvPicPr>
          <p:cNvPr id="8" name="Picture 7" descr="lower_swoosh_graphic_element.png"/>
          <p:cNvPicPr>
            <a:picLocks noChangeAspect="1"/>
          </p:cNvPicPr>
          <p:nvPr userDrawn="1"/>
        </p:nvPicPr>
        <p:blipFill>
          <a:blip r:embed="rId2" cstate="print">
            <a:duotone>
              <a:schemeClr val="accent5">
                <a:shade val="45000"/>
                <a:satMod val="135000"/>
              </a:schemeClr>
              <a:prstClr val="white"/>
            </a:duotone>
          </a:blip>
          <a:stretch>
            <a:fillRect/>
          </a:stretch>
        </p:blipFill>
        <p:spPr>
          <a:xfrm rot="10800000">
            <a:off x="0" y="0"/>
            <a:ext cx="9144000" cy="6858000"/>
          </a:xfrm>
          <a:prstGeom prst="rect">
            <a:avLst/>
          </a:prstGeom>
          <a:ln>
            <a:solidFill>
              <a:srgbClr val="0070C0"/>
            </a:solidFill>
          </a:ln>
        </p:spPr>
      </p:pic>
      <p:pic>
        <p:nvPicPr>
          <p:cNvPr id="12" name="Picture 11" descr="back_ground_element.png"/>
          <p:cNvPicPr>
            <a:picLocks noChangeAspect="1"/>
          </p:cNvPicPr>
          <p:nvPr/>
        </p:nvPicPr>
        <p:blipFill>
          <a:blip r:embed="rId3" cstate="print"/>
          <a:stretch>
            <a:fillRect/>
          </a:stretch>
        </p:blipFill>
        <p:spPr>
          <a:xfrm>
            <a:off x="0" y="0"/>
            <a:ext cx="9144000" cy="6858000"/>
          </a:xfrm>
          <a:prstGeom prst="rect">
            <a:avLst/>
          </a:prstGeom>
        </p:spPr>
      </p:pic>
      <p:sp>
        <p:nvSpPr>
          <p:cNvPr id="2" name="Title 1"/>
          <p:cNvSpPr>
            <a:spLocks noGrp="1"/>
          </p:cNvSpPr>
          <p:nvPr>
            <p:ph type="ctrTitle"/>
          </p:nvPr>
        </p:nvSpPr>
        <p:spPr>
          <a:xfrm>
            <a:off x="3886200" y="1371600"/>
            <a:ext cx="7772400" cy="860425"/>
          </a:xfrm>
        </p:spPr>
        <p:txBody>
          <a:bodyPr anchor="b" anchorCtr="0"/>
          <a:lstStyle>
            <a:lvl1pPr algn="l">
              <a:buFontTx/>
              <a:buNone/>
              <a:defRPr>
                <a:solidFill>
                  <a:schemeClr val="accent6">
                    <a:lumMod val="75000"/>
                  </a:schemeClr>
                </a:solidFill>
              </a:defRPr>
            </a:lvl1pPr>
          </a:lstStyle>
          <a:p>
            <a:r>
              <a:rPr lang="en-US" smtClean="0"/>
              <a:t>Click to edit Master title style</a:t>
            </a:r>
            <a:endParaRPr lang="en-US" dirty="0"/>
          </a:p>
        </p:txBody>
      </p:sp>
      <p:pic>
        <p:nvPicPr>
          <p:cNvPr id="10" name="Picture 9" descr="atom_element_large.png"/>
          <p:cNvPicPr>
            <a:picLocks noChangeAspect="1"/>
          </p:cNvPicPr>
          <p:nvPr userDrawn="1"/>
        </p:nvPicPr>
        <p:blipFill>
          <a:blip r:embed="rId4" cstate="print"/>
          <a:stretch>
            <a:fillRect/>
          </a:stretch>
        </p:blipFill>
        <p:spPr>
          <a:xfrm>
            <a:off x="-3118149" y="44624"/>
            <a:ext cx="7474125" cy="7972399"/>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a:xfrm>
            <a:off x="76200" y="6638075"/>
            <a:ext cx="2133600" cy="365125"/>
          </a:xfrm>
          <a:prstGeom prst="rect">
            <a:avLst/>
          </a:prstGeom>
        </p:spPr>
        <p:txBody>
          <a:bodyPr/>
          <a:lstStyle/>
          <a:p>
            <a:fld id="{69718267-E972-4F35-8CF4-9A314599A40F}" type="slidenum">
              <a:rPr lang="en-GB" smtClean="0"/>
              <a:pPr/>
              <a:t>‹#›</a:t>
            </a:fld>
            <a:endParaRPr lang="en-GB"/>
          </a:p>
        </p:txBody>
      </p:sp>
      <p:sp>
        <p:nvSpPr>
          <p:cNvPr id="6" name="Footer Placeholder 5"/>
          <p:cNvSpPr>
            <a:spLocks noGrp="1"/>
          </p:cNvSpPr>
          <p:nvPr>
            <p:ph type="ftr" sz="quarter" idx="11"/>
          </p:nvPr>
        </p:nvSpPr>
        <p:spPr>
          <a:xfrm>
            <a:off x="6248400" y="6653837"/>
            <a:ext cx="2895600" cy="365125"/>
          </a:xfrm>
          <a:prstGeom prst="rect">
            <a:avLst/>
          </a:prstGeom>
        </p:spPr>
        <p:txBody>
          <a:bodyPr/>
          <a:lstStyle/>
          <a:p>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93836"/>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2087" y="1798637"/>
            <a:ext cx="28559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Slide Number Placeholder 11"/>
          <p:cNvSpPr>
            <a:spLocks noGrp="1"/>
          </p:cNvSpPr>
          <p:nvPr>
            <p:ph type="sldNum" sz="quarter" idx="14"/>
          </p:nvPr>
        </p:nvSpPr>
        <p:spPr>
          <a:xfrm>
            <a:off x="76200" y="6638075"/>
            <a:ext cx="2133600" cy="365125"/>
          </a:xfrm>
          <a:prstGeom prst="rect">
            <a:avLst/>
          </a:prstGeom>
        </p:spPr>
        <p:txBody>
          <a:bodyPr/>
          <a:lstStyle/>
          <a:p>
            <a:fld id="{69718267-E972-4F35-8CF4-9A314599A40F}" type="slidenum">
              <a:rPr lang="en-GB" smtClean="0"/>
              <a:pPr/>
              <a:t>‹#›</a:t>
            </a:fld>
            <a:endParaRPr lang="en-GB"/>
          </a:p>
        </p:txBody>
      </p:sp>
      <p:sp>
        <p:nvSpPr>
          <p:cNvPr id="13" name="Footer Placeholder 12"/>
          <p:cNvSpPr>
            <a:spLocks noGrp="1"/>
          </p:cNvSpPr>
          <p:nvPr>
            <p:ph type="ftr" sz="quarter" idx="15"/>
          </p:nvPr>
        </p:nvSpPr>
        <p:spPr>
          <a:xfrm>
            <a:off x="6248400" y="6653837"/>
            <a:ext cx="2895600" cy="365125"/>
          </a:xfrm>
          <a:prstGeom prst="rect">
            <a:avLst/>
          </a:prstGeom>
        </p:spPr>
        <p:txBody>
          <a:bodyPr/>
          <a:lstStyle/>
          <a:p>
            <a:endParaRPr lang="en-GB"/>
          </a:p>
        </p:txBody>
      </p:sp>
      <p:sp>
        <p:nvSpPr>
          <p:cNvPr id="14" name="Title 13"/>
          <p:cNvSpPr>
            <a:spLocks noGrp="1"/>
          </p:cNvSpPr>
          <p:nvPr>
            <p:ph type="title"/>
          </p:nvPr>
        </p:nvSpPr>
        <p:spPr>
          <a:xfrm>
            <a:off x="-76200" y="549600"/>
            <a:ext cx="8229600" cy="639763"/>
          </a:xfrm>
        </p:spPr>
        <p:txBody>
          <a:bodyPr/>
          <a:lstStyle>
            <a:lvl1pPr>
              <a:defRPr>
                <a:solidFill>
                  <a:schemeClr val="accent6">
                    <a:lumMod val="50000"/>
                  </a:schemeClr>
                </a:solidFill>
              </a:defRPr>
            </a:lvl1pPr>
          </a:lstStyle>
          <a:p>
            <a:r>
              <a:rPr lang="en-US" smtClean="0"/>
              <a:t>Click to edit Master title style</a:t>
            </a:r>
            <a:endParaRPr lang="en-US" dirty="0"/>
          </a:p>
        </p:txBody>
      </p:sp>
      <p:sp>
        <p:nvSpPr>
          <p:cNvPr id="15" name="Text Placeholder 10"/>
          <p:cNvSpPr>
            <a:spLocks noGrp="1"/>
          </p:cNvSpPr>
          <p:nvPr>
            <p:ph type="body" sz="quarter" idx="13"/>
          </p:nvPr>
        </p:nvSpPr>
        <p:spPr>
          <a:xfrm>
            <a:off x="130800" y="1066800"/>
            <a:ext cx="8251200" cy="457200"/>
          </a:xfrm>
        </p:spPr>
        <p:txBody>
          <a:bodyPr>
            <a:normAutofit/>
          </a:bodyPr>
          <a:lstStyle>
            <a:lvl1pPr>
              <a:buFontTx/>
              <a:buNone/>
              <a:defRPr sz="2400">
                <a:solidFill>
                  <a:schemeClr val="accent6">
                    <a:lumMod val="75000"/>
                  </a:schemeClr>
                </a:solidFill>
              </a:defRPr>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estions contac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5111750" cy="4678363"/>
          </a:xfrm>
        </p:spPr>
        <p:txBody>
          <a:bodyPr/>
          <a:lstStyle>
            <a:lvl1pPr>
              <a:buClr>
                <a:schemeClr val="tx1">
                  <a:lumMod val="95000"/>
                  <a:lumOff val="5000"/>
                </a:schemeClr>
              </a:buClr>
              <a:defRPr sz="3200">
                <a:solidFill>
                  <a:schemeClr val="tx1">
                    <a:lumMod val="95000"/>
                    <a:lumOff val="5000"/>
                  </a:schemeClr>
                </a:solidFill>
              </a:defRPr>
            </a:lvl1pPr>
            <a:lvl2pPr>
              <a:buClr>
                <a:schemeClr val="tx1">
                  <a:lumMod val="95000"/>
                  <a:lumOff val="5000"/>
                </a:schemeClr>
              </a:buClr>
              <a:defRPr sz="2800">
                <a:solidFill>
                  <a:schemeClr val="tx1">
                    <a:lumMod val="95000"/>
                    <a:lumOff val="5000"/>
                  </a:schemeClr>
                </a:solidFill>
              </a:defRPr>
            </a:lvl2pPr>
            <a:lvl3pPr>
              <a:buClr>
                <a:schemeClr val="tx1">
                  <a:lumMod val="95000"/>
                  <a:lumOff val="5000"/>
                </a:schemeClr>
              </a:buClr>
              <a:defRPr sz="2400">
                <a:solidFill>
                  <a:schemeClr val="tx1">
                    <a:lumMod val="95000"/>
                    <a:lumOff val="5000"/>
                  </a:schemeClr>
                </a:solidFill>
              </a:defRPr>
            </a:lvl3pPr>
            <a:lvl4pPr>
              <a:buClr>
                <a:schemeClr val="tx1">
                  <a:lumMod val="95000"/>
                  <a:lumOff val="5000"/>
                </a:schemeClr>
              </a:buClr>
              <a:defRPr sz="2000">
                <a:solidFill>
                  <a:schemeClr val="tx1">
                    <a:lumMod val="95000"/>
                    <a:lumOff val="5000"/>
                  </a:schemeClr>
                </a:solidFill>
              </a:defRPr>
            </a:lvl4pPr>
            <a:lvl5pPr>
              <a:buClr>
                <a:schemeClr val="tx1">
                  <a:lumMod val="95000"/>
                  <a:lumOff val="5000"/>
                </a:schemeClr>
              </a:buClr>
              <a:defRPr sz="2000">
                <a:solidFill>
                  <a:schemeClr val="tx1">
                    <a:lumMod val="95000"/>
                    <a:lumOff val="5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62600" y="1524000"/>
            <a:ext cx="2855913" cy="4373563"/>
          </a:xfrm>
        </p:spPr>
        <p:txBody>
          <a:bodyPr/>
          <a:lstStyle>
            <a:lvl1pPr marL="0" indent="0">
              <a:lnSpc>
                <a:spcPts val="1600"/>
              </a:lnSpc>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Slide Number Placeholder 11"/>
          <p:cNvSpPr>
            <a:spLocks noGrp="1"/>
          </p:cNvSpPr>
          <p:nvPr>
            <p:ph type="sldNum" sz="quarter" idx="14"/>
          </p:nvPr>
        </p:nvSpPr>
        <p:spPr>
          <a:xfrm>
            <a:off x="76200" y="6638075"/>
            <a:ext cx="2133600" cy="365125"/>
          </a:xfrm>
          <a:prstGeom prst="rect">
            <a:avLst/>
          </a:prstGeom>
        </p:spPr>
        <p:txBody>
          <a:bodyPr/>
          <a:lstStyle/>
          <a:p>
            <a:fld id="{69718267-E972-4F35-8CF4-9A314599A40F}" type="slidenum">
              <a:rPr lang="en-GB" smtClean="0"/>
              <a:pPr/>
              <a:t>‹#›</a:t>
            </a:fld>
            <a:endParaRPr lang="en-GB"/>
          </a:p>
        </p:txBody>
      </p:sp>
      <p:sp>
        <p:nvSpPr>
          <p:cNvPr id="13" name="Footer Placeholder 12"/>
          <p:cNvSpPr>
            <a:spLocks noGrp="1"/>
          </p:cNvSpPr>
          <p:nvPr>
            <p:ph type="ftr" sz="quarter" idx="15"/>
          </p:nvPr>
        </p:nvSpPr>
        <p:spPr>
          <a:xfrm>
            <a:off x="6248400" y="6653837"/>
            <a:ext cx="2895600" cy="365125"/>
          </a:xfrm>
          <a:prstGeom prst="rect">
            <a:avLst/>
          </a:prstGeom>
        </p:spPr>
        <p:txBody>
          <a:bodyPr/>
          <a:lstStyle/>
          <a:p>
            <a:endParaRPr lang="en-GB"/>
          </a:p>
        </p:txBody>
      </p:sp>
      <p:sp>
        <p:nvSpPr>
          <p:cNvPr id="14" name="Title 13"/>
          <p:cNvSpPr>
            <a:spLocks noGrp="1"/>
          </p:cNvSpPr>
          <p:nvPr>
            <p:ph type="title"/>
          </p:nvPr>
        </p:nvSpPr>
        <p:spPr>
          <a:xfrm>
            <a:off x="0" y="457200"/>
            <a:ext cx="6858000" cy="639763"/>
          </a:xfrm>
        </p:spPr>
        <p:txBody>
          <a:bodyPr/>
          <a:lstStyle>
            <a:lvl1pPr>
              <a:buClr>
                <a:schemeClr val="tx1">
                  <a:lumMod val="95000"/>
                  <a:lumOff val="5000"/>
                </a:schemeClr>
              </a:buClr>
              <a:defRPr sz="2800">
                <a:solidFill>
                  <a:schemeClr val="accent6">
                    <a:lumMod val="50000"/>
                  </a:schemeClr>
                </a:solidFill>
              </a:defRPr>
            </a:lvl1pPr>
          </a:lstStyle>
          <a:p>
            <a:r>
              <a:rPr lang="en-US" smtClean="0"/>
              <a:t>Click to edit Master title style</a:t>
            </a:r>
            <a:endParaRPr lang="en-US" dirty="0"/>
          </a:p>
        </p:txBody>
      </p:sp>
      <p:sp>
        <p:nvSpPr>
          <p:cNvPr id="15" name="Text Placeholder 10"/>
          <p:cNvSpPr>
            <a:spLocks noGrp="1"/>
          </p:cNvSpPr>
          <p:nvPr>
            <p:ph type="body" sz="quarter" idx="13"/>
          </p:nvPr>
        </p:nvSpPr>
        <p:spPr>
          <a:xfrm>
            <a:off x="210600" y="974400"/>
            <a:ext cx="6876000" cy="457200"/>
          </a:xfrm>
        </p:spPr>
        <p:txBody>
          <a:bodyPr>
            <a:normAutofit/>
          </a:bodyPr>
          <a:lstStyle>
            <a:lvl1pPr>
              <a:buFontTx/>
              <a:buNone/>
              <a:defRPr sz="2000">
                <a:solidFill>
                  <a:schemeClr val="accent6">
                    <a:lumMod val="75000"/>
                  </a:schemeClr>
                </a:solidFill>
              </a:defRPr>
            </a:lvl1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0" y="4724400"/>
            <a:ext cx="3962400" cy="338139"/>
          </a:xfrm>
        </p:spPr>
        <p:txBody>
          <a:bodyPr anchor="b"/>
          <a:lstStyle>
            <a:lvl1pPr algn="l">
              <a:defRPr sz="1800" b="1"/>
            </a:lvl1pPr>
          </a:lstStyle>
          <a:p>
            <a:r>
              <a:rPr lang="en-US" smtClean="0"/>
              <a:t>Click to edit Master title style</a:t>
            </a:r>
            <a:endParaRPr lang="en-US" dirty="0"/>
          </a:p>
        </p:txBody>
      </p:sp>
      <p:sp>
        <p:nvSpPr>
          <p:cNvPr id="3" name="Picture Placeholder 2"/>
          <p:cNvSpPr>
            <a:spLocks noGrp="1"/>
          </p:cNvSpPr>
          <p:nvPr>
            <p:ph type="pic" idx="1"/>
          </p:nvPr>
        </p:nvSpPr>
        <p:spPr>
          <a:xfrm>
            <a:off x="1143000" y="304800"/>
            <a:ext cx="6934200" cy="4267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953000" y="5029201"/>
            <a:ext cx="3962400" cy="804863"/>
          </a:xfrm>
        </p:spPr>
        <p:txBody>
          <a:bodyPr>
            <a:normAutofit/>
          </a:bodyPr>
          <a:lstStyle>
            <a:lvl1pPr marL="0" indent="0">
              <a:lnSpc>
                <a:spcPts val="1400"/>
              </a:lnSpc>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7"/>
          <p:cNvSpPr>
            <a:spLocks noGrp="1"/>
          </p:cNvSpPr>
          <p:nvPr>
            <p:ph type="sldNum" sz="quarter" idx="10"/>
          </p:nvPr>
        </p:nvSpPr>
        <p:spPr>
          <a:xfrm>
            <a:off x="76200" y="6638075"/>
            <a:ext cx="2133600" cy="365125"/>
          </a:xfrm>
          <a:prstGeom prst="rect">
            <a:avLst/>
          </a:prstGeom>
        </p:spPr>
        <p:txBody>
          <a:bodyPr/>
          <a:lstStyle/>
          <a:p>
            <a:fld id="{69718267-E972-4F35-8CF4-9A314599A40F}" type="slidenum">
              <a:rPr lang="en-GB" smtClean="0"/>
              <a:pPr/>
              <a:t>‹#›</a:t>
            </a:fld>
            <a:endParaRPr lang="en-GB"/>
          </a:p>
        </p:txBody>
      </p:sp>
      <p:sp>
        <p:nvSpPr>
          <p:cNvPr id="9" name="Footer Placeholder 8"/>
          <p:cNvSpPr>
            <a:spLocks noGrp="1"/>
          </p:cNvSpPr>
          <p:nvPr>
            <p:ph type="ftr" sz="quarter" idx="11"/>
          </p:nvPr>
        </p:nvSpPr>
        <p:spPr>
          <a:xfrm>
            <a:off x="6248400" y="6653837"/>
            <a:ext cx="2895600" cy="365125"/>
          </a:xfrm>
          <a:prstGeom prst="rect">
            <a:avLst/>
          </a:prstGeom>
        </p:spPr>
        <p:txBody>
          <a:bodyPr/>
          <a:lstStyle/>
          <a:p>
            <a:endParaRPr lang="en-GB"/>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427C7EAA-BE4A-4D34-B99B-1C24A78B0F77}" type="datetimeFigureOut">
              <a:rPr lang="en-GB" smtClean="0"/>
              <a:pPr/>
              <a:t>06/12/2017</a:t>
            </a:fld>
            <a:endParaRPr lang="en-GB"/>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718267-E972-4F35-8CF4-9A314599A40F}"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48600" y="503239"/>
            <a:ext cx="1219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03237"/>
            <a:ext cx="7162800" cy="6278563"/>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C18A058-4768-430B-85EC-52EDA1126853}" type="datetimeFigureOut">
              <a:rPr lang="en-GB" smtClean="0"/>
              <a:pPr/>
              <a:t>06/12/2017</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9067F5A-32F1-4AB0-840A-75305211BE78}" type="slidenum">
              <a:rPr lang="en-GB" smtClean="0"/>
              <a:pPr/>
              <a:t>‹#›</a:t>
            </a:fld>
            <a:endParaRPr lang="en-GB"/>
          </a:p>
        </p:txBody>
      </p:sp>
    </p:spTree>
    <p:extLst>
      <p:ext uri="{BB962C8B-B14F-4D97-AF65-F5344CB8AC3E}">
        <p14:creationId xmlns:p14="http://schemas.microsoft.com/office/powerpoint/2010/main" val="1318907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340768"/>
            <a:ext cx="8305800" cy="4525965"/>
          </a:xfrm>
        </p:spPr>
        <p:txBody>
          <a:bodyPr/>
          <a:lstStyle>
            <a:lvl1pPr marL="173038" indent="-173038">
              <a:lnSpc>
                <a:spcPts val="2600"/>
              </a:lnSpc>
              <a:buClr>
                <a:schemeClr val="accent6">
                  <a:lumMod val="50000"/>
                </a:schemeClr>
              </a:buClr>
              <a:buFont typeface="Arial" pitchFamily="34" charset="0"/>
              <a:buChar char="•"/>
              <a:defRPr sz="2400" b="0">
                <a:solidFill>
                  <a:schemeClr val="accent6">
                    <a:lumMod val="75000"/>
                  </a:schemeClr>
                </a:solidFill>
              </a:defRPr>
            </a:lvl1pPr>
            <a:lvl2pPr marL="684213" indent="-227013">
              <a:lnSpc>
                <a:spcPts val="2600"/>
              </a:lnSpc>
              <a:buClr>
                <a:schemeClr val="accent6">
                  <a:lumMod val="50000"/>
                </a:schemeClr>
              </a:buClr>
              <a:defRPr sz="2000">
                <a:solidFill>
                  <a:schemeClr val="accent6">
                    <a:lumMod val="75000"/>
                  </a:schemeClr>
                </a:solidFill>
              </a:defRPr>
            </a:lvl2pPr>
            <a:lvl3pPr marL="1087438" indent="-173038">
              <a:lnSpc>
                <a:spcPts val="2600"/>
              </a:lnSpc>
              <a:buClr>
                <a:schemeClr val="accent6">
                  <a:lumMod val="50000"/>
                </a:schemeClr>
              </a:buClr>
              <a:defRPr sz="1800">
                <a:solidFill>
                  <a:schemeClr val="accent6">
                    <a:lumMod val="75000"/>
                  </a:schemeClr>
                </a:solidFill>
              </a:defRPr>
            </a:lvl3pPr>
            <a:lvl4pPr marL="1541463" indent="-169863">
              <a:lnSpc>
                <a:spcPts val="2600"/>
              </a:lnSpc>
              <a:buClr>
                <a:schemeClr val="accent6">
                  <a:lumMod val="50000"/>
                </a:schemeClr>
              </a:buClr>
              <a:defRPr sz="1600">
                <a:solidFill>
                  <a:schemeClr val="accent6">
                    <a:lumMod val="75000"/>
                  </a:schemeClr>
                </a:solidFill>
              </a:defRPr>
            </a:lvl4pPr>
            <a:lvl5pPr marL="2001838" indent="-173038">
              <a:lnSpc>
                <a:spcPts val="2600"/>
              </a:lnSpc>
              <a:buClr>
                <a:schemeClr val="accent6">
                  <a:lumMod val="50000"/>
                </a:schemeClr>
              </a:buClr>
              <a:defRPr sz="1400">
                <a:solidFill>
                  <a:schemeClr val="accent6">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GB"/>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69718267-E972-4F35-8CF4-9A314599A40F}" type="slidenum">
              <a:rPr lang="en-GB" smtClean="0"/>
              <a:pPr/>
              <a:t>‹#›</a:t>
            </a:fld>
            <a:endParaRPr lang="en-GB"/>
          </a:p>
        </p:txBody>
      </p:sp>
      <p:sp>
        <p:nvSpPr>
          <p:cNvPr id="16" name="Title 15"/>
          <p:cNvSpPr>
            <a:spLocks noGrp="1"/>
          </p:cNvSpPr>
          <p:nvPr>
            <p:ph type="title"/>
          </p:nvPr>
        </p:nvSpPr>
        <p:spPr>
          <a:xfrm>
            <a:off x="251520" y="332656"/>
            <a:ext cx="8229600" cy="639763"/>
          </a:xfrm>
        </p:spPr>
        <p:txBody>
          <a:bodyPr/>
          <a:lstStyle>
            <a:lvl1pPr>
              <a:buClr>
                <a:schemeClr val="accent6">
                  <a:lumMod val="50000"/>
                </a:schemeClr>
              </a:buClr>
              <a:buNone/>
              <a:defRPr>
                <a:solidFill>
                  <a:schemeClr val="accent6">
                    <a:lumMod val="50000"/>
                  </a:schemeClr>
                </a:solidFill>
              </a:defRPr>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6248400" y="6653837"/>
            <a:ext cx="2895600" cy="365125"/>
          </a:xfrm>
          <a:prstGeom prst="rect">
            <a:avLst/>
          </a:prstGeom>
        </p:spPr>
        <p:txBody>
          <a:bodyPr/>
          <a:lstStyle/>
          <a:p>
            <a:endParaRPr lang="en-GB"/>
          </a:p>
        </p:txBody>
      </p:sp>
      <p:sp>
        <p:nvSpPr>
          <p:cNvPr id="4" name="Slide Number Placeholder 3"/>
          <p:cNvSpPr>
            <a:spLocks noGrp="1"/>
          </p:cNvSpPr>
          <p:nvPr>
            <p:ph type="sldNum" sz="quarter" idx="11"/>
          </p:nvPr>
        </p:nvSpPr>
        <p:spPr>
          <a:xfrm>
            <a:off x="76200" y="6638075"/>
            <a:ext cx="2133600" cy="365125"/>
          </a:xfrm>
          <a:prstGeom prst="rect">
            <a:avLst/>
          </a:prstGeom>
        </p:spPr>
        <p:txBody>
          <a:bodyPr/>
          <a:lstStyle/>
          <a:p>
            <a:fld id="{69718267-E972-4F35-8CF4-9A314599A40F}" type="slidenum">
              <a:rPr lang="en-GB" smtClean="0"/>
              <a:pPr/>
              <a:t>‹#›</a:t>
            </a:fld>
            <a:endParaRPr lang="en-GB"/>
          </a:p>
        </p:txBody>
      </p:sp>
      <p:sp>
        <p:nvSpPr>
          <p:cNvPr id="9" name="Text Placeholder 8"/>
          <p:cNvSpPr>
            <a:spLocks noGrp="1"/>
          </p:cNvSpPr>
          <p:nvPr>
            <p:ph type="body" sz="quarter" idx="15"/>
          </p:nvPr>
        </p:nvSpPr>
        <p:spPr>
          <a:xfrm>
            <a:off x="2133600" y="27492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7" name="Title 6"/>
          <p:cNvSpPr>
            <a:spLocks noGrp="1"/>
          </p:cNvSpPr>
          <p:nvPr>
            <p:ph type="title"/>
          </p:nvPr>
        </p:nvSpPr>
        <p:spPr>
          <a:xfrm>
            <a:off x="-76200" y="549600"/>
            <a:ext cx="8229600" cy="639763"/>
          </a:xfrm>
        </p:spPr>
        <p:txBody>
          <a:bodyPr/>
          <a:lstStyle/>
          <a:p>
            <a:r>
              <a:rPr lang="en-US" smtClean="0"/>
              <a:t>Click to edit Master title style</a:t>
            </a:r>
            <a:endParaRPr lang="en-US" dirty="0"/>
          </a:p>
        </p:txBody>
      </p:sp>
      <p:sp>
        <p:nvSpPr>
          <p:cNvPr id="8" name="Text Placeholder 10"/>
          <p:cNvSpPr>
            <a:spLocks noGrp="1"/>
          </p:cNvSpPr>
          <p:nvPr>
            <p:ph type="body" sz="quarter" idx="13"/>
          </p:nvPr>
        </p:nvSpPr>
        <p:spPr>
          <a:xfrm>
            <a:off x="130800" y="1066800"/>
            <a:ext cx="8251200" cy="457200"/>
          </a:xfrm>
        </p:spPr>
        <p:txBody>
          <a:bodyPr>
            <a:normAutofit/>
          </a:bodyPr>
          <a:lstStyle>
            <a:lvl1pPr>
              <a:buFontTx/>
              <a:buNone/>
              <a:defRPr sz="2400">
                <a:solidFill>
                  <a:schemeClr val="accent6">
                    <a:lumMod val="75000"/>
                  </a:schemeClr>
                </a:solidFill>
              </a:defRPr>
            </a:lvl1pPr>
          </a:lstStyle>
          <a:p>
            <a:pPr lvl="0"/>
            <a:r>
              <a:rPr lang="en-US" smtClean="0"/>
              <a:t>Click to edit Master text styles</a:t>
            </a:r>
          </a:p>
        </p:txBody>
      </p:sp>
      <p:sp>
        <p:nvSpPr>
          <p:cNvPr id="12" name="Text Placeholder 8"/>
          <p:cNvSpPr>
            <a:spLocks noGrp="1"/>
          </p:cNvSpPr>
          <p:nvPr>
            <p:ph type="body" sz="quarter" idx="16"/>
          </p:nvPr>
        </p:nvSpPr>
        <p:spPr>
          <a:xfrm>
            <a:off x="2133600" y="13308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4" name="Text Placeholder 8"/>
          <p:cNvSpPr>
            <a:spLocks noGrp="1"/>
          </p:cNvSpPr>
          <p:nvPr>
            <p:ph type="body" sz="quarter" idx="17"/>
          </p:nvPr>
        </p:nvSpPr>
        <p:spPr>
          <a:xfrm>
            <a:off x="2133600" y="20400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5" name="Text Placeholder 8"/>
          <p:cNvSpPr>
            <a:spLocks noGrp="1"/>
          </p:cNvSpPr>
          <p:nvPr>
            <p:ph type="body" sz="quarter" idx="18"/>
          </p:nvPr>
        </p:nvSpPr>
        <p:spPr>
          <a:xfrm>
            <a:off x="2133600" y="33882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6" name="Text Placeholder 8"/>
          <p:cNvSpPr>
            <a:spLocks noGrp="1"/>
          </p:cNvSpPr>
          <p:nvPr>
            <p:ph type="body" sz="quarter" idx="19"/>
          </p:nvPr>
        </p:nvSpPr>
        <p:spPr>
          <a:xfrm>
            <a:off x="2133600" y="40974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7" name="Text Placeholder 8"/>
          <p:cNvSpPr>
            <a:spLocks noGrp="1"/>
          </p:cNvSpPr>
          <p:nvPr>
            <p:ph type="body" sz="quarter" idx="20"/>
          </p:nvPr>
        </p:nvSpPr>
        <p:spPr>
          <a:xfrm>
            <a:off x="2133600" y="4876800"/>
            <a:ext cx="6629400" cy="838200"/>
          </a:xfrm>
        </p:spPr>
        <p:txBody>
          <a:bodyPr>
            <a:normAutofit/>
          </a:bodyPr>
          <a:lstStyle>
            <a:lvl1pPr marL="57150" indent="0">
              <a:buFontTx/>
              <a:buNone/>
              <a:defRPr sz="1800" baseline="0"/>
            </a:lvl1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871788"/>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685800" y="1371601"/>
            <a:ext cx="7772400" cy="1500187"/>
          </a:xfrm>
        </p:spPr>
        <p:txBody>
          <a:bodyPr anchor="b"/>
          <a:lstStyle>
            <a:lvl1pPr marL="0" indent="0">
              <a:buNone/>
              <a:defRPr sz="2000">
                <a:solidFill>
                  <a:schemeClr val="bg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Slide Number Placeholder 9"/>
          <p:cNvSpPr>
            <a:spLocks noGrp="1"/>
          </p:cNvSpPr>
          <p:nvPr>
            <p:ph type="sldNum" sz="quarter" idx="10"/>
          </p:nvPr>
        </p:nvSpPr>
        <p:spPr>
          <a:xfrm>
            <a:off x="76200" y="6638075"/>
            <a:ext cx="2133600" cy="365125"/>
          </a:xfrm>
          <a:prstGeom prst="rect">
            <a:avLst/>
          </a:prstGeom>
        </p:spPr>
        <p:txBody>
          <a:bodyPr/>
          <a:lstStyle/>
          <a:p>
            <a:fld id="{69718267-E972-4F35-8CF4-9A314599A40F}" type="slidenum">
              <a:rPr lang="en-GB" smtClean="0"/>
              <a:pPr/>
              <a:t>‹#›</a:t>
            </a:fld>
            <a:endParaRPr lang="en-GB"/>
          </a:p>
        </p:txBody>
      </p:sp>
      <p:sp>
        <p:nvSpPr>
          <p:cNvPr id="11" name="Footer Placeholder 10"/>
          <p:cNvSpPr>
            <a:spLocks noGrp="1"/>
          </p:cNvSpPr>
          <p:nvPr>
            <p:ph type="ftr" sz="quarter" idx="11"/>
          </p:nvPr>
        </p:nvSpPr>
        <p:spPr>
          <a:xfrm>
            <a:off x="6248400" y="6653837"/>
            <a:ext cx="2895600" cy="365125"/>
          </a:xfrm>
          <a:prstGeom prst="rect">
            <a:avLst/>
          </a:prstGeom>
        </p:spPr>
        <p:txBody>
          <a:bodyPr/>
          <a:lstStyle/>
          <a:p>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6200" y="1722436"/>
            <a:ext cx="4038600" cy="4525964"/>
          </a:xfrm>
        </p:spPr>
        <p:txBody>
          <a:bodyPr/>
          <a:lstStyle>
            <a:lvl1pPr>
              <a:buClr>
                <a:schemeClr val="accent6">
                  <a:lumMod val="50000"/>
                </a:schemeClr>
              </a:buClr>
              <a:defRPr sz="2400"/>
            </a:lvl1pPr>
            <a:lvl2pPr>
              <a:buClr>
                <a:schemeClr val="accent6">
                  <a:lumMod val="50000"/>
                </a:schemeClr>
              </a:buClr>
              <a:defRPr sz="2000"/>
            </a:lvl2pPr>
            <a:lvl3pPr>
              <a:buClr>
                <a:schemeClr val="accent6">
                  <a:lumMod val="50000"/>
                </a:schemeClr>
              </a:buClr>
              <a:defRPr sz="2000"/>
            </a:lvl3pPr>
            <a:lvl4pPr>
              <a:buClr>
                <a:schemeClr val="accent6">
                  <a:lumMod val="50000"/>
                </a:schemeClr>
              </a:buClr>
              <a:defRPr sz="1800"/>
            </a:lvl4pPr>
            <a:lvl5pPr>
              <a:buClr>
                <a:schemeClr val="accent6">
                  <a:lumMod val="50000"/>
                </a:schemeClr>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67200" y="1722436"/>
            <a:ext cx="4038600" cy="4525964"/>
          </a:xfrm>
        </p:spPr>
        <p:txBody>
          <a:bodyPr/>
          <a:lstStyle>
            <a:lvl1pPr>
              <a:buClr>
                <a:schemeClr val="accent6">
                  <a:lumMod val="50000"/>
                </a:schemeClr>
              </a:buClr>
              <a:defRPr sz="2400"/>
            </a:lvl1pPr>
            <a:lvl2pPr>
              <a:buClr>
                <a:schemeClr val="accent6">
                  <a:lumMod val="50000"/>
                </a:schemeClr>
              </a:buClr>
              <a:defRPr sz="2000"/>
            </a:lvl2pPr>
            <a:lvl3pPr>
              <a:buClr>
                <a:schemeClr val="accent6">
                  <a:lumMod val="50000"/>
                </a:schemeClr>
              </a:buClr>
              <a:defRPr sz="2000"/>
            </a:lvl3pPr>
            <a:lvl4pPr>
              <a:buClr>
                <a:schemeClr val="accent6">
                  <a:lumMod val="50000"/>
                </a:schemeClr>
              </a:buClr>
              <a:defRPr sz="1800"/>
            </a:lvl4pPr>
            <a:lvl5pPr>
              <a:buClr>
                <a:schemeClr val="accent6">
                  <a:lumMod val="50000"/>
                </a:schemeClr>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4"/>
          </p:nvPr>
        </p:nvSpPr>
        <p:spPr>
          <a:xfrm>
            <a:off x="457200" y="6638075"/>
            <a:ext cx="2133600" cy="365125"/>
          </a:xfrm>
          <a:prstGeom prst="rect">
            <a:avLst/>
          </a:prstGeom>
        </p:spPr>
        <p:txBody>
          <a:bodyPr/>
          <a:lstStyle/>
          <a:p>
            <a:fld id="{69718267-E972-4F35-8CF4-9A314599A40F}" type="slidenum">
              <a:rPr lang="en-GB" smtClean="0"/>
              <a:pPr/>
              <a:t>‹#›</a:t>
            </a:fld>
            <a:endParaRPr lang="en-GB"/>
          </a:p>
        </p:txBody>
      </p:sp>
      <p:sp>
        <p:nvSpPr>
          <p:cNvPr id="10" name="Footer Placeholder 9"/>
          <p:cNvSpPr>
            <a:spLocks noGrp="1"/>
          </p:cNvSpPr>
          <p:nvPr>
            <p:ph type="ftr" sz="quarter" idx="15"/>
          </p:nvPr>
        </p:nvSpPr>
        <p:spPr>
          <a:xfrm>
            <a:off x="6248400" y="6653837"/>
            <a:ext cx="2895600" cy="365125"/>
          </a:xfrm>
          <a:prstGeom prst="rect">
            <a:avLst/>
          </a:prstGeom>
        </p:spPr>
        <p:txBody>
          <a:bodyPr/>
          <a:lstStyle/>
          <a:p>
            <a:endParaRPr lang="en-GB"/>
          </a:p>
        </p:txBody>
      </p:sp>
      <p:sp>
        <p:nvSpPr>
          <p:cNvPr id="12" name="Title 11"/>
          <p:cNvSpPr>
            <a:spLocks noGrp="1"/>
          </p:cNvSpPr>
          <p:nvPr>
            <p:ph type="title"/>
          </p:nvPr>
        </p:nvSpPr>
        <p:spPr>
          <a:xfrm>
            <a:off x="-76200" y="579435"/>
            <a:ext cx="8229600" cy="639763"/>
          </a:xfrm>
        </p:spPr>
        <p:txBody>
          <a:bodyPr/>
          <a:lstStyle/>
          <a:p>
            <a:r>
              <a:rPr lang="en-US" smtClean="0"/>
              <a:t>Click to edit Master title style</a:t>
            </a:r>
            <a:endParaRPr lang="en-US"/>
          </a:p>
        </p:txBody>
      </p:sp>
      <p:sp>
        <p:nvSpPr>
          <p:cNvPr id="13" name="Text Placeholder 10"/>
          <p:cNvSpPr>
            <a:spLocks noGrp="1"/>
          </p:cNvSpPr>
          <p:nvPr>
            <p:ph type="body" sz="quarter" idx="13"/>
          </p:nvPr>
        </p:nvSpPr>
        <p:spPr>
          <a:xfrm>
            <a:off x="130800" y="1096635"/>
            <a:ext cx="8251200" cy="457200"/>
          </a:xfrm>
        </p:spPr>
        <p:txBody>
          <a:bodyPr>
            <a:normAutofit/>
          </a:bodyPr>
          <a:lstStyle>
            <a:lvl1pPr>
              <a:buFontTx/>
              <a:buNone/>
              <a:defRPr sz="2400">
                <a:solidFill>
                  <a:schemeClr val="accent6">
                    <a:lumMod val="75000"/>
                  </a:schemeClr>
                </a:solidFill>
              </a:defRPr>
            </a:lvl1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6248400" y="6653837"/>
            <a:ext cx="2895600" cy="365125"/>
          </a:xfrm>
          <a:prstGeom prst="rect">
            <a:avLst/>
          </a:prstGeom>
        </p:spPr>
        <p:txBody>
          <a:bodyPr/>
          <a:lstStyle/>
          <a:p>
            <a:endParaRPr lang="en-GB"/>
          </a:p>
        </p:txBody>
      </p:sp>
      <p:sp>
        <p:nvSpPr>
          <p:cNvPr id="4" name="Slide Number Placeholder 3"/>
          <p:cNvSpPr>
            <a:spLocks noGrp="1"/>
          </p:cNvSpPr>
          <p:nvPr>
            <p:ph type="sldNum" sz="quarter" idx="11"/>
          </p:nvPr>
        </p:nvSpPr>
        <p:spPr>
          <a:xfrm>
            <a:off x="76200" y="6638075"/>
            <a:ext cx="2133600" cy="365125"/>
          </a:xfrm>
          <a:prstGeom prst="rect">
            <a:avLst/>
          </a:prstGeom>
        </p:spPr>
        <p:txBody>
          <a:bodyPr/>
          <a:lstStyle/>
          <a:p>
            <a:fld id="{69718267-E972-4F35-8CF4-9A314599A40F}" type="slidenum">
              <a:rPr lang="en-GB" smtClean="0"/>
              <a:pPr/>
              <a:t>‹#›</a:t>
            </a:fld>
            <a:endParaRPr lang="en-GB"/>
          </a:p>
        </p:txBody>
      </p:sp>
      <p:sp>
        <p:nvSpPr>
          <p:cNvPr id="5" name="Content Placeholder 2"/>
          <p:cNvSpPr>
            <a:spLocks noGrp="1"/>
          </p:cNvSpPr>
          <p:nvPr>
            <p:ph sz="half" idx="1"/>
          </p:nvPr>
        </p:nvSpPr>
        <p:spPr>
          <a:xfrm>
            <a:off x="457200" y="1905000"/>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6" name="Content Placeholder 3"/>
          <p:cNvSpPr>
            <a:spLocks noGrp="1"/>
          </p:cNvSpPr>
          <p:nvPr>
            <p:ph sz="half" idx="2"/>
          </p:nvPr>
        </p:nvSpPr>
        <p:spPr>
          <a:xfrm>
            <a:off x="2971800" y="1905000"/>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Content Placeholder 2"/>
          <p:cNvSpPr>
            <a:spLocks noGrp="1"/>
          </p:cNvSpPr>
          <p:nvPr>
            <p:ph sz="half" idx="14"/>
          </p:nvPr>
        </p:nvSpPr>
        <p:spPr>
          <a:xfrm>
            <a:off x="457200" y="3505199"/>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15"/>
          </p:nvPr>
        </p:nvSpPr>
        <p:spPr>
          <a:xfrm>
            <a:off x="2971800" y="3505199"/>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Title 10"/>
          <p:cNvSpPr>
            <a:spLocks noGrp="1"/>
          </p:cNvSpPr>
          <p:nvPr>
            <p:ph type="title"/>
          </p:nvPr>
        </p:nvSpPr>
        <p:spPr>
          <a:xfrm>
            <a:off x="-76200" y="549600"/>
            <a:ext cx="8229600" cy="639763"/>
          </a:xfrm>
        </p:spPr>
        <p:txBody>
          <a:bodyPr/>
          <a:lstStyle/>
          <a:p>
            <a:r>
              <a:rPr lang="en-US" smtClean="0"/>
              <a:t>Click to edit Master title style</a:t>
            </a:r>
            <a:endParaRPr lang="en-US"/>
          </a:p>
        </p:txBody>
      </p:sp>
      <p:sp>
        <p:nvSpPr>
          <p:cNvPr id="12" name="Text Placeholder 10"/>
          <p:cNvSpPr>
            <a:spLocks noGrp="1"/>
          </p:cNvSpPr>
          <p:nvPr>
            <p:ph type="body" sz="quarter" idx="13"/>
          </p:nvPr>
        </p:nvSpPr>
        <p:spPr>
          <a:xfrm>
            <a:off x="130800" y="10668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6248400" y="6653837"/>
            <a:ext cx="2895600" cy="365125"/>
          </a:xfrm>
          <a:prstGeom prst="rect">
            <a:avLst/>
          </a:prstGeom>
        </p:spPr>
        <p:txBody>
          <a:bodyPr/>
          <a:lstStyle/>
          <a:p>
            <a:endParaRPr lang="en-GB"/>
          </a:p>
        </p:txBody>
      </p:sp>
      <p:sp>
        <p:nvSpPr>
          <p:cNvPr id="4" name="Slide Number Placeholder 3"/>
          <p:cNvSpPr>
            <a:spLocks noGrp="1"/>
          </p:cNvSpPr>
          <p:nvPr>
            <p:ph type="sldNum" sz="quarter" idx="11"/>
          </p:nvPr>
        </p:nvSpPr>
        <p:spPr>
          <a:xfrm>
            <a:off x="76200" y="6638075"/>
            <a:ext cx="2133600" cy="365125"/>
          </a:xfrm>
          <a:prstGeom prst="rect">
            <a:avLst/>
          </a:prstGeom>
        </p:spPr>
        <p:txBody>
          <a:bodyPr/>
          <a:lstStyle/>
          <a:p>
            <a:fld id="{69718267-E972-4F35-8CF4-9A314599A40F}" type="slidenum">
              <a:rPr lang="en-GB" smtClean="0"/>
              <a:pPr/>
              <a:t>‹#›</a:t>
            </a:fld>
            <a:endParaRPr lang="en-GB"/>
          </a:p>
        </p:txBody>
      </p:sp>
      <p:sp>
        <p:nvSpPr>
          <p:cNvPr id="9" name="Content Placeholder 2"/>
          <p:cNvSpPr>
            <a:spLocks noGrp="1"/>
          </p:cNvSpPr>
          <p:nvPr>
            <p:ph sz="half" idx="1"/>
          </p:nvPr>
        </p:nvSpPr>
        <p:spPr>
          <a:xfrm>
            <a:off x="76200" y="34290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2"/>
          </p:nvPr>
        </p:nvSpPr>
        <p:spPr>
          <a:xfrm>
            <a:off x="2857500" y="34290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Content Placeholder 3"/>
          <p:cNvSpPr>
            <a:spLocks noGrp="1"/>
          </p:cNvSpPr>
          <p:nvPr>
            <p:ph sz="half" idx="14"/>
          </p:nvPr>
        </p:nvSpPr>
        <p:spPr>
          <a:xfrm>
            <a:off x="5638800" y="34290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5" name="Content Placeholder 2"/>
          <p:cNvSpPr>
            <a:spLocks noGrp="1"/>
          </p:cNvSpPr>
          <p:nvPr>
            <p:ph sz="half" idx="15"/>
          </p:nvPr>
        </p:nvSpPr>
        <p:spPr>
          <a:xfrm>
            <a:off x="76200" y="14478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6" name="Content Placeholder 3"/>
          <p:cNvSpPr>
            <a:spLocks noGrp="1"/>
          </p:cNvSpPr>
          <p:nvPr>
            <p:ph sz="half" idx="16"/>
          </p:nvPr>
        </p:nvSpPr>
        <p:spPr>
          <a:xfrm>
            <a:off x="2857500" y="14478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7" name="Content Placeholder 3"/>
          <p:cNvSpPr>
            <a:spLocks noGrp="1"/>
          </p:cNvSpPr>
          <p:nvPr>
            <p:ph sz="half" idx="17"/>
          </p:nvPr>
        </p:nvSpPr>
        <p:spPr>
          <a:xfrm>
            <a:off x="5638800" y="14478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9" name="Title 18"/>
          <p:cNvSpPr>
            <a:spLocks noGrp="1"/>
          </p:cNvSpPr>
          <p:nvPr>
            <p:ph type="title"/>
          </p:nvPr>
        </p:nvSpPr>
        <p:spPr>
          <a:xfrm>
            <a:off x="-76200" y="549600"/>
            <a:ext cx="8229600" cy="639763"/>
          </a:xfrm>
        </p:spPr>
        <p:txBody>
          <a:bodyPr/>
          <a:lstStyle/>
          <a:p>
            <a:r>
              <a:rPr lang="en-US" smtClean="0"/>
              <a:t>Click to edit Master title style</a:t>
            </a:r>
            <a:endParaRPr lang="en-US" dirty="0"/>
          </a:p>
        </p:txBody>
      </p:sp>
      <p:sp>
        <p:nvSpPr>
          <p:cNvPr id="20" name="Text Placeholder 10"/>
          <p:cNvSpPr>
            <a:spLocks noGrp="1"/>
          </p:cNvSpPr>
          <p:nvPr>
            <p:ph type="body" sz="quarter" idx="13"/>
          </p:nvPr>
        </p:nvSpPr>
        <p:spPr>
          <a:xfrm>
            <a:off x="130800" y="1066800"/>
            <a:ext cx="8251200" cy="457200"/>
          </a:xfrm>
        </p:spPr>
        <p:txBody>
          <a:bodyPr>
            <a:normAutofit/>
          </a:bodyPr>
          <a:lstStyle>
            <a:lvl1pPr>
              <a:buFontTx/>
              <a:buNone/>
              <a:defRPr sz="2400">
                <a:solidFill>
                  <a:schemeClr val="accent6">
                    <a:lumMod val="75000"/>
                  </a:schemeClr>
                </a:solidFill>
              </a:defRPr>
            </a:lvl1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 y="2560637"/>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tx1">
                    <a:lumMod val="95000"/>
                    <a:lumOff val="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200" y="2865437"/>
            <a:ext cx="4040188" cy="4068763"/>
          </a:xfrm>
        </p:spPr>
        <p:txBody>
          <a:bodyPr/>
          <a:lstStyle>
            <a:lvl1pPr>
              <a:lnSpc>
                <a:spcPct val="100000"/>
              </a:lnSpc>
              <a:buClr>
                <a:schemeClr val="accent6">
                  <a:lumMod val="50000"/>
                </a:schemeClr>
              </a:buClr>
              <a:defRPr sz="2000">
                <a:solidFill>
                  <a:schemeClr val="accent6">
                    <a:lumMod val="75000"/>
                  </a:schemeClr>
                </a:solidFill>
              </a:defRPr>
            </a:lvl1pPr>
            <a:lvl2pPr>
              <a:lnSpc>
                <a:spcPct val="100000"/>
              </a:lnSpc>
              <a:buClr>
                <a:schemeClr val="accent6">
                  <a:lumMod val="50000"/>
                </a:schemeClr>
              </a:buClr>
              <a:defRPr sz="2000">
                <a:solidFill>
                  <a:schemeClr val="accent6">
                    <a:lumMod val="75000"/>
                  </a:schemeClr>
                </a:solidFill>
              </a:defRPr>
            </a:lvl2pPr>
            <a:lvl3pPr>
              <a:lnSpc>
                <a:spcPct val="100000"/>
              </a:lnSpc>
              <a:buClr>
                <a:schemeClr val="accent6">
                  <a:lumMod val="50000"/>
                </a:schemeClr>
              </a:buClr>
              <a:defRPr sz="1800">
                <a:solidFill>
                  <a:schemeClr val="accent6">
                    <a:lumMod val="75000"/>
                  </a:schemeClr>
                </a:solidFill>
              </a:defRPr>
            </a:lvl3pPr>
            <a:lvl4pPr>
              <a:lnSpc>
                <a:spcPct val="100000"/>
              </a:lnSpc>
              <a:buClr>
                <a:schemeClr val="accent6">
                  <a:lumMod val="50000"/>
                </a:schemeClr>
              </a:buClr>
              <a:defRPr sz="1600">
                <a:solidFill>
                  <a:schemeClr val="accent6">
                    <a:lumMod val="75000"/>
                  </a:schemeClr>
                </a:solidFill>
              </a:defRPr>
            </a:lvl4pPr>
            <a:lvl5pPr>
              <a:lnSpc>
                <a:spcPct val="100000"/>
              </a:lnSpc>
              <a:buClr>
                <a:schemeClr val="accent6">
                  <a:lumMod val="50000"/>
                </a:schemeClr>
              </a:buClr>
              <a:defRPr sz="1600">
                <a:solidFill>
                  <a:schemeClr val="accent6">
                    <a:lumMod val="75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491039" y="2865437"/>
            <a:ext cx="4041775" cy="4068763"/>
          </a:xfrm>
        </p:spPr>
        <p:txBody>
          <a:bodyPr/>
          <a:lstStyle>
            <a:lvl1pPr>
              <a:buClr>
                <a:schemeClr val="accent6">
                  <a:lumMod val="50000"/>
                </a:schemeClr>
              </a:buClr>
              <a:defRPr sz="2000">
                <a:solidFill>
                  <a:schemeClr val="accent6">
                    <a:lumMod val="75000"/>
                  </a:schemeClr>
                </a:solidFill>
              </a:defRPr>
            </a:lvl1pPr>
            <a:lvl2pPr>
              <a:buClr>
                <a:schemeClr val="accent6">
                  <a:lumMod val="50000"/>
                </a:schemeClr>
              </a:buClr>
              <a:defRPr sz="2000">
                <a:solidFill>
                  <a:schemeClr val="accent6">
                    <a:lumMod val="75000"/>
                  </a:schemeClr>
                </a:solidFill>
              </a:defRPr>
            </a:lvl2pPr>
            <a:lvl3pPr>
              <a:buClr>
                <a:schemeClr val="accent6">
                  <a:lumMod val="50000"/>
                </a:schemeClr>
              </a:buClr>
              <a:defRPr sz="1800">
                <a:solidFill>
                  <a:schemeClr val="accent6">
                    <a:lumMod val="75000"/>
                  </a:schemeClr>
                </a:solidFill>
              </a:defRPr>
            </a:lvl3pPr>
            <a:lvl4pPr>
              <a:buClr>
                <a:schemeClr val="accent6">
                  <a:lumMod val="50000"/>
                </a:schemeClr>
              </a:buClr>
              <a:defRPr sz="1600">
                <a:solidFill>
                  <a:schemeClr val="accent6">
                    <a:lumMod val="75000"/>
                  </a:schemeClr>
                </a:solidFill>
              </a:defRPr>
            </a:lvl4pPr>
            <a:lvl5pPr>
              <a:buClr>
                <a:schemeClr val="accent6">
                  <a:lumMod val="50000"/>
                </a:schemeClr>
              </a:buClr>
              <a:defRPr sz="1600">
                <a:solidFill>
                  <a:schemeClr val="accent6">
                    <a:lumMod val="75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2"/>
          </p:nvPr>
        </p:nvSpPr>
        <p:spPr>
          <a:xfrm>
            <a:off x="4494212" y="2560638"/>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tx1">
                    <a:lumMod val="95000"/>
                    <a:lumOff val="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Slide Number Placeholder 9"/>
          <p:cNvSpPr>
            <a:spLocks noGrp="1"/>
          </p:cNvSpPr>
          <p:nvPr>
            <p:ph type="sldNum" sz="quarter" idx="14"/>
          </p:nvPr>
        </p:nvSpPr>
        <p:spPr>
          <a:xfrm>
            <a:off x="76200" y="6638075"/>
            <a:ext cx="2133600" cy="365125"/>
          </a:xfrm>
          <a:prstGeom prst="rect">
            <a:avLst/>
          </a:prstGeom>
        </p:spPr>
        <p:txBody>
          <a:bodyPr/>
          <a:lstStyle/>
          <a:p>
            <a:fld id="{69718267-E972-4F35-8CF4-9A314599A40F}" type="slidenum">
              <a:rPr lang="en-GB" smtClean="0"/>
              <a:pPr/>
              <a:t>‹#›</a:t>
            </a:fld>
            <a:endParaRPr lang="en-GB"/>
          </a:p>
        </p:txBody>
      </p:sp>
      <p:sp>
        <p:nvSpPr>
          <p:cNvPr id="11" name="Footer Placeholder 10"/>
          <p:cNvSpPr>
            <a:spLocks noGrp="1"/>
          </p:cNvSpPr>
          <p:nvPr>
            <p:ph type="ftr" sz="quarter" idx="15"/>
          </p:nvPr>
        </p:nvSpPr>
        <p:spPr>
          <a:xfrm>
            <a:off x="6248400" y="6653837"/>
            <a:ext cx="2895600" cy="365125"/>
          </a:xfrm>
          <a:prstGeom prst="rect">
            <a:avLst/>
          </a:prstGeom>
        </p:spPr>
        <p:txBody>
          <a:bodyPr/>
          <a:lstStyle/>
          <a:p>
            <a:endParaRPr lang="en-GB"/>
          </a:p>
        </p:txBody>
      </p:sp>
      <p:sp>
        <p:nvSpPr>
          <p:cNvPr id="17" name="Title 16"/>
          <p:cNvSpPr>
            <a:spLocks noGrp="1"/>
          </p:cNvSpPr>
          <p:nvPr>
            <p:ph type="title"/>
          </p:nvPr>
        </p:nvSpPr>
        <p:spPr>
          <a:xfrm>
            <a:off x="-76200" y="625800"/>
            <a:ext cx="8229600" cy="639763"/>
          </a:xfrm>
        </p:spPr>
        <p:txBody>
          <a:bodyPr/>
          <a:lstStyle>
            <a:lvl1pPr>
              <a:defRPr>
                <a:solidFill>
                  <a:schemeClr val="accent6">
                    <a:lumMod val="50000"/>
                  </a:schemeClr>
                </a:solidFill>
              </a:defRPr>
            </a:lvl1pPr>
          </a:lstStyle>
          <a:p>
            <a:r>
              <a:rPr lang="en-US" smtClean="0"/>
              <a:t>Click to edit Master title style</a:t>
            </a:r>
            <a:endParaRPr lang="en-US" dirty="0"/>
          </a:p>
        </p:txBody>
      </p:sp>
      <p:sp>
        <p:nvSpPr>
          <p:cNvPr id="18" name="Text Placeholder 10"/>
          <p:cNvSpPr>
            <a:spLocks noGrp="1"/>
          </p:cNvSpPr>
          <p:nvPr>
            <p:ph type="body" sz="quarter" idx="13"/>
          </p:nvPr>
        </p:nvSpPr>
        <p:spPr>
          <a:xfrm>
            <a:off x="130800" y="1143000"/>
            <a:ext cx="8251200" cy="457200"/>
          </a:xfrm>
        </p:spPr>
        <p:txBody>
          <a:bodyPr>
            <a:normAutofit/>
          </a:bodyPr>
          <a:lstStyle>
            <a:lvl1pPr>
              <a:buFontTx/>
              <a:buNone/>
              <a:defRPr sz="2400">
                <a:solidFill>
                  <a:schemeClr val="accent6">
                    <a:lumMod val="75000"/>
                  </a:schemeClr>
                </a:solidFill>
              </a:defRPr>
            </a:lvl1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9" name="Slide Number Placeholder 8"/>
          <p:cNvSpPr>
            <a:spLocks noGrp="1"/>
          </p:cNvSpPr>
          <p:nvPr>
            <p:ph type="sldNum" sz="quarter" idx="14"/>
          </p:nvPr>
        </p:nvSpPr>
        <p:spPr>
          <a:xfrm>
            <a:off x="76200" y="6638075"/>
            <a:ext cx="2133600" cy="365125"/>
          </a:xfrm>
          <a:prstGeom prst="rect">
            <a:avLst/>
          </a:prstGeom>
        </p:spPr>
        <p:txBody>
          <a:bodyPr/>
          <a:lstStyle/>
          <a:p>
            <a:fld id="{69718267-E972-4F35-8CF4-9A314599A40F}" type="slidenum">
              <a:rPr lang="en-GB" smtClean="0"/>
              <a:pPr/>
              <a:t>‹#›</a:t>
            </a:fld>
            <a:endParaRPr lang="en-GB"/>
          </a:p>
        </p:txBody>
      </p:sp>
      <p:sp>
        <p:nvSpPr>
          <p:cNvPr id="10" name="Footer Placeholder 9"/>
          <p:cNvSpPr>
            <a:spLocks noGrp="1"/>
          </p:cNvSpPr>
          <p:nvPr>
            <p:ph type="ftr" sz="quarter" idx="15"/>
          </p:nvPr>
        </p:nvSpPr>
        <p:spPr>
          <a:xfrm>
            <a:off x="6248400" y="6653837"/>
            <a:ext cx="2895600" cy="365125"/>
          </a:xfrm>
          <a:prstGeom prst="rect">
            <a:avLst/>
          </a:prstGeom>
        </p:spPr>
        <p:txBody>
          <a:bodyPr/>
          <a:lstStyle/>
          <a:p>
            <a:endParaRPr lang="en-GB"/>
          </a:p>
        </p:txBody>
      </p:sp>
      <p:sp>
        <p:nvSpPr>
          <p:cNvPr id="13" name="Title 12"/>
          <p:cNvSpPr>
            <a:spLocks noGrp="1"/>
          </p:cNvSpPr>
          <p:nvPr>
            <p:ph type="title"/>
          </p:nvPr>
        </p:nvSpPr>
        <p:spPr>
          <a:xfrm>
            <a:off x="1219200" y="457200"/>
            <a:ext cx="8229600" cy="639763"/>
          </a:xfrm>
        </p:spPr>
        <p:txBody>
          <a:bodyPr/>
          <a:lstStyle/>
          <a:p>
            <a:r>
              <a:rPr lang="en-US" smtClean="0"/>
              <a:t>Click to edit Master title style</a:t>
            </a:r>
            <a:endParaRPr lang="en-US"/>
          </a:p>
        </p:txBody>
      </p:sp>
      <p:sp>
        <p:nvSpPr>
          <p:cNvPr id="14" name="Text Placeholder 10"/>
          <p:cNvSpPr>
            <a:spLocks noGrp="1"/>
          </p:cNvSpPr>
          <p:nvPr>
            <p:ph type="body" sz="quarter" idx="13"/>
          </p:nvPr>
        </p:nvSpPr>
        <p:spPr>
          <a:xfrm>
            <a:off x="914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260648"/>
            <a:ext cx="8229600" cy="639763"/>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51520" y="1196752"/>
            <a:ext cx="8229600" cy="505936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Box 6"/>
          <p:cNvSpPr txBox="1"/>
          <p:nvPr/>
        </p:nvSpPr>
        <p:spPr>
          <a:xfrm>
            <a:off x="5257800" y="2895600"/>
            <a:ext cx="1219200" cy="10668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8" name="TextBox 7"/>
          <p:cNvSpPr txBox="1"/>
          <p:nvPr/>
        </p:nvSpPr>
        <p:spPr>
          <a:xfrm>
            <a:off x="5410200" y="2667000"/>
            <a:ext cx="1447800" cy="13716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iming>
    <p:tnLst>
      <p:par>
        <p:cTn id="1" dur="indefinite" restart="never" nodeType="tmRoot"/>
      </p:par>
    </p:tnLst>
  </p:timing>
  <p:txStyles>
    <p:titleStyle>
      <a:lvl1pPr algn="l" defTabSz="914400" rtl="0" eaLnBrk="1" latinLnBrk="0" hangingPunct="1">
        <a:spcBef>
          <a:spcPct val="0"/>
        </a:spcBef>
        <a:buClr>
          <a:schemeClr val="accent6">
            <a:lumMod val="50000"/>
          </a:schemeClr>
        </a:buClr>
        <a:buFont typeface="Arial" pitchFamily="34" charset="0"/>
        <a:buNone/>
        <a:defRPr sz="3600" b="1" kern="1200" baseline="0">
          <a:solidFill>
            <a:schemeClr val="accent6">
              <a:lumMod val="50000"/>
            </a:schemeClr>
          </a:solidFill>
          <a:latin typeface="+mj-lt"/>
          <a:ea typeface="+mj-ea"/>
          <a:cs typeface="Segoe UI" pitchFamily="34" charset="0"/>
        </a:defRPr>
      </a:lvl1pPr>
    </p:titleStyle>
    <p:bodyStyle>
      <a:lvl1pPr marL="173038" indent="-173038" algn="l" defTabSz="914400" rtl="0" eaLnBrk="1" latinLnBrk="0" hangingPunct="1">
        <a:lnSpc>
          <a:spcPct val="100000"/>
        </a:lnSpc>
        <a:spcBef>
          <a:spcPct val="20000"/>
        </a:spcBef>
        <a:buClr>
          <a:schemeClr val="accent6">
            <a:lumMod val="50000"/>
          </a:schemeClr>
        </a:buClr>
        <a:buSzPct val="70000"/>
        <a:buFont typeface="Arial" pitchFamily="34" charset="0"/>
        <a:buChar char="•"/>
        <a:defRPr sz="3200" kern="1200">
          <a:solidFill>
            <a:schemeClr val="accent6">
              <a:lumMod val="7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accent6">
            <a:lumMod val="50000"/>
          </a:schemeClr>
        </a:buClr>
        <a:buSzPct val="70000"/>
        <a:buFont typeface="Arial" pitchFamily="34" charset="0"/>
        <a:buChar char="•"/>
        <a:defRPr sz="2800" kern="1200">
          <a:solidFill>
            <a:schemeClr val="accent6">
              <a:lumMod val="7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accent6">
            <a:lumMod val="50000"/>
          </a:schemeClr>
        </a:buClr>
        <a:buSzPct val="70000"/>
        <a:buFont typeface="Arial" pitchFamily="34" charset="0"/>
        <a:buChar char="•"/>
        <a:defRPr sz="2400" kern="1200">
          <a:solidFill>
            <a:schemeClr val="accent6">
              <a:lumMod val="7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accent6">
            <a:lumMod val="50000"/>
          </a:schemeClr>
        </a:buClr>
        <a:buSzPct val="70000"/>
        <a:buFont typeface="Arial" pitchFamily="34" charset="0"/>
        <a:buChar char="•"/>
        <a:defRPr sz="2000" kern="1200">
          <a:solidFill>
            <a:schemeClr val="accent6">
              <a:lumMod val="7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accent6">
            <a:lumMod val="50000"/>
          </a:schemeClr>
        </a:buClr>
        <a:buSzPct val="70000"/>
        <a:buFont typeface="Arial" pitchFamily="34" charset="0"/>
        <a:buChar char="•"/>
        <a:defRPr sz="2000" kern="1200">
          <a:solidFill>
            <a:schemeClr val="accent6">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51920" y="2780928"/>
            <a:ext cx="4718248" cy="860425"/>
          </a:xfrm>
        </p:spPr>
        <p:txBody>
          <a:bodyPr/>
          <a:lstStyle/>
          <a:p>
            <a:pPr algn="ctr"/>
            <a:r>
              <a:rPr lang="en-GB" sz="4400" dirty="0" smtClean="0"/>
              <a:t>Group 7</a:t>
            </a:r>
            <a:br>
              <a:rPr lang="en-GB" sz="4400" dirty="0" smtClean="0"/>
            </a:br>
            <a:r>
              <a:rPr lang="en-GB" sz="4400" dirty="0" smtClean="0"/>
              <a:t>The Halogens</a:t>
            </a:r>
            <a:endParaRPr lang="en-GB" sz="4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Practical Opportunity: Students carry out test-tube reactions of solutions of the halogen (Cl</a:t>
            </a:r>
            <a:r>
              <a:rPr lang="en-GB" baseline="-25000" dirty="0" smtClean="0"/>
              <a:t>2</a:t>
            </a:r>
            <a:r>
              <a:rPr lang="en-GB" dirty="0" smtClean="0"/>
              <a:t>, Br</a:t>
            </a:r>
            <a:r>
              <a:rPr lang="en-GB" baseline="-25000" dirty="0" smtClean="0"/>
              <a:t>2</a:t>
            </a:r>
            <a:r>
              <a:rPr lang="en-GB" dirty="0" smtClean="0"/>
              <a:t>, I</a:t>
            </a:r>
            <a:r>
              <a:rPr lang="en-GB" baseline="-25000" dirty="0" smtClean="0"/>
              <a:t>2</a:t>
            </a:r>
            <a:r>
              <a:rPr lang="en-GB" dirty="0" smtClean="0"/>
              <a:t>) with solutions containing their halide ions (e.g. </a:t>
            </a:r>
            <a:r>
              <a:rPr lang="en-GB" dirty="0" err="1" smtClean="0"/>
              <a:t>KCl</a:t>
            </a:r>
            <a:r>
              <a:rPr lang="en-GB" dirty="0" smtClean="0"/>
              <a:t>, </a:t>
            </a:r>
            <a:r>
              <a:rPr lang="en-GB" dirty="0" err="1" smtClean="0"/>
              <a:t>KBr</a:t>
            </a:r>
            <a:r>
              <a:rPr lang="en-GB" dirty="0" smtClean="0"/>
              <a:t>, KI).</a:t>
            </a:r>
            <a:endParaRPr lang="en-GB" dirty="0"/>
          </a:p>
        </p:txBody>
      </p:sp>
      <p:sp>
        <p:nvSpPr>
          <p:cNvPr id="3" name="Title 2"/>
          <p:cNvSpPr>
            <a:spLocks noGrp="1"/>
          </p:cNvSpPr>
          <p:nvPr>
            <p:ph type="title"/>
          </p:nvPr>
        </p:nvSpPr>
        <p:spPr/>
        <p:txBody>
          <a:bodyPr/>
          <a:lstStyle/>
          <a:p>
            <a:r>
              <a:rPr lang="en-GB" dirty="0" smtClean="0"/>
              <a:t>Practical</a:t>
            </a:r>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75444164"/>
              </p:ext>
            </p:extLst>
          </p:nvPr>
        </p:nvGraphicFramePr>
        <p:xfrm>
          <a:off x="323528" y="260647"/>
          <a:ext cx="8352928" cy="6347649"/>
        </p:xfrm>
        <a:graphic>
          <a:graphicData uri="http://schemas.openxmlformats.org/drawingml/2006/table">
            <a:tbl>
              <a:tblPr firstRow="1" bandRow="1">
                <a:tableStyleId>{00A15C55-8517-42AA-B614-E9B94910E393}</a:tableStyleId>
              </a:tblPr>
              <a:tblGrid>
                <a:gridCol w="4176464"/>
                <a:gridCol w="4176464"/>
              </a:tblGrid>
              <a:tr h="906807">
                <a:tc>
                  <a:txBody>
                    <a:bodyPr/>
                    <a:lstStyle/>
                    <a:p>
                      <a:r>
                        <a:rPr lang="en-GB" sz="2800" dirty="0" smtClean="0"/>
                        <a:t>Reaction</a:t>
                      </a:r>
                      <a:endParaRPr lang="en-GB" sz="2800" dirty="0"/>
                    </a:p>
                  </a:txBody>
                  <a:tcPr/>
                </a:tc>
                <a:tc>
                  <a:txBody>
                    <a:bodyPr/>
                    <a:lstStyle/>
                    <a:p>
                      <a:r>
                        <a:rPr lang="en-GB" sz="2800" dirty="0" smtClean="0"/>
                        <a:t>Observations</a:t>
                      </a:r>
                      <a:endParaRPr lang="en-GB" sz="2800" dirty="0"/>
                    </a:p>
                  </a:txBody>
                  <a:tcPr/>
                </a:tc>
              </a:tr>
              <a:tr h="906807">
                <a:tc>
                  <a:txBody>
                    <a:bodyPr/>
                    <a:lstStyle/>
                    <a:p>
                      <a:r>
                        <a:rPr lang="en-GB" sz="2800" dirty="0" smtClean="0"/>
                        <a:t>Cl</a:t>
                      </a:r>
                      <a:r>
                        <a:rPr lang="en-GB" sz="2800" baseline="-25000" dirty="0" smtClean="0"/>
                        <a:t>2 </a:t>
                      </a:r>
                      <a:r>
                        <a:rPr lang="en-GB" sz="2800" dirty="0" smtClean="0"/>
                        <a:t>+ </a:t>
                      </a:r>
                      <a:r>
                        <a:rPr lang="en-GB" sz="2800" dirty="0" err="1" smtClean="0"/>
                        <a:t>KCl</a:t>
                      </a:r>
                      <a:endParaRPr lang="en-GB" sz="2800" dirty="0"/>
                    </a:p>
                  </a:txBody>
                  <a:tcPr/>
                </a:tc>
                <a:tc>
                  <a:txBody>
                    <a:bodyPr/>
                    <a:lstStyle/>
                    <a:p>
                      <a:endParaRPr lang="en-GB" sz="2800" dirty="0"/>
                    </a:p>
                  </a:txBody>
                  <a:tcPr/>
                </a:tc>
              </a:tr>
              <a:tr h="9068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800" dirty="0" smtClean="0"/>
                        <a:t>Cl</a:t>
                      </a:r>
                      <a:r>
                        <a:rPr lang="en-GB" sz="2800" baseline="-25000" dirty="0" smtClean="0"/>
                        <a:t>2 </a:t>
                      </a:r>
                      <a:r>
                        <a:rPr lang="en-GB" sz="2800" dirty="0" smtClean="0"/>
                        <a:t>+ </a:t>
                      </a:r>
                      <a:r>
                        <a:rPr lang="en-GB" sz="2800" dirty="0" err="1" smtClean="0"/>
                        <a:t>KBr</a:t>
                      </a:r>
                      <a:endParaRPr lang="en-GB" sz="2800" dirty="0" smtClean="0"/>
                    </a:p>
                  </a:txBody>
                  <a:tcPr/>
                </a:tc>
                <a:tc>
                  <a:txBody>
                    <a:bodyPr/>
                    <a:lstStyle/>
                    <a:p>
                      <a:endParaRPr lang="en-GB" sz="2800" dirty="0"/>
                    </a:p>
                  </a:txBody>
                  <a:tcPr/>
                </a:tc>
              </a:tr>
              <a:tr h="9068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800" dirty="0" smtClean="0"/>
                        <a:t>Cl</a:t>
                      </a:r>
                      <a:r>
                        <a:rPr lang="en-GB" sz="2800" baseline="-25000" dirty="0" smtClean="0"/>
                        <a:t>2 </a:t>
                      </a:r>
                      <a:r>
                        <a:rPr lang="en-GB" sz="2800" dirty="0" smtClean="0"/>
                        <a:t>+ KI</a:t>
                      </a:r>
                    </a:p>
                  </a:txBody>
                  <a:tcPr/>
                </a:tc>
                <a:tc>
                  <a:txBody>
                    <a:bodyPr/>
                    <a:lstStyle/>
                    <a:p>
                      <a:endParaRPr lang="en-GB" sz="2800" dirty="0"/>
                    </a:p>
                  </a:txBody>
                  <a:tcPr/>
                </a:tc>
              </a:tr>
              <a:tr h="906807">
                <a:tc>
                  <a:txBody>
                    <a:bodyPr/>
                    <a:lstStyle/>
                    <a:p>
                      <a:r>
                        <a:rPr lang="en-GB" sz="2800" baseline="0" dirty="0" smtClean="0"/>
                        <a:t>Br</a:t>
                      </a:r>
                      <a:r>
                        <a:rPr lang="en-GB" sz="2800" baseline="-25000" dirty="0" smtClean="0"/>
                        <a:t>2 </a:t>
                      </a:r>
                      <a:r>
                        <a:rPr lang="en-GB" sz="2800" dirty="0" smtClean="0"/>
                        <a:t>+ </a:t>
                      </a:r>
                      <a:r>
                        <a:rPr lang="en-GB" sz="2800" dirty="0" err="1" smtClean="0"/>
                        <a:t>KCl</a:t>
                      </a:r>
                      <a:endParaRPr lang="en-GB" sz="2800" dirty="0"/>
                    </a:p>
                  </a:txBody>
                  <a:tcPr/>
                </a:tc>
                <a:tc>
                  <a:txBody>
                    <a:bodyPr/>
                    <a:lstStyle/>
                    <a:p>
                      <a:endParaRPr lang="en-GB" sz="2800" dirty="0"/>
                    </a:p>
                  </a:txBody>
                  <a:tcPr/>
                </a:tc>
              </a:tr>
              <a:tr h="9068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800" baseline="0" dirty="0" smtClean="0"/>
                        <a:t>Br</a:t>
                      </a:r>
                      <a:r>
                        <a:rPr lang="en-GB" sz="2800" baseline="-25000" dirty="0" smtClean="0"/>
                        <a:t>2 </a:t>
                      </a:r>
                      <a:r>
                        <a:rPr lang="en-GB" sz="2800" dirty="0" smtClean="0"/>
                        <a:t>+ </a:t>
                      </a:r>
                      <a:r>
                        <a:rPr lang="en-GB" sz="2800" dirty="0" err="1" smtClean="0"/>
                        <a:t>KBr</a:t>
                      </a:r>
                      <a:endParaRPr lang="en-GB" sz="2800" dirty="0" smtClean="0"/>
                    </a:p>
                  </a:txBody>
                  <a:tcPr/>
                </a:tc>
                <a:tc>
                  <a:txBody>
                    <a:bodyPr/>
                    <a:lstStyle/>
                    <a:p>
                      <a:endParaRPr lang="en-GB" sz="2800" dirty="0"/>
                    </a:p>
                  </a:txBody>
                  <a:tcPr/>
                </a:tc>
              </a:tr>
              <a:tr h="9068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800" dirty="0" smtClean="0"/>
                        <a:t>Br</a:t>
                      </a:r>
                      <a:r>
                        <a:rPr lang="en-GB" sz="2800" baseline="-25000" dirty="0" smtClean="0"/>
                        <a:t>2 </a:t>
                      </a:r>
                      <a:r>
                        <a:rPr lang="en-GB" sz="2800" dirty="0" smtClean="0"/>
                        <a:t>+ KI</a:t>
                      </a:r>
                    </a:p>
                  </a:txBody>
                  <a:tcPr/>
                </a:tc>
                <a:tc>
                  <a:txBody>
                    <a:bodyPr/>
                    <a:lstStyle/>
                    <a:p>
                      <a:endParaRPr lang="en-GB" sz="2800" dirty="0"/>
                    </a:p>
                  </a:txBody>
                  <a:tcPr/>
                </a:tc>
              </a:tr>
            </a:tbl>
          </a:graphicData>
        </a:graphic>
      </p:graphicFrame>
    </p:spTree>
    <p:extLst>
      <p:ext uri="{BB962C8B-B14F-4D97-AF65-F5344CB8AC3E}">
        <p14:creationId xmlns:p14="http://schemas.microsoft.com/office/powerpoint/2010/main" val="27944825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45" name="Group 197"/>
          <p:cNvGraphicFramePr>
            <a:graphicFrameLocks noGrp="1"/>
          </p:cNvGraphicFramePr>
          <p:nvPr/>
        </p:nvGraphicFramePr>
        <p:xfrm>
          <a:off x="323850" y="692150"/>
          <a:ext cx="8496300" cy="5473701"/>
        </p:xfrm>
        <a:graphic>
          <a:graphicData uri="http://schemas.openxmlformats.org/drawingml/2006/table">
            <a:tbl>
              <a:tblPr/>
              <a:tblGrid>
                <a:gridCol w="857250"/>
                <a:gridCol w="2670175"/>
                <a:gridCol w="2520950"/>
                <a:gridCol w="2447925"/>
              </a:tblGrid>
              <a:tr h="7794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smtClean="0">
                        <a:ln>
                          <a:noFill/>
                        </a:ln>
                        <a:solidFill>
                          <a:schemeClr val="tx1"/>
                        </a:solidFill>
                        <a:effectLst/>
                        <a:latin typeface="Arial" charset="0"/>
                        <a:cs typeface="Arial" charset="0"/>
                      </a:endParaRPr>
                    </a:p>
                  </a:txBody>
                  <a:tcPr marL="90000" marR="90000" marT="4680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cs typeface="Arial" charset="0"/>
                        </a:rPr>
                        <a:t>Cl</a:t>
                      </a:r>
                      <a:r>
                        <a:rPr kumimoji="0" lang="en-GB" sz="1600" b="0" i="0" u="none" strike="noStrike" cap="none" normalizeH="0" baseline="-25000" smtClean="0">
                          <a:ln>
                            <a:noFill/>
                          </a:ln>
                          <a:solidFill>
                            <a:schemeClr val="tx1"/>
                          </a:solidFill>
                          <a:effectLst/>
                          <a:latin typeface="Arial" charset="0"/>
                          <a:cs typeface="Arial" charset="0"/>
                        </a:rPr>
                        <a:t>2</a:t>
                      </a:r>
                      <a:r>
                        <a:rPr kumimoji="0" lang="en-GB" sz="1600" b="0" i="0" u="none" strike="noStrike" cap="none" normalizeH="0" baseline="0" smtClean="0">
                          <a:ln>
                            <a:noFill/>
                          </a:ln>
                          <a:solidFill>
                            <a:schemeClr val="tx1"/>
                          </a:solidFill>
                          <a:effectLst/>
                          <a:latin typeface="Arial" charset="0"/>
                          <a:cs typeface="Arial" charset="0"/>
                        </a:rPr>
                        <a:t>(aq)</a:t>
                      </a:r>
                      <a:endParaRPr kumimoji="0" lang="en-US" sz="1600" b="0" i="0" u="none" strike="noStrike" cap="none" normalizeH="0" baseline="0" smtClean="0">
                        <a:ln>
                          <a:noFill/>
                        </a:ln>
                        <a:solidFill>
                          <a:schemeClr val="tx1"/>
                        </a:solidFill>
                        <a:effectLst/>
                        <a:latin typeface="Arial" charset="0"/>
                        <a:cs typeface="Arial" charset="0"/>
                      </a:endParaRPr>
                    </a:p>
                  </a:txBody>
                  <a:tcPr marL="90000" marR="90000" marT="4680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cs typeface="Arial" charset="0"/>
                        </a:rPr>
                        <a:t>Br</a:t>
                      </a:r>
                      <a:r>
                        <a:rPr kumimoji="0" lang="en-GB" sz="1600" b="0" i="0" u="none" strike="noStrike" cap="none" normalizeH="0" baseline="-25000" smtClean="0">
                          <a:ln>
                            <a:noFill/>
                          </a:ln>
                          <a:solidFill>
                            <a:schemeClr val="tx1"/>
                          </a:solidFill>
                          <a:effectLst/>
                          <a:latin typeface="Arial" charset="0"/>
                          <a:cs typeface="Arial" charset="0"/>
                        </a:rPr>
                        <a:t>2</a:t>
                      </a:r>
                      <a:r>
                        <a:rPr kumimoji="0" lang="en-GB" sz="1600" b="0" i="0" u="none" strike="noStrike" cap="none" normalizeH="0" baseline="0" smtClean="0">
                          <a:ln>
                            <a:noFill/>
                          </a:ln>
                          <a:solidFill>
                            <a:schemeClr val="tx1"/>
                          </a:solidFill>
                          <a:effectLst/>
                          <a:latin typeface="Arial" charset="0"/>
                          <a:cs typeface="Arial" charset="0"/>
                        </a:rPr>
                        <a:t>(aq)</a:t>
                      </a:r>
                      <a:endParaRPr kumimoji="0" lang="en-US" sz="1600" b="0" i="0" u="none" strike="noStrike" cap="none" normalizeH="0" baseline="0" smtClean="0">
                        <a:ln>
                          <a:noFill/>
                        </a:ln>
                        <a:solidFill>
                          <a:schemeClr val="tx1"/>
                        </a:solidFill>
                        <a:effectLst/>
                        <a:latin typeface="Arial" charset="0"/>
                        <a:cs typeface="Arial" charset="0"/>
                      </a:endParaRPr>
                    </a:p>
                  </a:txBody>
                  <a:tcPr marL="90000" marR="90000" marT="4680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cs typeface="Arial" charset="0"/>
                        </a:rPr>
                        <a:t>I</a:t>
                      </a:r>
                      <a:r>
                        <a:rPr kumimoji="0" lang="en-GB" sz="1600" b="0" i="0" u="none" strike="noStrike" cap="none" normalizeH="0" baseline="-25000" smtClean="0">
                          <a:ln>
                            <a:noFill/>
                          </a:ln>
                          <a:solidFill>
                            <a:schemeClr val="tx1"/>
                          </a:solidFill>
                          <a:effectLst/>
                          <a:latin typeface="Arial" charset="0"/>
                          <a:cs typeface="Arial" charset="0"/>
                        </a:rPr>
                        <a:t>2</a:t>
                      </a:r>
                      <a:r>
                        <a:rPr kumimoji="0" lang="en-GB" sz="1600" b="0" i="0" u="none" strike="noStrike" cap="none" normalizeH="0" baseline="0" smtClean="0">
                          <a:ln>
                            <a:noFill/>
                          </a:ln>
                          <a:solidFill>
                            <a:schemeClr val="tx1"/>
                          </a:solidFill>
                          <a:effectLst/>
                          <a:latin typeface="Arial" charset="0"/>
                          <a:cs typeface="Arial" charset="0"/>
                        </a:rPr>
                        <a:t>(aq)</a:t>
                      </a:r>
                      <a:endParaRPr kumimoji="0" lang="en-US" sz="1600" b="0" i="0" u="none" strike="noStrike" cap="none" normalizeH="0" baseline="0" smtClean="0">
                        <a:ln>
                          <a:noFill/>
                        </a:ln>
                        <a:solidFill>
                          <a:schemeClr val="tx1"/>
                        </a:solidFill>
                        <a:effectLst/>
                        <a:latin typeface="Arial" charset="0"/>
                        <a:cs typeface="Arial" charset="0"/>
                      </a:endParaRPr>
                    </a:p>
                  </a:txBody>
                  <a:tcPr marL="90000" marR="90000" marT="4680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97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cs typeface="Arial" charset="0"/>
                        </a:rPr>
                        <a:t>Cl</a:t>
                      </a:r>
                      <a:r>
                        <a:rPr kumimoji="0" lang="en-GB" sz="1600" b="0" i="0" u="none" strike="noStrike" cap="none" normalizeH="0" baseline="30000" smtClean="0">
                          <a:ln>
                            <a:noFill/>
                          </a:ln>
                          <a:solidFill>
                            <a:schemeClr val="tx1"/>
                          </a:solidFill>
                          <a:effectLst/>
                          <a:latin typeface="Arial" charset="0"/>
                          <a:cs typeface="Arial" charset="0"/>
                        </a:rPr>
                        <a:t>–</a:t>
                      </a:r>
                      <a:r>
                        <a:rPr kumimoji="0" lang="en-GB" sz="1600" b="0" i="0" u="none" strike="noStrike" cap="none" normalizeH="0" baseline="0" smtClean="0">
                          <a:ln>
                            <a:noFill/>
                          </a:ln>
                          <a:solidFill>
                            <a:schemeClr val="tx1"/>
                          </a:solidFill>
                          <a:effectLst/>
                          <a:latin typeface="Arial" charset="0"/>
                          <a:cs typeface="Arial" charset="0"/>
                        </a:rPr>
                        <a:t>(aq)</a:t>
                      </a:r>
                      <a:endParaRPr kumimoji="0" lang="en-US" sz="1600" b="0" i="0" u="none" strike="noStrike" cap="none" normalizeH="0" baseline="0" smtClean="0">
                        <a:ln>
                          <a:noFill/>
                        </a:ln>
                        <a:solidFill>
                          <a:schemeClr val="tx1"/>
                        </a:solidFill>
                        <a:effectLst/>
                        <a:latin typeface="Arial" charset="0"/>
                        <a:cs typeface="Arial" charset="0"/>
                      </a:endParaRPr>
                    </a:p>
                  </a:txBody>
                  <a:tcPr marL="90000" marR="9000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smtClean="0">
                        <a:ln>
                          <a:noFill/>
                        </a:ln>
                        <a:solidFill>
                          <a:schemeClr val="tx1"/>
                        </a:solidFill>
                        <a:effectLst/>
                        <a:latin typeface="Arial" charset="0"/>
                        <a:cs typeface="Arial" charset="0"/>
                      </a:endParaRPr>
                    </a:p>
                  </a:txBody>
                  <a:tcPr marL="90000" marR="90000" marT="4680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50000"/>
                        </a:spcAft>
                        <a:buClrTx/>
                        <a:buSzTx/>
                        <a:buFontTx/>
                        <a:buNone/>
                        <a:tabLst/>
                      </a:pPr>
                      <a:endParaRPr kumimoji="0" lang="en-GB" sz="2400" b="0" i="0" u="none" strike="noStrike" cap="none" normalizeH="0" baseline="0" smtClean="0">
                        <a:ln>
                          <a:noFill/>
                        </a:ln>
                        <a:solidFill>
                          <a:schemeClr val="tx1"/>
                        </a:solidFill>
                        <a:effectLst/>
                        <a:latin typeface="Arial" charset="0"/>
                        <a:cs typeface="Arial" charset="0"/>
                      </a:endParaRPr>
                    </a:p>
                  </a:txBody>
                  <a:tcPr marL="90000" marR="90000" marT="4680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50000"/>
                        </a:spcAft>
                        <a:buClrTx/>
                        <a:buSzTx/>
                        <a:buFontTx/>
                        <a:buNone/>
                        <a:tabLst/>
                      </a:pPr>
                      <a:endParaRPr kumimoji="0" lang="en-GB" sz="2400" b="0" i="0" u="none" strike="noStrike" cap="none" normalizeH="0" baseline="0" smtClean="0">
                        <a:ln>
                          <a:noFill/>
                        </a:ln>
                        <a:solidFill>
                          <a:schemeClr val="tx1"/>
                        </a:solidFill>
                        <a:effectLst/>
                        <a:latin typeface="Arial" charset="0"/>
                        <a:cs typeface="Arial" charset="0"/>
                      </a:endParaRPr>
                    </a:p>
                  </a:txBody>
                  <a:tcPr marL="90000" marR="90000" marT="4680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843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cs typeface="Arial" charset="0"/>
                        </a:rPr>
                        <a:t>Br</a:t>
                      </a:r>
                      <a:r>
                        <a:rPr kumimoji="0" lang="en-GB" sz="1600" b="0" i="0" u="none" strike="noStrike" cap="none" normalizeH="0" baseline="30000" smtClean="0">
                          <a:ln>
                            <a:noFill/>
                          </a:ln>
                          <a:solidFill>
                            <a:schemeClr val="tx1"/>
                          </a:solidFill>
                          <a:effectLst/>
                          <a:latin typeface="Arial" charset="0"/>
                          <a:cs typeface="Arial" charset="0"/>
                        </a:rPr>
                        <a:t>–</a:t>
                      </a:r>
                      <a:r>
                        <a:rPr kumimoji="0" lang="en-GB" sz="1600" b="0" i="0" u="none" strike="noStrike" cap="none" normalizeH="0" baseline="0" smtClean="0">
                          <a:ln>
                            <a:noFill/>
                          </a:ln>
                          <a:solidFill>
                            <a:schemeClr val="tx1"/>
                          </a:solidFill>
                          <a:effectLst/>
                          <a:latin typeface="Arial" charset="0"/>
                          <a:cs typeface="Arial" charset="0"/>
                        </a:rPr>
                        <a:t>(aq)</a:t>
                      </a:r>
                      <a:endParaRPr kumimoji="0" lang="en-US" sz="1600" b="0" i="0" u="none" strike="noStrike" cap="none" normalizeH="0" baseline="0" smtClean="0">
                        <a:ln>
                          <a:noFill/>
                        </a:ln>
                        <a:solidFill>
                          <a:schemeClr val="tx1"/>
                        </a:solidFill>
                        <a:effectLst/>
                        <a:latin typeface="Arial" charset="0"/>
                        <a:cs typeface="Arial" charset="0"/>
                      </a:endParaRPr>
                    </a:p>
                  </a:txBody>
                  <a:tcPr marL="90000" marR="90000" marT="4680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50000"/>
                        </a:spcAft>
                        <a:buClrTx/>
                        <a:buSzTx/>
                        <a:buFontTx/>
                        <a:buNone/>
                        <a:tabLst/>
                      </a:pPr>
                      <a:endParaRPr kumimoji="0" lang="en-GB" sz="2800" b="0" i="0" u="none" strike="noStrike" cap="none" normalizeH="0" baseline="0" smtClean="0">
                        <a:ln>
                          <a:noFill/>
                        </a:ln>
                        <a:solidFill>
                          <a:schemeClr val="tx1"/>
                        </a:solidFill>
                        <a:effectLst/>
                        <a:latin typeface="Arial" charset="0"/>
                        <a:cs typeface="Arial" charset="0"/>
                      </a:endParaRPr>
                    </a:p>
                  </a:txBody>
                  <a:tcPr marL="90000" marR="90000" marT="4680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cs typeface="Arial" charset="0"/>
                      </a:endParaRPr>
                    </a:p>
                  </a:txBody>
                  <a:tcPr marL="90000" marR="90000" marT="4680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50000"/>
                        </a:spcAft>
                        <a:buClrTx/>
                        <a:buSzTx/>
                        <a:buFontTx/>
                        <a:buNone/>
                        <a:tabLst/>
                      </a:pPr>
                      <a:endParaRPr kumimoji="0" lang="en-GB" sz="2400" b="0" i="0" u="none" strike="noStrike" cap="none" normalizeH="0" baseline="0" smtClean="0">
                        <a:ln>
                          <a:noFill/>
                        </a:ln>
                        <a:solidFill>
                          <a:schemeClr val="tx1"/>
                        </a:solidFill>
                        <a:effectLst/>
                        <a:latin typeface="Arial" charset="0"/>
                        <a:cs typeface="Arial" charset="0"/>
                      </a:endParaRPr>
                    </a:p>
                  </a:txBody>
                  <a:tcPr marL="90000" marR="90000" marT="4680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12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cs typeface="Arial" charset="0"/>
                        </a:rPr>
                        <a:t>I</a:t>
                      </a:r>
                      <a:r>
                        <a:rPr kumimoji="0" lang="en-GB" sz="1600" b="0" i="0" u="none" strike="noStrike" cap="none" normalizeH="0" baseline="30000" smtClean="0">
                          <a:ln>
                            <a:noFill/>
                          </a:ln>
                          <a:solidFill>
                            <a:schemeClr val="tx1"/>
                          </a:solidFill>
                          <a:effectLst/>
                          <a:latin typeface="Arial" charset="0"/>
                          <a:cs typeface="Arial" charset="0"/>
                        </a:rPr>
                        <a:t>–</a:t>
                      </a:r>
                      <a:r>
                        <a:rPr kumimoji="0" lang="en-GB" sz="1600" b="0" i="0" u="none" strike="noStrike" cap="none" normalizeH="0" baseline="0" smtClean="0">
                          <a:ln>
                            <a:noFill/>
                          </a:ln>
                          <a:solidFill>
                            <a:schemeClr val="tx1"/>
                          </a:solidFill>
                          <a:effectLst/>
                          <a:latin typeface="Arial" charset="0"/>
                          <a:cs typeface="Arial" charset="0"/>
                        </a:rPr>
                        <a:t>(aq)</a:t>
                      </a:r>
                      <a:endParaRPr kumimoji="0" lang="en-US" sz="1600" b="0" i="0" u="none" strike="noStrike" cap="none" normalizeH="0" baseline="0" smtClean="0">
                        <a:ln>
                          <a:noFill/>
                        </a:ln>
                        <a:solidFill>
                          <a:schemeClr val="tx1"/>
                        </a:solidFill>
                        <a:effectLst/>
                        <a:latin typeface="Arial" charset="0"/>
                        <a:cs typeface="Arial" charset="0"/>
                      </a:endParaRPr>
                    </a:p>
                  </a:txBody>
                  <a:tcPr marL="90000" marR="90000" marT="4680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50000"/>
                        </a:spcAft>
                        <a:buClrTx/>
                        <a:buSzTx/>
                        <a:buFontTx/>
                        <a:buNone/>
                        <a:tabLst/>
                      </a:pPr>
                      <a:endParaRPr kumimoji="0" lang="en-GB" sz="2400" b="0" i="0" u="none" strike="noStrike" cap="none" normalizeH="0" baseline="0" smtClean="0">
                        <a:ln>
                          <a:noFill/>
                        </a:ln>
                        <a:solidFill>
                          <a:schemeClr val="tx1"/>
                        </a:solidFill>
                        <a:effectLst/>
                        <a:latin typeface="Arial" charset="0"/>
                        <a:cs typeface="Arial" charset="0"/>
                      </a:endParaRPr>
                    </a:p>
                  </a:txBody>
                  <a:tcPr marL="90000" marR="90000" marT="4680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50000"/>
                        </a:spcAft>
                        <a:buClrTx/>
                        <a:buSzTx/>
                        <a:buFontTx/>
                        <a:buNone/>
                        <a:tabLst/>
                      </a:pPr>
                      <a:endParaRPr kumimoji="0" lang="en-GB" sz="1800" b="0" i="0" u="none" strike="noStrike" cap="none" normalizeH="0" baseline="-25000" smtClean="0">
                        <a:ln>
                          <a:noFill/>
                        </a:ln>
                        <a:solidFill>
                          <a:schemeClr val="tx1"/>
                        </a:solidFill>
                        <a:effectLst/>
                        <a:latin typeface="Arial" charset="0"/>
                        <a:cs typeface="Arial" charset="0"/>
                      </a:endParaRPr>
                    </a:p>
                  </a:txBody>
                  <a:tcPr marL="90000" marR="90000" marT="4680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cs typeface="Arial" charset="0"/>
                      </a:endParaRPr>
                    </a:p>
                  </a:txBody>
                  <a:tcPr marL="90000" marR="90000" marT="4680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r>
            </a:tbl>
          </a:graphicData>
        </a:graphic>
      </p:graphicFrame>
      <p:sp>
        <p:nvSpPr>
          <p:cNvPr id="15389" name="TextBox 5"/>
          <p:cNvSpPr txBox="1">
            <a:spLocks noChangeArrowheads="1"/>
          </p:cNvSpPr>
          <p:nvPr/>
        </p:nvSpPr>
        <p:spPr bwMode="auto">
          <a:xfrm>
            <a:off x="4567238" y="6581775"/>
            <a:ext cx="4608512" cy="276225"/>
          </a:xfrm>
          <a:prstGeom prst="rect">
            <a:avLst/>
          </a:prstGeom>
          <a:noFill/>
          <a:ln w="9525">
            <a:noFill/>
            <a:miter lim="800000"/>
            <a:headEnd/>
            <a:tailEnd/>
          </a:ln>
        </p:spPr>
        <p:txBody>
          <a:bodyPr>
            <a:spAutoFit/>
          </a:bodyPr>
          <a:lstStyle/>
          <a:p>
            <a:r>
              <a:rPr lang="en-GB" sz="1200">
                <a:solidFill>
                  <a:srgbClr val="000000"/>
                </a:solidFill>
                <a:latin typeface="Verdana" pitchFamily="34" charset="0"/>
              </a:rPr>
              <a:t>© www.chemsheets.co.uk          AS 035     10-Jul-12</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Group 2"/>
          <p:cNvGraphicFramePr>
            <a:graphicFrameLocks noGrp="1"/>
          </p:cNvGraphicFramePr>
          <p:nvPr/>
        </p:nvGraphicFramePr>
        <p:xfrm>
          <a:off x="323850" y="692150"/>
          <a:ext cx="8496300" cy="5473701"/>
        </p:xfrm>
        <a:graphic>
          <a:graphicData uri="http://schemas.openxmlformats.org/drawingml/2006/table">
            <a:tbl>
              <a:tblPr/>
              <a:tblGrid>
                <a:gridCol w="857250"/>
                <a:gridCol w="2670175"/>
                <a:gridCol w="2520950"/>
                <a:gridCol w="2447925"/>
              </a:tblGrid>
              <a:tr h="7794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smtClean="0">
                        <a:ln>
                          <a:noFill/>
                        </a:ln>
                        <a:solidFill>
                          <a:schemeClr val="tx1"/>
                        </a:solidFill>
                        <a:effectLst/>
                        <a:latin typeface="Arial" charset="0"/>
                        <a:cs typeface="Arial" charset="0"/>
                      </a:endParaRPr>
                    </a:p>
                  </a:txBody>
                  <a:tcPr marL="90000" marR="90000" marT="4680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cs typeface="Arial" charset="0"/>
                        </a:rPr>
                        <a:t>Cl</a:t>
                      </a:r>
                      <a:r>
                        <a:rPr kumimoji="0" lang="en-GB" sz="1600" b="0" i="0" u="none" strike="noStrike" cap="none" normalizeH="0" baseline="-25000" smtClean="0">
                          <a:ln>
                            <a:noFill/>
                          </a:ln>
                          <a:solidFill>
                            <a:schemeClr val="tx1"/>
                          </a:solidFill>
                          <a:effectLst/>
                          <a:latin typeface="Arial" charset="0"/>
                          <a:cs typeface="Arial" charset="0"/>
                        </a:rPr>
                        <a:t>2</a:t>
                      </a:r>
                      <a:r>
                        <a:rPr kumimoji="0" lang="en-GB" sz="1600" b="0" i="0" u="none" strike="noStrike" cap="none" normalizeH="0" baseline="0" smtClean="0">
                          <a:ln>
                            <a:noFill/>
                          </a:ln>
                          <a:solidFill>
                            <a:schemeClr val="tx1"/>
                          </a:solidFill>
                          <a:effectLst/>
                          <a:latin typeface="Arial" charset="0"/>
                          <a:cs typeface="Arial" charset="0"/>
                        </a:rPr>
                        <a:t>(aq)</a:t>
                      </a:r>
                      <a:endParaRPr kumimoji="0" lang="en-US" sz="1600" b="0" i="0" u="none" strike="noStrike" cap="none" normalizeH="0" baseline="0" smtClean="0">
                        <a:ln>
                          <a:noFill/>
                        </a:ln>
                        <a:solidFill>
                          <a:schemeClr val="tx1"/>
                        </a:solidFill>
                        <a:effectLst/>
                        <a:latin typeface="Arial" charset="0"/>
                        <a:cs typeface="Arial" charset="0"/>
                      </a:endParaRPr>
                    </a:p>
                  </a:txBody>
                  <a:tcPr marL="90000" marR="90000" marT="4680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cs typeface="Arial" charset="0"/>
                        </a:rPr>
                        <a:t>Br</a:t>
                      </a:r>
                      <a:r>
                        <a:rPr kumimoji="0" lang="en-GB" sz="1600" b="0" i="0" u="none" strike="noStrike" cap="none" normalizeH="0" baseline="-25000" smtClean="0">
                          <a:ln>
                            <a:noFill/>
                          </a:ln>
                          <a:solidFill>
                            <a:schemeClr val="tx1"/>
                          </a:solidFill>
                          <a:effectLst/>
                          <a:latin typeface="Arial" charset="0"/>
                          <a:cs typeface="Arial" charset="0"/>
                        </a:rPr>
                        <a:t>2</a:t>
                      </a:r>
                      <a:r>
                        <a:rPr kumimoji="0" lang="en-GB" sz="1600" b="0" i="0" u="none" strike="noStrike" cap="none" normalizeH="0" baseline="0" smtClean="0">
                          <a:ln>
                            <a:noFill/>
                          </a:ln>
                          <a:solidFill>
                            <a:schemeClr val="tx1"/>
                          </a:solidFill>
                          <a:effectLst/>
                          <a:latin typeface="Arial" charset="0"/>
                          <a:cs typeface="Arial" charset="0"/>
                        </a:rPr>
                        <a:t>(aq)</a:t>
                      </a:r>
                      <a:endParaRPr kumimoji="0" lang="en-US" sz="1600" b="0" i="0" u="none" strike="noStrike" cap="none" normalizeH="0" baseline="0" smtClean="0">
                        <a:ln>
                          <a:noFill/>
                        </a:ln>
                        <a:solidFill>
                          <a:schemeClr val="tx1"/>
                        </a:solidFill>
                        <a:effectLst/>
                        <a:latin typeface="Arial" charset="0"/>
                        <a:cs typeface="Arial" charset="0"/>
                      </a:endParaRPr>
                    </a:p>
                  </a:txBody>
                  <a:tcPr marL="90000" marR="90000" marT="4680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cs typeface="Arial" charset="0"/>
                        </a:rPr>
                        <a:t>I</a:t>
                      </a:r>
                      <a:r>
                        <a:rPr kumimoji="0" lang="en-GB" sz="1600" b="0" i="0" u="none" strike="noStrike" cap="none" normalizeH="0" baseline="-25000" smtClean="0">
                          <a:ln>
                            <a:noFill/>
                          </a:ln>
                          <a:solidFill>
                            <a:schemeClr val="tx1"/>
                          </a:solidFill>
                          <a:effectLst/>
                          <a:latin typeface="Arial" charset="0"/>
                          <a:cs typeface="Arial" charset="0"/>
                        </a:rPr>
                        <a:t>2</a:t>
                      </a:r>
                      <a:r>
                        <a:rPr kumimoji="0" lang="en-GB" sz="1600" b="0" i="0" u="none" strike="noStrike" cap="none" normalizeH="0" baseline="0" smtClean="0">
                          <a:ln>
                            <a:noFill/>
                          </a:ln>
                          <a:solidFill>
                            <a:schemeClr val="tx1"/>
                          </a:solidFill>
                          <a:effectLst/>
                          <a:latin typeface="Arial" charset="0"/>
                          <a:cs typeface="Arial" charset="0"/>
                        </a:rPr>
                        <a:t>(aq)</a:t>
                      </a:r>
                      <a:endParaRPr kumimoji="0" lang="en-US" sz="1600" b="0" i="0" u="none" strike="noStrike" cap="none" normalizeH="0" baseline="0" smtClean="0">
                        <a:ln>
                          <a:noFill/>
                        </a:ln>
                        <a:solidFill>
                          <a:schemeClr val="tx1"/>
                        </a:solidFill>
                        <a:effectLst/>
                        <a:latin typeface="Arial" charset="0"/>
                        <a:cs typeface="Arial" charset="0"/>
                      </a:endParaRPr>
                    </a:p>
                  </a:txBody>
                  <a:tcPr marL="90000" marR="90000" marT="4680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97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cs typeface="Arial" charset="0"/>
                        </a:rPr>
                        <a:t>Cl</a:t>
                      </a:r>
                      <a:r>
                        <a:rPr kumimoji="0" lang="en-GB" sz="1600" b="0" i="0" u="none" strike="noStrike" cap="none" normalizeH="0" baseline="30000" smtClean="0">
                          <a:ln>
                            <a:noFill/>
                          </a:ln>
                          <a:solidFill>
                            <a:schemeClr val="tx1"/>
                          </a:solidFill>
                          <a:effectLst/>
                          <a:latin typeface="Arial" charset="0"/>
                          <a:cs typeface="Arial" charset="0"/>
                        </a:rPr>
                        <a:t>–</a:t>
                      </a:r>
                      <a:r>
                        <a:rPr kumimoji="0" lang="en-GB" sz="1600" b="0" i="0" u="none" strike="noStrike" cap="none" normalizeH="0" baseline="0" smtClean="0">
                          <a:ln>
                            <a:noFill/>
                          </a:ln>
                          <a:solidFill>
                            <a:schemeClr val="tx1"/>
                          </a:solidFill>
                          <a:effectLst/>
                          <a:latin typeface="Arial" charset="0"/>
                          <a:cs typeface="Arial" charset="0"/>
                        </a:rPr>
                        <a:t>(aq)</a:t>
                      </a:r>
                      <a:endParaRPr kumimoji="0" lang="en-US" sz="1600" b="0" i="0" u="none" strike="noStrike" cap="none" normalizeH="0" baseline="0" smtClean="0">
                        <a:ln>
                          <a:noFill/>
                        </a:ln>
                        <a:solidFill>
                          <a:schemeClr val="tx1"/>
                        </a:solidFill>
                        <a:effectLst/>
                        <a:latin typeface="Arial" charset="0"/>
                        <a:cs typeface="Arial" charset="0"/>
                      </a:endParaRPr>
                    </a:p>
                  </a:txBody>
                  <a:tcPr marL="90000" marR="9000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smtClean="0">
                        <a:ln>
                          <a:noFill/>
                        </a:ln>
                        <a:solidFill>
                          <a:schemeClr val="tx1"/>
                        </a:solidFill>
                        <a:effectLst/>
                        <a:latin typeface="Arial" charset="0"/>
                        <a:cs typeface="Arial" charset="0"/>
                      </a:endParaRPr>
                    </a:p>
                  </a:txBody>
                  <a:tcPr marL="90000" marR="90000" marT="4680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50000"/>
                        </a:spcAft>
                        <a:buClrTx/>
                        <a:buSzTx/>
                        <a:buFontTx/>
                        <a:buNone/>
                        <a:tabLst/>
                      </a:pPr>
                      <a:r>
                        <a:rPr kumimoji="0" lang="en-GB" sz="1800" b="0" i="0" u="none" strike="noStrike" cap="none" normalizeH="0" baseline="0" smtClean="0">
                          <a:ln>
                            <a:noFill/>
                          </a:ln>
                          <a:solidFill>
                            <a:schemeClr val="tx1"/>
                          </a:solidFill>
                          <a:effectLst/>
                          <a:latin typeface="Arial" charset="0"/>
                          <a:cs typeface="Arial" charset="0"/>
                        </a:rPr>
                        <a:t>Stays yellow solution (no reaction)</a:t>
                      </a:r>
                      <a:endParaRPr kumimoji="0" lang="en-GB" sz="2400" b="0" i="0" u="none" strike="noStrike" cap="none" normalizeH="0" baseline="0" smtClean="0">
                        <a:ln>
                          <a:noFill/>
                        </a:ln>
                        <a:solidFill>
                          <a:schemeClr val="tx1"/>
                        </a:solidFill>
                        <a:effectLst/>
                        <a:latin typeface="Arial" charset="0"/>
                        <a:cs typeface="Arial" charset="0"/>
                      </a:endParaRPr>
                    </a:p>
                  </a:txBody>
                  <a:tcPr marL="90000" marR="90000" marT="4680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50000"/>
                        </a:spcAft>
                        <a:buClrTx/>
                        <a:buSzTx/>
                        <a:buFontTx/>
                        <a:buNone/>
                        <a:tabLst/>
                      </a:pPr>
                      <a:endParaRPr kumimoji="0" lang="en-GB" sz="2400" b="0" i="0" u="none" strike="noStrike" cap="none" normalizeH="0" baseline="0" smtClean="0">
                        <a:ln>
                          <a:noFill/>
                        </a:ln>
                        <a:solidFill>
                          <a:schemeClr val="tx1"/>
                        </a:solidFill>
                        <a:effectLst/>
                        <a:latin typeface="Arial" charset="0"/>
                        <a:cs typeface="Arial" charset="0"/>
                      </a:endParaRPr>
                    </a:p>
                  </a:txBody>
                  <a:tcPr marL="90000" marR="90000" marT="4680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843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cs typeface="Arial" charset="0"/>
                        </a:rPr>
                        <a:t>Br</a:t>
                      </a:r>
                      <a:r>
                        <a:rPr kumimoji="0" lang="en-GB" sz="1600" b="0" i="0" u="none" strike="noStrike" cap="none" normalizeH="0" baseline="30000" smtClean="0">
                          <a:ln>
                            <a:noFill/>
                          </a:ln>
                          <a:solidFill>
                            <a:schemeClr val="tx1"/>
                          </a:solidFill>
                          <a:effectLst/>
                          <a:latin typeface="Arial" charset="0"/>
                          <a:cs typeface="Arial" charset="0"/>
                        </a:rPr>
                        <a:t>–</a:t>
                      </a:r>
                      <a:r>
                        <a:rPr kumimoji="0" lang="en-GB" sz="1600" b="0" i="0" u="none" strike="noStrike" cap="none" normalizeH="0" baseline="0" smtClean="0">
                          <a:ln>
                            <a:noFill/>
                          </a:ln>
                          <a:solidFill>
                            <a:schemeClr val="tx1"/>
                          </a:solidFill>
                          <a:effectLst/>
                          <a:latin typeface="Arial" charset="0"/>
                          <a:cs typeface="Arial" charset="0"/>
                        </a:rPr>
                        <a:t>(aq)</a:t>
                      </a:r>
                      <a:endParaRPr kumimoji="0" lang="en-US" sz="1600" b="0" i="0" u="none" strike="noStrike" cap="none" normalizeH="0" baseline="0" smtClean="0">
                        <a:ln>
                          <a:noFill/>
                        </a:ln>
                        <a:solidFill>
                          <a:schemeClr val="tx1"/>
                        </a:solidFill>
                        <a:effectLst/>
                        <a:latin typeface="Arial" charset="0"/>
                        <a:cs typeface="Arial" charset="0"/>
                      </a:endParaRPr>
                    </a:p>
                  </a:txBody>
                  <a:tcPr marL="90000" marR="90000" marT="4680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50000"/>
                        </a:spcAft>
                        <a:buClrTx/>
                        <a:buSzTx/>
                        <a:buFontTx/>
                        <a:buNone/>
                        <a:tabLst/>
                      </a:pPr>
                      <a:endParaRPr kumimoji="0" lang="en-GB" sz="2800" b="0" i="0" u="none" strike="noStrike" cap="none" normalizeH="0" baseline="0" smtClean="0">
                        <a:ln>
                          <a:noFill/>
                        </a:ln>
                        <a:solidFill>
                          <a:schemeClr val="tx1"/>
                        </a:solidFill>
                        <a:effectLst/>
                        <a:latin typeface="Arial" charset="0"/>
                        <a:cs typeface="Arial" charset="0"/>
                      </a:endParaRPr>
                    </a:p>
                  </a:txBody>
                  <a:tcPr marL="90000" marR="90000" marT="4680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cs typeface="Arial" charset="0"/>
                      </a:endParaRPr>
                    </a:p>
                  </a:txBody>
                  <a:tcPr marL="90000" marR="90000" marT="4680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50000"/>
                        </a:spcAft>
                        <a:buClrTx/>
                        <a:buSzTx/>
                        <a:buFontTx/>
                        <a:buNone/>
                        <a:tabLst/>
                      </a:pPr>
                      <a:endParaRPr kumimoji="0" lang="en-GB" sz="2400" b="0" i="0" u="none" strike="noStrike" cap="none" normalizeH="0" baseline="0" smtClean="0">
                        <a:ln>
                          <a:noFill/>
                        </a:ln>
                        <a:solidFill>
                          <a:schemeClr val="tx1"/>
                        </a:solidFill>
                        <a:effectLst/>
                        <a:latin typeface="Arial" charset="0"/>
                        <a:cs typeface="Arial" charset="0"/>
                      </a:endParaRPr>
                    </a:p>
                  </a:txBody>
                  <a:tcPr marL="90000" marR="90000" marT="4680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12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cs typeface="Arial" charset="0"/>
                        </a:rPr>
                        <a:t>I</a:t>
                      </a:r>
                      <a:r>
                        <a:rPr kumimoji="0" lang="en-GB" sz="1600" b="0" i="0" u="none" strike="noStrike" cap="none" normalizeH="0" baseline="30000" smtClean="0">
                          <a:ln>
                            <a:noFill/>
                          </a:ln>
                          <a:solidFill>
                            <a:schemeClr val="tx1"/>
                          </a:solidFill>
                          <a:effectLst/>
                          <a:latin typeface="Arial" charset="0"/>
                          <a:cs typeface="Arial" charset="0"/>
                        </a:rPr>
                        <a:t>–</a:t>
                      </a:r>
                      <a:r>
                        <a:rPr kumimoji="0" lang="en-GB" sz="1600" b="0" i="0" u="none" strike="noStrike" cap="none" normalizeH="0" baseline="0" smtClean="0">
                          <a:ln>
                            <a:noFill/>
                          </a:ln>
                          <a:solidFill>
                            <a:schemeClr val="tx1"/>
                          </a:solidFill>
                          <a:effectLst/>
                          <a:latin typeface="Arial" charset="0"/>
                          <a:cs typeface="Arial" charset="0"/>
                        </a:rPr>
                        <a:t>(aq)</a:t>
                      </a:r>
                      <a:endParaRPr kumimoji="0" lang="en-US" sz="1600" b="0" i="0" u="none" strike="noStrike" cap="none" normalizeH="0" baseline="0" smtClean="0">
                        <a:ln>
                          <a:noFill/>
                        </a:ln>
                        <a:solidFill>
                          <a:schemeClr val="tx1"/>
                        </a:solidFill>
                        <a:effectLst/>
                        <a:latin typeface="Arial" charset="0"/>
                        <a:cs typeface="Arial" charset="0"/>
                      </a:endParaRPr>
                    </a:p>
                  </a:txBody>
                  <a:tcPr marL="90000" marR="90000" marT="4680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50000"/>
                        </a:spcAft>
                        <a:buClrTx/>
                        <a:buSzTx/>
                        <a:buFontTx/>
                        <a:buNone/>
                        <a:tabLst/>
                      </a:pPr>
                      <a:endParaRPr kumimoji="0" lang="en-GB" sz="2400" b="0" i="0" u="none" strike="noStrike" cap="none" normalizeH="0" baseline="0" smtClean="0">
                        <a:ln>
                          <a:noFill/>
                        </a:ln>
                        <a:solidFill>
                          <a:schemeClr val="tx1"/>
                        </a:solidFill>
                        <a:effectLst/>
                        <a:latin typeface="Arial" charset="0"/>
                        <a:cs typeface="Arial" charset="0"/>
                      </a:endParaRPr>
                    </a:p>
                  </a:txBody>
                  <a:tcPr marL="90000" marR="90000" marT="4680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50000"/>
                        </a:spcAft>
                        <a:buClrTx/>
                        <a:buSzTx/>
                        <a:buFontTx/>
                        <a:buNone/>
                        <a:tabLst/>
                      </a:pPr>
                      <a:endParaRPr kumimoji="0" lang="en-GB" sz="1800" b="0" i="0" u="none" strike="noStrike" cap="none" normalizeH="0" baseline="-25000" smtClean="0">
                        <a:ln>
                          <a:noFill/>
                        </a:ln>
                        <a:solidFill>
                          <a:schemeClr val="tx1"/>
                        </a:solidFill>
                        <a:effectLst/>
                        <a:latin typeface="Arial" charset="0"/>
                        <a:cs typeface="Arial" charset="0"/>
                      </a:endParaRPr>
                    </a:p>
                  </a:txBody>
                  <a:tcPr marL="90000" marR="90000" marT="4680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cs typeface="Arial" charset="0"/>
                      </a:endParaRPr>
                    </a:p>
                  </a:txBody>
                  <a:tcPr marL="90000" marR="90000" marT="4680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r>
            </a:tbl>
          </a:graphicData>
        </a:graphic>
      </p:graphicFrame>
      <p:sp>
        <p:nvSpPr>
          <p:cNvPr id="16413" name="TextBox 5"/>
          <p:cNvSpPr txBox="1">
            <a:spLocks noChangeArrowheads="1"/>
          </p:cNvSpPr>
          <p:nvPr/>
        </p:nvSpPr>
        <p:spPr bwMode="auto">
          <a:xfrm>
            <a:off x="4567238" y="6581775"/>
            <a:ext cx="4608512" cy="276225"/>
          </a:xfrm>
          <a:prstGeom prst="rect">
            <a:avLst/>
          </a:prstGeom>
          <a:noFill/>
          <a:ln w="9525">
            <a:noFill/>
            <a:miter lim="800000"/>
            <a:headEnd/>
            <a:tailEnd/>
          </a:ln>
        </p:spPr>
        <p:txBody>
          <a:bodyPr>
            <a:spAutoFit/>
          </a:bodyPr>
          <a:lstStyle/>
          <a:p>
            <a:r>
              <a:rPr lang="en-GB" sz="1200">
                <a:solidFill>
                  <a:srgbClr val="000000"/>
                </a:solidFill>
                <a:latin typeface="Verdana" pitchFamily="34" charset="0"/>
              </a:rPr>
              <a:t>© www.chemsheets.co.uk          AS 035     10-Jul-12</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Group 2"/>
          <p:cNvGraphicFramePr>
            <a:graphicFrameLocks noGrp="1"/>
          </p:cNvGraphicFramePr>
          <p:nvPr/>
        </p:nvGraphicFramePr>
        <p:xfrm>
          <a:off x="323850" y="692150"/>
          <a:ext cx="8496300" cy="5473701"/>
        </p:xfrm>
        <a:graphic>
          <a:graphicData uri="http://schemas.openxmlformats.org/drawingml/2006/table">
            <a:tbl>
              <a:tblPr/>
              <a:tblGrid>
                <a:gridCol w="857250"/>
                <a:gridCol w="2670175"/>
                <a:gridCol w="2520950"/>
                <a:gridCol w="2447925"/>
              </a:tblGrid>
              <a:tr h="7794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smtClean="0">
                        <a:ln>
                          <a:noFill/>
                        </a:ln>
                        <a:solidFill>
                          <a:schemeClr val="tx1"/>
                        </a:solidFill>
                        <a:effectLst/>
                        <a:latin typeface="Arial" charset="0"/>
                        <a:cs typeface="Arial" charset="0"/>
                      </a:endParaRPr>
                    </a:p>
                  </a:txBody>
                  <a:tcPr marL="90000" marR="90000" marT="4680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cs typeface="Arial" charset="0"/>
                        </a:rPr>
                        <a:t>Cl</a:t>
                      </a:r>
                      <a:r>
                        <a:rPr kumimoji="0" lang="en-GB" sz="1600" b="0" i="0" u="none" strike="noStrike" cap="none" normalizeH="0" baseline="-25000" smtClean="0">
                          <a:ln>
                            <a:noFill/>
                          </a:ln>
                          <a:solidFill>
                            <a:schemeClr val="tx1"/>
                          </a:solidFill>
                          <a:effectLst/>
                          <a:latin typeface="Arial" charset="0"/>
                          <a:cs typeface="Arial" charset="0"/>
                        </a:rPr>
                        <a:t>2</a:t>
                      </a:r>
                      <a:r>
                        <a:rPr kumimoji="0" lang="en-GB" sz="1600" b="0" i="0" u="none" strike="noStrike" cap="none" normalizeH="0" baseline="0" smtClean="0">
                          <a:ln>
                            <a:noFill/>
                          </a:ln>
                          <a:solidFill>
                            <a:schemeClr val="tx1"/>
                          </a:solidFill>
                          <a:effectLst/>
                          <a:latin typeface="Arial" charset="0"/>
                          <a:cs typeface="Arial" charset="0"/>
                        </a:rPr>
                        <a:t>(aq)</a:t>
                      </a:r>
                      <a:endParaRPr kumimoji="0" lang="en-US" sz="1600" b="0" i="0" u="none" strike="noStrike" cap="none" normalizeH="0" baseline="0" smtClean="0">
                        <a:ln>
                          <a:noFill/>
                        </a:ln>
                        <a:solidFill>
                          <a:schemeClr val="tx1"/>
                        </a:solidFill>
                        <a:effectLst/>
                        <a:latin typeface="Arial" charset="0"/>
                        <a:cs typeface="Arial" charset="0"/>
                      </a:endParaRPr>
                    </a:p>
                  </a:txBody>
                  <a:tcPr marL="90000" marR="90000" marT="4680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cs typeface="Arial" charset="0"/>
                        </a:rPr>
                        <a:t>Br</a:t>
                      </a:r>
                      <a:r>
                        <a:rPr kumimoji="0" lang="en-GB" sz="1600" b="0" i="0" u="none" strike="noStrike" cap="none" normalizeH="0" baseline="-25000" smtClean="0">
                          <a:ln>
                            <a:noFill/>
                          </a:ln>
                          <a:solidFill>
                            <a:schemeClr val="tx1"/>
                          </a:solidFill>
                          <a:effectLst/>
                          <a:latin typeface="Arial" charset="0"/>
                          <a:cs typeface="Arial" charset="0"/>
                        </a:rPr>
                        <a:t>2</a:t>
                      </a:r>
                      <a:r>
                        <a:rPr kumimoji="0" lang="en-GB" sz="1600" b="0" i="0" u="none" strike="noStrike" cap="none" normalizeH="0" baseline="0" smtClean="0">
                          <a:ln>
                            <a:noFill/>
                          </a:ln>
                          <a:solidFill>
                            <a:schemeClr val="tx1"/>
                          </a:solidFill>
                          <a:effectLst/>
                          <a:latin typeface="Arial" charset="0"/>
                          <a:cs typeface="Arial" charset="0"/>
                        </a:rPr>
                        <a:t>(aq)</a:t>
                      </a:r>
                      <a:endParaRPr kumimoji="0" lang="en-US" sz="1600" b="0" i="0" u="none" strike="noStrike" cap="none" normalizeH="0" baseline="0" smtClean="0">
                        <a:ln>
                          <a:noFill/>
                        </a:ln>
                        <a:solidFill>
                          <a:schemeClr val="tx1"/>
                        </a:solidFill>
                        <a:effectLst/>
                        <a:latin typeface="Arial" charset="0"/>
                        <a:cs typeface="Arial" charset="0"/>
                      </a:endParaRPr>
                    </a:p>
                  </a:txBody>
                  <a:tcPr marL="90000" marR="90000" marT="4680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cs typeface="Arial" charset="0"/>
                        </a:rPr>
                        <a:t>I</a:t>
                      </a:r>
                      <a:r>
                        <a:rPr kumimoji="0" lang="en-GB" sz="1600" b="0" i="0" u="none" strike="noStrike" cap="none" normalizeH="0" baseline="-25000" smtClean="0">
                          <a:ln>
                            <a:noFill/>
                          </a:ln>
                          <a:solidFill>
                            <a:schemeClr val="tx1"/>
                          </a:solidFill>
                          <a:effectLst/>
                          <a:latin typeface="Arial" charset="0"/>
                          <a:cs typeface="Arial" charset="0"/>
                        </a:rPr>
                        <a:t>2</a:t>
                      </a:r>
                      <a:r>
                        <a:rPr kumimoji="0" lang="en-GB" sz="1600" b="0" i="0" u="none" strike="noStrike" cap="none" normalizeH="0" baseline="0" smtClean="0">
                          <a:ln>
                            <a:noFill/>
                          </a:ln>
                          <a:solidFill>
                            <a:schemeClr val="tx1"/>
                          </a:solidFill>
                          <a:effectLst/>
                          <a:latin typeface="Arial" charset="0"/>
                          <a:cs typeface="Arial" charset="0"/>
                        </a:rPr>
                        <a:t>(aq)</a:t>
                      </a:r>
                      <a:endParaRPr kumimoji="0" lang="en-US" sz="1600" b="0" i="0" u="none" strike="noStrike" cap="none" normalizeH="0" baseline="0" smtClean="0">
                        <a:ln>
                          <a:noFill/>
                        </a:ln>
                        <a:solidFill>
                          <a:schemeClr val="tx1"/>
                        </a:solidFill>
                        <a:effectLst/>
                        <a:latin typeface="Arial" charset="0"/>
                        <a:cs typeface="Arial" charset="0"/>
                      </a:endParaRPr>
                    </a:p>
                  </a:txBody>
                  <a:tcPr marL="90000" marR="90000" marT="4680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97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cs typeface="Arial" charset="0"/>
                        </a:rPr>
                        <a:t>Cl</a:t>
                      </a:r>
                      <a:r>
                        <a:rPr kumimoji="0" lang="en-GB" sz="1600" b="0" i="0" u="none" strike="noStrike" cap="none" normalizeH="0" baseline="30000" smtClean="0">
                          <a:ln>
                            <a:noFill/>
                          </a:ln>
                          <a:solidFill>
                            <a:schemeClr val="tx1"/>
                          </a:solidFill>
                          <a:effectLst/>
                          <a:latin typeface="Arial" charset="0"/>
                          <a:cs typeface="Arial" charset="0"/>
                        </a:rPr>
                        <a:t>–</a:t>
                      </a:r>
                      <a:r>
                        <a:rPr kumimoji="0" lang="en-GB" sz="1600" b="0" i="0" u="none" strike="noStrike" cap="none" normalizeH="0" baseline="0" smtClean="0">
                          <a:ln>
                            <a:noFill/>
                          </a:ln>
                          <a:solidFill>
                            <a:schemeClr val="tx1"/>
                          </a:solidFill>
                          <a:effectLst/>
                          <a:latin typeface="Arial" charset="0"/>
                          <a:cs typeface="Arial" charset="0"/>
                        </a:rPr>
                        <a:t>(aq)</a:t>
                      </a:r>
                      <a:endParaRPr kumimoji="0" lang="en-US" sz="1600" b="0" i="0" u="none" strike="noStrike" cap="none" normalizeH="0" baseline="0" smtClean="0">
                        <a:ln>
                          <a:noFill/>
                        </a:ln>
                        <a:solidFill>
                          <a:schemeClr val="tx1"/>
                        </a:solidFill>
                        <a:effectLst/>
                        <a:latin typeface="Arial" charset="0"/>
                        <a:cs typeface="Arial" charset="0"/>
                      </a:endParaRPr>
                    </a:p>
                  </a:txBody>
                  <a:tcPr marL="90000" marR="9000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smtClean="0">
                        <a:ln>
                          <a:noFill/>
                        </a:ln>
                        <a:solidFill>
                          <a:schemeClr val="tx1"/>
                        </a:solidFill>
                        <a:effectLst/>
                        <a:latin typeface="Arial" charset="0"/>
                        <a:cs typeface="Arial" charset="0"/>
                      </a:endParaRPr>
                    </a:p>
                  </a:txBody>
                  <a:tcPr marL="90000" marR="90000" marT="4680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50000"/>
                        </a:spcAft>
                        <a:buClrTx/>
                        <a:buSzTx/>
                        <a:buFontTx/>
                        <a:buNone/>
                        <a:tabLst/>
                      </a:pPr>
                      <a:r>
                        <a:rPr kumimoji="0" lang="en-GB" sz="1800" b="0" i="0" u="none" strike="noStrike" cap="none" normalizeH="0" baseline="0" smtClean="0">
                          <a:ln>
                            <a:noFill/>
                          </a:ln>
                          <a:solidFill>
                            <a:schemeClr val="tx1"/>
                          </a:solidFill>
                          <a:effectLst/>
                          <a:latin typeface="Arial" charset="0"/>
                          <a:cs typeface="Arial" charset="0"/>
                        </a:rPr>
                        <a:t>Stays yellow solution (no reaction)</a:t>
                      </a:r>
                      <a:endParaRPr kumimoji="0" lang="en-GB" sz="2400" b="0" i="0" u="none" strike="noStrike" cap="none" normalizeH="0" baseline="0" smtClean="0">
                        <a:ln>
                          <a:noFill/>
                        </a:ln>
                        <a:solidFill>
                          <a:schemeClr val="tx1"/>
                        </a:solidFill>
                        <a:effectLst/>
                        <a:latin typeface="Arial" charset="0"/>
                        <a:cs typeface="Arial" charset="0"/>
                      </a:endParaRPr>
                    </a:p>
                  </a:txBody>
                  <a:tcPr marL="90000" marR="90000" marT="4680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50000"/>
                        </a:spcAft>
                        <a:buClrTx/>
                        <a:buSzTx/>
                        <a:buFontTx/>
                        <a:buNone/>
                        <a:tabLst/>
                      </a:pPr>
                      <a:r>
                        <a:rPr kumimoji="0" lang="en-GB" sz="1800" b="0" i="0" u="none" strike="noStrike" cap="none" normalizeH="0" baseline="0" smtClean="0">
                          <a:ln>
                            <a:noFill/>
                          </a:ln>
                          <a:solidFill>
                            <a:schemeClr val="tx1"/>
                          </a:solidFill>
                          <a:effectLst/>
                          <a:latin typeface="Arial" charset="0"/>
                          <a:cs typeface="Arial" charset="0"/>
                        </a:rPr>
                        <a:t>Stays brown solution (no reaction)</a:t>
                      </a:r>
                      <a:endParaRPr kumimoji="0" lang="en-GB" sz="2400" b="0" i="0" u="none" strike="noStrike" cap="none" normalizeH="0" baseline="0" smtClean="0">
                        <a:ln>
                          <a:noFill/>
                        </a:ln>
                        <a:solidFill>
                          <a:schemeClr val="tx1"/>
                        </a:solidFill>
                        <a:effectLst/>
                        <a:latin typeface="Arial" charset="0"/>
                        <a:cs typeface="Arial" charset="0"/>
                      </a:endParaRPr>
                    </a:p>
                  </a:txBody>
                  <a:tcPr marL="90000" marR="90000" marT="4680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843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cs typeface="Arial" charset="0"/>
                        </a:rPr>
                        <a:t>Br</a:t>
                      </a:r>
                      <a:r>
                        <a:rPr kumimoji="0" lang="en-GB" sz="1600" b="0" i="0" u="none" strike="noStrike" cap="none" normalizeH="0" baseline="30000" smtClean="0">
                          <a:ln>
                            <a:noFill/>
                          </a:ln>
                          <a:solidFill>
                            <a:schemeClr val="tx1"/>
                          </a:solidFill>
                          <a:effectLst/>
                          <a:latin typeface="Arial" charset="0"/>
                          <a:cs typeface="Arial" charset="0"/>
                        </a:rPr>
                        <a:t>–</a:t>
                      </a:r>
                      <a:r>
                        <a:rPr kumimoji="0" lang="en-GB" sz="1600" b="0" i="0" u="none" strike="noStrike" cap="none" normalizeH="0" baseline="0" smtClean="0">
                          <a:ln>
                            <a:noFill/>
                          </a:ln>
                          <a:solidFill>
                            <a:schemeClr val="tx1"/>
                          </a:solidFill>
                          <a:effectLst/>
                          <a:latin typeface="Arial" charset="0"/>
                          <a:cs typeface="Arial" charset="0"/>
                        </a:rPr>
                        <a:t>(aq)</a:t>
                      </a:r>
                      <a:endParaRPr kumimoji="0" lang="en-US" sz="1600" b="0" i="0" u="none" strike="noStrike" cap="none" normalizeH="0" baseline="0" smtClean="0">
                        <a:ln>
                          <a:noFill/>
                        </a:ln>
                        <a:solidFill>
                          <a:schemeClr val="tx1"/>
                        </a:solidFill>
                        <a:effectLst/>
                        <a:latin typeface="Arial" charset="0"/>
                        <a:cs typeface="Arial" charset="0"/>
                      </a:endParaRPr>
                    </a:p>
                  </a:txBody>
                  <a:tcPr marL="90000" marR="90000" marT="4680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50000"/>
                        </a:spcAft>
                        <a:buClrTx/>
                        <a:buSzTx/>
                        <a:buFontTx/>
                        <a:buNone/>
                        <a:tabLst/>
                      </a:pPr>
                      <a:endParaRPr kumimoji="0" lang="en-GB" sz="2800" b="0" i="0" u="none" strike="noStrike" cap="none" normalizeH="0" baseline="0" smtClean="0">
                        <a:ln>
                          <a:noFill/>
                        </a:ln>
                        <a:solidFill>
                          <a:schemeClr val="tx1"/>
                        </a:solidFill>
                        <a:effectLst/>
                        <a:latin typeface="Arial" charset="0"/>
                        <a:cs typeface="Arial" charset="0"/>
                      </a:endParaRPr>
                    </a:p>
                  </a:txBody>
                  <a:tcPr marL="90000" marR="90000" marT="4680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cs typeface="Arial" charset="0"/>
                      </a:endParaRPr>
                    </a:p>
                  </a:txBody>
                  <a:tcPr marL="90000" marR="90000" marT="4680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50000"/>
                        </a:spcAft>
                        <a:buClrTx/>
                        <a:buSzTx/>
                        <a:buFontTx/>
                        <a:buNone/>
                        <a:tabLst/>
                      </a:pPr>
                      <a:endParaRPr kumimoji="0" lang="en-GB" sz="2400" b="0" i="0" u="none" strike="noStrike" cap="none" normalizeH="0" baseline="0" smtClean="0">
                        <a:ln>
                          <a:noFill/>
                        </a:ln>
                        <a:solidFill>
                          <a:schemeClr val="tx1"/>
                        </a:solidFill>
                        <a:effectLst/>
                        <a:latin typeface="Arial" charset="0"/>
                        <a:cs typeface="Arial" charset="0"/>
                      </a:endParaRPr>
                    </a:p>
                  </a:txBody>
                  <a:tcPr marL="90000" marR="90000" marT="4680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12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cs typeface="Arial" charset="0"/>
                        </a:rPr>
                        <a:t>I</a:t>
                      </a:r>
                      <a:r>
                        <a:rPr kumimoji="0" lang="en-GB" sz="1600" b="0" i="0" u="none" strike="noStrike" cap="none" normalizeH="0" baseline="30000" smtClean="0">
                          <a:ln>
                            <a:noFill/>
                          </a:ln>
                          <a:solidFill>
                            <a:schemeClr val="tx1"/>
                          </a:solidFill>
                          <a:effectLst/>
                          <a:latin typeface="Arial" charset="0"/>
                          <a:cs typeface="Arial" charset="0"/>
                        </a:rPr>
                        <a:t>–</a:t>
                      </a:r>
                      <a:r>
                        <a:rPr kumimoji="0" lang="en-GB" sz="1600" b="0" i="0" u="none" strike="noStrike" cap="none" normalizeH="0" baseline="0" smtClean="0">
                          <a:ln>
                            <a:noFill/>
                          </a:ln>
                          <a:solidFill>
                            <a:schemeClr val="tx1"/>
                          </a:solidFill>
                          <a:effectLst/>
                          <a:latin typeface="Arial" charset="0"/>
                          <a:cs typeface="Arial" charset="0"/>
                        </a:rPr>
                        <a:t>(aq)</a:t>
                      </a:r>
                      <a:endParaRPr kumimoji="0" lang="en-US" sz="1600" b="0" i="0" u="none" strike="noStrike" cap="none" normalizeH="0" baseline="0" smtClean="0">
                        <a:ln>
                          <a:noFill/>
                        </a:ln>
                        <a:solidFill>
                          <a:schemeClr val="tx1"/>
                        </a:solidFill>
                        <a:effectLst/>
                        <a:latin typeface="Arial" charset="0"/>
                        <a:cs typeface="Arial" charset="0"/>
                      </a:endParaRPr>
                    </a:p>
                  </a:txBody>
                  <a:tcPr marL="90000" marR="90000" marT="4680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50000"/>
                        </a:spcAft>
                        <a:buClrTx/>
                        <a:buSzTx/>
                        <a:buFontTx/>
                        <a:buNone/>
                        <a:tabLst/>
                      </a:pPr>
                      <a:endParaRPr kumimoji="0" lang="en-GB" sz="2400" b="0" i="0" u="none" strike="noStrike" cap="none" normalizeH="0" baseline="0" smtClean="0">
                        <a:ln>
                          <a:noFill/>
                        </a:ln>
                        <a:solidFill>
                          <a:schemeClr val="tx1"/>
                        </a:solidFill>
                        <a:effectLst/>
                        <a:latin typeface="Arial" charset="0"/>
                        <a:cs typeface="Arial" charset="0"/>
                      </a:endParaRPr>
                    </a:p>
                  </a:txBody>
                  <a:tcPr marL="90000" marR="90000" marT="4680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50000"/>
                        </a:spcAft>
                        <a:buClrTx/>
                        <a:buSzTx/>
                        <a:buFontTx/>
                        <a:buNone/>
                        <a:tabLst/>
                      </a:pPr>
                      <a:endParaRPr kumimoji="0" lang="en-GB" sz="1800" b="0" i="0" u="none" strike="noStrike" cap="none" normalizeH="0" baseline="-25000" smtClean="0">
                        <a:ln>
                          <a:noFill/>
                        </a:ln>
                        <a:solidFill>
                          <a:schemeClr val="tx1"/>
                        </a:solidFill>
                        <a:effectLst/>
                        <a:latin typeface="Arial" charset="0"/>
                        <a:cs typeface="Arial" charset="0"/>
                      </a:endParaRPr>
                    </a:p>
                  </a:txBody>
                  <a:tcPr marL="90000" marR="90000" marT="4680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cs typeface="Arial" charset="0"/>
                      </a:endParaRPr>
                    </a:p>
                  </a:txBody>
                  <a:tcPr marL="90000" marR="90000" marT="4680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r>
            </a:tbl>
          </a:graphicData>
        </a:graphic>
      </p:graphicFrame>
      <p:sp>
        <p:nvSpPr>
          <p:cNvPr id="17437" name="TextBox 5"/>
          <p:cNvSpPr txBox="1">
            <a:spLocks noChangeArrowheads="1"/>
          </p:cNvSpPr>
          <p:nvPr/>
        </p:nvSpPr>
        <p:spPr bwMode="auto">
          <a:xfrm>
            <a:off x="4567238" y="6581775"/>
            <a:ext cx="4608512" cy="276225"/>
          </a:xfrm>
          <a:prstGeom prst="rect">
            <a:avLst/>
          </a:prstGeom>
          <a:noFill/>
          <a:ln w="9525">
            <a:noFill/>
            <a:miter lim="800000"/>
            <a:headEnd/>
            <a:tailEnd/>
          </a:ln>
        </p:spPr>
        <p:txBody>
          <a:bodyPr>
            <a:spAutoFit/>
          </a:bodyPr>
          <a:lstStyle/>
          <a:p>
            <a:r>
              <a:rPr lang="en-GB" sz="1200">
                <a:solidFill>
                  <a:srgbClr val="000000"/>
                </a:solidFill>
                <a:latin typeface="Verdana" pitchFamily="34" charset="0"/>
              </a:rPr>
              <a:t>© www.chemsheets.co.uk          AS 035     10-Jul-12</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Group 2"/>
          <p:cNvGraphicFramePr>
            <a:graphicFrameLocks noGrp="1"/>
          </p:cNvGraphicFramePr>
          <p:nvPr/>
        </p:nvGraphicFramePr>
        <p:xfrm>
          <a:off x="323850" y="692150"/>
          <a:ext cx="8496300" cy="5473701"/>
        </p:xfrm>
        <a:graphic>
          <a:graphicData uri="http://schemas.openxmlformats.org/drawingml/2006/table">
            <a:tbl>
              <a:tblPr/>
              <a:tblGrid>
                <a:gridCol w="857250"/>
                <a:gridCol w="2670175"/>
                <a:gridCol w="2520950"/>
                <a:gridCol w="2447925"/>
              </a:tblGrid>
              <a:tr h="7794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smtClean="0">
                        <a:ln>
                          <a:noFill/>
                        </a:ln>
                        <a:solidFill>
                          <a:schemeClr val="tx1"/>
                        </a:solidFill>
                        <a:effectLst/>
                        <a:latin typeface="Arial" charset="0"/>
                        <a:cs typeface="Arial" charset="0"/>
                      </a:endParaRPr>
                    </a:p>
                  </a:txBody>
                  <a:tcPr marL="90000" marR="90000" marT="4680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cs typeface="Arial" charset="0"/>
                        </a:rPr>
                        <a:t>Cl</a:t>
                      </a:r>
                      <a:r>
                        <a:rPr kumimoji="0" lang="en-GB" sz="1600" b="0" i="0" u="none" strike="noStrike" cap="none" normalizeH="0" baseline="-25000" smtClean="0">
                          <a:ln>
                            <a:noFill/>
                          </a:ln>
                          <a:solidFill>
                            <a:schemeClr val="tx1"/>
                          </a:solidFill>
                          <a:effectLst/>
                          <a:latin typeface="Arial" charset="0"/>
                          <a:cs typeface="Arial" charset="0"/>
                        </a:rPr>
                        <a:t>2</a:t>
                      </a:r>
                      <a:r>
                        <a:rPr kumimoji="0" lang="en-GB" sz="1600" b="0" i="0" u="none" strike="noStrike" cap="none" normalizeH="0" baseline="0" smtClean="0">
                          <a:ln>
                            <a:noFill/>
                          </a:ln>
                          <a:solidFill>
                            <a:schemeClr val="tx1"/>
                          </a:solidFill>
                          <a:effectLst/>
                          <a:latin typeface="Arial" charset="0"/>
                          <a:cs typeface="Arial" charset="0"/>
                        </a:rPr>
                        <a:t>(aq)</a:t>
                      </a:r>
                      <a:endParaRPr kumimoji="0" lang="en-US" sz="1600" b="0" i="0" u="none" strike="noStrike" cap="none" normalizeH="0" baseline="0" smtClean="0">
                        <a:ln>
                          <a:noFill/>
                        </a:ln>
                        <a:solidFill>
                          <a:schemeClr val="tx1"/>
                        </a:solidFill>
                        <a:effectLst/>
                        <a:latin typeface="Arial" charset="0"/>
                        <a:cs typeface="Arial" charset="0"/>
                      </a:endParaRPr>
                    </a:p>
                  </a:txBody>
                  <a:tcPr marL="90000" marR="90000" marT="4680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cs typeface="Arial" charset="0"/>
                        </a:rPr>
                        <a:t>Br</a:t>
                      </a:r>
                      <a:r>
                        <a:rPr kumimoji="0" lang="en-GB" sz="1600" b="0" i="0" u="none" strike="noStrike" cap="none" normalizeH="0" baseline="-25000" smtClean="0">
                          <a:ln>
                            <a:noFill/>
                          </a:ln>
                          <a:solidFill>
                            <a:schemeClr val="tx1"/>
                          </a:solidFill>
                          <a:effectLst/>
                          <a:latin typeface="Arial" charset="0"/>
                          <a:cs typeface="Arial" charset="0"/>
                        </a:rPr>
                        <a:t>2</a:t>
                      </a:r>
                      <a:r>
                        <a:rPr kumimoji="0" lang="en-GB" sz="1600" b="0" i="0" u="none" strike="noStrike" cap="none" normalizeH="0" baseline="0" smtClean="0">
                          <a:ln>
                            <a:noFill/>
                          </a:ln>
                          <a:solidFill>
                            <a:schemeClr val="tx1"/>
                          </a:solidFill>
                          <a:effectLst/>
                          <a:latin typeface="Arial" charset="0"/>
                          <a:cs typeface="Arial" charset="0"/>
                        </a:rPr>
                        <a:t>(aq)</a:t>
                      </a:r>
                      <a:endParaRPr kumimoji="0" lang="en-US" sz="1600" b="0" i="0" u="none" strike="noStrike" cap="none" normalizeH="0" baseline="0" smtClean="0">
                        <a:ln>
                          <a:noFill/>
                        </a:ln>
                        <a:solidFill>
                          <a:schemeClr val="tx1"/>
                        </a:solidFill>
                        <a:effectLst/>
                        <a:latin typeface="Arial" charset="0"/>
                        <a:cs typeface="Arial" charset="0"/>
                      </a:endParaRPr>
                    </a:p>
                  </a:txBody>
                  <a:tcPr marL="90000" marR="90000" marT="4680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cs typeface="Arial" charset="0"/>
                        </a:rPr>
                        <a:t>I</a:t>
                      </a:r>
                      <a:r>
                        <a:rPr kumimoji="0" lang="en-GB" sz="1600" b="0" i="0" u="none" strike="noStrike" cap="none" normalizeH="0" baseline="-25000" smtClean="0">
                          <a:ln>
                            <a:noFill/>
                          </a:ln>
                          <a:solidFill>
                            <a:schemeClr val="tx1"/>
                          </a:solidFill>
                          <a:effectLst/>
                          <a:latin typeface="Arial" charset="0"/>
                          <a:cs typeface="Arial" charset="0"/>
                        </a:rPr>
                        <a:t>2</a:t>
                      </a:r>
                      <a:r>
                        <a:rPr kumimoji="0" lang="en-GB" sz="1600" b="0" i="0" u="none" strike="noStrike" cap="none" normalizeH="0" baseline="0" smtClean="0">
                          <a:ln>
                            <a:noFill/>
                          </a:ln>
                          <a:solidFill>
                            <a:schemeClr val="tx1"/>
                          </a:solidFill>
                          <a:effectLst/>
                          <a:latin typeface="Arial" charset="0"/>
                          <a:cs typeface="Arial" charset="0"/>
                        </a:rPr>
                        <a:t>(aq)</a:t>
                      </a:r>
                      <a:endParaRPr kumimoji="0" lang="en-US" sz="1600" b="0" i="0" u="none" strike="noStrike" cap="none" normalizeH="0" baseline="0" smtClean="0">
                        <a:ln>
                          <a:noFill/>
                        </a:ln>
                        <a:solidFill>
                          <a:schemeClr val="tx1"/>
                        </a:solidFill>
                        <a:effectLst/>
                        <a:latin typeface="Arial" charset="0"/>
                        <a:cs typeface="Arial" charset="0"/>
                      </a:endParaRPr>
                    </a:p>
                  </a:txBody>
                  <a:tcPr marL="90000" marR="90000" marT="4680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97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cs typeface="Arial" charset="0"/>
                        </a:rPr>
                        <a:t>Cl</a:t>
                      </a:r>
                      <a:r>
                        <a:rPr kumimoji="0" lang="en-GB" sz="1600" b="0" i="0" u="none" strike="noStrike" cap="none" normalizeH="0" baseline="30000" smtClean="0">
                          <a:ln>
                            <a:noFill/>
                          </a:ln>
                          <a:solidFill>
                            <a:schemeClr val="tx1"/>
                          </a:solidFill>
                          <a:effectLst/>
                          <a:latin typeface="Arial" charset="0"/>
                          <a:cs typeface="Arial" charset="0"/>
                        </a:rPr>
                        <a:t>–</a:t>
                      </a:r>
                      <a:r>
                        <a:rPr kumimoji="0" lang="en-GB" sz="1600" b="0" i="0" u="none" strike="noStrike" cap="none" normalizeH="0" baseline="0" smtClean="0">
                          <a:ln>
                            <a:noFill/>
                          </a:ln>
                          <a:solidFill>
                            <a:schemeClr val="tx1"/>
                          </a:solidFill>
                          <a:effectLst/>
                          <a:latin typeface="Arial" charset="0"/>
                          <a:cs typeface="Arial" charset="0"/>
                        </a:rPr>
                        <a:t>(aq)</a:t>
                      </a:r>
                      <a:endParaRPr kumimoji="0" lang="en-US" sz="1600" b="0" i="0" u="none" strike="noStrike" cap="none" normalizeH="0" baseline="0" smtClean="0">
                        <a:ln>
                          <a:noFill/>
                        </a:ln>
                        <a:solidFill>
                          <a:schemeClr val="tx1"/>
                        </a:solidFill>
                        <a:effectLst/>
                        <a:latin typeface="Arial" charset="0"/>
                        <a:cs typeface="Arial" charset="0"/>
                      </a:endParaRPr>
                    </a:p>
                  </a:txBody>
                  <a:tcPr marL="90000" marR="9000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smtClean="0">
                        <a:ln>
                          <a:noFill/>
                        </a:ln>
                        <a:solidFill>
                          <a:schemeClr val="tx1"/>
                        </a:solidFill>
                        <a:effectLst/>
                        <a:latin typeface="Arial" charset="0"/>
                        <a:cs typeface="Arial" charset="0"/>
                      </a:endParaRPr>
                    </a:p>
                  </a:txBody>
                  <a:tcPr marL="90000" marR="90000" marT="4680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50000"/>
                        </a:spcAft>
                        <a:buClrTx/>
                        <a:buSzTx/>
                        <a:buFontTx/>
                        <a:buNone/>
                        <a:tabLst/>
                      </a:pPr>
                      <a:r>
                        <a:rPr kumimoji="0" lang="en-GB" sz="1800" b="0" i="0" u="none" strike="noStrike" cap="none" normalizeH="0" baseline="0" smtClean="0">
                          <a:ln>
                            <a:noFill/>
                          </a:ln>
                          <a:solidFill>
                            <a:schemeClr val="tx1"/>
                          </a:solidFill>
                          <a:effectLst/>
                          <a:latin typeface="Arial" charset="0"/>
                          <a:cs typeface="Arial" charset="0"/>
                        </a:rPr>
                        <a:t>Stays yellow solution (no reaction)</a:t>
                      </a:r>
                      <a:endParaRPr kumimoji="0" lang="en-GB" sz="2400" b="0" i="0" u="none" strike="noStrike" cap="none" normalizeH="0" baseline="0" smtClean="0">
                        <a:ln>
                          <a:noFill/>
                        </a:ln>
                        <a:solidFill>
                          <a:schemeClr val="tx1"/>
                        </a:solidFill>
                        <a:effectLst/>
                        <a:latin typeface="Arial" charset="0"/>
                        <a:cs typeface="Arial" charset="0"/>
                      </a:endParaRPr>
                    </a:p>
                  </a:txBody>
                  <a:tcPr marL="90000" marR="90000" marT="4680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50000"/>
                        </a:spcAft>
                        <a:buClrTx/>
                        <a:buSzTx/>
                        <a:buFontTx/>
                        <a:buNone/>
                        <a:tabLst/>
                      </a:pPr>
                      <a:r>
                        <a:rPr kumimoji="0" lang="en-GB" sz="1800" b="0" i="0" u="none" strike="noStrike" cap="none" normalizeH="0" baseline="0" smtClean="0">
                          <a:ln>
                            <a:noFill/>
                          </a:ln>
                          <a:solidFill>
                            <a:schemeClr val="tx1"/>
                          </a:solidFill>
                          <a:effectLst/>
                          <a:latin typeface="Arial" charset="0"/>
                          <a:cs typeface="Arial" charset="0"/>
                        </a:rPr>
                        <a:t>Stays brown solution (no reaction)</a:t>
                      </a:r>
                      <a:endParaRPr kumimoji="0" lang="en-GB" sz="2400" b="0" i="0" u="none" strike="noStrike" cap="none" normalizeH="0" baseline="0" smtClean="0">
                        <a:ln>
                          <a:noFill/>
                        </a:ln>
                        <a:solidFill>
                          <a:schemeClr val="tx1"/>
                        </a:solidFill>
                        <a:effectLst/>
                        <a:latin typeface="Arial" charset="0"/>
                        <a:cs typeface="Arial" charset="0"/>
                      </a:endParaRPr>
                    </a:p>
                  </a:txBody>
                  <a:tcPr marL="90000" marR="90000" marT="4680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843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cs typeface="Arial" charset="0"/>
                        </a:rPr>
                        <a:t>Br</a:t>
                      </a:r>
                      <a:r>
                        <a:rPr kumimoji="0" lang="en-GB" sz="1600" b="0" i="0" u="none" strike="noStrike" cap="none" normalizeH="0" baseline="30000" smtClean="0">
                          <a:ln>
                            <a:noFill/>
                          </a:ln>
                          <a:solidFill>
                            <a:schemeClr val="tx1"/>
                          </a:solidFill>
                          <a:effectLst/>
                          <a:latin typeface="Arial" charset="0"/>
                          <a:cs typeface="Arial" charset="0"/>
                        </a:rPr>
                        <a:t>–</a:t>
                      </a:r>
                      <a:r>
                        <a:rPr kumimoji="0" lang="en-GB" sz="1600" b="0" i="0" u="none" strike="noStrike" cap="none" normalizeH="0" baseline="0" smtClean="0">
                          <a:ln>
                            <a:noFill/>
                          </a:ln>
                          <a:solidFill>
                            <a:schemeClr val="tx1"/>
                          </a:solidFill>
                          <a:effectLst/>
                          <a:latin typeface="Arial" charset="0"/>
                          <a:cs typeface="Arial" charset="0"/>
                        </a:rPr>
                        <a:t>(aq)</a:t>
                      </a:r>
                      <a:endParaRPr kumimoji="0" lang="en-US" sz="1600" b="0" i="0" u="none" strike="noStrike" cap="none" normalizeH="0" baseline="0" smtClean="0">
                        <a:ln>
                          <a:noFill/>
                        </a:ln>
                        <a:solidFill>
                          <a:schemeClr val="tx1"/>
                        </a:solidFill>
                        <a:effectLst/>
                        <a:latin typeface="Arial" charset="0"/>
                        <a:cs typeface="Arial" charset="0"/>
                      </a:endParaRPr>
                    </a:p>
                  </a:txBody>
                  <a:tcPr marL="90000" marR="90000" marT="4680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50000"/>
                        </a:spcAft>
                        <a:buClrTx/>
                        <a:buSzTx/>
                        <a:buFontTx/>
                        <a:buNone/>
                        <a:tabLst/>
                      </a:pPr>
                      <a:r>
                        <a:rPr kumimoji="0" lang="en-GB" sz="1800" b="0" i="0" u="none" strike="noStrike" cap="none" normalizeH="0" baseline="0" smtClean="0">
                          <a:ln>
                            <a:noFill/>
                          </a:ln>
                          <a:solidFill>
                            <a:schemeClr val="tx1"/>
                          </a:solidFill>
                          <a:effectLst/>
                          <a:latin typeface="Arial" charset="0"/>
                          <a:cs typeface="Arial" charset="0"/>
                        </a:rPr>
                        <a:t>Yellow solution forms     (Br</a:t>
                      </a:r>
                      <a:r>
                        <a:rPr kumimoji="0" lang="en-GB" sz="1800" b="0" i="0" u="none" strike="noStrike" cap="none" normalizeH="0" baseline="-25000" smtClean="0">
                          <a:ln>
                            <a:noFill/>
                          </a:ln>
                          <a:solidFill>
                            <a:schemeClr val="tx1"/>
                          </a:solidFill>
                          <a:effectLst/>
                          <a:latin typeface="Arial" charset="0"/>
                          <a:cs typeface="Arial" charset="0"/>
                        </a:rPr>
                        <a:t>2</a:t>
                      </a:r>
                      <a:r>
                        <a:rPr kumimoji="0" lang="en-GB" sz="1800" b="0" i="0" u="none" strike="noStrike" cap="none" normalizeH="0" baseline="0" smtClean="0">
                          <a:ln>
                            <a:noFill/>
                          </a:ln>
                          <a:solidFill>
                            <a:schemeClr val="tx1"/>
                          </a:solidFill>
                          <a:effectLst/>
                          <a:latin typeface="Arial" charset="0"/>
                          <a:cs typeface="Arial" charset="0"/>
                        </a:rPr>
                        <a:t> forms)</a:t>
                      </a:r>
                      <a:endParaRPr kumimoji="0" lang="en-US" sz="2800" b="0"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cs typeface="Arial" charset="0"/>
                        </a:rPr>
                        <a:t>Cl</a:t>
                      </a:r>
                      <a:r>
                        <a:rPr kumimoji="0" lang="en-GB" sz="1800" b="0" i="0" u="none" strike="noStrike" cap="none" normalizeH="0" baseline="-25000" smtClean="0">
                          <a:ln>
                            <a:noFill/>
                          </a:ln>
                          <a:solidFill>
                            <a:schemeClr val="tx1"/>
                          </a:solidFill>
                          <a:effectLst/>
                          <a:latin typeface="Arial" charset="0"/>
                          <a:cs typeface="Arial" charset="0"/>
                        </a:rPr>
                        <a:t>2</a:t>
                      </a:r>
                      <a:r>
                        <a:rPr kumimoji="0" lang="en-GB" sz="1800" b="0" i="0" u="none" strike="noStrike" cap="none" normalizeH="0" baseline="0" smtClean="0">
                          <a:ln>
                            <a:noFill/>
                          </a:ln>
                          <a:solidFill>
                            <a:schemeClr val="tx1"/>
                          </a:solidFill>
                          <a:effectLst/>
                          <a:latin typeface="Arial" charset="0"/>
                          <a:cs typeface="Arial" charset="0"/>
                        </a:rPr>
                        <a:t> + 2 Br</a:t>
                      </a:r>
                      <a:r>
                        <a:rPr kumimoji="0" lang="en-GB" sz="2800" b="0" i="0" u="none" strike="noStrike" cap="none" normalizeH="0" baseline="30000" smtClean="0">
                          <a:ln>
                            <a:noFill/>
                          </a:ln>
                          <a:solidFill>
                            <a:schemeClr val="tx1"/>
                          </a:solidFill>
                          <a:effectLst/>
                          <a:latin typeface="Arial" charset="0"/>
                          <a:cs typeface="Arial" charset="0"/>
                        </a:rPr>
                        <a:t>-</a:t>
                      </a:r>
                      <a:r>
                        <a:rPr kumimoji="0" lang="en-GB" sz="1800" b="0" i="0" u="none" strike="noStrike" cap="none" normalizeH="0" baseline="0" smtClean="0">
                          <a:ln>
                            <a:noFill/>
                          </a:ln>
                          <a:solidFill>
                            <a:schemeClr val="tx1"/>
                          </a:solidFill>
                          <a:effectLst/>
                          <a:latin typeface="Arial" charset="0"/>
                          <a:cs typeface="Arial" charset="0"/>
                        </a:rPr>
                        <a:t>→ 2 Cl</a:t>
                      </a:r>
                      <a:r>
                        <a:rPr kumimoji="0" lang="en-GB" sz="2800" b="0" i="0" u="none" strike="noStrike" cap="none" normalizeH="0" baseline="30000" smtClean="0">
                          <a:ln>
                            <a:noFill/>
                          </a:ln>
                          <a:solidFill>
                            <a:schemeClr val="tx1"/>
                          </a:solidFill>
                          <a:effectLst/>
                          <a:latin typeface="Arial" charset="0"/>
                          <a:cs typeface="Arial" charset="0"/>
                        </a:rPr>
                        <a:t>-</a:t>
                      </a:r>
                      <a:r>
                        <a:rPr kumimoji="0" lang="en-GB" sz="1800" b="0" i="0" u="none" strike="noStrike" cap="none" normalizeH="0" baseline="0" smtClean="0">
                          <a:ln>
                            <a:noFill/>
                          </a:ln>
                          <a:solidFill>
                            <a:schemeClr val="tx1"/>
                          </a:solidFill>
                          <a:effectLst/>
                          <a:latin typeface="Arial" charset="0"/>
                          <a:cs typeface="Arial" charset="0"/>
                        </a:rPr>
                        <a:t> + Br</a:t>
                      </a:r>
                      <a:r>
                        <a:rPr kumimoji="0" lang="en-GB" sz="1800" b="0" i="0" u="none" strike="noStrike" cap="none" normalizeH="0" baseline="-25000" smtClean="0">
                          <a:ln>
                            <a:noFill/>
                          </a:ln>
                          <a:solidFill>
                            <a:schemeClr val="tx1"/>
                          </a:solidFill>
                          <a:effectLst/>
                          <a:latin typeface="Arial" charset="0"/>
                          <a:cs typeface="Arial" charset="0"/>
                        </a:rPr>
                        <a:t>2</a:t>
                      </a:r>
                      <a:endParaRPr kumimoji="0" lang="en-GB" sz="2800" b="0" i="0" u="none" strike="noStrike" cap="none" normalizeH="0" baseline="0" smtClean="0">
                        <a:ln>
                          <a:noFill/>
                        </a:ln>
                        <a:solidFill>
                          <a:schemeClr val="tx1"/>
                        </a:solidFill>
                        <a:effectLst/>
                        <a:latin typeface="Arial" charset="0"/>
                        <a:cs typeface="Arial" charset="0"/>
                      </a:endParaRPr>
                    </a:p>
                  </a:txBody>
                  <a:tcPr marL="90000" marR="90000" marT="4680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cs typeface="Arial" charset="0"/>
                      </a:endParaRPr>
                    </a:p>
                  </a:txBody>
                  <a:tcPr marL="90000" marR="90000" marT="4680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50000"/>
                        </a:spcAft>
                        <a:buClrTx/>
                        <a:buSzTx/>
                        <a:buFontTx/>
                        <a:buNone/>
                        <a:tabLst/>
                      </a:pPr>
                      <a:endParaRPr kumimoji="0" lang="en-GB" sz="2400" b="0" i="0" u="none" strike="noStrike" cap="none" normalizeH="0" baseline="0" smtClean="0">
                        <a:ln>
                          <a:noFill/>
                        </a:ln>
                        <a:solidFill>
                          <a:schemeClr val="tx1"/>
                        </a:solidFill>
                        <a:effectLst/>
                        <a:latin typeface="Arial" charset="0"/>
                        <a:cs typeface="Arial" charset="0"/>
                      </a:endParaRPr>
                    </a:p>
                  </a:txBody>
                  <a:tcPr marL="90000" marR="90000" marT="4680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12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cs typeface="Arial" charset="0"/>
                        </a:rPr>
                        <a:t>I</a:t>
                      </a:r>
                      <a:r>
                        <a:rPr kumimoji="0" lang="en-GB" sz="1600" b="0" i="0" u="none" strike="noStrike" cap="none" normalizeH="0" baseline="30000" smtClean="0">
                          <a:ln>
                            <a:noFill/>
                          </a:ln>
                          <a:solidFill>
                            <a:schemeClr val="tx1"/>
                          </a:solidFill>
                          <a:effectLst/>
                          <a:latin typeface="Arial" charset="0"/>
                          <a:cs typeface="Arial" charset="0"/>
                        </a:rPr>
                        <a:t>–</a:t>
                      </a:r>
                      <a:r>
                        <a:rPr kumimoji="0" lang="en-GB" sz="1600" b="0" i="0" u="none" strike="noStrike" cap="none" normalizeH="0" baseline="0" smtClean="0">
                          <a:ln>
                            <a:noFill/>
                          </a:ln>
                          <a:solidFill>
                            <a:schemeClr val="tx1"/>
                          </a:solidFill>
                          <a:effectLst/>
                          <a:latin typeface="Arial" charset="0"/>
                          <a:cs typeface="Arial" charset="0"/>
                        </a:rPr>
                        <a:t>(aq)</a:t>
                      </a:r>
                      <a:endParaRPr kumimoji="0" lang="en-US" sz="1600" b="0" i="0" u="none" strike="noStrike" cap="none" normalizeH="0" baseline="0" smtClean="0">
                        <a:ln>
                          <a:noFill/>
                        </a:ln>
                        <a:solidFill>
                          <a:schemeClr val="tx1"/>
                        </a:solidFill>
                        <a:effectLst/>
                        <a:latin typeface="Arial" charset="0"/>
                        <a:cs typeface="Arial" charset="0"/>
                      </a:endParaRPr>
                    </a:p>
                  </a:txBody>
                  <a:tcPr marL="90000" marR="90000" marT="4680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50000"/>
                        </a:spcAft>
                        <a:buClrTx/>
                        <a:buSzTx/>
                        <a:buFontTx/>
                        <a:buNone/>
                        <a:tabLst/>
                      </a:pPr>
                      <a:endParaRPr kumimoji="0" lang="en-GB" sz="2400" b="0" i="0" u="none" strike="noStrike" cap="none" normalizeH="0" baseline="0" smtClean="0">
                        <a:ln>
                          <a:noFill/>
                        </a:ln>
                        <a:solidFill>
                          <a:schemeClr val="tx1"/>
                        </a:solidFill>
                        <a:effectLst/>
                        <a:latin typeface="Arial" charset="0"/>
                        <a:cs typeface="Arial" charset="0"/>
                      </a:endParaRPr>
                    </a:p>
                  </a:txBody>
                  <a:tcPr marL="90000" marR="90000" marT="4680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50000"/>
                        </a:spcAft>
                        <a:buClrTx/>
                        <a:buSzTx/>
                        <a:buFontTx/>
                        <a:buNone/>
                        <a:tabLst/>
                      </a:pPr>
                      <a:endParaRPr kumimoji="0" lang="en-GB" sz="1800" b="0" i="0" u="none" strike="noStrike" cap="none" normalizeH="0" baseline="-25000" smtClean="0">
                        <a:ln>
                          <a:noFill/>
                        </a:ln>
                        <a:solidFill>
                          <a:schemeClr val="tx1"/>
                        </a:solidFill>
                        <a:effectLst/>
                        <a:latin typeface="Arial" charset="0"/>
                        <a:cs typeface="Arial" charset="0"/>
                      </a:endParaRPr>
                    </a:p>
                  </a:txBody>
                  <a:tcPr marL="90000" marR="90000" marT="4680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cs typeface="Arial" charset="0"/>
                      </a:endParaRPr>
                    </a:p>
                  </a:txBody>
                  <a:tcPr marL="90000" marR="90000" marT="4680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r>
            </a:tbl>
          </a:graphicData>
        </a:graphic>
      </p:graphicFrame>
      <p:sp>
        <p:nvSpPr>
          <p:cNvPr id="18461" name="TextBox 5"/>
          <p:cNvSpPr txBox="1">
            <a:spLocks noChangeArrowheads="1"/>
          </p:cNvSpPr>
          <p:nvPr/>
        </p:nvSpPr>
        <p:spPr bwMode="auto">
          <a:xfrm>
            <a:off x="4567238" y="6581775"/>
            <a:ext cx="4608512" cy="276225"/>
          </a:xfrm>
          <a:prstGeom prst="rect">
            <a:avLst/>
          </a:prstGeom>
          <a:noFill/>
          <a:ln w="9525">
            <a:noFill/>
            <a:miter lim="800000"/>
            <a:headEnd/>
            <a:tailEnd/>
          </a:ln>
        </p:spPr>
        <p:txBody>
          <a:bodyPr>
            <a:spAutoFit/>
          </a:bodyPr>
          <a:lstStyle/>
          <a:p>
            <a:r>
              <a:rPr lang="en-GB" sz="1200">
                <a:solidFill>
                  <a:srgbClr val="000000"/>
                </a:solidFill>
                <a:latin typeface="Verdana" pitchFamily="34" charset="0"/>
              </a:rPr>
              <a:t>© www.chemsheets.co.uk          AS 035     10-Jul-12</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Group 2"/>
          <p:cNvGraphicFramePr>
            <a:graphicFrameLocks noGrp="1"/>
          </p:cNvGraphicFramePr>
          <p:nvPr/>
        </p:nvGraphicFramePr>
        <p:xfrm>
          <a:off x="323850" y="692150"/>
          <a:ext cx="8496300" cy="5473701"/>
        </p:xfrm>
        <a:graphic>
          <a:graphicData uri="http://schemas.openxmlformats.org/drawingml/2006/table">
            <a:tbl>
              <a:tblPr/>
              <a:tblGrid>
                <a:gridCol w="857250"/>
                <a:gridCol w="2670175"/>
                <a:gridCol w="2520950"/>
                <a:gridCol w="2447925"/>
              </a:tblGrid>
              <a:tr h="7794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smtClean="0">
                        <a:ln>
                          <a:noFill/>
                        </a:ln>
                        <a:solidFill>
                          <a:schemeClr val="tx1"/>
                        </a:solidFill>
                        <a:effectLst/>
                        <a:latin typeface="Arial" charset="0"/>
                        <a:cs typeface="Arial" charset="0"/>
                      </a:endParaRPr>
                    </a:p>
                  </a:txBody>
                  <a:tcPr marL="90000" marR="90000" marT="4680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cs typeface="Arial" charset="0"/>
                        </a:rPr>
                        <a:t>Cl</a:t>
                      </a:r>
                      <a:r>
                        <a:rPr kumimoji="0" lang="en-GB" sz="1600" b="0" i="0" u="none" strike="noStrike" cap="none" normalizeH="0" baseline="-25000" smtClean="0">
                          <a:ln>
                            <a:noFill/>
                          </a:ln>
                          <a:solidFill>
                            <a:schemeClr val="tx1"/>
                          </a:solidFill>
                          <a:effectLst/>
                          <a:latin typeface="Arial" charset="0"/>
                          <a:cs typeface="Arial" charset="0"/>
                        </a:rPr>
                        <a:t>2</a:t>
                      </a:r>
                      <a:r>
                        <a:rPr kumimoji="0" lang="en-GB" sz="1600" b="0" i="0" u="none" strike="noStrike" cap="none" normalizeH="0" baseline="0" smtClean="0">
                          <a:ln>
                            <a:noFill/>
                          </a:ln>
                          <a:solidFill>
                            <a:schemeClr val="tx1"/>
                          </a:solidFill>
                          <a:effectLst/>
                          <a:latin typeface="Arial" charset="0"/>
                          <a:cs typeface="Arial" charset="0"/>
                        </a:rPr>
                        <a:t>(aq)</a:t>
                      </a:r>
                      <a:endParaRPr kumimoji="0" lang="en-US" sz="1600" b="0" i="0" u="none" strike="noStrike" cap="none" normalizeH="0" baseline="0" smtClean="0">
                        <a:ln>
                          <a:noFill/>
                        </a:ln>
                        <a:solidFill>
                          <a:schemeClr val="tx1"/>
                        </a:solidFill>
                        <a:effectLst/>
                        <a:latin typeface="Arial" charset="0"/>
                        <a:cs typeface="Arial" charset="0"/>
                      </a:endParaRPr>
                    </a:p>
                  </a:txBody>
                  <a:tcPr marL="90000" marR="90000" marT="4680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cs typeface="Arial" charset="0"/>
                        </a:rPr>
                        <a:t>Br</a:t>
                      </a:r>
                      <a:r>
                        <a:rPr kumimoji="0" lang="en-GB" sz="1600" b="0" i="0" u="none" strike="noStrike" cap="none" normalizeH="0" baseline="-25000" smtClean="0">
                          <a:ln>
                            <a:noFill/>
                          </a:ln>
                          <a:solidFill>
                            <a:schemeClr val="tx1"/>
                          </a:solidFill>
                          <a:effectLst/>
                          <a:latin typeface="Arial" charset="0"/>
                          <a:cs typeface="Arial" charset="0"/>
                        </a:rPr>
                        <a:t>2</a:t>
                      </a:r>
                      <a:r>
                        <a:rPr kumimoji="0" lang="en-GB" sz="1600" b="0" i="0" u="none" strike="noStrike" cap="none" normalizeH="0" baseline="0" smtClean="0">
                          <a:ln>
                            <a:noFill/>
                          </a:ln>
                          <a:solidFill>
                            <a:schemeClr val="tx1"/>
                          </a:solidFill>
                          <a:effectLst/>
                          <a:latin typeface="Arial" charset="0"/>
                          <a:cs typeface="Arial" charset="0"/>
                        </a:rPr>
                        <a:t>(aq)</a:t>
                      </a:r>
                      <a:endParaRPr kumimoji="0" lang="en-US" sz="1600" b="0" i="0" u="none" strike="noStrike" cap="none" normalizeH="0" baseline="0" smtClean="0">
                        <a:ln>
                          <a:noFill/>
                        </a:ln>
                        <a:solidFill>
                          <a:schemeClr val="tx1"/>
                        </a:solidFill>
                        <a:effectLst/>
                        <a:latin typeface="Arial" charset="0"/>
                        <a:cs typeface="Arial" charset="0"/>
                      </a:endParaRPr>
                    </a:p>
                  </a:txBody>
                  <a:tcPr marL="90000" marR="90000" marT="4680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cs typeface="Arial" charset="0"/>
                        </a:rPr>
                        <a:t>I</a:t>
                      </a:r>
                      <a:r>
                        <a:rPr kumimoji="0" lang="en-GB" sz="1600" b="0" i="0" u="none" strike="noStrike" cap="none" normalizeH="0" baseline="-25000" smtClean="0">
                          <a:ln>
                            <a:noFill/>
                          </a:ln>
                          <a:solidFill>
                            <a:schemeClr val="tx1"/>
                          </a:solidFill>
                          <a:effectLst/>
                          <a:latin typeface="Arial" charset="0"/>
                          <a:cs typeface="Arial" charset="0"/>
                        </a:rPr>
                        <a:t>2</a:t>
                      </a:r>
                      <a:r>
                        <a:rPr kumimoji="0" lang="en-GB" sz="1600" b="0" i="0" u="none" strike="noStrike" cap="none" normalizeH="0" baseline="0" smtClean="0">
                          <a:ln>
                            <a:noFill/>
                          </a:ln>
                          <a:solidFill>
                            <a:schemeClr val="tx1"/>
                          </a:solidFill>
                          <a:effectLst/>
                          <a:latin typeface="Arial" charset="0"/>
                          <a:cs typeface="Arial" charset="0"/>
                        </a:rPr>
                        <a:t>(aq)</a:t>
                      </a:r>
                      <a:endParaRPr kumimoji="0" lang="en-US" sz="1600" b="0" i="0" u="none" strike="noStrike" cap="none" normalizeH="0" baseline="0" smtClean="0">
                        <a:ln>
                          <a:noFill/>
                        </a:ln>
                        <a:solidFill>
                          <a:schemeClr val="tx1"/>
                        </a:solidFill>
                        <a:effectLst/>
                        <a:latin typeface="Arial" charset="0"/>
                        <a:cs typeface="Arial" charset="0"/>
                      </a:endParaRPr>
                    </a:p>
                  </a:txBody>
                  <a:tcPr marL="90000" marR="90000" marT="4680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97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cs typeface="Arial" charset="0"/>
                        </a:rPr>
                        <a:t>Cl</a:t>
                      </a:r>
                      <a:r>
                        <a:rPr kumimoji="0" lang="en-GB" sz="1600" b="0" i="0" u="none" strike="noStrike" cap="none" normalizeH="0" baseline="30000" smtClean="0">
                          <a:ln>
                            <a:noFill/>
                          </a:ln>
                          <a:solidFill>
                            <a:schemeClr val="tx1"/>
                          </a:solidFill>
                          <a:effectLst/>
                          <a:latin typeface="Arial" charset="0"/>
                          <a:cs typeface="Arial" charset="0"/>
                        </a:rPr>
                        <a:t>–</a:t>
                      </a:r>
                      <a:r>
                        <a:rPr kumimoji="0" lang="en-GB" sz="1600" b="0" i="0" u="none" strike="noStrike" cap="none" normalizeH="0" baseline="0" smtClean="0">
                          <a:ln>
                            <a:noFill/>
                          </a:ln>
                          <a:solidFill>
                            <a:schemeClr val="tx1"/>
                          </a:solidFill>
                          <a:effectLst/>
                          <a:latin typeface="Arial" charset="0"/>
                          <a:cs typeface="Arial" charset="0"/>
                        </a:rPr>
                        <a:t>(aq)</a:t>
                      </a:r>
                      <a:endParaRPr kumimoji="0" lang="en-US" sz="1600" b="0" i="0" u="none" strike="noStrike" cap="none" normalizeH="0" baseline="0" smtClean="0">
                        <a:ln>
                          <a:noFill/>
                        </a:ln>
                        <a:solidFill>
                          <a:schemeClr val="tx1"/>
                        </a:solidFill>
                        <a:effectLst/>
                        <a:latin typeface="Arial" charset="0"/>
                        <a:cs typeface="Arial" charset="0"/>
                      </a:endParaRPr>
                    </a:p>
                  </a:txBody>
                  <a:tcPr marL="90000" marR="9000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smtClean="0">
                        <a:ln>
                          <a:noFill/>
                        </a:ln>
                        <a:solidFill>
                          <a:schemeClr val="tx1"/>
                        </a:solidFill>
                        <a:effectLst/>
                        <a:latin typeface="Arial" charset="0"/>
                        <a:cs typeface="Arial" charset="0"/>
                      </a:endParaRPr>
                    </a:p>
                  </a:txBody>
                  <a:tcPr marL="90000" marR="90000" marT="4680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50000"/>
                        </a:spcAft>
                        <a:buClrTx/>
                        <a:buSzTx/>
                        <a:buFontTx/>
                        <a:buNone/>
                        <a:tabLst/>
                      </a:pPr>
                      <a:r>
                        <a:rPr kumimoji="0" lang="en-GB" sz="1800" b="0" i="0" u="none" strike="noStrike" cap="none" normalizeH="0" baseline="0" smtClean="0">
                          <a:ln>
                            <a:noFill/>
                          </a:ln>
                          <a:solidFill>
                            <a:schemeClr val="tx1"/>
                          </a:solidFill>
                          <a:effectLst/>
                          <a:latin typeface="Arial" charset="0"/>
                          <a:cs typeface="Arial" charset="0"/>
                        </a:rPr>
                        <a:t>Stays yellow solution (no reaction)</a:t>
                      </a:r>
                      <a:endParaRPr kumimoji="0" lang="en-GB" sz="2400" b="0" i="0" u="none" strike="noStrike" cap="none" normalizeH="0" baseline="0" smtClean="0">
                        <a:ln>
                          <a:noFill/>
                        </a:ln>
                        <a:solidFill>
                          <a:schemeClr val="tx1"/>
                        </a:solidFill>
                        <a:effectLst/>
                        <a:latin typeface="Arial" charset="0"/>
                        <a:cs typeface="Arial" charset="0"/>
                      </a:endParaRPr>
                    </a:p>
                  </a:txBody>
                  <a:tcPr marL="90000" marR="90000" marT="4680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50000"/>
                        </a:spcAft>
                        <a:buClrTx/>
                        <a:buSzTx/>
                        <a:buFontTx/>
                        <a:buNone/>
                        <a:tabLst/>
                      </a:pPr>
                      <a:r>
                        <a:rPr kumimoji="0" lang="en-GB" sz="1800" b="0" i="0" u="none" strike="noStrike" cap="none" normalizeH="0" baseline="0" smtClean="0">
                          <a:ln>
                            <a:noFill/>
                          </a:ln>
                          <a:solidFill>
                            <a:schemeClr val="tx1"/>
                          </a:solidFill>
                          <a:effectLst/>
                          <a:latin typeface="Arial" charset="0"/>
                          <a:cs typeface="Arial" charset="0"/>
                        </a:rPr>
                        <a:t>Stays brown solution (no reaction)</a:t>
                      </a:r>
                      <a:endParaRPr kumimoji="0" lang="en-GB" sz="2400" b="0" i="0" u="none" strike="noStrike" cap="none" normalizeH="0" baseline="0" smtClean="0">
                        <a:ln>
                          <a:noFill/>
                        </a:ln>
                        <a:solidFill>
                          <a:schemeClr val="tx1"/>
                        </a:solidFill>
                        <a:effectLst/>
                        <a:latin typeface="Arial" charset="0"/>
                        <a:cs typeface="Arial" charset="0"/>
                      </a:endParaRPr>
                    </a:p>
                  </a:txBody>
                  <a:tcPr marL="90000" marR="90000" marT="4680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843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cs typeface="Arial" charset="0"/>
                        </a:rPr>
                        <a:t>Br</a:t>
                      </a:r>
                      <a:r>
                        <a:rPr kumimoji="0" lang="en-GB" sz="1600" b="0" i="0" u="none" strike="noStrike" cap="none" normalizeH="0" baseline="30000" smtClean="0">
                          <a:ln>
                            <a:noFill/>
                          </a:ln>
                          <a:solidFill>
                            <a:schemeClr val="tx1"/>
                          </a:solidFill>
                          <a:effectLst/>
                          <a:latin typeface="Arial" charset="0"/>
                          <a:cs typeface="Arial" charset="0"/>
                        </a:rPr>
                        <a:t>–</a:t>
                      </a:r>
                      <a:r>
                        <a:rPr kumimoji="0" lang="en-GB" sz="1600" b="0" i="0" u="none" strike="noStrike" cap="none" normalizeH="0" baseline="0" smtClean="0">
                          <a:ln>
                            <a:noFill/>
                          </a:ln>
                          <a:solidFill>
                            <a:schemeClr val="tx1"/>
                          </a:solidFill>
                          <a:effectLst/>
                          <a:latin typeface="Arial" charset="0"/>
                          <a:cs typeface="Arial" charset="0"/>
                        </a:rPr>
                        <a:t>(aq)</a:t>
                      </a:r>
                      <a:endParaRPr kumimoji="0" lang="en-US" sz="1600" b="0" i="0" u="none" strike="noStrike" cap="none" normalizeH="0" baseline="0" smtClean="0">
                        <a:ln>
                          <a:noFill/>
                        </a:ln>
                        <a:solidFill>
                          <a:schemeClr val="tx1"/>
                        </a:solidFill>
                        <a:effectLst/>
                        <a:latin typeface="Arial" charset="0"/>
                        <a:cs typeface="Arial" charset="0"/>
                      </a:endParaRPr>
                    </a:p>
                  </a:txBody>
                  <a:tcPr marL="90000" marR="90000" marT="4680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50000"/>
                        </a:spcAft>
                        <a:buClrTx/>
                        <a:buSzTx/>
                        <a:buFontTx/>
                        <a:buNone/>
                        <a:tabLst/>
                      </a:pPr>
                      <a:r>
                        <a:rPr kumimoji="0" lang="en-GB" sz="1800" b="0" i="0" u="none" strike="noStrike" cap="none" normalizeH="0" baseline="0" smtClean="0">
                          <a:ln>
                            <a:noFill/>
                          </a:ln>
                          <a:solidFill>
                            <a:schemeClr val="tx1"/>
                          </a:solidFill>
                          <a:effectLst/>
                          <a:latin typeface="Arial" charset="0"/>
                          <a:cs typeface="Arial" charset="0"/>
                        </a:rPr>
                        <a:t>Yellow solution forms     (Br</a:t>
                      </a:r>
                      <a:r>
                        <a:rPr kumimoji="0" lang="en-GB" sz="1800" b="0" i="0" u="none" strike="noStrike" cap="none" normalizeH="0" baseline="-25000" smtClean="0">
                          <a:ln>
                            <a:noFill/>
                          </a:ln>
                          <a:solidFill>
                            <a:schemeClr val="tx1"/>
                          </a:solidFill>
                          <a:effectLst/>
                          <a:latin typeface="Arial" charset="0"/>
                          <a:cs typeface="Arial" charset="0"/>
                        </a:rPr>
                        <a:t>2</a:t>
                      </a:r>
                      <a:r>
                        <a:rPr kumimoji="0" lang="en-GB" sz="1800" b="0" i="0" u="none" strike="noStrike" cap="none" normalizeH="0" baseline="0" smtClean="0">
                          <a:ln>
                            <a:noFill/>
                          </a:ln>
                          <a:solidFill>
                            <a:schemeClr val="tx1"/>
                          </a:solidFill>
                          <a:effectLst/>
                          <a:latin typeface="Arial" charset="0"/>
                          <a:cs typeface="Arial" charset="0"/>
                        </a:rPr>
                        <a:t> forms)</a:t>
                      </a:r>
                      <a:endParaRPr kumimoji="0" lang="en-US" sz="2800" b="0"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cs typeface="Arial" charset="0"/>
                        </a:rPr>
                        <a:t>Cl</a:t>
                      </a:r>
                      <a:r>
                        <a:rPr kumimoji="0" lang="en-GB" sz="1800" b="0" i="0" u="none" strike="noStrike" cap="none" normalizeH="0" baseline="-25000" smtClean="0">
                          <a:ln>
                            <a:noFill/>
                          </a:ln>
                          <a:solidFill>
                            <a:schemeClr val="tx1"/>
                          </a:solidFill>
                          <a:effectLst/>
                          <a:latin typeface="Arial" charset="0"/>
                          <a:cs typeface="Arial" charset="0"/>
                        </a:rPr>
                        <a:t>2</a:t>
                      </a:r>
                      <a:r>
                        <a:rPr kumimoji="0" lang="en-GB" sz="1800" b="0" i="0" u="none" strike="noStrike" cap="none" normalizeH="0" baseline="0" smtClean="0">
                          <a:ln>
                            <a:noFill/>
                          </a:ln>
                          <a:solidFill>
                            <a:schemeClr val="tx1"/>
                          </a:solidFill>
                          <a:effectLst/>
                          <a:latin typeface="Arial" charset="0"/>
                          <a:cs typeface="Arial" charset="0"/>
                        </a:rPr>
                        <a:t> + 2 Br</a:t>
                      </a:r>
                      <a:r>
                        <a:rPr kumimoji="0" lang="en-GB" sz="2800" b="0" i="0" u="none" strike="noStrike" cap="none" normalizeH="0" baseline="30000" smtClean="0">
                          <a:ln>
                            <a:noFill/>
                          </a:ln>
                          <a:solidFill>
                            <a:schemeClr val="tx1"/>
                          </a:solidFill>
                          <a:effectLst/>
                          <a:latin typeface="Arial" charset="0"/>
                          <a:cs typeface="Arial" charset="0"/>
                        </a:rPr>
                        <a:t>-</a:t>
                      </a:r>
                      <a:r>
                        <a:rPr kumimoji="0" lang="en-GB" sz="1800" b="0" i="0" u="none" strike="noStrike" cap="none" normalizeH="0" baseline="0" smtClean="0">
                          <a:ln>
                            <a:noFill/>
                          </a:ln>
                          <a:solidFill>
                            <a:schemeClr val="tx1"/>
                          </a:solidFill>
                          <a:effectLst/>
                          <a:latin typeface="Arial" charset="0"/>
                          <a:cs typeface="Arial" charset="0"/>
                        </a:rPr>
                        <a:t>→ 2 Cl</a:t>
                      </a:r>
                      <a:r>
                        <a:rPr kumimoji="0" lang="en-GB" sz="2800" b="0" i="0" u="none" strike="noStrike" cap="none" normalizeH="0" baseline="30000" smtClean="0">
                          <a:ln>
                            <a:noFill/>
                          </a:ln>
                          <a:solidFill>
                            <a:schemeClr val="tx1"/>
                          </a:solidFill>
                          <a:effectLst/>
                          <a:latin typeface="Arial" charset="0"/>
                          <a:cs typeface="Arial" charset="0"/>
                        </a:rPr>
                        <a:t>-</a:t>
                      </a:r>
                      <a:r>
                        <a:rPr kumimoji="0" lang="en-GB" sz="1800" b="0" i="0" u="none" strike="noStrike" cap="none" normalizeH="0" baseline="0" smtClean="0">
                          <a:ln>
                            <a:noFill/>
                          </a:ln>
                          <a:solidFill>
                            <a:schemeClr val="tx1"/>
                          </a:solidFill>
                          <a:effectLst/>
                          <a:latin typeface="Arial" charset="0"/>
                          <a:cs typeface="Arial" charset="0"/>
                        </a:rPr>
                        <a:t> + Br</a:t>
                      </a:r>
                      <a:r>
                        <a:rPr kumimoji="0" lang="en-GB" sz="1800" b="0" i="0" u="none" strike="noStrike" cap="none" normalizeH="0" baseline="-25000" smtClean="0">
                          <a:ln>
                            <a:noFill/>
                          </a:ln>
                          <a:solidFill>
                            <a:schemeClr val="tx1"/>
                          </a:solidFill>
                          <a:effectLst/>
                          <a:latin typeface="Arial" charset="0"/>
                          <a:cs typeface="Arial" charset="0"/>
                        </a:rPr>
                        <a:t>2</a:t>
                      </a:r>
                      <a:endParaRPr kumimoji="0" lang="en-GB" sz="2800" b="0" i="0" u="none" strike="noStrike" cap="none" normalizeH="0" baseline="0" smtClean="0">
                        <a:ln>
                          <a:noFill/>
                        </a:ln>
                        <a:solidFill>
                          <a:schemeClr val="tx1"/>
                        </a:solidFill>
                        <a:effectLst/>
                        <a:latin typeface="Arial" charset="0"/>
                        <a:cs typeface="Arial" charset="0"/>
                      </a:endParaRPr>
                    </a:p>
                  </a:txBody>
                  <a:tcPr marL="90000" marR="90000" marT="4680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cs typeface="Arial" charset="0"/>
                      </a:endParaRPr>
                    </a:p>
                  </a:txBody>
                  <a:tcPr marL="90000" marR="90000" marT="4680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50000"/>
                        </a:spcAft>
                        <a:buClrTx/>
                        <a:buSzTx/>
                        <a:buFontTx/>
                        <a:buNone/>
                        <a:tabLst/>
                      </a:pPr>
                      <a:r>
                        <a:rPr kumimoji="0" lang="en-GB" sz="1800" b="0" i="0" u="none" strike="noStrike" cap="none" normalizeH="0" baseline="0" smtClean="0">
                          <a:ln>
                            <a:noFill/>
                          </a:ln>
                          <a:solidFill>
                            <a:schemeClr val="tx1"/>
                          </a:solidFill>
                          <a:effectLst/>
                          <a:latin typeface="Arial" charset="0"/>
                          <a:cs typeface="Arial" charset="0"/>
                        </a:rPr>
                        <a:t>Stays brown solution (no reaction)</a:t>
                      </a:r>
                      <a:endParaRPr kumimoji="0" lang="en-GB" sz="2400" b="0" i="0" u="none" strike="noStrike" cap="none" normalizeH="0" baseline="0" smtClean="0">
                        <a:ln>
                          <a:noFill/>
                        </a:ln>
                        <a:solidFill>
                          <a:schemeClr val="tx1"/>
                        </a:solidFill>
                        <a:effectLst/>
                        <a:latin typeface="Arial" charset="0"/>
                        <a:cs typeface="Arial" charset="0"/>
                      </a:endParaRPr>
                    </a:p>
                  </a:txBody>
                  <a:tcPr marL="90000" marR="90000" marT="4680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12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cs typeface="Arial" charset="0"/>
                        </a:rPr>
                        <a:t>I</a:t>
                      </a:r>
                      <a:r>
                        <a:rPr kumimoji="0" lang="en-GB" sz="1600" b="0" i="0" u="none" strike="noStrike" cap="none" normalizeH="0" baseline="30000" smtClean="0">
                          <a:ln>
                            <a:noFill/>
                          </a:ln>
                          <a:solidFill>
                            <a:schemeClr val="tx1"/>
                          </a:solidFill>
                          <a:effectLst/>
                          <a:latin typeface="Arial" charset="0"/>
                          <a:cs typeface="Arial" charset="0"/>
                        </a:rPr>
                        <a:t>–</a:t>
                      </a:r>
                      <a:r>
                        <a:rPr kumimoji="0" lang="en-GB" sz="1600" b="0" i="0" u="none" strike="noStrike" cap="none" normalizeH="0" baseline="0" smtClean="0">
                          <a:ln>
                            <a:noFill/>
                          </a:ln>
                          <a:solidFill>
                            <a:schemeClr val="tx1"/>
                          </a:solidFill>
                          <a:effectLst/>
                          <a:latin typeface="Arial" charset="0"/>
                          <a:cs typeface="Arial" charset="0"/>
                        </a:rPr>
                        <a:t>(aq)</a:t>
                      </a:r>
                      <a:endParaRPr kumimoji="0" lang="en-US" sz="1600" b="0" i="0" u="none" strike="noStrike" cap="none" normalizeH="0" baseline="0" smtClean="0">
                        <a:ln>
                          <a:noFill/>
                        </a:ln>
                        <a:solidFill>
                          <a:schemeClr val="tx1"/>
                        </a:solidFill>
                        <a:effectLst/>
                        <a:latin typeface="Arial" charset="0"/>
                        <a:cs typeface="Arial" charset="0"/>
                      </a:endParaRPr>
                    </a:p>
                  </a:txBody>
                  <a:tcPr marL="90000" marR="90000" marT="4680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50000"/>
                        </a:spcAft>
                        <a:buClrTx/>
                        <a:buSzTx/>
                        <a:buFontTx/>
                        <a:buNone/>
                        <a:tabLst/>
                      </a:pPr>
                      <a:endParaRPr kumimoji="0" lang="en-GB" sz="2400" b="0" i="0" u="none" strike="noStrike" cap="none" normalizeH="0" baseline="0" smtClean="0">
                        <a:ln>
                          <a:noFill/>
                        </a:ln>
                        <a:solidFill>
                          <a:schemeClr val="tx1"/>
                        </a:solidFill>
                        <a:effectLst/>
                        <a:latin typeface="Arial" charset="0"/>
                        <a:cs typeface="Arial" charset="0"/>
                      </a:endParaRPr>
                    </a:p>
                  </a:txBody>
                  <a:tcPr marL="90000" marR="90000" marT="4680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50000"/>
                        </a:spcAft>
                        <a:buClrTx/>
                        <a:buSzTx/>
                        <a:buFontTx/>
                        <a:buNone/>
                        <a:tabLst/>
                      </a:pPr>
                      <a:endParaRPr kumimoji="0" lang="en-GB" sz="1800" b="0" i="0" u="none" strike="noStrike" cap="none" normalizeH="0" baseline="-25000" smtClean="0">
                        <a:ln>
                          <a:noFill/>
                        </a:ln>
                        <a:solidFill>
                          <a:schemeClr val="tx1"/>
                        </a:solidFill>
                        <a:effectLst/>
                        <a:latin typeface="Arial" charset="0"/>
                        <a:cs typeface="Arial" charset="0"/>
                      </a:endParaRPr>
                    </a:p>
                  </a:txBody>
                  <a:tcPr marL="90000" marR="90000" marT="4680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cs typeface="Arial" charset="0"/>
                      </a:endParaRPr>
                    </a:p>
                  </a:txBody>
                  <a:tcPr marL="90000" marR="90000" marT="4680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r>
            </a:tbl>
          </a:graphicData>
        </a:graphic>
      </p:graphicFrame>
      <p:sp>
        <p:nvSpPr>
          <p:cNvPr id="19485" name="TextBox 5"/>
          <p:cNvSpPr txBox="1">
            <a:spLocks noChangeArrowheads="1"/>
          </p:cNvSpPr>
          <p:nvPr/>
        </p:nvSpPr>
        <p:spPr bwMode="auto">
          <a:xfrm>
            <a:off x="4567238" y="6581775"/>
            <a:ext cx="4608512" cy="276225"/>
          </a:xfrm>
          <a:prstGeom prst="rect">
            <a:avLst/>
          </a:prstGeom>
          <a:noFill/>
          <a:ln w="9525">
            <a:noFill/>
            <a:miter lim="800000"/>
            <a:headEnd/>
            <a:tailEnd/>
          </a:ln>
        </p:spPr>
        <p:txBody>
          <a:bodyPr>
            <a:spAutoFit/>
          </a:bodyPr>
          <a:lstStyle/>
          <a:p>
            <a:r>
              <a:rPr lang="en-GB" sz="1200">
                <a:solidFill>
                  <a:srgbClr val="000000"/>
                </a:solidFill>
                <a:latin typeface="Verdana" pitchFamily="34" charset="0"/>
              </a:rPr>
              <a:t>© www.chemsheets.co.uk          AS 035     10-Jul-12</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Group 2"/>
          <p:cNvGraphicFramePr>
            <a:graphicFrameLocks noGrp="1"/>
          </p:cNvGraphicFramePr>
          <p:nvPr/>
        </p:nvGraphicFramePr>
        <p:xfrm>
          <a:off x="323850" y="692150"/>
          <a:ext cx="8496300" cy="5473701"/>
        </p:xfrm>
        <a:graphic>
          <a:graphicData uri="http://schemas.openxmlformats.org/drawingml/2006/table">
            <a:tbl>
              <a:tblPr/>
              <a:tblGrid>
                <a:gridCol w="857250"/>
                <a:gridCol w="2670175"/>
                <a:gridCol w="2520950"/>
                <a:gridCol w="2447925"/>
              </a:tblGrid>
              <a:tr h="7794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cs typeface="Arial" charset="0"/>
                      </a:endParaRPr>
                    </a:p>
                  </a:txBody>
                  <a:tcPr marL="90000" marR="90000" marT="4680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cs typeface="Arial" charset="0"/>
                        </a:rPr>
                        <a:t>Cl</a:t>
                      </a:r>
                      <a:r>
                        <a:rPr kumimoji="0" lang="en-GB" sz="1600" b="0" i="0" u="none" strike="noStrike" cap="none" normalizeH="0" baseline="-25000" smtClean="0">
                          <a:ln>
                            <a:noFill/>
                          </a:ln>
                          <a:solidFill>
                            <a:schemeClr val="tx1"/>
                          </a:solidFill>
                          <a:effectLst/>
                          <a:latin typeface="Arial" charset="0"/>
                          <a:cs typeface="Arial" charset="0"/>
                        </a:rPr>
                        <a:t>2</a:t>
                      </a:r>
                      <a:r>
                        <a:rPr kumimoji="0" lang="en-GB" sz="1600" b="0" i="0" u="none" strike="noStrike" cap="none" normalizeH="0" baseline="0" smtClean="0">
                          <a:ln>
                            <a:noFill/>
                          </a:ln>
                          <a:solidFill>
                            <a:schemeClr val="tx1"/>
                          </a:solidFill>
                          <a:effectLst/>
                          <a:latin typeface="Arial" charset="0"/>
                          <a:cs typeface="Arial" charset="0"/>
                        </a:rPr>
                        <a:t>(aq)</a:t>
                      </a:r>
                      <a:endParaRPr kumimoji="0" lang="en-US" sz="1600" b="0" i="0" u="none" strike="noStrike" cap="none" normalizeH="0" baseline="0" smtClean="0">
                        <a:ln>
                          <a:noFill/>
                        </a:ln>
                        <a:solidFill>
                          <a:schemeClr val="tx1"/>
                        </a:solidFill>
                        <a:effectLst/>
                        <a:latin typeface="Arial" charset="0"/>
                        <a:cs typeface="Arial" charset="0"/>
                      </a:endParaRPr>
                    </a:p>
                  </a:txBody>
                  <a:tcPr marL="90000" marR="90000" marT="4680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cs typeface="Arial" charset="0"/>
                        </a:rPr>
                        <a:t>Br</a:t>
                      </a:r>
                      <a:r>
                        <a:rPr kumimoji="0" lang="en-GB" sz="1600" b="0" i="0" u="none" strike="noStrike" cap="none" normalizeH="0" baseline="-25000" smtClean="0">
                          <a:ln>
                            <a:noFill/>
                          </a:ln>
                          <a:solidFill>
                            <a:schemeClr val="tx1"/>
                          </a:solidFill>
                          <a:effectLst/>
                          <a:latin typeface="Arial" charset="0"/>
                          <a:cs typeface="Arial" charset="0"/>
                        </a:rPr>
                        <a:t>2</a:t>
                      </a:r>
                      <a:r>
                        <a:rPr kumimoji="0" lang="en-GB" sz="1600" b="0" i="0" u="none" strike="noStrike" cap="none" normalizeH="0" baseline="0" smtClean="0">
                          <a:ln>
                            <a:noFill/>
                          </a:ln>
                          <a:solidFill>
                            <a:schemeClr val="tx1"/>
                          </a:solidFill>
                          <a:effectLst/>
                          <a:latin typeface="Arial" charset="0"/>
                          <a:cs typeface="Arial" charset="0"/>
                        </a:rPr>
                        <a:t>(aq)</a:t>
                      </a:r>
                      <a:endParaRPr kumimoji="0" lang="en-US" sz="1600" b="0" i="0" u="none" strike="noStrike" cap="none" normalizeH="0" baseline="0" smtClean="0">
                        <a:ln>
                          <a:noFill/>
                        </a:ln>
                        <a:solidFill>
                          <a:schemeClr val="tx1"/>
                        </a:solidFill>
                        <a:effectLst/>
                        <a:latin typeface="Arial" charset="0"/>
                        <a:cs typeface="Arial" charset="0"/>
                      </a:endParaRPr>
                    </a:p>
                  </a:txBody>
                  <a:tcPr marL="90000" marR="90000" marT="4680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cs typeface="Arial" charset="0"/>
                        </a:rPr>
                        <a:t>I</a:t>
                      </a:r>
                      <a:r>
                        <a:rPr kumimoji="0" lang="en-GB" sz="1600" b="0" i="0" u="none" strike="noStrike" cap="none" normalizeH="0" baseline="-25000" smtClean="0">
                          <a:ln>
                            <a:noFill/>
                          </a:ln>
                          <a:solidFill>
                            <a:schemeClr val="tx1"/>
                          </a:solidFill>
                          <a:effectLst/>
                          <a:latin typeface="Arial" charset="0"/>
                          <a:cs typeface="Arial" charset="0"/>
                        </a:rPr>
                        <a:t>2</a:t>
                      </a:r>
                      <a:r>
                        <a:rPr kumimoji="0" lang="en-GB" sz="1600" b="0" i="0" u="none" strike="noStrike" cap="none" normalizeH="0" baseline="0" smtClean="0">
                          <a:ln>
                            <a:noFill/>
                          </a:ln>
                          <a:solidFill>
                            <a:schemeClr val="tx1"/>
                          </a:solidFill>
                          <a:effectLst/>
                          <a:latin typeface="Arial" charset="0"/>
                          <a:cs typeface="Arial" charset="0"/>
                        </a:rPr>
                        <a:t>(aq)</a:t>
                      </a:r>
                      <a:endParaRPr kumimoji="0" lang="en-US" sz="1600" b="0" i="0" u="none" strike="noStrike" cap="none" normalizeH="0" baseline="0" smtClean="0">
                        <a:ln>
                          <a:noFill/>
                        </a:ln>
                        <a:solidFill>
                          <a:schemeClr val="tx1"/>
                        </a:solidFill>
                        <a:effectLst/>
                        <a:latin typeface="Arial" charset="0"/>
                        <a:cs typeface="Arial" charset="0"/>
                      </a:endParaRPr>
                    </a:p>
                  </a:txBody>
                  <a:tcPr marL="90000" marR="90000" marT="4680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97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cs typeface="Arial" charset="0"/>
                        </a:rPr>
                        <a:t>Cl</a:t>
                      </a:r>
                      <a:r>
                        <a:rPr kumimoji="0" lang="en-GB" sz="1600" b="0" i="0" u="none" strike="noStrike" cap="none" normalizeH="0" baseline="30000" smtClean="0">
                          <a:ln>
                            <a:noFill/>
                          </a:ln>
                          <a:solidFill>
                            <a:schemeClr val="tx1"/>
                          </a:solidFill>
                          <a:effectLst/>
                          <a:latin typeface="Arial" charset="0"/>
                          <a:cs typeface="Arial" charset="0"/>
                        </a:rPr>
                        <a:t>–</a:t>
                      </a:r>
                      <a:r>
                        <a:rPr kumimoji="0" lang="en-GB" sz="1600" b="0" i="0" u="none" strike="noStrike" cap="none" normalizeH="0" baseline="0" smtClean="0">
                          <a:ln>
                            <a:noFill/>
                          </a:ln>
                          <a:solidFill>
                            <a:schemeClr val="tx1"/>
                          </a:solidFill>
                          <a:effectLst/>
                          <a:latin typeface="Arial" charset="0"/>
                          <a:cs typeface="Arial" charset="0"/>
                        </a:rPr>
                        <a:t>(aq)</a:t>
                      </a:r>
                      <a:endParaRPr kumimoji="0" lang="en-US" sz="1600" b="0" i="0" u="none" strike="noStrike" cap="none" normalizeH="0" baseline="0" smtClean="0">
                        <a:ln>
                          <a:noFill/>
                        </a:ln>
                        <a:solidFill>
                          <a:schemeClr val="tx1"/>
                        </a:solidFill>
                        <a:effectLst/>
                        <a:latin typeface="Arial" charset="0"/>
                        <a:cs typeface="Arial" charset="0"/>
                      </a:endParaRPr>
                    </a:p>
                  </a:txBody>
                  <a:tcPr marL="90000" marR="9000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smtClean="0">
                        <a:ln>
                          <a:noFill/>
                        </a:ln>
                        <a:solidFill>
                          <a:schemeClr val="tx1"/>
                        </a:solidFill>
                        <a:effectLst/>
                        <a:latin typeface="Arial" charset="0"/>
                        <a:cs typeface="Arial" charset="0"/>
                      </a:endParaRPr>
                    </a:p>
                  </a:txBody>
                  <a:tcPr marL="90000" marR="90000" marT="4680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50000"/>
                        </a:spcAft>
                        <a:buClrTx/>
                        <a:buSzTx/>
                        <a:buFontTx/>
                        <a:buNone/>
                        <a:tabLst/>
                      </a:pPr>
                      <a:r>
                        <a:rPr kumimoji="0" lang="en-GB" sz="1800" b="0" i="0" u="none" strike="noStrike" cap="none" normalizeH="0" baseline="0" smtClean="0">
                          <a:ln>
                            <a:noFill/>
                          </a:ln>
                          <a:solidFill>
                            <a:schemeClr val="tx1"/>
                          </a:solidFill>
                          <a:effectLst/>
                          <a:latin typeface="Arial" charset="0"/>
                          <a:cs typeface="Arial" charset="0"/>
                        </a:rPr>
                        <a:t>Stays yellow solution (no reaction)</a:t>
                      </a:r>
                      <a:endParaRPr kumimoji="0" lang="en-GB" sz="2400" b="0" i="0" u="none" strike="noStrike" cap="none" normalizeH="0" baseline="0" smtClean="0">
                        <a:ln>
                          <a:noFill/>
                        </a:ln>
                        <a:solidFill>
                          <a:schemeClr val="tx1"/>
                        </a:solidFill>
                        <a:effectLst/>
                        <a:latin typeface="Arial" charset="0"/>
                        <a:cs typeface="Arial" charset="0"/>
                      </a:endParaRPr>
                    </a:p>
                  </a:txBody>
                  <a:tcPr marL="90000" marR="90000" marT="4680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50000"/>
                        </a:spcAft>
                        <a:buClrTx/>
                        <a:buSzTx/>
                        <a:buFontTx/>
                        <a:buNone/>
                        <a:tabLst/>
                      </a:pPr>
                      <a:r>
                        <a:rPr kumimoji="0" lang="en-GB" sz="1800" b="0" i="0" u="none" strike="noStrike" cap="none" normalizeH="0" baseline="0" smtClean="0">
                          <a:ln>
                            <a:noFill/>
                          </a:ln>
                          <a:solidFill>
                            <a:schemeClr val="tx1"/>
                          </a:solidFill>
                          <a:effectLst/>
                          <a:latin typeface="Arial" charset="0"/>
                          <a:cs typeface="Arial" charset="0"/>
                        </a:rPr>
                        <a:t>Stays brown solution (no reaction)</a:t>
                      </a:r>
                      <a:endParaRPr kumimoji="0" lang="en-GB" sz="2400" b="0" i="0" u="none" strike="noStrike" cap="none" normalizeH="0" baseline="0" smtClean="0">
                        <a:ln>
                          <a:noFill/>
                        </a:ln>
                        <a:solidFill>
                          <a:schemeClr val="tx1"/>
                        </a:solidFill>
                        <a:effectLst/>
                        <a:latin typeface="Arial" charset="0"/>
                        <a:cs typeface="Arial" charset="0"/>
                      </a:endParaRPr>
                    </a:p>
                  </a:txBody>
                  <a:tcPr marL="90000" marR="90000" marT="4680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843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cs typeface="Arial" charset="0"/>
                        </a:rPr>
                        <a:t>Br</a:t>
                      </a:r>
                      <a:r>
                        <a:rPr kumimoji="0" lang="en-GB" sz="1600" b="0" i="0" u="none" strike="noStrike" cap="none" normalizeH="0" baseline="30000" smtClean="0">
                          <a:ln>
                            <a:noFill/>
                          </a:ln>
                          <a:solidFill>
                            <a:schemeClr val="tx1"/>
                          </a:solidFill>
                          <a:effectLst/>
                          <a:latin typeface="Arial" charset="0"/>
                          <a:cs typeface="Arial" charset="0"/>
                        </a:rPr>
                        <a:t>–</a:t>
                      </a:r>
                      <a:r>
                        <a:rPr kumimoji="0" lang="en-GB" sz="1600" b="0" i="0" u="none" strike="noStrike" cap="none" normalizeH="0" baseline="0" smtClean="0">
                          <a:ln>
                            <a:noFill/>
                          </a:ln>
                          <a:solidFill>
                            <a:schemeClr val="tx1"/>
                          </a:solidFill>
                          <a:effectLst/>
                          <a:latin typeface="Arial" charset="0"/>
                          <a:cs typeface="Arial" charset="0"/>
                        </a:rPr>
                        <a:t>(aq)</a:t>
                      </a:r>
                      <a:endParaRPr kumimoji="0" lang="en-US" sz="1600" b="0" i="0" u="none" strike="noStrike" cap="none" normalizeH="0" baseline="0" smtClean="0">
                        <a:ln>
                          <a:noFill/>
                        </a:ln>
                        <a:solidFill>
                          <a:schemeClr val="tx1"/>
                        </a:solidFill>
                        <a:effectLst/>
                        <a:latin typeface="Arial" charset="0"/>
                        <a:cs typeface="Arial" charset="0"/>
                      </a:endParaRPr>
                    </a:p>
                  </a:txBody>
                  <a:tcPr marL="90000" marR="90000" marT="4680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50000"/>
                        </a:spcAft>
                        <a:buClrTx/>
                        <a:buSzTx/>
                        <a:buFontTx/>
                        <a:buNone/>
                        <a:tabLst/>
                      </a:pPr>
                      <a:r>
                        <a:rPr kumimoji="0" lang="en-GB" sz="1800" b="0" i="0" u="none" strike="noStrike" cap="none" normalizeH="0" baseline="0" dirty="0" smtClean="0">
                          <a:ln>
                            <a:noFill/>
                          </a:ln>
                          <a:solidFill>
                            <a:schemeClr val="tx1"/>
                          </a:solidFill>
                          <a:effectLst/>
                          <a:latin typeface="Arial" charset="0"/>
                          <a:cs typeface="Arial" charset="0"/>
                        </a:rPr>
                        <a:t>Yellow solution forms     (Br</a:t>
                      </a:r>
                      <a:r>
                        <a:rPr kumimoji="0" lang="en-GB" sz="1800" b="0" i="0" u="none" strike="noStrike" cap="none" normalizeH="0" baseline="-25000" dirty="0" smtClean="0">
                          <a:ln>
                            <a:noFill/>
                          </a:ln>
                          <a:solidFill>
                            <a:schemeClr val="tx1"/>
                          </a:solidFill>
                          <a:effectLst/>
                          <a:latin typeface="Arial" charset="0"/>
                          <a:cs typeface="Arial" charset="0"/>
                        </a:rPr>
                        <a:t>2</a:t>
                      </a:r>
                      <a:r>
                        <a:rPr kumimoji="0" lang="en-GB" sz="1800" b="0" i="0" u="none" strike="noStrike" cap="none" normalizeH="0" baseline="0" dirty="0" smtClean="0">
                          <a:ln>
                            <a:noFill/>
                          </a:ln>
                          <a:solidFill>
                            <a:schemeClr val="tx1"/>
                          </a:solidFill>
                          <a:effectLst/>
                          <a:latin typeface="Arial" charset="0"/>
                          <a:cs typeface="Arial" charset="0"/>
                        </a:rPr>
                        <a:t> forms)</a:t>
                      </a:r>
                      <a:endParaRPr kumimoji="0" lang="en-US" sz="28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cs typeface="Arial" charset="0"/>
                        </a:rPr>
                        <a:t>Cl</a:t>
                      </a:r>
                      <a:r>
                        <a:rPr kumimoji="0" lang="en-GB" sz="1800" b="0" i="0" u="none" strike="noStrike" cap="none" normalizeH="0" baseline="-25000" dirty="0" smtClean="0">
                          <a:ln>
                            <a:noFill/>
                          </a:ln>
                          <a:solidFill>
                            <a:schemeClr val="tx1"/>
                          </a:solidFill>
                          <a:effectLst/>
                          <a:latin typeface="Arial" charset="0"/>
                          <a:cs typeface="Arial" charset="0"/>
                        </a:rPr>
                        <a:t>2</a:t>
                      </a:r>
                      <a:r>
                        <a:rPr kumimoji="0" lang="en-GB" sz="1800" b="0" i="0" u="none" strike="noStrike" cap="none" normalizeH="0" baseline="0" dirty="0" smtClean="0">
                          <a:ln>
                            <a:noFill/>
                          </a:ln>
                          <a:solidFill>
                            <a:schemeClr val="tx1"/>
                          </a:solidFill>
                          <a:effectLst/>
                          <a:latin typeface="Arial" charset="0"/>
                          <a:cs typeface="Arial" charset="0"/>
                        </a:rPr>
                        <a:t> + 2 Br</a:t>
                      </a:r>
                      <a:r>
                        <a:rPr kumimoji="0" lang="en-GB" sz="2800" b="0" i="0" u="none" strike="noStrike" cap="none" normalizeH="0" baseline="30000" dirty="0" smtClean="0">
                          <a:ln>
                            <a:noFill/>
                          </a:ln>
                          <a:solidFill>
                            <a:schemeClr val="tx1"/>
                          </a:solidFill>
                          <a:effectLst/>
                          <a:latin typeface="Arial" charset="0"/>
                          <a:cs typeface="Arial" charset="0"/>
                        </a:rPr>
                        <a:t>-</a:t>
                      </a:r>
                      <a:r>
                        <a:rPr kumimoji="0" lang="en-GB" sz="1800" b="0" i="0" u="none" strike="noStrike" cap="none" normalizeH="0" baseline="0" dirty="0" smtClean="0">
                          <a:ln>
                            <a:noFill/>
                          </a:ln>
                          <a:solidFill>
                            <a:schemeClr val="tx1"/>
                          </a:solidFill>
                          <a:effectLst/>
                          <a:latin typeface="Arial" charset="0"/>
                          <a:cs typeface="Arial" charset="0"/>
                        </a:rPr>
                        <a:t>→ 2 </a:t>
                      </a:r>
                      <a:r>
                        <a:rPr kumimoji="0" lang="en-GB" sz="1800" b="0" i="0" u="none" strike="noStrike" cap="none" normalizeH="0" baseline="0" dirty="0" err="1" smtClean="0">
                          <a:ln>
                            <a:noFill/>
                          </a:ln>
                          <a:solidFill>
                            <a:schemeClr val="tx1"/>
                          </a:solidFill>
                          <a:effectLst/>
                          <a:latin typeface="Arial" charset="0"/>
                          <a:cs typeface="Arial" charset="0"/>
                        </a:rPr>
                        <a:t>Cl</a:t>
                      </a:r>
                      <a:r>
                        <a:rPr kumimoji="0" lang="en-GB" sz="2800" b="0" i="0" u="none" strike="noStrike" cap="none" normalizeH="0" baseline="30000" dirty="0" smtClean="0">
                          <a:ln>
                            <a:noFill/>
                          </a:ln>
                          <a:solidFill>
                            <a:schemeClr val="tx1"/>
                          </a:solidFill>
                          <a:effectLst/>
                          <a:latin typeface="Arial" charset="0"/>
                          <a:cs typeface="Arial" charset="0"/>
                        </a:rPr>
                        <a:t>-</a:t>
                      </a:r>
                      <a:r>
                        <a:rPr kumimoji="0" lang="en-GB" sz="1800" b="0" i="0" u="none" strike="noStrike" cap="none" normalizeH="0" baseline="0" dirty="0" smtClean="0">
                          <a:ln>
                            <a:noFill/>
                          </a:ln>
                          <a:solidFill>
                            <a:schemeClr val="tx1"/>
                          </a:solidFill>
                          <a:effectLst/>
                          <a:latin typeface="Arial" charset="0"/>
                          <a:cs typeface="Arial" charset="0"/>
                        </a:rPr>
                        <a:t> + Br</a:t>
                      </a:r>
                      <a:r>
                        <a:rPr kumimoji="0" lang="en-GB" sz="1800" b="0" i="0" u="none" strike="noStrike" cap="none" normalizeH="0" baseline="-25000" dirty="0" smtClean="0">
                          <a:ln>
                            <a:noFill/>
                          </a:ln>
                          <a:solidFill>
                            <a:schemeClr val="tx1"/>
                          </a:solidFill>
                          <a:effectLst/>
                          <a:latin typeface="Arial" charset="0"/>
                          <a:cs typeface="Arial" charset="0"/>
                        </a:rPr>
                        <a:t>2</a:t>
                      </a:r>
                      <a:endParaRPr kumimoji="0" lang="en-GB" sz="2800" b="0" i="0" u="none" strike="noStrike" cap="none" normalizeH="0" baseline="0" dirty="0" smtClean="0">
                        <a:ln>
                          <a:noFill/>
                        </a:ln>
                        <a:solidFill>
                          <a:schemeClr val="tx1"/>
                        </a:solidFill>
                        <a:effectLst/>
                        <a:latin typeface="Arial" charset="0"/>
                        <a:cs typeface="Arial" charset="0"/>
                      </a:endParaRPr>
                    </a:p>
                  </a:txBody>
                  <a:tcPr marL="90000" marR="90000" marT="4680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cs typeface="Arial" charset="0"/>
                      </a:endParaRPr>
                    </a:p>
                  </a:txBody>
                  <a:tcPr marL="90000" marR="90000" marT="4680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50000"/>
                        </a:spcAft>
                        <a:buClrTx/>
                        <a:buSzTx/>
                        <a:buFontTx/>
                        <a:buNone/>
                        <a:tabLst/>
                      </a:pPr>
                      <a:r>
                        <a:rPr kumimoji="0" lang="en-GB" sz="1800" b="0" i="0" u="none" strike="noStrike" cap="none" normalizeH="0" baseline="0" smtClean="0">
                          <a:ln>
                            <a:noFill/>
                          </a:ln>
                          <a:solidFill>
                            <a:schemeClr val="tx1"/>
                          </a:solidFill>
                          <a:effectLst/>
                          <a:latin typeface="Arial" charset="0"/>
                          <a:cs typeface="Arial" charset="0"/>
                        </a:rPr>
                        <a:t>Stays brown solution (no reaction)</a:t>
                      </a:r>
                      <a:endParaRPr kumimoji="0" lang="en-GB" sz="2400" b="0" i="0" u="none" strike="noStrike" cap="none" normalizeH="0" baseline="0" smtClean="0">
                        <a:ln>
                          <a:noFill/>
                        </a:ln>
                        <a:solidFill>
                          <a:schemeClr val="tx1"/>
                        </a:solidFill>
                        <a:effectLst/>
                        <a:latin typeface="Arial" charset="0"/>
                        <a:cs typeface="Arial" charset="0"/>
                      </a:endParaRPr>
                    </a:p>
                  </a:txBody>
                  <a:tcPr marL="90000" marR="90000" marT="4680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12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cs typeface="Arial" charset="0"/>
                        </a:rPr>
                        <a:t>I</a:t>
                      </a:r>
                      <a:r>
                        <a:rPr kumimoji="0" lang="en-GB" sz="1600" b="0" i="0" u="none" strike="noStrike" cap="none" normalizeH="0" baseline="30000" smtClean="0">
                          <a:ln>
                            <a:noFill/>
                          </a:ln>
                          <a:solidFill>
                            <a:schemeClr val="tx1"/>
                          </a:solidFill>
                          <a:effectLst/>
                          <a:latin typeface="Arial" charset="0"/>
                          <a:cs typeface="Arial" charset="0"/>
                        </a:rPr>
                        <a:t>–</a:t>
                      </a:r>
                      <a:r>
                        <a:rPr kumimoji="0" lang="en-GB" sz="1600" b="0" i="0" u="none" strike="noStrike" cap="none" normalizeH="0" baseline="0" smtClean="0">
                          <a:ln>
                            <a:noFill/>
                          </a:ln>
                          <a:solidFill>
                            <a:schemeClr val="tx1"/>
                          </a:solidFill>
                          <a:effectLst/>
                          <a:latin typeface="Arial" charset="0"/>
                          <a:cs typeface="Arial" charset="0"/>
                        </a:rPr>
                        <a:t>(aq)</a:t>
                      </a:r>
                      <a:endParaRPr kumimoji="0" lang="en-US" sz="1600" b="0" i="0" u="none" strike="noStrike" cap="none" normalizeH="0" baseline="0" smtClean="0">
                        <a:ln>
                          <a:noFill/>
                        </a:ln>
                        <a:solidFill>
                          <a:schemeClr val="tx1"/>
                        </a:solidFill>
                        <a:effectLst/>
                        <a:latin typeface="Arial" charset="0"/>
                        <a:cs typeface="Arial" charset="0"/>
                      </a:endParaRPr>
                    </a:p>
                  </a:txBody>
                  <a:tcPr marL="90000" marR="90000" marT="4680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50000"/>
                        </a:spcAft>
                        <a:buClrTx/>
                        <a:buSzTx/>
                        <a:buFontTx/>
                        <a:buNone/>
                        <a:tabLst/>
                      </a:pPr>
                      <a:r>
                        <a:rPr kumimoji="0" lang="en-GB" sz="1800" b="0" i="0" u="none" strike="noStrike" cap="none" normalizeH="0" baseline="0" smtClean="0">
                          <a:ln>
                            <a:noFill/>
                          </a:ln>
                          <a:solidFill>
                            <a:schemeClr val="tx1"/>
                          </a:solidFill>
                          <a:effectLst/>
                          <a:latin typeface="Arial" charset="0"/>
                          <a:cs typeface="Arial" charset="0"/>
                        </a:rPr>
                        <a:t>Brown solution forms     (I</a:t>
                      </a:r>
                      <a:r>
                        <a:rPr kumimoji="0" lang="en-GB" sz="1800" b="0" i="0" u="none" strike="noStrike" cap="none" normalizeH="0" baseline="-25000" smtClean="0">
                          <a:ln>
                            <a:noFill/>
                          </a:ln>
                          <a:solidFill>
                            <a:schemeClr val="tx1"/>
                          </a:solidFill>
                          <a:effectLst/>
                          <a:latin typeface="Arial" charset="0"/>
                          <a:cs typeface="Arial" charset="0"/>
                        </a:rPr>
                        <a:t>2</a:t>
                      </a:r>
                      <a:r>
                        <a:rPr kumimoji="0" lang="en-GB" sz="1800" b="0" i="0" u="none" strike="noStrike" cap="none" normalizeH="0" baseline="0" smtClean="0">
                          <a:ln>
                            <a:noFill/>
                          </a:ln>
                          <a:solidFill>
                            <a:schemeClr val="tx1"/>
                          </a:solidFill>
                          <a:effectLst/>
                          <a:latin typeface="Arial" charset="0"/>
                          <a:cs typeface="Arial" charset="0"/>
                        </a:rPr>
                        <a:t> forms)</a:t>
                      </a:r>
                      <a:endParaRPr kumimoji="0" lang="en-US" sz="2800" b="0"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cs typeface="Arial" charset="0"/>
                        </a:rPr>
                        <a:t>Cl</a:t>
                      </a:r>
                      <a:r>
                        <a:rPr kumimoji="0" lang="en-GB" sz="1800" b="0" i="0" u="none" strike="noStrike" cap="none" normalizeH="0" baseline="-25000" smtClean="0">
                          <a:ln>
                            <a:noFill/>
                          </a:ln>
                          <a:solidFill>
                            <a:schemeClr val="tx1"/>
                          </a:solidFill>
                          <a:effectLst/>
                          <a:latin typeface="Arial" charset="0"/>
                          <a:cs typeface="Arial" charset="0"/>
                        </a:rPr>
                        <a:t>2</a:t>
                      </a:r>
                      <a:r>
                        <a:rPr kumimoji="0" lang="en-GB" sz="1800" b="0" i="0" u="none" strike="noStrike" cap="none" normalizeH="0" baseline="0" smtClean="0">
                          <a:ln>
                            <a:noFill/>
                          </a:ln>
                          <a:solidFill>
                            <a:schemeClr val="tx1"/>
                          </a:solidFill>
                          <a:effectLst/>
                          <a:latin typeface="Arial" charset="0"/>
                          <a:cs typeface="Arial" charset="0"/>
                        </a:rPr>
                        <a:t> + 2 I</a:t>
                      </a:r>
                      <a:r>
                        <a:rPr kumimoji="0" lang="en-GB" sz="2800" b="0" i="0" u="none" strike="noStrike" cap="none" normalizeH="0" baseline="30000" smtClean="0">
                          <a:ln>
                            <a:noFill/>
                          </a:ln>
                          <a:solidFill>
                            <a:schemeClr val="tx1"/>
                          </a:solidFill>
                          <a:effectLst/>
                          <a:latin typeface="Arial" charset="0"/>
                          <a:cs typeface="Arial" charset="0"/>
                        </a:rPr>
                        <a:t>-</a:t>
                      </a:r>
                      <a:r>
                        <a:rPr kumimoji="0" lang="en-GB" sz="1800" b="0" i="0" u="none" strike="noStrike" cap="none" normalizeH="0" baseline="0" smtClean="0">
                          <a:ln>
                            <a:noFill/>
                          </a:ln>
                          <a:solidFill>
                            <a:schemeClr val="tx1"/>
                          </a:solidFill>
                          <a:effectLst/>
                          <a:latin typeface="Arial" charset="0"/>
                          <a:cs typeface="Arial" charset="0"/>
                        </a:rPr>
                        <a:t> → 2 Cl</a:t>
                      </a:r>
                      <a:r>
                        <a:rPr kumimoji="0" lang="en-GB" sz="2800" b="0" i="0" u="none" strike="noStrike" cap="none" normalizeH="0" baseline="30000" smtClean="0">
                          <a:ln>
                            <a:noFill/>
                          </a:ln>
                          <a:solidFill>
                            <a:schemeClr val="tx1"/>
                          </a:solidFill>
                          <a:effectLst/>
                          <a:latin typeface="Arial" charset="0"/>
                          <a:cs typeface="Arial" charset="0"/>
                        </a:rPr>
                        <a:t>-</a:t>
                      </a:r>
                      <a:r>
                        <a:rPr kumimoji="0" lang="en-GB" sz="1800" b="0" i="0" u="none" strike="noStrike" cap="none" normalizeH="0" baseline="0" smtClean="0">
                          <a:ln>
                            <a:noFill/>
                          </a:ln>
                          <a:solidFill>
                            <a:schemeClr val="tx1"/>
                          </a:solidFill>
                          <a:effectLst/>
                          <a:latin typeface="Arial" charset="0"/>
                          <a:cs typeface="Arial" charset="0"/>
                        </a:rPr>
                        <a:t> + I</a:t>
                      </a:r>
                      <a:r>
                        <a:rPr kumimoji="0" lang="en-GB" sz="1800" b="0" i="0" u="none" strike="noStrike" cap="none" normalizeH="0" baseline="-25000" smtClean="0">
                          <a:ln>
                            <a:noFill/>
                          </a:ln>
                          <a:solidFill>
                            <a:schemeClr val="tx1"/>
                          </a:solidFill>
                          <a:effectLst/>
                          <a:latin typeface="Arial" charset="0"/>
                          <a:cs typeface="Arial" charset="0"/>
                        </a:rPr>
                        <a:t>2</a:t>
                      </a:r>
                      <a:endParaRPr kumimoji="0" lang="en-GB" sz="2400" b="0" i="0" u="none" strike="noStrike" cap="none" normalizeH="0" baseline="0" smtClean="0">
                        <a:ln>
                          <a:noFill/>
                        </a:ln>
                        <a:solidFill>
                          <a:schemeClr val="tx1"/>
                        </a:solidFill>
                        <a:effectLst/>
                        <a:latin typeface="Arial" charset="0"/>
                        <a:cs typeface="Arial" charset="0"/>
                      </a:endParaRPr>
                    </a:p>
                  </a:txBody>
                  <a:tcPr marL="90000" marR="90000" marT="4680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50000"/>
                        </a:spcAft>
                        <a:buClrTx/>
                        <a:buSzTx/>
                        <a:buFontTx/>
                        <a:buNone/>
                        <a:tabLst/>
                      </a:pPr>
                      <a:endParaRPr kumimoji="0" lang="en-GB" sz="1800" b="0" i="0" u="none" strike="noStrike" cap="none" normalizeH="0" baseline="-25000" smtClean="0">
                        <a:ln>
                          <a:noFill/>
                        </a:ln>
                        <a:solidFill>
                          <a:schemeClr val="tx1"/>
                        </a:solidFill>
                        <a:effectLst/>
                        <a:latin typeface="Arial" charset="0"/>
                        <a:cs typeface="Arial" charset="0"/>
                      </a:endParaRPr>
                    </a:p>
                  </a:txBody>
                  <a:tcPr marL="90000" marR="90000" marT="4680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cs typeface="Arial" charset="0"/>
                      </a:endParaRPr>
                    </a:p>
                  </a:txBody>
                  <a:tcPr marL="90000" marR="90000" marT="4680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r>
            </a:tbl>
          </a:graphicData>
        </a:graphic>
      </p:graphicFrame>
      <p:sp>
        <p:nvSpPr>
          <p:cNvPr id="20509" name="TextBox 5"/>
          <p:cNvSpPr txBox="1">
            <a:spLocks noChangeArrowheads="1"/>
          </p:cNvSpPr>
          <p:nvPr/>
        </p:nvSpPr>
        <p:spPr bwMode="auto">
          <a:xfrm>
            <a:off x="4567238" y="6581775"/>
            <a:ext cx="4608512" cy="276225"/>
          </a:xfrm>
          <a:prstGeom prst="rect">
            <a:avLst/>
          </a:prstGeom>
          <a:noFill/>
          <a:ln w="9525">
            <a:noFill/>
            <a:miter lim="800000"/>
            <a:headEnd/>
            <a:tailEnd/>
          </a:ln>
        </p:spPr>
        <p:txBody>
          <a:bodyPr>
            <a:spAutoFit/>
          </a:bodyPr>
          <a:lstStyle/>
          <a:p>
            <a:r>
              <a:rPr lang="en-GB" sz="1200">
                <a:solidFill>
                  <a:srgbClr val="000000"/>
                </a:solidFill>
                <a:latin typeface="Verdana" pitchFamily="34" charset="0"/>
              </a:rPr>
              <a:t>© www.chemsheets.co.uk          AS 035     10-Jul-12</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Group 2"/>
          <p:cNvGraphicFramePr>
            <a:graphicFrameLocks noGrp="1"/>
          </p:cNvGraphicFramePr>
          <p:nvPr/>
        </p:nvGraphicFramePr>
        <p:xfrm>
          <a:off x="323850" y="692150"/>
          <a:ext cx="8496300" cy="5473701"/>
        </p:xfrm>
        <a:graphic>
          <a:graphicData uri="http://schemas.openxmlformats.org/drawingml/2006/table">
            <a:tbl>
              <a:tblPr/>
              <a:tblGrid>
                <a:gridCol w="857250"/>
                <a:gridCol w="2670175"/>
                <a:gridCol w="2520950"/>
                <a:gridCol w="2447925"/>
              </a:tblGrid>
              <a:tr h="7794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smtClean="0">
                        <a:ln>
                          <a:noFill/>
                        </a:ln>
                        <a:solidFill>
                          <a:schemeClr val="tx1"/>
                        </a:solidFill>
                        <a:effectLst/>
                        <a:latin typeface="Arial" charset="0"/>
                        <a:cs typeface="Arial" charset="0"/>
                      </a:endParaRPr>
                    </a:p>
                  </a:txBody>
                  <a:tcPr marL="90000" marR="90000" marT="4680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cs typeface="Arial" charset="0"/>
                        </a:rPr>
                        <a:t>Cl</a:t>
                      </a:r>
                      <a:r>
                        <a:rPr kumimoji="0" lang="en-GB" sz="1600" b="0" i="0" u="none" strike="noStrike" cap="none" normalizeH="0" baseline="-25000" smtClean="0">
                          <a:ln>
                            <a:noFill/>
                          </a:ln>
                          <a:solidFill>
                            <a:schemeClr val="tx1"/>
                          </a:solidFill>
                          <a:effectLst/>
                          <a:latin typeface="Arial" charset="0"/>
                          <a:cs typeface="Arial" charset="0"/>
                        </a:rPr>
                        <a:t>2</a:t>
                      </a:r>
                      <a:r>
                        <a:rPr kumimoji="0" lang="en-GB" sz="1600" b="0" i="0" u="none" strike="noStrike" cap="none" normalizeH="0" baseline="0" smtClean="0">
                          <a:ln>
                            <a:noFill/>
                          </a:ln>
                          <a:solidFill>
                            <a:schemeClr val="tx1"/>
                          </a:solidFill>
                          <a:effectLst/>
                          <a:latin typeface="Arial" charset="0"/>
                          <a:cs typeface="Arial" charset="0"/>
                        </a:rPr>
                        <a:t>(aq)</a:t>
                      </a:r>
                      <a:endParaRPr kumimoji="0" lang="en-US" sz="1600" b="0" i="0" u="none" strike="noStrike" cap="none" normalizeH="0" baseline="0" smtClean="0">
                        <a:ln>
                          <a:noFill/>
                        </a:ln>
                        <a:solidFill>
                          <a:schemeClr val="tx1"/>
                        </a:solidFill>
                        <a:effectLst/>
                        <a:latin typeface="Arial" charset="0"/>
                        <a:cs typeface="Arial" charset="0"/>
                      </a:endParaRPr>
                    </a:p>
                  </a:txBody>
                  <a:tcPr marL="90000" marR="90000" marT="4680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cs typeface="Arial" charset="0"/>
                        </a:rPr>
                        <a:t>Br</a:t>
                      </a:r>
                      <a:r>
                        <a:rPr kumimoji="0" lang="en-GB" sz="1600" b="0" i="0" u="none" strike="noStrike" cap="none" normalizeH="0" baseline="-25000" smtClean="0">
                          <a:ln>
                            <a:noFill/>
                          </a:ln>
                          <a:solidFill>
                            <a:schemeClr val="tx1"/>
                          </a:solidFill>
                          <a:effectLst/>
                          <a:latin typeface="Arial" charset="0"/>
                          <a:cs typeface="Arial" charset="0"/>
                        </a:rPr>
                        <a:t>2</a:t>
                      </a:r>
                      <a:r>
                        <a:rPr kumimoji="0" lang="en-GB" sz="1600" b="0" i="0" u="none" strike="noStrike" cap="none" normalizeH="0" baseline="0" smtClean="0">
                          <a:ln>
                            <a:noFill/>
                          </a:ln>
                          <a:solidFill>
                            <a:schemeClr val="tx1"/>
                          </a:solidFill>
                          <a:effectLst/>
                          <a:latin typeface="Arial" charset="0"/>
                          <a:cs typeface="Arial" charset="0"/>
                        </a:rPr>
                        <a:t>(aq)</a:t>
                      </a:r>
                      <a:endParaRPr kumimoji="0" lang="en-US" sz="1600" b="0" i="0" u="none" strike="noStrike" cap="none" normalizeH="0" baseline="0" smtClean="0">
                        <a:ln>
                          <a:noFill/>
                        </a:ln>
                        <a:solidFill>
                          <a:schemeClr val="tx1"/>
                        </a:solidFill>
                        <a:effectLst/>
                        <a:latin typeface="Arial" charset="0"/>
                        <a:cs typeface="Arial" charset="0"/>
                      </a:endParaRPr>
                    </a:p>
                  </a:txBody>
                  <a:tcPr marL="90000" marR="90000" marT="4680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cs typeface="Arial" charset="0"/>
                        </a:rPr>
                        <a:t>I</a:t>
                      </a:r>
                      <a:r>
                        <a:rPr kumimoji="0" lang="en-GB" sz="1600" b="0" i="0" u="none" strike="noStrike" cap="none" normalizeH="0" baseline="-25000" smtClean="0">
                          <a:ln>
                            <a:noFill/>
                          </a:ln>
                          <a:solidFill>
                            <a:schemeClr val="tx1"/>
                          </a:solidFill>
                          <a:effectLst/>
                          <a:latin typeface="Arial" charset="0"/>
                          <a:cs typeface="Arial" charset="0"/>
                        </a:rPr>
                        <a:t>2</a:t>
                      </a:r>
                      <a:r>
                        <a:rPr kumimoji="0" lang="en-GB" sz="1600" b="0" i="0" u="none" strike="noStrike" cap="none" normalizeH="0" baseline="0" smtClean="0">
                          <a:ln>
                            <a:noFill/>
                          </a:ln>
                          <a:solidFill>
                            <a:schemeClr val="tx1"/>
                          </a:solidFill>
                          <a:effectLst/>
                          <a:latin typeface="Arial" charset="0"/>
                          <a:cs typeface="Arial" charset="0"/>
                        </a:rPr>
                        <a:t>(aq)</a:t>
                      </a:r>
                      <a:endParaRPr kumimoji="0" lang="en-US" sz="1600" b="0" i="0" u="none" strike="noStrike" cap="none" normalizeH="0" baseline="0" smtClean="0">
                        <a:ln>
                          <a:noFill/>
                        </a:ln>
                        <a:solidFill>
                          <a:schemeClr val="tx1"/>
                        </a:solidFill>
                        <a:effectLst/>
                        <a:latin typeface="Arial" charset="0"/>
                        <a:cs typeface="Arial" charset="0"/>
                      </a:endParaRPr>
                    </a:p>
                  </a:txBody>
                  <a:tcPr marL="90000" marR="90000" marT="4680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97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cs typeface="Arial" charset="0"/>
                        </a:rPr>
                        <a:t>Cl</a:t>
                      </a:r>
                      <a:r>
                        <a:rPr kumimoji="0" lang="en-GB" sz="1600" b="0" i="0" u="none" strike="noStrike" cap="none" normalizeH="0" baseline="30000" smtClean="0">
                          <a:ln>
                            <a:noFill/>
                          </a:ln>
                          <a:solidFill>
                            <a:schemeClr val="tx1"/>
                          </a:solidFill>
                          <a:effectLst/>
                          <a:latin typeface="Arial" charset="0"/>
                          <a:cs typeface="Arial" charset="0"/>
                        </a:rPr>
                        <a:t>–</a:t>
                      </a:r>
                      <a:r>
                        <a:rPr kumimoji="0" lang="en-GB" sz="1600" b="0" i="0" u="none" strike="noStrike" cap="none" normalizeH="0" baseline="0" smtClean="0">
                          <a:ln>
                            <a:noFill/>
                          </a:ln>
                          <a:solidFill>
                            <a:schemeClr val="tx1"/>
                          </a:solidFill>
                          <a:effectLst/>
                          <a:latin typeface="Arial" charset="0"/>
                          <a:cs typeface="Arial" charset="0"/>
                        </a:rPr>
                        <a:t>(aq)</a:t>
                      </a:r>
                      <a:endParaRPr kumimoji="0" lang="en-US" sz="1600" b="0" i="0" u="none" strike="noStrike" cap="none" normalizeH="0" baseline="0" smtClean="0">
                        <a:ln>
                          <a:noFill/>
                        </a:ln>
                        <a:solidFill>
                          <a:schemeClr val="tx1"/>
                        </a:solidFill>
                        <a:effectLst/>
                        <a:latin typeface="Arial" charset="0"/>
                        <a:cs typeface="Arial" charset="0"/>
                      </a:endParaRPr>
                    </a:p>
                  </a:txBody>
                  <a:tcPr marL="90000" marR="9000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smtClean="0">
                        <a:ln>
                          <a:noFill/>
                        </a:ln>
                        <a:solidFill>
                          <a:schemeClr val="tx1"/>
                        </a:solidFill>
                        <a:effectLst/>
                        <a:latin typeface="Arial" charset="0"/>
                        <a:cs typeface="Arial" charset="0"/>
                      </a:endParaRPr>
                    </a:p>
                  </a:txBody>
                  <a:tcPr marL="90000" marR="90000" marT="4680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50000"/>
                        </a:spcAft>
                        <a:buClrTx/>
                        <a:buSzTx/>
                        <a:buFontTx/>
                        <a:buNone/>
                        <a:tabLst/>
                      </a:pPr>
                      <a:r>
                        <a:rPr kumimoji="0" lang="en-GB" sz="1800" b="0" i="0" u="none" strike="noStrike" cap="none" normalizeH="0" baseline="0" smtClean="0">
                          <a:ln>
                            <a:noFill/>
                          </a:ln>
                          <a:solidFill>
                            <a:schemeClr val="tx1"/>
                          </a:solidFill>
                          <a:effectLst/>
                          <a:latin typeface="Arial" charset="0"/>
                          <a:cs typeface="Arial" charset="0"/>
                        </a:rPr>
                        <a:t>Stays yellow solution (no reaction)</a:t>
                      </a:r>
                      <a:endParaRPr kumimoji="0" lang="en-GB" sz="2400" b="0" i="0" u="none" strike="noStrike" cap="none" normalizeH="0" baseline="0" smtClean="0">
                        <a:ln>
                          <a:noFill/>
                        </a:ln>
                        <a:solidFill>
                          <a:schemeClr val="tx1"/>
                        </a:solidFill>
                        <a:effectLst/>
                        <a:latin typeface="Arial" charset="0"/>
                        <a:cs typeface="Arial" charset="0"/>
                      </a:endParaRPr>
                    </a:p>
                  </a:txBody>
                  <a:tcPr marL="90000" marR="90000" marT="4680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50000"/>
                        </a:spcAft>
                        <a:buClrTx/>
                        <a:buSzTx/>
                        <a:buFontTx/>
                        <a:buNone/>
                        <a:tabLst/>
                      </a:pPr>
                      <a:r>
                        <a:rPr kumimoji="0" lang="en-GB" sz="1800" b="0" i="0" u="none" strike="noStrike" cap="none" normalizeH="0" baseline="0" smtClean="0">
                          <a:ln>
                            <a:noFill/>
                          </a:ln>
                          <a:solidFill>
                            <a:schemeClr val="tx1"/>
                          </a:solidFill>
                          <a:effectLst/>
                          <a:latin typeface="Arial" charset="0"/>
                          <a:cs typeface="Arial" charset="0"/>
                        </a:rPr>
                        <a:t>Stays brown solution (no reaction)</a:t>
                      </a:r>
                      <a:endParaRPr kumimoji="0" lang="en-GB" sz="2400" b="0" i="0" u="none" strike="noStrike" cap="none" normalizeH="0" baseline="0" smtClean="0">
                        <a:ln>
                          <a:noFill/>
                        </a:ln>
                        <a:solidFill>
                          <a:schemeClr val="tx1"/>
                        </a:solidFill>
                        <a:effectLst/>
                        <a:latin typeface="Arial" charset="0"/>
                        <a:cs typeface="Arial" charset="0"/>
                      </a:endParaRPr>
                    </a:p>
                  </a:txBody>
                  <a:tcPr marL="90000" marR="90000" marT="4680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843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cs typeface="Arial" charset="0"/>
                        </a:rPr>
                        <a:t>Br</a:t>
                      </a:r>
                      <a:r>
                        <a:rPr kumimoji="0" lang="en-GB" sz="1600" b="0" i="0" u="none" strike="noStrike" cap="none" normalizeH="0" baseline="30000" smtClean="0">
                          <a:ln>
                            <a:noFill/>
                          </a:ln>
                          <a:solidFill>
                            <a:schemeClr val="tx1"/>
                          </a:solidFill>
                          <a:effectLst/>
                          <a:latin typeface="Arial" charset="0"/>
                          <a:cs typeface="Arial" charset="0"/>
                        </a:rPr>
                        <a:t>–</a:t>
                      </a:r>
                      <a:r>
                        <a:rPr kumimoji="0" lang="en-GB" sz="1600" b="0" i="0" u="none" strike="noStrike" cap="none" normalizeH="0" baseline="0" smtClean="0">
                          <a:ln>
                            <a:noFill/>
                          </a:ln>
                          <a:solidFill>
                            <a:schemeClr val="tx1"/>
                          </a:solidFill>
                          <a:effectLst/>
                          <a:latin typeface="Arial" charset="0"/>
                          <a:cs typeface="Arial" charset="0"/>
                        </a:rPr>
                        <a:t>(aq)</a:t>
                      </a:r>
                      <a:endParaRPr kumimoji="0" lang="en-US" sz="1600" b="0" i="0" u="none" strike="noStrike" cap="none" normalizeH="0" baseline="0" smtClean="0">
                        <a:ln>
                          <a:noFill/>
                        </a:ln>
                        <a:solidFill>
                          <a:schemeClr val="tx1"/>
                        </a:solidFill>
                        <a:effectLst/>
                        <a:latin typeface="Arial" charset="0"/>
                        <a:cs typeface="Arial" charset="0"/>
                      </a:endParaRPr>
                    </a:p>
                  </a:txBody>
                  <a:tcPr marL="90000" marR="90000" marT="4680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50000"/>
                        </a:spcAft>
                        <a:buClrTx/>
                        <a:buSzTx/>
                        <a:buFontTx/>
                        <a:buNone/>
                        <a:tabLst/>
                      </a:pPr>
                      <a:r>
                        <a:rPr kumimoji="0" lang="en-GB" sz="1800" b="0" i="0" u="none" strike="noStrike" cap="none" normalizeH="0" baseline="0" smtClean="0">
                          <a:ln>
                            <a:noFill/>
                          </a:ln>
                          <a:solidFill>
                            <a:schemeClr val="tx1"/>
                          </a:solidFill>
                          <a:effectLst/>
                          <a:latin typeface="Arial" charset="0"/>
                          <a:cs typeface="Arial" charset="0"/>
                        </a:rPr>
                        <a:t>Yellow solution forms     (Br</a:t>
                      </a:r>
                      <a:r>
                        <a:rPr kumimoji="0" lang="en-GB" sz="1800" b="0" i="0" u="none" strike="noStrike" cap="none" normalizeH="0" baseline="-25000" smtClean="0">
                          <a:ln>
                            <a:noFill/>
                          </a:ln>
                          <a:solidFill>
                            <a:schemeClr val="tx1"/>
                          </a:solidFill>
                          <a:effectLst/>
                          <a:latin typeface="Arial" charset="0"/>
                          <a:cs typeface="Arial" charset="0"/>
                        </a:rPr>
                        <a:t>2</a:t>
                      </a:r>
                      <a:r>
                        <a:rPr kumimoji="0" lang="en-GB" sz="1800" b="0" i="0" u="none" strike="noStrike" cap="none" normalizeH="0" baseline="0" smtClean="0">
                          <a:ln>
                            <a:noFill/>
                          </a:ln>
                          <a:solidFill>
                            <a:schemeClr val="tx1"/>
                          </a:solidFill>
                          <a:effectLst/>
                          <a:latin typeface="Arial" charset="0"/>
                          <a:cs typeface="Arial" charset="0"/>
                        </a:rPr>
                        <a:t> forms)</a:t>
                      </a:r>
                      <a:endParaRPr kumimoji="0" lang="en-US" sz="2800" b="0"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cs typeface="Arial" charset="0"/>
                        </a:rPr>
                        <a:t>Cl</a:t>
                      </a:r>
                      <a:r>
                        <a:rPr kumimoji="0" lang="en-GB" sz="1800" b="0" i="0" u="none" strike="noStrike" cap="none" normalizeH="0" baseline="-25000" smtClean="0">
                          <a:ln>
                            <a:noFill/>
                          </a:ln>
                          <a:solidFill>
                            <a:schemeClr val="tx1"/>
                          </a:solidFill>
                          <a:effectLst/>
                          <a:latin typeface="Arial" charset="0"/>
                          <a:cs typeface="Arial" charset="0"/>
                        </a:rPr>
                        <a:t>2</a:t>
                      </a:r>
                      <a:r>
                        <a:rPr kumimoji="0" lang="en-GB" sz="1800" b="0" i="0" u="none" strike="noStrike" cap="none" normalizeH="0" baseline="0" smtClean="0">
                          <a:ln>
                            <a:noFill/>
                          </a:ln>
                          <a:solidFill>
                            <a:schemeClr val="tx1"/>
                          </a:solidFill>
                          <a:effectLst/>
                          <a:latin typeface="Arial" charset="0"/>
                          <a:cs typeface="Arial" charset="0"/>
                        </a:rPr>
                        <a:t> + 2 Br</a:t>
                      </a:r>
                      <a:r>
                        <a:rPr kumimoji="0" lang="en-GB" sz="2800" b="0" i="0" u="none" strike="noStrike" cap="none" normalizeH="0" baseline="30000" smtClean="0">
                          <a:ln>
                            <a:noFill/>
                          </a:ln>
                          <a:solidFill>
                            <a:schemeClr val="tx1"/>
                          </a:solidFill>
                          <a:effectLst/>
                          <a:latin typeface="Arial" charset="0"/>
                          <a:cs typeface="Arial" charset="0"/>
                        </a:rPr>
                        <a:t>-</a:t>
                      </a:r>
                      <a:r>
                        <a:rPr kumimoji="0" lang="en-GB" sz="1800" b="0" i="0" u="none" strike="noStrike" cap="none" normalizeH="0" baseline="0" smtClean="0">
                          <a:ln>
                            <a:noFill/>
                          </a:ln>
                          <a:solidFill>
                            <a:schemeClr val="tx1"/>
                          </a:solidFill>
                          <a:effectLst/>
                          <a:latin typeface="Arial" charset="0"/>
                          <a:cs typeface="Arial" charset="0"/>
                        </a:rPr>
                        <a:t>→ 2 Cl</a:t>
                      </a:r>
                      <a:r>
                        <a:rPr kumimoji="0" lang="en-GB" sz="2800" b="0" i="0" u="none" strike="noStrike" cap="none" normalizeH="0" baseline="30000" smtClean="0">
                          <a:ln>
                            <a:noFill/>
                          </a:ln>
                          <a:solidFill>
                            <a:schemeClr val="tx1"/>
                          </a:solidFill>
                          <a:effectLst/>
                          <a:latin typeface="Arial" charset="0"/>
                          <a:cs typeface="Arial" charset="0"/>
                        </a:rPr>
                        <a:t>-</a:t>
                      </a:r>
                      <a:r>
                        <a:rPr kumimoji="0" lang="en-GB" sz="1800" b="0" i="0" u="none" strike="noStrike" cap="none" normalizeH="0" baseline="0" smtClean="0">
                          <a:ln>
                            <a:noFill/>
                          </a:ln>
                          <a:solidFill>
                            <a:schemeClr val="tx1"/>
                          </a:solidFill>
                          <a:effectLst/>
                          <a:latin typeface="Arial" charset="0"/>
                          <a:cs typeface="Arial" charset="0"/>
                        </a:rPr>
                        <a:t> + Br</a:t>
                      </a:r>
                      <a:r>
                        <a:rPr kumimoji="0" lang="en-GB" sz="1800" b="0" i="0" u="none" strike="noStrike" cap="none" normalizeH="0" baseline="-25000" smtClean="0">
                          <a:ln>
                            <a:noFill/>
                          </a:ln>
                          <a:solidFill>
                            <a:schemeClr val="tx1"/>
                          </a:solidFill>
                          <a:effectLst/>
                          <a:latin typeface="Arial" charset="0"/>
                          <a:cs typeface="Arial" charset="0"/>
                        </a:rPr>
                        <a:t>2</a:t>
                      </a:r>
                      <a:endParaRPr kumimoji="0" lang="en-GB" sz="2800" b="0" i="0" u="none" strike="noStrike" cap="none" normalizeH="0" baseline="0" smtClean="0">
                        <a:ln>
                          <a:noFill/>
                        </a:ln>
                        <a:solidFill>
                          <a:schemeClr val="tx1"/>
                        </a:solidFill>
                        <a:effectLst/>
                        <a:latin typeface="Arial" charset="0"/>
                        <a:cs typeface="Arial" charset="0"/>
                      </a:endParaRPr>
                    </a:p>
                  </a:txBody>
                  <a:tcPr marL="90000" marR="90000" marT="4680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cs typeface="Arial" charset="0"/>
                      </a:endParaRPr>
                    </a:p>
                  </a:txBody>
                  <a:tcPr marL="90000" marR="90000" marT="4680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50000"/>
                        </a:spcAft>
                        <a:buClrTx/>
                        <a:buSzTx/>
                        <a:buFontTx/>
                        <a:buNone/>
                        <a:tabLst/>
                      </a:pPr>
                      <a:r>
                        <a:rPr kumimoji="0" lang="en-GB" sz="1800" b="0" i="0" u="none" strike="noStrike" cap="none" normalizeH="0" baseline="0" smtClean="0">
                          <a:ln>
                            <a:noFill/>
                          </a:ln>
                          <a:solidFill>
                            <a:schemeClr val="tx1"/>
                          </a:solidFill>
                          <a:effectLst/>
                          <a:latin typeface="Arial" charset="0"/>
                          <a:cs typeface="Arial" charset="0"/>
                        </a:rPr>
                        <a:t>Stays brown solution (no reaction)</a:t>
                      </a:r>
                      <a:endParaRPr kumimoji="0" lang="en-GB" sz="2400" b="0" i="0" u="none" strike="noStrike" cap="none" normalizeH="0" baseline="0" smtClean="0">
                        <a:ln>
                          <a:noFill/>
                        </a:ln>
                        <a:solidFill>
                          <a:schemeClr val="tx1"/>
                        </a:solidFill>
                        <a:effectLst/>
                        <a:latin typeface="Arial" charset="0"/>
                        <a:cs typeface="Arial" charset="0"/>
                      </a:endParaRPr>
                    </a:p>
                  </a:txBody>
                  <a:tcPr marL="90000" marR="90000" marT="4680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12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cs typeface="Arial" charset="0"/>
                        </a:rPr>
                        <a:t>I</a:t>
                      </a:r>
                      <a:r>
                        <a:rPr kumimoji="0" lang="en-GB" sz="1600" b="0" i="0" u="none" strike="noStrike" cap="none" normalizeH="0" baseline="30000" smtClean="0">
                          <a:ln>
                            <a:noFill/>
                          </a:ln>
                          <a:solidFill>
                            <a:schemeClr val="tx1"/>
                          </a:solidFill>
                          <a:effectLst/>
                          <a:latin typeface="Arial" charset="0"/>
                          <a:cs typeface="Arial" charset="0"/>
                        </a:rPr>
                        <a:t>–</a:t>
                      </a:r>
                      <a:r>
                        <a:rPr kumimoji="0" lang="en-GB" sz="1600" b="0" i="0" u="none" strike="noStrike" cap="none" normalizeH="0" baseline="0" smtClean="0">
                          <a:ln>
                            <a:noFill/>
                          </a:ln>
                          <a:solidFill>
                            <a:schemeClr val="tx1"/>
                          </a:solidFill>
                          <a:effectLst/>
                          <a:latin typeface="Arial" charset="0"/>
                          <a:cs typeface="Arial" charset="0"/>
                        </a:rPr>
                        <a:t>(aq)</a:t>
                      </a:r>
                      <a:endParaRPr kumimoji="0" lang="en-US" sz="1600" b="0" i="0" u="none" strike="noStrike" cap="none" normalizeH="0" baseline="0" smtClean="0">
                        <a:ln>
                          <a:noFill/>
                        </a:ln>
                        <a:solidFill>
                          <a:schemeClr val="tx1"/>
                        </a:solidFill>
                        <a:effectLst/>
                        <a:latin typeface="Arial" charset="0"/>
                        <a:cs typeface="Arial" charset="0"/>
                      </a:endParaRPr>
                    </a:p>
                  </a:txBody>
                  <a:tcPr marL="90000" marR="90000" marT="4680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50000"/>
                        </a:spcAft>
                        <a:buClrTx/>
                        <a:buSzTx/>
                        <a:buFontTx/>
                        <a:buNone/>
                        <a:tabLst/>
                      </a:pPr>
                      <a:r>
                        <a:rPr kumimoji="0" lang="en-GB" sz="1800" b="0" i="0" u="none" strike="noStrike" cap="none" normalizeH="0" baseline="0" smtClean="0">
                          <a:ln>
                            <a:noFill/>
                          </a:ln>
                          <a:solidFill>
                            <a:schemeClr val="tx1"/>
                          </a:solidFill>
                          <a:effectLst/>
                          <a:latin typeface="Arial" charset="0"/>
                          <a:cs typeface="Arial" charset="0"/>
                        </a:rPr>
                        <a:t>Brown solution forms     (I</a:t>
                      </a:r>
                      <a:r>
                        <a:rPr kumimoji="0" lang="en-GB" sz="1800" b="0" i="0" u="none" strike="noStrike" cap="none" normalizeH="0" baseline="-25000" smtClean="0">
                          <a:ln>
                            <a:noFill/>
                          </a:ln>
                          <a:solidFill>
                            <a:schemeClr val="tx1"/>
                          </a:solidFill>
                          <a:effectLst/>
                          <a:latin typeface="Arial" charset="0"/>
                          <a:cs typeface="Arial" charset="0"/>
                        </a:rPr>
                        <a:t>2</a:t>
                      </a:r>
                      <a:r>
                        <a:rPr kumimoji="0" lang="en-GB" sz="1800" b="0" i="0" u="none" strike="noStrike" cap="none" normalizeH="0" baseline="0" smtClean="0">
                          <a:ln>
                            <a:noFill/>
                          </a:ln>
                          <a:solidFill>
                            <a:schemeClr val="tx1"/>
                          </a:solidFill>
                          <a:effectLst/>
                          <a:latin typeface="Arial" charset="0"/>
                          <a:cs typeface="Arial" charset="0"/>
                        </a:rPr>
                        <a:t> forms)</a:t>
                      </a:r>
                      <a:endParaRPr kumimoji="0" lang="en-US" sz="2800" b="0"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cs typeface="Arial" charset="0"/>
                        </a:rPr>
                        <a:t>Cl</a:t>
                      </a:r>
                      <a:r>
                        <a:rPr kumimoji="0" lang="en-GB" sz="1800" b="0" i="0" u="none" strike="noStrike" cap="none" normalizeH="0" baseline="-25000" smtClean="0">
                          <a:ln>
                            <a:noFill/>
                          </a:ln>
                          <a:solidFill>
                            <a:schemeClr val="tx1"/>
                          </a:solidFill>
                          <a:effectLst/>
                          <a:latin typeface="Arial" charset="0"/>
                          <a:cs typeface="Arial" charset="0"/>
                        </a:rPr>
                        <a:t>2</a:t>
                      </a:r>
                      <a:r>
                        <a:rPr kumimoji="0" lang="en-GB" sz="1800" b="0" i="0" u="none" strike="noStrike" cap="none" normalizeH="0" baseline="0" smtClean="0">
                          <a:ln>
                            <a:noFill/>
                          </a:ln>
                          <a:solidFill>
                            <a:schemeClr val="tx1"/>
                          </a:solidFill>
                          <a:effectLst/>
                          <a:latin typeface="Arial" charset="0"/>
                          <a:cs typeface="Arial" charset="0"/>
                        </a:rPr>
                        <a:t> + 2 I</a:t>
                      </a:r>
                      <a:r>
                        <a:rPr kumimoji="0" lang="en-GB" sz="2800" b="0" i="0" u="none" strike="noStrike" cap="none" normalizeH="0" baseline="30000" smtClean="0">
                          <a:ln>
                            <a:noFill/>
                          </a:ln>
                          <a:solidFill>
                            <a:schemeClr val="tx1"/>
                          </a:solidFill>
                          <a:effectLst/>
                          <a:latin typeface="Arial" charset="0"/>
                          <a:cs typeface="Arial" charset="0"/>
                        </a:rPr>
                        <a:t>-</a:t>
                      </a:r>
                      <a:r>
                        <a:rPr kumimoji="0" lang="en-GB" sz="1800" b="0" i="0" u="none" strike="noStrike" cap="none" normalizeH="0" baseline="0" smtClean="0">
                          <a:ln>
                            <a:noFill/>
                          </a:ln>
                          <a:solidFill>
                            <a:schemeClr val="tx1"/>
                          </a:solidFill>
                          <a:effectLst/>
                          <a:latin typeface="Arial" charset="0"/>
                          <a:cs typeface="Arial" charset="0"/>
                        </a:rPr>
                        <a:t> → 2 Cl</a:t>
                      </a:r>
                      <a:r>
                        <a:rPr kumimoji="0" lang="en-GB" sz="2800" b="0" i="0" u="none" strike="noStrike" cap="none" normalizeH="0" baseline="30000" smtClean="0">
                          <a:ln>
                            <a:noFill/>
                          </a:ln>
                          <a:solidFill>
                            <a:schemeClr val="tx1"/>
                          </a:solidFill>
                          <a:effectLst/>
                          <a:latin typeface="Arial" charset="0"/>
                          <a:cs typeface="Arial" charset="0"/>
                        </a:rPr>
                        <a:t>-</a:t>
                      </a:r>
                      <a:r>
                        <a:rPr kumimoji="0" lang="en-GB" sz="1800" b="0" i="0" u="none" strike="noStrike" cap="none" normalizeH="0" baseline="0" smtClean="0">
                          <a:ln>
                            <a:noFill/>
                          </a:ln>
                          <a:solidFill>
                            <a:schemeClr val="tx1"/>
                          </a:solidFill>
                          <a:effectLst/>
                          <a:latin typeface="Arial" charset="0"/>
                          <a:cs typeface="Arial" charset="0"/>
                        </a:rPr>
                        <a:t> + I</a:t>
                      </a:r>
                      <a:r>
                        <a:rPr kumimoji="0" lang="en-GB" sz="1800" b="0" i="0" u="none" strike="noStrike" cap="none" normalizeH="0" baseline="-25000" smtClean="0">
                          <a:ln>
                            <a:noFill/>
                          </a:ln>
                          <a:solidFill>
                            <a:schemeClr val="tx1"/>
                          </a:solidFill>
                          <a:effectLst/>
                          <a:latin typeface="Arial" charset="0"/>
                          <a:cs typeface="Arial" charset="0"/>
                        </a:rPr>
                        <a:t>2</a:t>
                      </a:r>
                      <a:endParaRPr kumimoji="0" lang="en-GB" sz="2400" b="0" i="0" u="none" strike="noStrike" cap="none" normalizeH="0" baseline="0" smtClean="0">
                        <a:ln>
                          <a:noFill/>
                        </a:ln>
                        <a:solidFill>
                          <a:schemeClr val="tx1"/>
                        </a:solidFill>
                        <a:effectLst/>
                        <a:latin typeface="Arial" charset="0"/>
                        <a:cs typeface="Arial" charset="0"/>
                      </a:endParaRPr>
                    </a:p>
                  </a:txBody>
                  <a:tcPr marL="90000" marR="90000" marT="4680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50000"/>
                        </a:spcAft>
                        <a:buClrTx/>
                        <a:buSzTx/>
                        <a:buFontTx/>
                        <a:buNone/>
                        <a:tabLst/>
                      </a:pPr>
                      <a:r>
                        <a:rPr kumimoji="0" lang="en-GB" sz="1800" b="0" i="0" u="none" strike="noStrike" cap="none" normalizeH="0" baseline="0" smtClean="0">
                          <a:ln>
                            <a:noFill/>
                          </a:ln>
                          <a:solidFill>
                            <a:schemeClr val="tx1"/>
                          </a:solidFill>
                          <a:effectLst/>
                          <a:latin typeface="Arial" charset="0"/>
                          <a:cs typeface="Arial" charset="0"/>
                        </a:rPr>
                        <a:t>Brown solution forms     (I</a:t>
                      </a:r>
                      <a:r>
                        <a:rPr kumimoji="0" lang="en-GB" sz="1800" b="0" i="0" u="none" strike="noStrike" cap="none" normalizeH="0" baseline="-25000" smtClean="0">
                          <a:ln>
                            <a:noFill/>
                          </a:ln>
                          <a:solidFill>
                            <a:schemeClr val="tx1"/>
                          </a:solidFill>
                          <a:effectLst/>
                          <a:latin typeface="Arial" charset="0"/>
                          <a:cs typeface="Arial" charset="0"/>
                        </a:rPr>
                        <a:t>2</a:t>
                      </a:r>
                      <a:r>
                        <a:rPr kumimoji="0" lang="en-GB" sz="1800" b="0" i="0" u="none" strike="noStrike" cap="none" normalizeH="0" baseline="0" smtClean="0">
                          <a:ln>
                            <a:noFill/>
                          </a:ln>
                          <a:solidFill>
                            <a:schemeClr val="tx1"/>
                          </a:solidFill>
                          <a:effectLst/>
                          <a:latin typeface="Arial" charset="0"/>
                          <a:cs typeface="Arial" charset="0"/>
                        </a:rPr>
                        <a:t> forms)</a:t>
                      </a:r>
                      <a:endParaRPr kumimoji="0" lang="en-US" sz="2800" b="0"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cs typeface="Arial" charset="0"/>
                        </a:rPr>
                        <a:t>Br</a:t>
                      </a:r>
                      <a:r>
                        <a:rPr kumimoji="0" lang="en-GB" sz="1800" b="0" i="0" u="none" strike="noStrike" cap="none" normalizeH="0" baseline="-25000" smtClean="0">
                          <a:ln>
                            <a:noFill/>
                          </a:ln>
                          <a:solidFill>
                            <a:schemeClr val="tx1"/>
                          </a:solidFill>
                          <a:effectLst/>
                          <a:latin typeface="Arial" charset="0"/>
                          <a:cs typeface="Arial" charset="0"/>
                        </a:rPr>
                        <a:t>2</a:t>
                      </a:r>
                      <a:r>
                        <a:rPr kumimoji="0" lang="en-GB" sz="1800" b="0" i="0" u="none" strike="noStrike" cap="none" normalizeH="0" baseline="0" smtClean="0">
                          <a:ln>
                            <a:noFill/>
                          </a:ln>
                          <a:solidFill>
                            <a:schemeClr val="tx1"/>
                          </a:solidFill>
                          <a:effectLst/>
                          <a:latin typeface="Arial" charset="0"/>
                          <a:cs typeface="Arial" charset="0"/>
                        </a:rPr>
                        <a:t> + 2 I</a:t>
                      </a:r>
                      <a:r>
                        <a:rPr kumimoji="0" lang="en-GB" sz="2800" b="0" i="0" u="none" strike="noStrike" cap="none" normalizeH="0" baseline="30000" smtClean="0">
                          <a:ln>
                            <a:noFill/>
                          </a:ln>
                          <a:solidFill>
                            <a:schemeClr val="tx1"/>
                          </a:solidFill>
                          <a:effectLst/>
                          <a:latin typeface="Arial" charset="0"/>
                          <a:cs typeface="Arial" charset="0"/>
                        </a:rPr>
                        <a:t>-</a:t>
                      </a:r>
                      <a:r>
                        <a:rPr kumimoji="0" lang="en-GB" sz="1800" b="0" i="0" u="none" strike="noStrike" cap="none" normalizeH="0" baseline="0" smtClean="0">
                          <a:ln>
                            <a:noFill/>
                          </a:ln>
                          <a:solidFill>
                            <a:schemeClr val="tx1"/>
                          </a:solidFill>
                          <a:effectLst/>
                          <a:latin typeface="Arial" charset="0"/>
                          <a:cs typeface="Arial" charset="0"/>
                        </a:rPr>
                        <a:t> → 2 Br</a:t>
                      </a:r>
                      <a:r>
                        <a:rPr kumimoji="0" lang="en-GB" sz="2800" b="0" i="0" u="none" strike="noStrike" cap="none" normalizeH="0" baseline="30000" smtClean="0">
                          <a:ln>
                            <a:noFill/>
                          </a:ln>
                          <a:solidFill>
                            <a:schemeClr val="tx1"/>
                          </a:solidFill>
                          <a:effectLst/>
                          <a:latin typeface="Arial" charset="0"/>
                          <a:cs typeface="Arial" charset="0"/>
                        </a:rPr>
                        <a:t>-</a:t>
                      </a:r>
                      <a:r>
                        <a:rPr kumimoji="0" lang="en-GB" sz="1800" b="0" i="0" u="none" strike="noStrike" cap="none" normalizeH="0" baseline="0" smtClean="0">
                          <a:ln>
                            <a:noFill/>
                          </a:ln>
                          <a:solidFill>
                            <a:schemeClr val="tx1"/>
                          </a:solidFill>
                          <a:effectLst/>
                          <a:latin typeface="Arial" charset="0"/>
                          <a:cs typeface="Arial" charset="0"/>
                        </a:rPr>
                        <a:t> + I</a:t>
                      </a:r>
                      <a:r>
                        <a:rPr kumimoji="0" lang="en-GB" sz="1800" b="0" i="0" u="none" strike="noStrike" cap="none" normalizeH="0" baseline="-25000" smtClean="0">
                          <a:ln>
                            <a:noFill/>
                          </a:ln>
                          <a:solidFill>
                            <a:schemeClr val="tx1"/>
                          </a:solidFill>
                          <a:effectLst/>
                          <a:latin typeface="Arial" charset="0"/>
                          <a:cs typeface="Arial" charset="0"/>
                        </a:rPr>
                        <a:t>2</a:t>
                      </a:r>
                    </a:p>
                  </a:txBody>
                  <a:tcPr marL="90000" marR="90000" marT="4680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cs typeface="Arial" charset="0"/>
                      </a:endParaRPr>
                    </a:p>
                  </a:txBody>
                  <a:tcPr marL="90000" marR="90000" marT="4680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r>
            </a:tbl>
          </a:graphicData>
        </a:graphic>
      </p:graphicFrame>
      <p:sp>
        <p:nvSpPr>
          <p:cNvPr id="21533" name="TextBox 5"/>
          <p:cNvSpPr txBox="1">
            <a:spLocks noChangeArrowheads="1"/>
          </p:cNvSpPr>
          <p:nvPr/>
        </p:nvSpPr>
        <p:spPr bwMode="auto">
          <a:xfrm>
            <a:off x="4567238" y="6581775"/>
            <a:ext cx="4608512" cy="276225"/>
          </a:xfrm>
          <a:prstGeom prst="rect">
            <a:avLst/>
          </a:prstGeom>
          <a:noFill/>
          <a:ln w="9525">
            <a:noFill/>
            <a:miter lim="800000"/>
            <a:headEnd/>
            <a:tailEnd/>
          </a:ln>
        </p:spPr>
        <p:txBody>
          <a:bodyPr>
            <a:spAutoFit/>
          </a:bodyPr>
          <a:lstStyle/>
          <a:p>
            <a:r>
              <a:rPr lang="en-GB" sz="1200">
                <a:solidFill>
                  <a:srgbClr val="000000"/>
                </a:solidFill>
                <a:latin typeface="Verdana" pitchFamily="34" charset="0"/>
              </a:rPr>
              <a:t>© www.chemsheets.co.uk          AS 035     10-Jul-12</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95288" y="620713"/>
            <a:ext cx="8229600" cy="863600"/>
          </a:xfrm>
          <a:solidFill>
            <a:srgbClr val="00FF00"/>
          </a:solidFill>
          <a:ln>
            <a:solidFill>
              <a:schemeClr val="tx1"/>
            </a:solidFill>
          </a:ln>
        </p:spPr>
        <p:txBody>
          <a:bodyPr anchorCtr="1"/>
          <a:lstStyle/>
          <a:p>
            <a:pPr algn="l" eaLnBrk="1" hangingPunct="1"/>
            <a:r>
              <a:rPr lang="en-GB" sz="3200" smtClean="0">
                <a:latin typeface="Arial Black" pitchFamily="34" charset="0"/>
              </a:rPr>
              <a:t>Oxidising power trend:  Cl</a:t>
            </a:r>
            <a:r>
              <a:rPr lang="en-GB" sz="3200" baseline="-25000" smtClean="0">
                <a:latin typeface="Arial Black" pitchFamily="34" charset="0"/>
              </a:rPr>
              <a:t>2</a:t>
            </a:r>
            <a:r>
              <a:rPr lang="en-GB" sz="3200" smtClean="0">
                <a:latin typeface="Arial Black" pitchFamily="34" charset="0"/>
              </a:rPr>
              <a:t> &gt; Br</a:t>
            </a:r>
            <a:r>
              <a:rPr lang="en-GB" sz="3200" baseline="-25000" smtClean="0">
                <a:latin typeface="Arial Black" pitchFamily="34" charset="0"/>
              </a:rPr>
              <a:t>2</a:t>
            </a:r>
            <a:r>
              <a:rPr lang="en-GB" sz="3200" smtClean="0">
                <a:latin typeface="Arial Black" pitchFamily="34" charset="0"/>
              </a:rPr>
              <a:t> &gt; I</a:t>
            </a:r>
            <a:r>
              <a:rPr lang="en-GB" sz="3200" baseline="-25000" smtClean="0">
                <a:latin typeface="Arial Black" pitchFamily="34" charset="0"/>
              </a:rPr>
              <a:t>2</a:t>
            </a:r>
            <a:endParaRPr lang="en-US" sz="3200" baseline="-25000" smtClean="0">
              <a:latin typeface="Arial Black" pitchFamily="34" charset="0"/>
            </a:endParaRPr>
          </a:p>
        </p:txBody>
      </p:sp>
      <p:sp>
        <p:nvSpPr>
          <p:cNvPr id="4099" name="Rectangle 3"/>
          <p:cNvSpPr>
            <a:spLocks noGrp="1" noChangeArrowheads="1"/>
          </p:cNvSpPr>
          <p:nvPr>
            <p:ph type="body" idx="1"/>
          </p:nvPr>
        </p:nvSpPr>
        <p:spPr>
          <a:xfrm>
            <a:off x="0" y="1844675"/>
            <a:ext cx="8820150" cy="1757363"/>
          </a:xfrm>
        </p:spPr>
        <p:txBody>
          <a:bodyPr/>
          <a:lstStyle/>
          <a:p>
            <a:pPr eaLnBrk="1" hangingPunct="1">
              <a:buFontTx/>
              <a:buNone/>
            </a:pPr>
            <a:r>
              <a:rPr lang="en-GB" smtClean="0"/>
              <a:t>	</a:t>
            </a:r>
            <a:r>
              <a:rPr lang="en-GB" sz="2800" smtClean="0"/>
              <a:t>When a halogen acts as an oxidising agent, it gains electrons (taken from the oxidised species).</a:t>
            </a:r>
          </a:p>
          <a:p>
            <a:pPr eaLnBrk="1" hangingPunct="1">
              <a:buFontTx/>
              <a:buNone/>
            </a:pPr>
            <a:endParaRPr lang="en-GB" sz="700" smtClean="0"/>
          </a:p>
          <a:p>
            <a:pPr algn="ctr" eaLnBrk="1" hangingPunct="1">
              <a:buFontTx/>
              <a:buNone/>
            </a:pPr>
            <a:r>
              <a:rPr lang="en-GB" sz="2800" smtClean="0"/>
              <a:t>	X</a:t>
            </a:r>
            <a:r>
              <a:rPr lang="en-GB" sz="2800" baseline="-25000" smtClean="0"/>
              <a:t>2</a:t>
            </a:r>
            <a:r>
              <a:rPr lang="en-GB" sz="2800" smtClean="0"/>
              <a:t>  +  2 e</a:t>
            </a:r>
            <a:r>
              <a:rPr lang="en-GB" sz="4000" baseline="30000" smtClean="0"/>
              <a:t>-</a:t>
            </a:r>
            <a:r>
              <a:rPr lang="en-GB" sz="2800" baseline="30000" smtClean="0"/>
              <a:t>  </a:t>
            </a:r>
            <a:r>
              <a:rPr lang="en-GB" sz="2800" smtClean="0"/>
              <a:t>→  2 X</a:t>
            </a:r>
            <a:r>
              <a:rPr lang="en-GB" sz="4000" baseline="30000" smtClean="0"/>
              <a:t>-</a:t>
            </a:r>
          </a:p>
          <a:p>
            <a:pPr eaLnBrk="1" hangingPunct="1">
              <a:buFontTx/>
              <a:buNone/>
            </a:pPr>
            <a:endParaRPr lang="en-GB" sz="1800" baseline="30000" smtClean="0"/>
          </a:p>
        </p:txBody>
      </p:sp>
      <p:sp>
        <p:nvSpPr>
          <p:cNvPr id="4100" name="Rectangle 4"/>
          <p:cNvSpPr>
            <a:spLocks noChangeArrowheads="1"/>
          </p:cNvSpPr>
          <p:nvPr/>
        </p:nvSpPr>
        <p:spPr bwMode="auto">
          <a:xfrm>
            <a:off x="2484438" y="3933825"/>
            <a:ext cx="6408737" cy="1982788"/>
          </a:xfrm>
          <a:prstGeom prst="rect">
            <a:avLst/>
          </a:prstGeom>
          <a:noFill/>
          <a:ln w="9525">
            <a:noFill/>
            <a:miter lim="800000"/>
            <a:headEnd/>
            <a:tailEnd/>
          </a:ln>
        </p:spPr>
        <p:txBody>
          <a:bodyPr>
            <a:spAutoFit/>
          </a:bodyPr>
          <a:lstStyle/>
          <a:p>
            <a:r>
              <a:rPr lang="en-GB" sz="2800"/>
              <a:t>Down the group it becomes </a:t>
            </a:r>
            <a:r>
              <a:rPr lang="en-GB" sz="2800">
                <a:solidFill>
                  <a:srgbClr val="FF0000"/>
                </a:solidFill>
              </a:rPr>
              <a:t>harder</a:t>
            </a:r>
            <a:r>
              <a:rPr lang="en-GB" sz="2800"/>
              <a:t> to gain an electron because:</a:t>
            </a:r>
          </a:p>
          <a:p>
            <a:endParaRPr lang="en-GB" sz="1200"/>
          </a:p>
          <a:p>
            <a:r>
              <a:rPr lang="en-GB" sz="2800"/>
              <a:t>atoms are </a:t>
            </a:r>
            <a:r>
              <a:rPr lang="en-GB" sz="2800">
                <a:solidFill>
                  <a:srgbClr val="FF0000"/>
                </a:solidFill>
              </a:rPr>
              <a:t>larger</a:t>
            </a:r>
            <a:r>
              <a:rPr lang="en-GB" sz="2800"/>
              <a:t> &amp; there is </a:t>
            </a:r>
            <a:r>
              <a:rPr lang="en-GB" sz="2800">
                <a:solidFill>
                  <a:srgbClr val="FF0000"/>
                </a:solidFill>
              </a:rPr>
              <a:t>more shielding</a:t>
            </a:r>
            <a:r>
              <a:rPr lang="en-GB" sz="2800"/>
              <a:t> (due to extra electron shell)</a:t>
            </a:r>
          </a:p>
        </p:txBody>
      </p:sp>
      <p:grpSp>
        <p:nvGrpSpPr>
          <p:cNvPr id="2" name="Group 17"/>
          <p:cNvGrpSpPr>
            <a:grpSpLocks/>
          </p:cNvGrpSpPr>
          <p:nvPr/>
        </p:nvGrpSpPr>
        <p:grpSpPr bwMode="auto">
          <a:xfrm>
            <a:off x="539750" y="3213100"/>
            <a:ext cx="1296988" cy="3168650"/>
            <a:chOff x="4694" y="2024"/>
            <a:chExt cx="817" cy="1996"/>
          </a:xfrm>
        </p:grpSpPr>
        <p:grpSp>
          <p:nvGrpSpPr>
            <p:cNvPr id="3" name="Group 7"/>
            <p:cNvGrpSpPr>
              <a:grpSpLocks/>
            </p:cNvGrpSpPr>
            <p:nvPr/>
          </p:nvGrpSpPr>
          <p:grpSpPr bwMode="auto">
            <a:xfrm>
              <a:off x="4876" y="2024"/>
              <a:ext cx="454" cy="454"/>
              <a:chOff x="3379" y="3339"/>
              <a:chExt cx="454" cy="454"/>
            </a:xfrm>
          </p:grpSpPr>
          <p:sp>
            <p:nvSpPr>
              <p:cNvPr id="22541" name="Oval 5"/>
              <p:cNvSpPr>
                <a:spLocks noChangeArrowheads="1"/>
              </p:cNvSpPr>
              <p:nvPr/>
            </p:nvSpPr>
            <p:spPr bwMode="auto">
              <a:xfrm>
                <a:off x="3379" y="3339"/>
                <a:ext cx="454" cy="454"/>
              </a:xfrm>
              <a:prstGeom prst="ellipse">
                <a:avLst/>
              </a:prstGeom>
              <a:solidFill>
                <a:srgbClr val="00FF00"/>
              </a:solidFill>
              <a:ln w="9525">
                <a:noFill/>
                <a:round/>
                <a:headEnd/>
                <a:tailEnd/>
              </a:ln>
            </p:spPr>
            <p:txBody>
              <a:bodyPr wrap="none" anchor="ctr"/>
              <a:lstStyle/>
              <a:p>
                <a:endParaRPr lang="en-GB"/>
              </a:p>
            </p:txBody>
          </p:sp>
          <p:sp>
            <p:nvSpPr>
              <p:cNvPr id="22542" name="Text Box 6"/>
              <p:cNvSpPr txBox="1">
                <a:spLocks noChangeArrowheads="1"/>
              </p:cNvSpPr>
              <p:nvPr/>
            </p:nvSpPr>
            <p:spPr bwMode="auto">
              <a:xfrm>
                <a:off x="3470" y="3430"/>
                <a:ext cx="272" cy="231"/>
              </a:xfrm>
              <a:prstGeom prst="rect">
                <a:avLst/>
              </a:prstGeom>
              <a:noFill/>
              <a:ln w="9525">
                <a:noFill/>
                <a:miter lim="800000"/>
                <a:headEnd/>
                <a:tailEnd/>
              </a:ln>
            </p:spPr>
            <p:txBody>
              <a:bodyPr>
                <a:spAutoFit/>
              </a:bodyPr>
              <a:lstStyle/>
              <a:p>
                <a:pPr>
                  <a:spcBef>
                    <a:spcPct val="50000"/>
                  </a:spcBef>
                </a:pPr>
                <a:r>
                  <a:rPr lang="en-GB"/>
                  <a:t>Cl</a:t>
                </a:r>
                <a:endParaRPr lang="en-US"/>
              </a:p>
            </p:txBody>
          </p:sp>
        </p:grpSp>
        <p:sp>
          <p:nvSpPr>
            <p:cNvPr id="22536" name="Oval 10"/>
            <p:cNvSpPr>
              <a:spLocks noChangeArrowheads="1"/>
            </p:cNvSpPr>
            <p:nvPr/>
          </p:nvSpPr>
          <p:spPr bwMode="auto">
            <a:xfrm>
              <a:off x="4785" y="2568"/>
              <a:ext cx="635" cy="589"/>
            </a:xfrm>
            <a:prstGeom prst="ellipse">
              <a:avLst/>
            </a:prstGeom>
            <a:solidFill>
              <a:srgbClr val="FF6600"/>
            </a:solidFill>
            <a:ln w="9525">
              <a:noFill/>
              <a:round/>
              <a:headEnd/>
              <a:tailEnd/>
            </a:ln>
          </p:spPr>
          <p:txBody>
            <a:bodyPr wrap="none" anchor="ctr"/>
            <a:lstStyle/>
            <a:p>
              <a:endParaRPr lang="en-GB"/>
            </a:p>
          </p:txBody>
        </p:sp>
        <p:sp>
          <p:nvSpPr>
            <p:cNvPr id="22537" name="Text Box 11"/>
            <p:cNvSpPr txBox="1">
              <a:spLocks noChangeArrowheads="1"/>
            </p:cNvSpPr>
            <p:nvPr/>
          </p:nvSpPr>
          <p:spPr bwMode="auto">
            <a:xfrm>
              <a:off x="4967" y="2750"/>
              <a:ext cx="381" cy="231"/>
            </a:xfrm>
            <a:prstGeom prst="rect">
              <a:avLst/>
            </a:prstGeom>
            <a:noFill/>
            <a:ln w="9525">
              <a:noFill/>
              <a:miter lim="800000"/>
              <a:headEnd/>
              <a:tailEnd/>
            </a:ln>
          </p:spPr>
          <p:txBody>
            <a:bodyPr>
              <a:spAutoFit/>
            </a:bodyPr>
            <a:lstStyle/>
            <a:p>
              <a:pPr>
                <a:spcBef>
                  <a:spcPct val="50000"/>
                </a:spcBef>
              </a:pPr>
              <a:r>
                <a:rPr lang="en-GB"/>
                <a:t>Br</a:t>
              </a:r>
              <a:endParaRPr lang="en-US"/>
            </a:p>
          </p:txBody>
        </p:sp>
        <p:grpSp>
          <p:nvGrpSpPr>
            <p:cNvPr id="4" name="Group 16"/>
            <p:cNvGrpSpPr>
              <a:grpSpLocks/>
            </p:cNvGrpSpPr>
            <p:nvPr/>
          </p:nvGrpSpPr>
          <p:grpSpPr bwMode="auto">
            <a:xfrm>
              <a:off x="4694" y="3249"/>
              <a:ext cx="817" cy="771"/>
              <a:chOff x="4739" y="2478"/>
              <a:chExt cx="817" cy="771"/>
            </a:xfrm>
          </p:grpSpPr>
          <p:sp>
            <p:nvSpPr>
              <p:cNvPr id="22539" name="Oval 13"/>
              <p:cNvSpPr>
                <a:spLocks noChangeArrowheads="1"/>
              </p:cNvSpPr>
              <p:nvPr/>
            </p:nvSpPr>
            <p:spPr bwMode="auto">
              <a:xfrm>
                <a:off x="4739" y="2478"/>
                <a:ext cx="817" cy="771"/>
              </a:xfrm>
              <a:prstGeom prst="ellipse">
                <a:avLst/>
              </a:prstGeom>
              <a:solidFill>
                <a:srgbClr val="CC99FF"/>
              </a:solidFill>
              <a:ln w="9525">
                <a:noFill/>
                <a:round/>
                <a:headEnd/>
                <a:tailEnd/>
              </a:ln>
            </p:spPr>
            <p:txBody>
              <a:bodyPr wrap="none" anchor="ctr"/>
              <a:lstStyle/>
              <a:p>
                <a:endParaRPr lang="en-GB"/>
              </a:p>
            </p:txBody>
          </p:sp>
          <p:sp>
            <p:nvSpPr>
              <p:cNvPr id="22540" name="Text Box 14"/>
              <p:cNvSpPr txBox="1">
                <a:spLocks noChangeArrowheads="1"/>
              </p:cNvSpPr>
              <p:nvPr/>
            </p:nvSpPr>
            <p:spPr bwMode="auto">
              <a:xfrm>
                <a:off x="5057" y="2750"/>
                <a:ext cx="227" cy="231"/>
              </a:xfrm>
              <a:prstGeom prst="rect">
                <a:avLst/>
              </a:prstGeom>
              <a:solidFill>
                <a:srgbClr val="CC99FF"/>
              </a:solidFill>
              <a:ln w="9525">
                <a:noFill/>
                <a:miter lim="800000"/>
                <a:headEnd/>
                <a:tailEnd/>
              </a:ln>
            </p:spPr>
            <p:txBody>
              <a:bodyPr>
                <a:spAutoFit/>
              </a:bodyPr>
              <a:lstStyle/>
              <a:p>
                <a:pPr>
                  <a:spcBef>
                    <a:spcPct val="50000"/>
                  </a:spcBef>
                </a:pPr>
                <a:r>
                  <a:rPr lang="en-GB"/>
                  <a:t>I</a:t>
                </a:r>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P spid="410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Starter</a:t>
            </a:r>
            <a:endParaRPr lang="en-GB" dirty="0"/>
          </a:p>
        </p:txBody>
      </p:sp>
      <p:sp>
        <p:nvSpPr>
          <p:cNvPr id="5" name="Cloud Callout 4"/>
          <p:cNvSpPr/>
          <p:nvPr/>
        </p:nvSpPr>
        <p:spPr>
          <a:xfrm>
            <a:off x="1835696" y="2780928"/>
            <a:ext cx="5904656" cy="18002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What can you remember from GCSE?</a:t>
            </a:r>
            <a:endParaRPr lang="en-GB"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8904"/>
            <a:ext cx="9144000" cy="6620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71600" y="3174466"/>
            <a:ext cx="2448272" cy="369332"/>
          </a:xfrm>
          <a:prstGeom prst="rect">
            <a:avLst/>
          </a:prstGeom>
          <a:noFill/>
        </p:spPr>
        <p:txBody>
          <a:bodyPr wrap="square" rtlCol="0">
            <a:spAutoFit/>
          </a:bodyPr>
          <a:lstStyle/>
          <a:p>
            <a:r>
              <a:rPr lang="en-GB" b="1" dirty="0" smtClean="0">
                <a:solidFill>
                  <a:srgbClr val="FF0000"/>
                </a:solidFill>
              </a:rPr>
              <a:t>Cl</a:t>
            </a:r>
            <a:r>
              <a:rPr lang="en-GB" b="1" baseline="-25000" dirty="0" smtClean="0">
                <a:solidFill>
                  <a:srgbClr val="FF0000"/>
                </a:solidFill>
              </a:rPr>
              <a:t>2</a:t>
            </a:r>
            <a:r>
              <a:rPr lang="en-GB" b="1" dirty="0" smtClean="0">
                <a:solidFill>
                  <a:srgbClr val="FF0000"/>
                </a:solidFill>
              </a:rPr>
              <a:t> + 2Br</a:t>
            </a:r>
            <a:r>
              <a:rPr lang="en-GB" b="1" baseline="30000" dirty="0" smtClean="0">
                <a:solidFill>
                  <a:srgbClr val="FF0000"/>
                </a:solidFill>
              </a:rPr>
              <a:t>-</a:t>
            </a:r>
            <a:r>
              <a:rPr lang="en-GB" b="1" dirty="0" smtClean="0">
                <a:solidFill>
                  <a:srgbClr val="FF0000"/>
                </a:solidFill>
              </a:rPr>
              <a:t>  →  2Cl</a:t>
            </a:r>
            <a:r>
              <a:rPr lang="en-GB" b="1" baseline="30000" dirty="0" smtClean="0">
                <a:solidFill>
                  <a:srgbClr val="FF0000"/>
                </a:solidFill>
              </a:rPr>
              <a:t>-</a:t>
            </a:r>
            <a:r>
              <a:rPr lang="en-GB" b="1" dirty="0" smtClean="0">
                <a:solidFill>
                  <a:srgbClr val="FF0000"/>
                </a:solidFill>
              </a:rPr>
              <a:t>  +  Br</a:t>
            </a:r>
            <a:r>
              <a:rPr lang="en-GB" b="1" baseline="-25000" dirty="0" smtClean="0">
                <a:solidFill>
                  <a:srgbClr val="FF0000"/>
                </a:solidFill>
              </a:rPr>
              <a:t>2</a:t>
            </a:r>
            <a:endParaRPr lang="en-GB" b="1" baseline="-25000" dirty="0">
              <a:solidFill>
                <a:srgbClr val="FF0000"/>
              </a:solidFill>
            </a:endParaRPr>
          </a:p>
        </p:txBody>
      </p:sp>
      <p:sp>
        <p:nvSpPr>
          <p:cNvPr id="6" name="TextBox 5"/>
          <p:cNvSpPr txBox="1"/>
          <p:nvPr/>
        </p:nvSpPr>
        <p:spPr>
          <a:xfrm>
            <a:off x="971600" y="3995772"/>
            <a:ext cx="2448272" cy="369332"/>
          </a:xfrm>
          <a:prstGeom prst="rect">
            <a:avLst/>
          </a:prstGeom>
          <a:noFill/>
        </p:spPr>
        <p:txBody>
          <a:bodyPr wrap="square" rtlCol="0">
            <a:spAutoFit/>
          </a:bodyPr>
          <a:lstStyle/>
          <a:p>
            <a:r>
              <a:rPr lang="en-GB" b="1" dirty="0" smtClean="0">
                <a:solidFill>
                  <a:srgbClr val="FF0000"/>
                </a:solidFill>
              </a:rPr>
              <a:t>Cl</a:t>
            </a:r>
            <a:r>
              <a:rPr lang="en-GB" b="1" baseline="-25000" dirty="0" smtClean="0">
                <a:solidFill>
                  <a:srgbClr val="FF0000"/>
                </a:solidFill>
              </a:rPr>
              <a:t>2</a:t>
            </a:r>
            <a:r>
              <a:rPr lang="en-GB" b="1" dirty="0" smtClean="0">
                <a:solidFill>
                  <a:srgbClr val="FF0000"/>
                </a:solidFill>
              </a:rPr>
              <a:t> + 2I</a:t>
            </a:r>
            <a:r>
              <a:rPr lang="en-GB" b="1" baseline="30000" dirty="0" smtClean="0">
                <a:solidFill>
                  <a:srgbClr val="FF0000"/>
                </a:solidFill>
              </a:rPr>
              <a:t>-</a:t>
            </a:r>
            <a:r>
              <a:rPr lang="en-GB" b="1" dirty="0" smtClean="0">
                <a:solidFill>
                  <a:srgbClr val="FF0000"/>
                </a:solidFill>
              </a:rPr>
              <a:t>  →  2Cl</a:t>
            </a:r>
            <a:r>
              <a:rPr lang="en-GB" b="1" baseline="30000" dirty="0" smtClean="0">
                <a:solidFill>
                  <a:srgbClr val="FF0000"/>
                </a:solidFill>
              </a:rPr>
              <a:t>-</a:t>
            </a:r>
            <a:r>
              <a:rPr lang="en-GB" b="1" dirty="0" smtClean="0">
                <a:solidFill>
                  <a:srgbClr val="FF0000"/>
                </a:solidFill>
              </a:rPr>
              <a:t>  +  I</a:t>
            </a:r>
            <a:r>
              <a:rPr lang="en-GB" b="1" baseline="-25000" dirty="0" smtClean="0">
                <a:solidFill>
                  <a:srgbClr val="FF0000"/>
                </a:solidFill>
              </a:rPr>
              <a:t>2</a:t>
            </a:r>
            <a:endParaRPr lang="en-GB" b="1" baseline="-25000" dirty="0">
              <a:solidFill>
                <a:srgbClr val="FF0000"/>
              </a:solidFill>
            </a:endParaRPr>
          </a:p>
        </p:txBody>
      </p:sp>
      <p:sp>
        <p:nvSpPr>
          <p:cNvPr id="7" name="TextBox 6"/>
          <p:cNvSpPr txBox="1"/>
          <p:nvPr/>
        </p:nvSpPr>
        <p:spPr>
          <a:xfrm>
            <a:off x="3419872" y="4005064"/>
            <a:ext cx="2448272" cy="369332"/>
          </a:xfrm>
          <a:prstGeom prst="rect">
            <a:avLst/>
          </a:prstGeom>
          <a:noFill/>
        </p:spPr>
        <p:txBody>
          <a:bodyPr wrap="square" rtlCol="0">
            <a:spAutoFit/>
          </a:bodyPr>
          <a:lstStyle/>
          <a:p>
            <a:r>
              <a:rPr lang="en-GB" b="1" dirty="0" smtClean="0">
                <a:solidFill>
                  <a:srgbClr val="FF0000"/>
                </a:solidFill>
              </a:rPr>
              <a:t>Br</a:t>
            </a:r>
            <a:r>
              <a:rPr lang="en-GB" b="1" baseline="-25000" dirty="0" smtClean="0">
                <a:solidFill>
                  <a:srgbClr val="FF0000"/>
                </a:solidFill>
              </a:rPr>
              <a:t>2</a:t>
            </a:r>
            <a:r>
              <a:rPr lang="en-GB" b="1" dirty="0" smtClean="0">
                <a:solidFill>
                  <a:srgbClr val="FF0000"/>
                </a:solidFill>
              </a:rPr>
              <a:t> + 2I</a:t>
            </a:r>
            <a:r>
              <a:rPr lang="en-GB" b="1" baseline="30000" dirty="0" smtClean="0">
                <a:solidFill>
                  <a:srgbClr val="FF0000"/>
                </a:solidFill>
              </a:rPr>
              <a:t>-</a:t>
            </a:r>
            <a:r>
              <a:rPr lang="en-GB" b="1" dirty="0" smtClean="0">
                <a:solidFill>
                  <a:srgbClr val="FF0000"/>
                </a:solidFill>
              </a:rPr>
              <a:t>  →  2Br</a:t>
            </a:r>
            <a:r>
              <a:rPr lang="en-GB" b="1" baseline="30000" dirty="0" smtClean="0">
                <a:solidFill>
                  <a:srgbClr val="FF0000"/>
                </a:solidFill>
              </a:rPr>
              <a:t>-</a:t>
            </a:r>
            <a:r>
              <a:rPr lang="en-GB" b="1" dirty="0" smtClean="0">
                <a:solidFill>
                  <a:srgbClr val="FF0000"/>
                </a:solidFill>
              </a:rPr>
              <a:t>  +  I</a:t>
            </a:r>
            <a:r>
              <a:rPr lang="en-GB" b="1" baseline="-25000" dirty="0" smtClean="0">
                <a:solidFill>
                  <a:srgbClr val="FF0000"/>
                </a:solidFill>
              </a:rPr>
              <a:t>2</a:t>
            </a:r>
            <a:endParaRPr lang="en-GB" b="1" baseline="-25000" dirty="0">
              <a:solidFill>
                <a:srgbClr val="FF0000"/>
              </a:solidFill>
            </a:endParaRPr>
          </a:p>
        </p:txBody>
      </p:sp>
      <p:sp>
        <p:nvSpPr>
          <p:cNvPr id="8" name="TextBox 7"/>
          <p:cNvSpPr txBox="1"/>
          <p:nvPr/>
        </p:nvSpPr>
        <p:spPr>
          <a:xfrm>
            <a:off x="3419872" y="2276872"/>
            <a:ext cx="2448272" cy="369332"/>
          </a:xfrm>
          <a:prstGeom prst="rect">
            <a:avLst/>
          </a:prstGeom>
          <a:noFill/>
        </p:spPr>
        <p:txBody>
          <a:bodyPr wrap="square" rtlCol="0">
            <a:spAutoFit/>
          </a:bodyPr>
          <a:lstStyle/>
          <a:p>
            <a:r>
              <a:rPr lang="en-GB" b="1" dirty="0" smtClean="0">
                <a:solidFill>
                  <a:srgbClr val="00B0F0"/>
                </a:solidFill>
              </a:rPr>
              <a:t>No reaction</a:t>
            </a:r>
            <a:endParaRPr lang="en-GB" b="1" baseline="-25000" dirty="0">
              <a:solidFill>
                <a:srgbClr val="00B0F0"/>
              </a:solidFill>
            </a:endParaRPr>
          </a:p>
        </p:txBody>
      </p:sp>
      <p:sp>
        <p:nvSpPr>
          <p:cNvPr id="9" name="TextBox 8"/>
          <p:cNvSpPr txBox="1"/>
          <p:nvPr/>
        </p:nvSpPr>
        <p:spPr>
          <a:xfrm>
            <a:off x="5868144" y="2276872"/>
            <a:ext cx="2448272" cy="369332"/>
          </a:xfrm>
          <a:prstGeom prst="rect">
            <a:avLst/>
          </a:prstGeom>
          <a:noFill/>
        </p:spPr>
        <p:txBody>
          <a:bodyPr wrap="square" rtlCol="0">
            <a:spAutoFit/>
          </a:bodyPr>
          <a:lstStyle/>
          <a:p>
            <a:r>
              <a:rPr lang="en-GB" b="1" dirty="0" smtClean="0">
                <a:solidFill>
                  <a:srgbClr val="00B0F0"/>
                </a:solidFill>
              </a:rPr>
              <a:t>No reaction</a:t>
            </a:r>
            <a:endParaRPr lang="en-GB" b="1" baseline="-25000" dirty="0">
              <a:solidFill>
                <a:srgbClr val="00B0F0"/>
              </a:solidFill>
            </a:endParaRPr>
          </a:p>
        </p:txBody>
      </p:sp>
      <p:sp>
        <p:nvSpPr>
          <p:cNvPr id="10" name="TextBox 9"/>
          <p:cNvSpPr txBox="1"/>
          <p:nvPr/>
        </p:nvSpPr>
        <p:spPr>
          <a:xfrm>
            <a:off x="5868144" y="3131676"/>
            <a:ext cx="2448272" cy="369332"/>
          </a:xfrm>
          <a:prstGeom prst="rect">
            <a:avLst/>
          </a:prstGeom>
          <a:noFill/>
        </p:spPr>
        <p:txBody>
          <a:bodyPr wrap="square" rtlCol="0">
            <a:spAutoFit/>
          </a:bodyPr>
          <a:lstStyle/>
          <a:p>
            <a:r>
              <a:rPr lang="en-GB" b="1" dirty="0" smtClean="0">
                <a:solidFill>
                  <a:srgbClr val="00B0F0"/>
                </a:solidFill>
              </a:rPr>
              <a:t>No reaction</a:t>
            </a:r>
            <a:endParaRPr lang="en-GB" b="1" baseline="-25000" dirty="0">
              <a:solidFill>
                <a:srgbClr val="00B0F0"/>
              </a:solidFill>
            </a:endParaRPr>
          </a:p>
        </p:txBody>
      </p:sp>
      <p:sp>
        <p:nvSpPr>
          <p:cNvPr id="11" name="TextBox 10"/>
          <p:cNvSpPr txBox="1"/>
          <p:nvPr/>
        </p:nvSpPr>
        <p:spPr>
          <a:xfrm>
            <a:off x="3419872" y="1916832"/>
            <a:ext cx="2448272" cy="369332"/>
          </a:xfrm>
          <a:prstGeom prst="rect">
            <a:avLst/>
          </a:prstGeom>
          <a:noFill/>
        </p:spPr>
        <p:txBody>
          <a:bodyPr wrap="square" rtlCol="0">
            <a:spAutoFit/>
          </a:bodyPr>
          <a:lstStyle/>
          <a:p>
            <a:r>
              <a:rPr lang="en-GB" b="1" dirty="0" smtClean="0">
                <a:solidFill>
                  <a:srgbClr val="00B0F0"/>
                </a:solidFill>
              </a:rPr>
              <a:t>No observable change</a:t>
            </a:r>
            <a:endParaRPr lang="en-GB" b="1" baseline="-25000" dirty="0">
              <a:solidFill>
                <a:srgbClr val="00B0F0"/>
              </a:solidFill>
            </a:endParaRPr>
          </a:p>
        </p:txBody>
      </p:sp>
      <p:sp>
        <p:nvSpPr>
          <p:cNvPr id="12" name="TextBox 11"/>
          <p:cNvSpPr txBox="1"/>
          <p:nvPr/>
        </p:nvSpPr>
        <p:spPr>
          <a:xfrm>
            <a:off x="5868144" y="1916832"/>
            <a:ext cx="2448272" cy="369332"/>
          </a:xfrm>
          <a:prstGeom prst="rect">
            <a:avLst/>
          </a:prstGeom>
          <a:noFill/>
        </p:spPr>
        <p:txBody>
          <a:bodyPr wrap="square" rtlCol="0">
            <a:spAutoFit/>
          </a:bodyPr>
          <a:lstStyle/>
          <a:p>
            <a:r>
              <a:rPr lang="en-GB" b="1" dirty="0" smtClean="0">
                <a:solidFill>
                  <a:srgbClr val="00B0F0"/>
                </a:solidFill>
              </a:rPr>
              <a:t>No observable change</a:t>
            </a:r>
            <a:endParaRPr lang="en-GB" b="1" baseline="-25000" dirty="0">
              <a:solidFill>
                <a:srgbClr val="00B0F0"/>
              </a:solidFill>
            </a:endParaRPr>
          </a:p>
        </p:txBody>
      </p:sp>
      <p:sp>
        <p:nvSpPr>
          <p:cNvPr id="13" name="TextBox 12"/>
          <p:cNvSpPr txBox="1"/>
          <p:nvPr/>
        </p:nvSpPr>
        <p:spPr>
          <a:xfrm>
            <a:off x="5868144" y="2771636"/>
            <a:ext cx="2448272" cy="369332"/>
          </a:xfrm>
          <a:prstGeom prst="rect">
            <a:avLst/>
          </a:prstGeom>
          <a:noFill/>
        </p:spPr>
        <p:txBody>
          <a:bodyPr wrap="square" rtlCol="0">
            <a:spAutoFit/>
          </a:bodyPr>
          <a:lstStyle/>
          <a:p>
            <a:r>
              <a:rPr lang="en-GB" b="1" dirty="0" smtClean="0">
                <a:solidFill>
                  <a:srgbClr val="00B0F0"/>
                </a:solidFill>
              </a:rPr>
              <a:t>No observable change</a:t>
            </a:r>
            <a:endParaRPr lang="en-GB" b="1" baseline="-25000" dirty="0">
              <a:solidFill>
                <a:srgbClr val="00B0F0"/>
              </a:solidFill>
            </a:endParaRPr>
          </a:p>
        </p:txBody>
      </p:sp>
      <p:sp>
        <p:nvSpPr>
          <p:cNvPr id="14" name="TextBox 13"/>
          <p:cNvSpPr txBox="1"/>
          <p:nvPr/>
        </p:nvSpPr>
        <p:spPr>
          <a:xfrm>
            <a:off x="1043608" y="2780928"/>
            <a:ext cx="2448272" cy="307777"/>
          </a:xfrm>
          <a:prstGeom prst="rect">
            <a:avLst/>
          </a:prstGeom>
          <a:noFill/>
        </p:spPr>
        <p:txBody>
          <a:bodyPr wrap="square" rtlCol="0">
            <a:spAutoFit/>
          </a:bodyPr>
          <a:lstStyle/>
          <a:p>
            <a:r>
              <a:rPr lang="en-GB" sz="1400" b="1" dirty="0">
                <a:solidFill>
                  <a:srgbClr val="FF0000"/>
                </a:solidFill>
              </a:rPr>
              <a:t>Turns from colourless to red</a:t>
            </a:r>
            <a:endParaRPr lang="en-GB" sz="1400" b="1" baseline="-25000" dirty="0">
              <a:solidFill>
                <a:srgbClr val="FF0000"/>
              </a:solidFill>
            </a:endParaRPr>
          </a:p>
        </p:txBody>
      </p:sp>
      <p:sp>
        <p:nvSpPr>
          <p:cNvPr id="15" name="TextBox 14"/>
          <p:cNvSpPr txBox="1"/>
          <p:nvPr/>
        </p:nvSpPr>
        <p:spPr>
          <a:xfrm>
            <a:off x="971600" y="3625279"/>
            <a:ext cx="2520280" cy="307777"/>
          </a:xfrm>
          <a:prstGeom prst="rect">
            <a:avLst/>
          </a:prstGeom>
          <a:noFill/>
        </p:spPr>
        <p:txBody>
          <a:bodyPr wrap="square" rtlCol="0">
            <a:spAutoFit/>
          </a:bodyPr>
          <a:lstStyle/>
          <a:p>
            <a:r>
              <a:rPr lang="en-GB" sz="1400" b="1" dirty="0">
                <a:solidFill>
                  <a:srgbClr val="FF0000"/>
                </a:solidFill>
              </a:rPr>
              <a:t>Turns from colourless to </a:t>
            </a:r>
            <a:r>
              <a:rPr lang="en-GB" sz="1400" b="1" dirty="0" smtClean="0">
                <a:solidFill>
                  <a:srgbClr val="FF0000"/>
                </a:solidFill>
              </a:rPr>
              <a:t>brown</a:t>
            </a:r>
            <a:endParaRPr lang="en-GB" sz="1400" b="1" baseline="-25000" dirty="0">
              <a:solidFill>
                <a:srgbClr val="FF0000"/>
              </a:solidFill>
            </a:endParaRPr>
          </a:p>
        </p:txBody>
      </p:sp>
      <p:sp>
        <p:nvSpPr>
          <p:cNvPr id="16" name="TextBox 15"/>
          <p:cNvSpPr txBox="1"/>
          <p:nvPr/>
        </p:nvSpPr>
        <p:spPr>
          <a:xfrm>
            <a:off x="3347864" y="3645024"/>
            <a:ext cx="2520280" cy="307777"/>
          </a:xfrm>
          <a:prstGeom prst="rect">
            <a:avLst/>
          </a:prstGeom>
          <a:noFill/>
        </p:spPr>
        <p:txBody>
          <a:bodyPr wrap="square" rtlCol="0">
            <a:spAutoFit/>
          </a:bodyPr>
          <a:lstStyle/>
          <a:p>
            <a:r>
              <a:rPr lang="en-GB" sz="1400" b="1" dirty="0">
                <a:solidFill>
                  <a:srgbClr val="FF0000"/>
                </a:solidFill>
              </a:rPr>
              <a:t>Turns from colourless to </a:t>
            </a:r>
            <a:r>
              <a:rPr lang="en-GB" sz="1400" b="1" dirty="0" smtClean="0">
                <a:solidFill>
                  <a:srgbClr val="FF0000"/>
                </a:solidFill>
              </a:rPr>
              <a:t>brown</a:t>
            </a:r>
            <a:endParaRPr lang="en-GB" sz="1400" b="1" baseline="-25000" dirty="0">
              <a:solidFill>
                <a:srgbClr val="FF0000"/>
              </a:solidFill>
            </a:endParaRPr>
          </a:p>
        </p:txBody>
      </p:sp>
      <p:sp>
        <p:nvSpPr>
          <p:cNvPr id="17" name="TextBox 16"/>
          <p:cNvSpPr txBox="1"/>
          <p:nvPr/>
        </p:nvSpPr>
        <p:spPr>
          <a:xfrm>
            <a:off x="2411760" y="4849415"/>
            <a:ext cx="5400600" cy="1477328"/>
          </a:xfrm>
          <a:prstGeom prst="rect">
            <a:avLst/>
          </a:prstGeom>
          <a:noFill/>
        </p:spPr>
        <p:txBody>
          <a:bodyPr wrap="square" rtlCol="0">
            <a:spAutoFit/>
          </a:bodyPr>
          <a:lstStyle/>
          <a:p>
            <a:pPr algn="just"/>
            <a:r>
              <a:rPr lang="en-GB" i="1" dirty="0" smtClean="0">
                <a:solidFill>
                  <a:srgbClr val="002060"/>
                </a:solidFill>
              </a:rPr>
              <a:t>Chlorine has the strongest oxidising power.  The increased shielding of extra shells reduces the effect of the increasing nuclear charge down the group.  Since the chlorine has the smallest atomic radius it can accept electrons easier as they can get closer to the nucleus.</a:t>
            </a:r>
            <a:endParaRPr lang="en-GB" i="1" baseline="-25000" dirty="0">
              <a:solidFill>
                <a:srgbClr val="002060"/>
              </a:solidFill>
            </a:endParaRPr>
          </a:p>
        </p:txBody>
      </p:sp>
      <p:sp>
        <p:nvSpPr>
          <p:cNvPr id="18" name="TextBox 17"/>
          <p:cNvSpPr txBox="1"/>
          <p:nvPr/>
        </p:nvSpPr>
        <p:spPr>
          <a:xfrm>
            <a:off x="755576" y="4856149"/>
            <a:ext cx="5400600" cy="923330"/>
          </a:xfrm>
          <a:prstGeom prst="rect">
            <a:avLst/>
          </a:prstGeom>
          <a:noFill/>
        </p:spPr>
        <p:txBody>
          <a:bodyPr wrap="square" rtlCol="0">
            <a:spAutoFit/>
          </a:bodyPr>
          <a:lstStyle/>
          <a:p>
            <a:pPr algn="just"/>
            <a:r>
              <a:rPr lang="en-GB" i="1" dirty="0" smtClean="0">
                <a:solidFill>
                  <a:srgbClr val="002060"/>
                </a:solidFill>
              </a:rPr>
              <a:t>Chlorine </a:t>
            </a:r>
            <a:endParaRPr lang="en-GB" i="1" dirty="0">
              <a:solidFill>
                <a:srgbClr val="002060"/>
              </a:solidFill>
            </a:endParaRPr>
          </a:p>
          <a:p>
            <a:pPr algn="just"/>
            <a:r>
              <a:rPr lang="en-GB" i="1" dirty="0" smtClean="0">
                <a:solidFill>
                  <a:srgbClr val="002060"/>
                </a:solidFill>
              </a:rPr>
              <a:t>Bromine</a:t>
            </a:r>
          </a:p>
          <a:p>
            <a:pPr algn="just"/>
            <a:r>
              <a:rPr lang="en-GB" i="1" dirty="0" smtClean="0">
                <a:solidFill>
                  <a:srgbClr val="002060"/>
                </a:solidFill>
              </a:rPr>
              <a:t>Iodine</a:t>
            </a:r>
          </a:p>
        </p:txBody>
      </p:sp>
    </p:spTree>
    <p:extLst>
      <p:ext uri="{BB962C8B-B14F-4D97-AF65-F5344CB8AC3E}">
        <p14:creationId xmlns:p14="http://schemas.microsoft.com/office/powerpoint/2010/main" val="19883699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87208" cy="1143000"/>
          </a:xfrm>
        </p:spPr>
        <p:txBody>
          <a:bodyPr>
            <a:noAutofit/>
          </a:bodyPr>
          <a:lstStyle/>
          <a:p>
            <a:r>
              <a:rPr lang="en-GB" sz="4800" dirty="0" smtClean="0"/>
              <a:t>Stand up – True</a:t>
            </a:r>
            <a:br>
              <a:rPr lang="en-GB" sz="4800" dirty="0" smtClean="0"/>
            </a:br>
            <a:r>
              <a:rPr lang="en-GB" sz="4800" dirty="0" smtClean="0"/>
              <a:t>		Sit down - False</a:t>
            </a:r>
            <a:endParaRPr lang="en-GB" sz="4800" dirty="0"/>
          </a:p>
        </p:txBody>
      </p:sp>
      <p:sp>
        <p:nvSpPr>
          <p:cNvPr id="4" name="TextBox 3"/>
          <p:cNvSpPr txBox="1"/>
          <p:nvPr/>
        </p:nvSpPr>
        <p:spPr>
          <a:xfrm>
            <a:off x="345625" y="2420888"/>
            <a:ext cx="8424936" cy="1938992"/>
          </a:xfrm>
          <a:prstGeom prst="rect">
            <a:avLst/>
          </a:prstGeom>
          <a:noFill/>
        </p:spPr>
        <p:txBody>
          <a:bodyPr wrap="square" rtlCol="0">
            <a:spAutoFit/>
          </a:bodyPr>
          <a:lstStyle/>
          <a:p>
            <a:pPr algn="ctr"/>
            <a:r>
              <a:rPr lang="en-GB" sz="4000" dirty="0" smtClean="0"/>
              <a:t>Oxidising agents donate electrons</a:t>
            </a:r>
          </a:p>
          <a:p>
            <a:pPr algn="ctr"/>
            <a:endParaRPr lang="en-GB" sz="4000" dirty="0"/>
          </a:p>
          <a:p>
            <a:pPr algn="ctr"/>
            <a:r>
              <a:rPr lang="en-GB" sz="4000" dirty="0" smtClean="0"/>
              <a:t>Reducing agents accept electrons</a:t>
            </a:r>
            <a:endParaRPr lang="en-GB" sz="4000" dirty="0"/>
          </a:p>
        </p:txBody>
      </p:sp>
    </p:spTree>
    <p:extLst>
      <p:ext uri="{BB962C8B-B14F-4D97-AF65-F5344CB8AC3E}">
        <p14:creationId xmlns:p14="http://schemas.microsoft.com/office/powerpoint/2010/main" val="38221395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Sea water contains small amounts of bromide ions that can be oxidised by chlorine to give bromine:</a:t>
            </a:r>
          </a:p>
          <a:p>
            <a:endParaRPr lang="en-GB" dirty="0" smtClean="0"/>
          </a:p>
          <a:p>
            <a:pPr marL="0" lvl="0" indent="0" algn="ctr" fontAlgn="base">
              <a:lnSpc>
                <a:spcPct val="100000"/>
              </a:lnSpc>
              <a:spcAft>
                <a:spcPct val="0"/>
              </a:spcAft>
              <a:buClrTx/>
              <a:buSzTx/>
              <a:buNone/>
            </a:pPr>
            <a:r>
              <a:rPr lang="en-GB" dirty="0" smtClean="0">
                <a:solidFill>
                  <a:srgbClr val="FF0000"/>
                </a:solidFill>
                <a:latin typeface="Arial" charset="0"/>
                <a:cs typeface="Arial" charset="0"/>
              </a:rPr>
              <a:t>Cl</a:t>
            </a:r>
            <a:r>
              <a:rPr lang="en-GB" baseline="-25000" dirty="0" smtClean="0">
                <a:solidFill>
                  <a:srgbClr val="FF0000"/>
                </a:solidFill>
                <a:latin typeface="Arial" charset="0"/>
                <a:cs typeface="Arial" charset="0"/>
              </a:rPr>
              <a:t>2</a:t>
            </a:r>
            <a:r>
              <a:rPr lang="en-GB" dirty="0" smtClean="0">
                <a:solidFill>
                  <a:srgbClr val="FF0000"/>
                </a:solidFill>
                <a:latin typeface="Arial" charset="0"/>
                <a:cs typeface="Arial" charset="0"/>
              </a:rPr>
              <a:t>(</a:t>
            </a:r>
            <a:r>
              <a:rPr lang="en-GB" dirty="0" err="1" smtClean="0">
                <a:solidFill>
                  <a:srgbClr val="FF0000"/>
                </a:solidFill>
                <a:latin typeface="Arial" charset="0"/>
                <a:cs typeface="Arial" charset="0"/>
              </a:rPr>
              <a:t>aq</a:t>
            </a:r>
            <a:r>
              <a:rPr lang="en-GB" dirty="0" smtClean="0">
                <a:solidFill>
                  <a:srgbClr val="FF0000"/>
                </a:solidFill>
                <a:latin typeface="Arial" charset="0"/>
                <a:cs typeface="Arial" charset="0"/>
              </a:rPr>
              <a:t>) + 2 Br</a:t>
            </a:r>
            <a:r>
              <a:rPr lang="en-GB" sz="3600" baseline="30000" dirty="0" smtClean="0">
                <a:solidFill>
                  <a:srgbClr val="FF0000"/>
                </a:solidFill>
                <a:latin typeface="Arial" charset="0"/>
                <a:cs typeface="Arial" charset="0"/>
              </a:rPr>
              <a:t>-</a:t>
            </a:r>
            <a:r>
              <a:rPr lang="en-GB" sz="3600" dirty="0" smtClean="0">
                <a:solidFill>
                  <a:srgbClr val="FF0000"/>
                </a:solidFill>
                <a:latin typeface="Arial" charset="0"/>
                <a:cs typeface="Arial" charset="0"/>
              </a:rPr>
              <a:t>(</a:t>
            </a:r>
            <a:r>
              <a:rPr lang="en-GB" sz="3600" dirty="0" err="1" smtClean="0">
                <a:solidFill>
                  <a:srgbClr val="FF0000"/>
                </a:solidFill>
                <a:latin typeface="Arial" charset="0"/>
                <a:cs typeface="Arial" charset="0"/>
              </a:rPr>
              <a:t>aq</a:t>
            </a:r>
            <a:r>
              <a:rPr lang="en-GB" sz="3600" dirty="0" smtClean="0">
                <a:solidFill>
                  <a:srgbClr val="FF0000"/>
                </a:solidFill>
                <a:latin typeface="Arial" charset="0"/>
                <a:cs typeface="Arial" charset="0"/>
              </a:rPr>
              <a:t>)</a:t>
            </a:r>
            <a:r>
              <a:rPr lang="en-GB" dirty="0" smtClean="0">
                <a:solidFill>
                  <a:srgbClr val="FF0000"/>
                </a:solidFill>
                <a:latin typeface="Arial" charset="0"/>
                <a:cs typeface="Arial" charset="0"/>
              </a:rPr>
              <a:t>→ 2 </a:t>
            </a:r>
            <a:r>
              <a:rPr lang="en-GB" dirty="0" err="1" smtClean="0">
                <a:solidFill>
                  <a:srgbClr val="FF0000"/>
                </a:solidFill>
                <a:latin typeface="Arial" charset="0"/>
                <a:cs typeface="Arial" charset="0"/>
              </a:rPr>
              <a:t>Cl</a:t>
            </a:r>
            <a:r>
              <a:rPr lang="en-GB" sz="3600" baseline="30000" dirty="0" smtClean="0">
                <a:solidFill>
                  <a:srgbClr val="FF0000"/>
                </a:solidFill>
                <a:latin typeface="Arial" charset="0"/>
                <a:cs typeface="Arial" charset="0"/>
              </a:rPr>
              <a:t>-</a:t>
            </a:r>
            <a:r>
              <a:rPr lang="en-GB" sz="3600" dirty="0" smtClean="0">
                <a:solidFill>
                  <a:srgbClr val="FF0000"/>
                </a:solidFill>
                <a:latin typeface="Arial" charset="0"/>
                <a:cs typeface="Arial" charset="0"/>
              </a:rPr>
              <a:t>(</a:t>
            </a:r>
            <a:r>
              <a:rPr lang="en-GB" sz="3600" dirty="0" err="1" smtClean="0">
                <a:solidFill>
                  <a:srgbClr val="FF0000"/>
                </a:solidFill>
                <a:latin typeface="Arial" charset="0"/>
                <a:cs typeface="Arial" charset="0"/>
              </a:rPr>
              <a:t>aq</a:t>
            </a:r>
            <a:r>
              <a:rPr lang="en-GB" sz="3600" dirty="0" smtClean="0">
                <a:solidFill>
                  <a:srgbClr val="FF0000"/>
                </a:solidFill>
                <a:latin typeface="Arial" charset="0"/>
                <a:cs typeface="Arial" charset="0"/>
              </a:rPr>
              <a:t>)</a:t>
            </a:r>
            <a:r>
              <a:rPr lang="en-GB" dirty="0" smtClean="0">
                <a:solidFill>
                  <a:srgbClr val="FF0000"/>
                </a:solidFill>
                <a:latin typeface="Arial" charset="0"/>
                <a:cs typeface="Arial" charset="0"/>
              </a:rPr>
              <a:t> + Br</a:t>
            </a:r>
            <a:r>
              <a:rPr lang="en-GB" baseline="-25000" dirty="0" smtClean="0">
                <a:solidFill>
                  <a:srgbClr val="FF0000"/>
                </a:solidFill>
                <a:latin typeface="Arial" charset="0"/>
                <a:cs typeface="Arial" charset="0"/>
              </a:rPr>
              <a:t>2</a:t>
            </a:r>
            <a:r>
              <a:rPr lang="en-GB" dirty="0" smtClean="0">
                <a:solidFill>
                  <a:srgbClr val="FF0000"/>
                </a:solidFill>
                <a:latin typeface="Arial" charset="0"/>
                <a:cs typeface="Arial" charset="0"/>
              </a:rPr>
              <a:t>(</a:t>
            </a:r>
            <a:r>
              <a:rPr lang="en-GB" dirty="0" err="1" smtClean="0">
                <a:solidFill>
                  <a:srgbClr val="FF0000"/>
                </a:solidFill>
                <a:latin typeface="Arial" charset="0"/>
                <a:cs typeface="Arial" charset="0"/>
              </a:rPr>
              <a:t>aq</a:t>
            </a:r>
            <a:r>
              <a:rPr lang="en-GB" dirty="0" smtClean="0">
                <a:solidFill>
                  <a:srgbClr val="FF0000"/>
                </a:solidFill>
                <a:latin typeface="Arial" charset="0"/>
                <a:cs typeface="Arial" charset="0"/>
              </a:rPr>
              <a:t>)</a:t>
            </a:r>
            <a:endParaRPr lang="en-GB" sz="3600" dirty="0" smtClean="0">
              <a:solidFill>
                <a:srgbClr val="FF0000"/>
              </a:solidFill>
              <a:latin typeface="Arial" charset="0"/>
              <a:cs typeface="Arial" charset="0"/>
            </a:endParaRPr>
          </a:p>
        </p:txBody>
      </p:sp>
      <p:sp>
        <p:nvSpPr>
          <p:cNvPr id="3" name="Title 2"/>
          <p:cNvSpPr>
            <a:spLocks noGrp="1"/>
          </p:cNvSpPr>
          <p:nvPr>
            <p:ph type="title"/>
          </p:nvPr>
        </p:nvSpPr>
        <p:spPr/>
        <p:txBody>
          <a:bodyPr/>
          <a:lstStyle/>
          <a:p>
            <a:r>
              <a:rPr lang="en-GB" dirty="0" smtClean="0"/>
              <a:t>The Extraction of Bromine from Sea Water</a:t>
            </a:r>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err="1" smtClean="0"/>
              <a:t>Iodene</a:t>
            </a:r>
            <a:r>
              <a:rPr lang="en-GB" dirty="0" smtClean="0"/>
              <a:t> discovered in 1811</a:t>
            </a:r>
          </a:p>
          <a:p>
            <a:r>
              <a:rPr lang="en-GB" dirty="0" smtClean="0"/>
              <a:t>Kelp is </a:t>
            </a:r>
            <a:r>
              <a:rPr lang="en-GB" dirty="0" err="1" smtClean="0"/>
              <a:t>obtaned</a:t>
            </a:r>
            <a:r>
              <a:rPr lang="en-GB" dirty="0" smtClean="0"/>
              <a:t> by burning seaweed</a:t>
            </a:r>
          </a:p>
          <a:p>
            <a:r>
              <a:rPr lang="en-GB" dirty="0" smtClean="0"/>
              <a:t>Salts such as </a:t>
            </a:r>
            <a:r>
              <a:rPr lang="en-GB" dirty="0" err="1" smtClean="0"/>
              <a:t>NaCl</a:t>
            </a:r>
            <a:r>
              <a:rPr lang="en-GB" dirty="0" smtClean="0"/>
              <a:t>, </a:t>
            </a:r>
            <a:r>
              <a:rPr lang="en-GB" dirty="0" err="1" smtClean="0"/>
              <a:t>KCl</a:t>
            </a:r>
            <a:r>
              <a:rPr lang="en-GB" dirty="0" smtClean="0"/>
              <a:t>, K</a:t>
            </a:r>
            <a:r>
              <a:rPr lang="en-GB" baseline="-25000" dirty="0" smtClean="0"/>
              <a:t>2</a:t>
            </a:r>
            <a:r>
              <a:rPr lang="en-GB" dirty="0" smtClean="0"/>
              <a:t>SO</a:t>
            </a:r>
            <a:r>
              <a:rPr lang="en-GB" baseline="-25000" dirty="0" smtClean="0"/>
              <a:t>4</a:t>
            </a:r>
            <a:r>
              <a:rPr lang="en-GB" dirty="0" smtClean="0"/>
              <a:t> are removed from the kelp by washing </a:t>
            </a:r>
          </a:p>
          <a:p>
            <a:r>
              <a:rPr lang="en-GB" dirty="0" smtClean="0"/>
              <a:t>Water used (ionic compounds)</a:t>
            </a:r>
          </a:p>
          <a:p>
            <a:r>
              <a:rPr lang="en-GB" dirty="0" smtClean="0"/>
              <a:t>Residue heated with manganese dioxide and conc. </a:t>
            </a:r>
            <a:r>
              <a:rPr lang="en-GB" dirty="0" err="1" smtClean="0"/>
              <a:t>Sulfuric</a:t>
            </a:r>
            <a:r>
              <a:rPr lang="en-GB" dirty="0" smtClean="0"/>
              <a:t> acid.</a:t>
            </a:r>
          </a:p>
          <a:p>
            <a:endParaRPr lang="en-GB" dirty="0" smtClean="0"/>
          </a:p>
          <a:p>
            <a:endParaRPr lang="en-GB" dirty="0" smtClean="0"/>
          </a:p>
          <a:p>
            <a:pPr marL="0" lvl="0" indent="0" algn="ctr" fontAlgn="base">
              <a:lnSpc>
                <a:spcPct val="100000"/>
              </a:lnSpc>
              <a:spcAft>
                <a:spcPct val="0"/>
              </a:spcAft>
              <a:buClrTx/>
              <a:buSzTx/>
              <a:buNone/>
            </a:pPr>
            <a:r>
              <a:rPr lang="en-GB" dirty="0" smtClean="0">
                <a:solidFill>
                  <a:srgbClr val="FF0000"/>
                </a:solidFill>
                <a:latin typeface="Arial" charset="0"/>
                <a:cs typeface="Arial" charset="0"/>
              </a:rPr>
              <a:t>2 I</a:t>
            </a:r>
            <a:r>
              <a:rPr lang="en-GB" baseline="30000" dirty="0" smtClean="0">
                <a:solidFill>
                  <a:srgbClr val="FF0000"/>
                </a:solidFill>
                <a:latin typeface="Arial" charset="0"/>
                <a:cs typeface="Arial" charset="0"/>
              </a:rPr>
              <a:t>-</a:t>
            </a:r>
            <a:r>
              <a:rPr lang="en-GB" dirty="0" smtClean="0">
                <a:solidFill>
                  <a:srgbClr val="FF0000"/>
                </a:solidFill>
                <a:latin typeface="Arial" charset="0"/>
                <a:cs typeface="Arial" charset="0"/>
              </a:rPr>
              <a:t> + MnO</a:t>
            </a:r>
            <a:r>
              <a:rPr lang="en-GB" baseline="-25000" dirty="0" smtClean="0">
                <a:solidFill>
                  <a:srgbClr val="FF0000"/>
                </a:solidFill>
                <a:latin typeface="Arial" charset="0"/>
                <a:cs typeface="Arial" charset="0"/>
              </a:rPr>
              <a:t>2</a:t>
            </a:r>
            <a:r>
              <a:rPr lang="en-GB" dirty="0" smtClean="0">
                <a:solidFill>
                  <a:srgbClr val="FF0000"/>
                </a:solidFill>
                <a:latin typeface="Arial" charset="0"/>
                <a:cs typeface="Arial" charset="0"/>
              </a:rPr>
              <a:t> +4H+→ Mn</a:t>
            </a:r>
            <a:r>
              <a:rPr lang="en-GB" baseline="30000" dirty="0" smtClean="0">
                <a:solidFill>
                  <a:srgbClr val="FF0000"/>
                </a:solidFill>
                <a:latin typeface="Arial" charset="0"/>
                <a:cs typeface="Arial" charset="0"/>
              </a:rPr>
              <a:t>2+</a:t>
            </a:r>
            <a:r>
              <a:rPr lang="en-GB" dirty="0" smtClean="0">
                <a:solidFill>
                  <a:srgbClr val="FF0000"/>
                </a:solidFill>
                <a:latin typeface="Arial" charset="0"/>
                <a:cs typeface="Arial" charset="0"/>
              </a:rPr>
              <a:t>(</a:t>
            </a:r>
            <a:r>
              <a:rPr lang="en-GB" dirty="0" err="1" smtClean="0">
                <a:solidFill>
                  <a:srgbClr val="FF0000"/>
                </a:solidFill>
                <a:latin typeface="Arial" charset="0"/>
                <a:cs typeface="Arial" charset="0"/>
              </a:rPr>
              <a:t>aq</a:t>
            </a:r>
            <a:r>
              <a:rPr lang="en-GB" dirty="0" smtClean="0">
                <a:solidFill>
                  <a:srgbClr val="FF0000"/>
                </a:solidFill>
                <a:latin typeface="Arial" charset="0"/>
                <a:cs typeface="Arial" charset="0"/>
              </a:rPr>
              <a:t>) + I</a:t>
            </a:r>
            <a:r>
              <a:rPr lang="en-GB" baseline="-25000" dirty="0" smtClean="0">
                <a:solidFill>
                  <a:srgbClr val="FF0000"/>
                </a:solidFill>
                <a:latin typeface="Arial" charset="0"/>
                <a:cs typeface="Arial" charset="0"/>
              </a:rPr>
              <a:t>2</a:t>
            </a:r>
            <a:r>
              <a:rPr lang="en-GB" dirty="0" smtClean="0">
                <a:solidFill>
                  <a:srgbClr val="FF0000"/>
                </a:solidFill>
                <a:latin typeface="Arial" charset="0"/>
                <a:cs typeface="Arial" charset="0"/>
              </a:rPr>
              <a:t>(</a:t>
            </a:r>
            <a:r>
              <a:rPr lang="en-GB" dirty="0" err="1" smtClean="0">
                <a:solidFill>
                  <a:srgbClr val="FF0000"/>
                </a:solidFill>
                <a:latin typeface="Arial" charset="0"/>
                <a:cs typeface="Arial" charset="0"/>
              </a:rPr>
              <a:t>aq</a:t>
            </a:r>
            <a:r>
              <a:rPr lang="en-GB" dirty="0" smtClean="0">
                <a:solidFill>
                  <a:srgbClr val="FF0000"/>
                </a:solidFill>
                <a:latin typeface="Arial" charset="0"/>
                <a:cs typeface="Arial" charset="0"/>
              </a:rPr>
              <a:t>) +2H</a:t>
            </a:r>
            <a:r>
              <a:rPr lang="en-GB" baseline="-25000" dirty="0" smtClean="0">
                <a:solidFill>
                  <a:srgbClr val="FF0000"/>
                </a:solidFill>
                <a:latin typeface="Arial" charset="0"/>
                <a:cs typeface="Arial" charset="0"/>
              </a:rPr>
              <a:t>2</a:t>
            </a:r>
            <a:r>
              <a:rPr lang="en-GB" dirty="0" smtClean="0">
                <a:solidFill>
                  <a:srgbClr val="FF0000"/>
                </a:solidFill>
                <a:latin typeface="Arial" charset="0"/>
                <a:cs typeface="Arial" charset="0"/>
              </a:rPr>
              <a:t>O</a:t>
            </a:r>
          </a:p>
          <a:p>
            <a:pPr marL="0" lvl="0" indent="0" algn="ctr" fontAlgn="base">
              <a:lnSpc>
                <a:spcPct val="100000"/>
              </a:lnSpc>
              <a:spcAft>
                <a:spcPct val="0"/>
              </a:spcAft>
              <a:buClrTx/>
              <a:buSzTx/>
              <a:buNone/>
            </a:pPr>
            <a:endParaRPr lang="en-GB" dirty="0" smtClean="0">
              <a:solidFill>
                <a:srgbClr val="FF0000"/>
              </a:solidFill>
              <a:latin typeface="Arial" charset="0"/>
              <a:cs typeface="Arial" charset="0"/>
            </a:endParaRPr>
          </a:p>
          <a:p>
            <a:pPr marL="0" lvl="0" indent="0" algn="ctr" fontAlgn="base">
              <a:lnSpc>
                <a:spcPct val="100000"/>
              </a:lnSpc>
              <a:spcAft>
                <a:spcPct val="0"/>
              </a:spcAft>
              <a:buClrTx/>
              <a:buSzTx/>
              <a:buNone/>
            </a:pPr>
            <a:r>
              <a:rPr lang="en-GB" dirty="0" smtClean="0">
                <a:solidFill>
                  <a:srgbClr val="5E0A58"/>
                </a:solidFill>
                <a:latin typeface="Arial" charset="0"/>
                <a:cs typeface="Arial" charset="0"/>
              </a:rPr>
              <a:t>Is this an oxidation or a reduction reaction? Why?</a:t>
            </a:r>
          </a:p>
        </p:txBody>
      </p:sp>
      <p:sp>
        <p:nvSpPr>
          <p:cNvPr id="3" name="Title 2"/>
          <p:cNvSpPr>
            <a:spLocks noGrp="1"/>
          </p:cNvSpPr>
          <p:nvPr>
            <p:ph type="title"/>
          </p:nvPr>
        </p:nvSpPr>
        <p:spPr/>
        <p:txBody>
          <a:bodyPr/>
          <a:lstStyle/>
          <a:p>
            <a:r>
              <a:rPr lang="en-GB" dirty="0" smtClean="0"/>
              <a:t>The Extraction of </a:t>
            </a:r>
            <a:r>
              <a:rPr lang="en-GB" dirty="0" err="1" smtClean="0"/>
              <a:t>Iodene</a:t>
            </a:r>
            <a:r>
              <a:rPr lang="en-GB" dirty="0" smtClean="0"/>
              <a:t> from Kelp</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332656"/>
            <a:ext cx="6408712" cy="830997"/>
          </a:xfrm>
          <a:prstGeom prst="rect">
            <a:avLst/>
          </a:prstGeom>
          <a:noFill/>
        </p:spPr>
        <p:txBody>
          <a:bodyPr wrap="square" rtlCol="0">
            <a:spAutoFit/>
          </a:bodyPr>
          <a:lstStyle/>
          <a:p>
            <a:r>
              <a:rPr lang="en-GB" sz="4800" b="1" dirty="0" smtClean="0">
                <a:solidFill>
                  <a:schemeClr val="accent6">
                    <a:lumMod val="75000"/>
                  </a:schemeClr>
                </a:solidFill>
              </a:rPr>
              <a:t>The Halogens</a:t>
            </a:r>
            <a:endParaRPr lang="en-GB" sz="4800" b="1" dirty="0">
              <a:solidFill>
                <a:schemeClr val="accent6">
                  <a:lumMod val="75000"/>
                </a:schemeClr>
              </a:solidFill>
            </a:endParaRPr>
          </a:p>
        </p:txBody>
      </p:sp>
      <p:sp>
        <p:nvSpPr>
          <p:cNvPr id="5" name="AutoShape 2" descr="http://depts.washington.edu/chem/facilserv/lecturedemo/images/halogenbulbs.jpg"/>
          <p:cNvSpPr>
            <a:spLocks noChangeAspect="1" noChangeArrowheads="1"/>
          </p:cNvSpPr>
          <p:nvPr/>
        </p:nvSpPr>
        <p:spPr bwMode="auto">
          <a:xfrm>
            <a:off x="63500" y="-136525"/>
            <a:ext cx="4267200" cy="3200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1759340"/>
            <a:ext cx="6652881" cy="4989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utoShape 5" descr="data:image/jpeg;base64,/9j/4AAQSkZJRgABAQAAAQABAAD/2wCEAAkGBw8QEA8QEA8PDw8PDw0PDw8PDw8PDw8PFBEWFhQRFBQYHCggGBolHBQUITEhJSkrLi4uFx8zODMsNygtLisBCgoKDg0NFxAQFywcFRwsLCwsLCwsLCwsLCwsLCwsLCwsLCwsLCwsLCwsLCwsLCwsNywsLCwsLCwsNzcsNywsN//AABEIAOEA4QMBIgACEQEDEQH/xAAbAAACAwEBAQAAAAAAAAAAAAABAgADBAUGB//EADMQAAICAQIFAQcDAwUBAAAAAAABAgMRBCEFEjFBUWETIjJxgZGhI1KxBsHhQmOSsvBi/8QAGgEBAQEBAQEBAAAAAAAAAAAAAAECAwUEBv/EAB4RAQEAAwEAAwEBAAAAAAAAAAABAgMRBBIhMUFR/9oADAMBAAIRAxEAPwD6UALZRHUZljkn82sI6vmWsgQAAAwGEKyDMUAAYWQANCtD4AUI0IWNCsBGBjsVlCNAYxGgEA0FgAVgwM0BgI0AZgYAYrGYrQCsVodigAgcEA7WsclXJxWZJZS843wTh+p9pW5QxKEsZf7X/YvwZ9VbZVTKOnrhlz55xSxKa/1JeplRvt5VzYbx1x4F0+qhPHK+qyvX5GbScQrsg5p7LaUXs4v9rXkr4nZCDxTBRcsc3WXvdml+fpnsTvB0iHH1d86owlCV96cVzKNcZOMsvKeWvvkqr/qWpbWxtpf+7VKC/wCW8fyZ+cHcBgz0cQqmk42RafhpmhST6GpZURgGZChGTAQABitDgZRWxWWNCsBGKOxWUKxR2hcALgAzFAUGBgAKxR2KwFAMwMBMBCQDvs5PEOIOt7/c7WDPq+HxsW6MtV5nUVxtatrfJYpRlL9tmOjku7W32NvD9HOXJKx+9FylzvHNhyeFjtlf9hLeHup7dDrRXPSpRbzHf7djGydn0zP07Qk6k+qQKNSpL17lmTx887jl+u7langOmnlumKf7orkl944ZjlwKyG9Opvr8KUlbH7S3/J6IDiax9GUT4x5x6ziFHxV16mK71v2dn/GW35NfD/6kotl7OXNVb3rti4S+mev0Oq4GLW8OrsXvRWV0fdfJn06/X39ZuH+OgmmQ89VqLdLJRsbnU3hT7r0Z36bozWU8pn3Y5zKfTmIGM0A0AKxmBlCMRljA0BURjCsoVgwMxQFAMABGDAwGAorHYrAABgAekiWIqQ6Mtk1NCmjncNzXZOp9Je9H590ddGDXUtONi6xaf07oiVytZU67Hjo9xqtTjqdLiVKklJf+RzJVZR4nswsy66T8bYWJmrT1qSeWcNTlE26TW4Z8NtVtur5XgqaLbbVNJrsVpnTDMZ9RRGaaayn5OLFz0ku8qW/m4f4PRSRRfSpJprKZ9+nd8Uyx6s098ZxTi8pj4POtT0ksrMqW913h/g72m1EbIqUXlM9TDOZT6cvw4BmhTaA0KxxWUJgXBY0I0AjQpYxWihGgDsUBGgDyQrARgY7FAUgSAehHixEyGW16BZDKaFgyxEGSlZi4PrHb6djnOGG14OjqXyTU+z2l8vJVrat1JdH1+Z8fq19nVxv8c+yoodRv5SqdZ5GWPG1FVzizSrU9107rwUOArg1vH6o+fKcRuhYmFo58bMb/AI8Gum7J0w2Kl1SksNZycOcJ6WXNDLqb96P7fVeh6FoqtrTWGffp3/GpZ1NLqI2RUovOS7B5+yqemlz15dbfvR8eqOzpNVGyKlFnq69kyjlZxawDsXB0QrFY7A0UVtCljFkgEYrQ7FZQgGhsAYCMDGFYC4CEIHdCAhlsyZdBmceEgLLq1KLT7nM01/I3VZ06J+h1Isy8Q0nOsr4kZs7OVFNlXL6p9GI0JpNS1+nYtjROvHqn0Z5u/wA/PuOmOXWWcCpo2uJTOB52WKsk4Z+ZWm0aZRK5I4ZTlRdRdkuaOfvFmqm41hmprIJo4t9E9PL2le8W8zh/dHfaKrIJn36d9xqWdV6LVxtinF/TwaDg6nTTol7Srp1lDz6o6uh1sbYpp790evr2TKOVnGhgYzQrOqFYGNgVgIwDNAaARiscVlCCtDsUAZITAQO4yEIZaAOQEAtgy1MzplkZBVGu0amsr4jJptS4+5Pp6nXizJrdGp7r4jNks5UVzhjdbp9GVtFWm1Dg+SfT1NNkMbreL6M830efn3HTHLrLOJTJGtopnA87PBWaSK3mJfJFbR81nEX0XGjBzMcr9DXTcdteanshlHF1elnTL2tXzlDz/k73UrnDJ92rdcaWdUcP18bY5XXuu6NbRwdbo5Vy9rV1/wBUf3HR4dr42x8SXVd8nra9kyjjZxrAxmhWjqhWhWOxQEwK0OxWUIKx8CsBcEDggHbIiEMtowEIERDJikQF8ZFiZmRZGRFU67RqaytmYNNqHB8k1t6nZTM2t0imsrqSyWcqKbIY3W8X+Cpop098q3yz6epqshtzR3i/wedv8/PuN45dZZwKZI2NFM4HmbNbTMytrHyL3EVo+f8AEWUXGnqc3GDTTadMc+KtnHJxtdopQl7WraXddpHc6iSjk+7Tv5Us6ycN4jG1Y6SWzT6o3M4nENC0/aVbTXVdpGvhvEVYsPaa6p9T19W2ZRys43MUdgZ2RXISRaytoBcCtDsUoUgcEA7QAsBlsMEIQIhCAYByMmIFMC6MixMzZLISCq9ZpFNevk5tF8qpcsuh2kyjV6VWL18ks7OVGecFjmjvF/gqZRVbKmXLLp/Y1zisc0d4/wAHn7/P/Y3jl1msgUtGtoqnA8vbraZpIq6GhornE+aziLKbjUtzmPY0UXGsMuUaJRORxDQPPtK9pr7P0Z2s5ElE9DTt+K2dc/hnEVYuWW01s0zotHH4lw959pX7s1+fRlvC+JqfuT92cdmmetq2zKONnHRYsixiSR3RWBj4FZQCBwQDrkAQy2gAsARGAJAAQgAChkxA5AtjItTM2SyMgpdXpVYvXszk12yplh9P5O4mU6vTRsW/XsSzv6jNKKa5o7ruvBUzPCc6ZYfT8M2ySkuaHTuvB8Ho8/8AY3jl/rLOBS0a2VTgeTs18aZZIqawzTJFconz84h6LjWnk5jWC+i83hnwaZROTxPh3M+eD5bI9H59GdhPIson3attxWzrl8L4lzfp2e7OOzTOqzk8S4fz+9H3Zx6NfwycM4i3+nZ7s157/I9fVumUcbOOmK0OA7orwQchejqEIAy2JAEyACBAERgCACMhAAEKYocgWxkWRZnyPCQUdVp42LDOPFzolh9PwdyMivU6dTWGRLGRpSXPD6orM2Z0S74Nu01zR690fD6PP/Y3jl/KzTiUtGornA8nZr5WmWcSlrBqkiqUThcbENRca4yyc2SwXUXFxz4NUonN4joFNZW010kjqRlkWUT7NO2yr+uZwzWt/p2bTX5Okzk8Wqw4Tj8SnBfRySf8nS0821v1Twe3qz+WPXGzl4fBAkOqOkggJkjSACQCAZCZAgAgAgCEAhCEAgcgIBZGRamZ0x4yAa+hTWGcZqdEvQ7cWLfTGaw0QsZFy2Lmj17ryVGacJ0S/wDk2qSsXNH4u68nw+jz9+43jl/KzziUziaRZxPMyx40xyRVKJrlEEKHJ4R8+ePEU03YNsbMow66r2b36i6S/PUa8uUU8YvUXHL2ctjVw+Wcvs0UcU4fG6LUvo1s0/KY39PaaVdXLKTk1KSUn1aT2P0Hlylwc859ujgg5D62W0BAkaDJAEALAFEABGQgAIRkAhAEQEIQgEDkXJMgWxkWpmZMeMgLLqlNYaONbXOmWV8J2oyBbWpLDQLGKElYsx+LuvIhlvplTLKzy5+xsrsjYsraX8nw+jz9+41jl/KrlAXncN11LHPlzlb+GVKPNvhnn5ee1tm1k5WPL7bLBgknF7dTrW1rsY7uWPV7vp5OM89uQdajlg89egNHrE1t0OTxacpLlgml3fn0MugsnF4eT3fNq+GLlle16z2vyIcn27IfQy9OBhbARoQEIBCZAQCEITIEIQGQCAmSAAhGQCAIQAhTFIiixSLYyM6Y6kQW2QUlhnD19EqnmOeX+DtxkLqEpLDBXmbdTY/hln0bwzTp9RJpZyn4Yuu4a4vmh9ijTyecPYnxjLoZnPwvlux46CuOZSe76tvcqs1saoZfU8lxf+oJSbSexJqxl6vXqdTfRHbK/ByrtTU3s0eG1eunLuyjTztclu+pv6OPoXto+SHmP1PLIRH1QMgEDSAIQAgZCAQBCAEBCAQBCAQgSFAAyEIAFEIEqECQKsgSYCAV2dPoca3qQgSuXx74DxWq/uAhpIz/AODo6DsQhlquuQhCsP/Z"/>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75" y="2420888"/>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771800" y="1786840"/>
            <a:ext cx="1764196" cy="830997"/>
          </a:xfrm>
          <a:prstGeom prst="rect">
            <a:avLst/>
          </a:prstGeom>
          <a:noFill/>
        </p:spPr>
        <p:txBody>
          <a:bodyPr wrap="square" rtlCol="0">
            <a:spAutoFit/>
          </a:bodyPr>
          <a:lstStyle/>
          <a:p>
            <a:pPr algn="ctr"/>
            <a:r>
              <a:rPr lang="en-GB" sz="2400" dirty="0" smtClean="0">
                <a:solidFill>
                  <a:schemeClr val="bg1"/>
                </a:solidFill>
              </a:rPr>
              <a:t>Chlorine, Cl</a:t>
            </a:r>
            <a:r>
              <a:rPr lang="en-GB" sz="2400" baseline="-25000" dirty="0" smtClean="0">
                <a:solidFill>
                  <a:schemeClr val="bg1"/>
                </a:solidFill>
              </a:rPr>
              <a:t>2</a:t>
            </a:r>
          </a:p>
          <a:p>
            <a:pPr algn="ctr"/>
            <a:r>
              <a:rPr lang="en-GB" sz="2400" dirty="0" smtClean="0">
                <a:solidFill>
                  <a:schemeClr val="bg1"/>
                </a:solidFill>
              </a:rPr>
              <a:t>Green Gas</a:t>
            </a:r>
            <a:endParaRPr lang="en-GB" sz="2400" dirty="0">
              <a:solidFill>
                <a:schemeClr val="bg1"/>
              </a:solidFill>
            </a:endParaRPr>
          </a:p>
        </p:txBody>
      </p:sp>
      <p:sp>
        <p:nvSpPr>
          <p:cNvPr id="10" name="TextBox 9"/>
          <p:cNvSpPr txBox="1"/>
          <p:nvPr/>
        </p:nvSpPr>
        <p:spPr>
          <a:xfrm>
            <a:off x="4688396" y="1786840"/>
            <a:ext cx="1764196" cy="1200329"/>
          </a:xfrm>
          <a:prstGeom prst="rect">
            <a:avLst/>
          </a:prstGeom>
          <a:noFill/>
        </p:spPr>
        <p:txBody>
          <a:bodyPr wrap="square" rtlCol="0">
            <a:spAutoFit/>
          </a:bodyPr>
          <a:lstStyle/>
          <a:p>
            <a:pPr algn="ctr"/>
            <a:r>
              <a:rPr lang="en-GB" sz="2400" dirty="0" smtClean="0">
                <a:solidFill>
                  <a:schemeClr val="bg1"/>
                </a:solidFill>
              </a:rPr>
              <a:t>Bromine, Br</a:t>
            </a:r>
            <a:r>
              <a:rPr lang="en-GB" sz="2400" baseline="-25000" dirty="0" smtClean="0">
                <a:solidFill>
                  <a:schemeClr val="bg1"/>
                </a:solidFill>
              </a:rPr>
              <a:t>2</a:t>
            </a:r>
          </a:p>
          <a:p>
            <a:pPr algn="ctr"/>
            <a:r>
              <a:rPr lang="en-GB" sz="2400" dirty="0" smtClean="0">
                <a:solidFill>
                  <a:schemeClr val="bg1"/>
                </a:solidFill>
              </a:rPr>
              <a:t>Brown – red liquid</a:t>
            </a:r>
            <a:endParaRPr lang="en-GB" sz="2400" dirty="0">
              <a:solidFill>
                <a:schemeClr val="bg1"/>
              </a:solidFill>
            </a:endParaRPr>
          </a:p>
        </p:txBody>
      </p:sp>
      <p:sp>
        <p:nvSpPr>
          <p:cNvPr id="11" name="TextBox 10"/>
          <p:cNvSpPr txBox="1"/>
          <p:nvPr/>
        </p:nvSpPr>
        <p:spPr>
          <a:xfrm>
            <a:off x="6604992" y="1759340"/>
            <a:ext cx="1764196" cy="830997"/>
          </a:xfrm>
          <a:prstGeom prst="rect">
            <a:avLst/>
          </a:prstGeom>
          <a:noFill/>
        </p:spPr>
        <p:txBody>
          <a:bodyPr wrap="square" rtlCol="0">
            <a:spAutoFit/>
          </a:bodyPr>
          <a:lstStyle/>
          <a:p>
            <a:pPr algn="ctr"/>
            <a:r>
              <a:rPr lang="en-GB" sz="2400" dirty="0" smtClean="0">
                <a:solidFill>
                  <a:schemeClr val="bg1"/>
                </a:solidFill>
              </a:rPr>
              <a:t>Iodine, I</a:t>
            </a:r>
            <a:r>
              <a:rPr lang="en-GB" sz="2400" baseline="-25000" dirty="0" smtClean="0">
                <a:solidFill>
                  <a:schemeClr val="bg1"/>
                </a:solidFill>
              </a:rPr>
              <a:t>2</a:t>
            </a:r>
          </a:p>
          <a:p>
            <a:pPr algn="ctr"/>
            <a:r>
              <a:rPr lang="en-GB" sz="2400" dirty="0" smtClean="0">
                <a:solidFill>
                  <a:schemeClr val="bg1"/>
                </a:solidFill>
              </a:rPr>
              <a:t>Black solid</a:t>
            </a:r>
            <a:endParaRPr lang="en-GB" sz="2400" dirty="0">
              <a:solidFill>
                <a:schemeClr val="bg1"/>
              </a:solidFill>
            </a:endParaRPr>
          </a:p>
        </p:txBody>
      </p:sp>
      <p:sp>
        <p:nvSpPr>
          <p:cNvPr id="12" name="TextBox 11"/>
          <p:cNvSpPr txBox="1"/>
          <p:nvPr/>
        </p:nvSpPr>
        <p:spPr>
          <a:xfrm>
            <a:off x="235938" y="4577195"/>
            <a:ext cx="1764196" cy="1200329"/>
          </a:xfrm>
          <a:prstGeom prst="rect">
            <a:avLst/>
          </a:prstGeom>
          <a:noFill/>
        </p:spPr>
        <p:txBody>
          <a:bodyPr wrap="square" rtlCol="0">
            <a:spAutoFit/>
          </a:bodyPr>
          <a:lstStyle/>
          <a:p>
            <a:pPr algn="ctr"/>
            <a:r>
              <a:rPr lang="en-GB" sz="2400" dirty="0" smtClean="0"/>
              <a:t>Fluorine, F</a:t>
            </a:r>
            <a:r>
              <a:rPr lang="en-GB" sz="2400" baseline="-25000" dirty="0" smtClean="0"/>
              <a:t>2</a:t>
            </a:r>
          </a:p>
          <a:p>
            <a:pPr algn="ctr"/>
            <a:r>
              <a:rPr lang="en-GB" sz="2400" dirty="0" smtClean="0"/>
              <a:t>Pale Yellow Gas</a:t>
            </a:r>
            <a:endParaRPr lang="en-GB" sz="2400" dirty="0"/>
          </a:p>
        </p:txBody>
      </p:sp>
    </p:spTree>
    <p:extLst>
      <p:ext uri="{BB962C8B-B14F-4D97-AF65-F5344CB8AC3E}">
        <p14:creationId xmlns:p14="http://schemas.microsoft.com/office/powerpoint/2010/main" val="22925841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50474089"/>
              </p:ext>
            </p:extLst>
          </p:nvPr>
        </p:nvGraphicFramePr>
        <p:xfrm>
          <a:off x="-1" y="332655"/>
          <a:ext cx="9144001" cy="4119940"/>
        </p:xfrm>
        <a:graphic>
          <a:graphicData uri="http://schemas.openxmlformats.org/drawingml/2006/table">
            <a:tbl>
              <a:tblPr firstRow="1" bandRow="1">
                <a:tableStyleId>{073A0DAA-6AF3-43AB-8588-CEC1D06C72B9}</a:tableStyleId>
              </a:tblPr>
              <a:tblGrid>
                <a:gridCol w="999082"/>
                <a:gridCol w="888537"/>
                <a:gridCol w="884182"/>
                <a:gridCol w="957986"/>
                <a:gridCol w="781584"/>
                <a:gridCol w="856350"/>
                <a:gridCol w="1062083"/>
                <a:gridCol w="852637"/>
                <a:gridCol w="781584"/>
                <a:gridCol w="1079976"/>
              </a:tblGrid>
              <a:tr h="763285">
                <a:tc>
                  <a:txBody>
                    <a:bodyPr/>
                    <a:lstStyle/>
                    <a:p>
                      <a:pPr algn="ctr"/>
                      <a:r>
                        <a:rPr lang="en-GB" sz="1600" dirty="0" smtClean="0"/>
                        <a:t>Halogen/</a:t>
                      </a:r>
                    </a:p>
                    <a:p>
                      <a:pPr algn="ctr"/>
                      <a:r>
                        <a:rPr lang="en-GB" sz="1600" dirty="0" smtClean="0"/>
                        <a:t>Appearance</a:t>
                      </a:r>
                      <a:endParaRPr lang="en-GB" sz="1600" dirty="0"/>
                    </a:p>
                  </a:txBody>
                  <a:tcPr/>
                </a:tc>
                <a:tc>
                  <a:txBody>
                    <a:bodyPr/>
                    <a:lstStyle/>
                    <a:p>
                      <a:pPr algn="ctr"/>
                      <a:r>
                        <a:rPr lang="en-GB" sz="1600" dirty="0" smtClean="0"/>
                        <a:t>Atomic</a:t>
                      </a:r>
                      <a:r>
                        <a:rPr lang="en-GB" sz="1600" baseline="0" dirty="0" smtClean="0"/>
                        <a:t> </a:t>
                      </a:r>
                    </a:p>
                    <a:p>
                      <a:pPr algn="ctr"/>
                      <a:r>
                        <a:rPr lang="en-GB" sz="1600" baseline="0" dirty="0" smtClean="0"/>
                        <a:t>Number</a:t>
                      </a:r>
                    </a:p>
                    <a:p>
                      <a:pPr algn="ctr"/>
                      <a:r>
                        <a:rPr lang="en-GB" sz="1600" baseline="0" dirty="0" smtClean="0"/>
                        <a:t>Z</a:t>
                      </a:r>
                      <a:endParaRPr lang="en-GB" sz="1600" dirty="0"/>
                    </a:p>
                  </a:txBody>
                  <a:tcPr/>
                </a:tc>
                <a:tc>
                  <a:txBody>
                    <a:bodyPr/>
                    <a:lstStyle/>
                    <a:p>
                      <a:pPr algn="ctr"/>
                      <a:r>
                        <a:rPr lang="en-GB" sz="1600" dirty="0" smtClean="0"/>
                        <a:t>Formula</a:t>
                      </a:r>
                      <a:endParaRPr lang="en-GB" sz="1600" dirty="0"/>
                    </a:p>
                  </a:txBody>
                  <a:tcPr/>
                </a:tc>
                <a:tc>
                  <a:txBody>
                    <a:bodyPr/>
                    <a:lstStyle/>
                    <a:p>
                      <a:pPr algn="ctr"/>
                      <a:r>
                        <a:rPr lang="en-GB" sz="1600" dirty="0" smtClean="0"/>
                        <a:t>Electron arrangement</a:t>
                      </a:r>
                      <a:endParaRPr lang="en-GB" sz="1600" dirty="0"/>
                    </a:p>
                  </a:txBody>
                  <a:tcPr/>
                </a:tc>
                <a:tc>
                  <a:txBody>
                    <a:bodyPr/>
                    <a:lstStyle/>
                    <a:p>
                      <a:pPr algn="ctr"/>
                      <a:r>
                        <a:rPr lang="en-GB" sz="1600" dirty="0" smtClean="0"/>
                        <a:t>Bond Energy</a:t>
                      </a:r>
                      <a:endParaRPr lang="en-GB" sz="1600" dirty="0"/>
                    </a:p>
                  </a:txBody>
                  <a:tcPr/>
                </a:tc>
                <a:tc>
                  <a:txBody>
                    <a:bodyPr/>
                    <a:lstStyle/>
                    <a:p>
                      <a:pPr algn="ctr"/>
                      <a:r>
                        <a:rPr lang="en-GB" sz="1600" dirty="0" smtClean="0"/>
                        <a:t>Electro</a:t>
                      </a:r>
                    </a:p>
                    <a:p>
                      <a:pPr algn="ctr"/>
                      <a:r>
                        <a:rPr lang="en-GB" sz="1600" dirty="0" smtClean="0"/>
                        <a:t>negativity</a:t>
                      </a:r>
                      <a:endParaRPr lang="en-GB" sz="1600" dirty="0"/>
                    </a:p>
                  </a:txBody>
                  <a:tcPr/>
                </a:tc>
                <a:tc>
                  <a:txBody>
                    <a:bodyPr/>
                    <a:lstStyle/>
                    <a:p>
                      <a:pPr algn="ctr"/>
                      <a:r>
                        <a:rPr lang="en-GB" sz="1600" dirty="0" smtClean="0"/>
                        <a:t>Atomic (covalent) Radius/nm</a:t>
                      </a:r>
                      <a:endParaRPr lang="en-GB" sz="1600" dirty="0"/>
                    </a:p>
                  </a:txBody>
                  <a:tcPr/>
                </a:tc>
                <a:tc>
                  <a:txBody>
                    <a:bodyPr/>
                    <a:lstStyle/>
                    <a:p>
                      <a:pPr algn="ctr"/>
                      <a:r>
                        <a:rPr lang="en-GB" sz="1600" dirty="0" smtClean="0"/>
                        <a:t>Melting Point /</a:t>
                      </a:r>
                    </a:p>
                    <a:p>
                      <a:pPr algn="ctr"/>
                      <a:r>
                        <a:rPr lang="en-GB" sz="1600" dirty="0" smtClean="0"/>
                        <a:t>K</a:t>
                      </a:r>
                      <a:endParaRPr lang="en-GB" sz="1600" dirty="0"/>
                    </a:p>
                  </a:txBody>
                  <a:tcPr/>
                </a:tc>
                <a:tc>
                  <a:txBody>
                    <a:bodyPr/>
                    <a:lstStyle/>
                    <a:p>
                      <a:pPr algn="ctr"/>
                      <a:r>
                        <a:rPr lang="en-GB" sz="1600" dirty="0" smtClean="0"/>
                        <a:t>Boiling Point/K</a:t>
                      </a:r>
                      <a:endParaRPr lang="en-GB" sz="1600" dirty="0"/>
                    </a:p>
                  </a:txBody>
                  <a:tcPr/>
                </a:tc>
                <a:tc>
                  <a:txBody>
                    <a:bodyPr/>
                    <a:lstStyle/>
                    <a:p>
                      <a:pPr algn="ctr"/>
                      <a:r>
                        <a:rPr lang="en-GB" sz="1600" dirty="0" smtClean="0"/>
                        <a:t>Reactivity</a:t>
                      </a:r>
                      <a:endParaRPr lang="en-GB" sz="1600" dirty="0"/>
                    </a:p>
                  </a:txBody>
                  <a:tcPr/>
                </a:tc>
              </a:tr>
              <a:tr h="763285">
                <a:tc>
                  <a:txBody>
                    <a:bodyPr/>
                    <a:lstStyle/>
                    <a:p>
                      <a:r>
                        <a:rPr lang="en-GB" sz="1600" b="0" u="sng" dirty="0" smtClean="0"/>
                        <a:t>Fluorine</a:t>
                      </a:r>
                      <a:endParaRPr lang="en-GB" sz="1600" b="0" u="sng" dirty="0"/>
                    </a:p>
                  </a:txBody>
                  <a:tcPr>
                    <a:solidFill>
                      <a:srgbClr val="F7FE98"/>
                    </a:solidFill>
                  </a:tcPr>
                </a:tc>
                <a:tc>
                  <a:txBody>
                    <a:bodyPr/>
                    <a:lstStyle/>
                    <a:p>
                      <a:endParaRPr lang="en-GB" dirty="0"/>
                    </a:p>
                  </a:txBody>
                  <a:tcPr>
                    <a:solidFill>
                      <a:srgbClr val="F7FE98"/>
                    </a:solidFill>
                  </a:tcPr>
                </a:tc>
                <a:tc>
                  <a:txBody>
                    <a:bodyPr/>
                    <a:lstStyle/>
                    <a:p>
                      <a:endParaRPr lang="en-GB" dirty="0"/>
                    </a:p>
                  </a:txBody>
                  <a:tcPr>
                    <a:solidFill>
                      <a:srgbClr val="F7FE98"/>
                    </a:solidFill>
                  </a:tcPr>
                </a:tc>
                <a:tc>
                  <a:txBody>
                    <a:bodyPr/>
                    <a:lstStyle/>
                    <a:p>
                      <a:endParaRPr lang="en-GB" dirty="0"/>
                    </a:p>
                  </a:txBody>
                  <a:tcPr>
                    <a:solidFill>
                      <a:srgbClr val="F7FE98"/>
                    </a:solidFill>
                  </a:tcPr>
                </a:tc>
                <a:tc>
                  <a:txBody>
                    <a:bodyPr/>
                    <a:lstStyle/>
                    <a:p>
                      <a:endParaRPr lang="en-GB" dirty="0"/>
                    </a:p>
                  </a:txBody>
                  <a:tcPr>
                    <a:solidFill>
                      <a:srgbClr val="F7FE98"/>
                    </a:solidFill>
                  </a:tcPr>
                </a:tc>
                <a:tc>
                  <a:txBody>
                    <a:bodyPr/>
                    <a:lstStyle/>
                    <a:p>
                      <a:endParaRPr lang="en-GB" dirty="0"/>
                    </a:p>
                  </a:txBody>
                  <a:tcPr>
                    <a:solidFill>
                      <a:srgbClr val="F7FE98"/>
                    </a:solidFill>
                  </a:tcPr>
                </a:tc>
                <a:tc>
                  <a:txBody>
                    <a:bodyPr/>
                    <a:lstStyle/>
                    <a:p>
                      <a:endParaRPr lang="en-GB" dirty="0"/>
                    </a:p>
                  </a:txBody>
                  <a:tcPr>
                    <a:solidFill>
                      <a:srgbClr val="F7FE98"/>
                    </a:solidFill>
                  </a:tcPr>
                </a:tc>
                <a:tc>
                  <a:txBody>
                    <a:bodyPr/>
                    <a:lstStyle/>
                    <a:p>
                      <a:endParaRPr lang="en-GB"/>
                    </a:p>
                  </a:txBody>
                  <a:tcPr>
                    <a:solidFill>
                      <a:srgbClr val="F7FE98"/>
                    </a:solidFill>
                  </a:tcPr>
                </a:tc>
                <a:tc>
                  <a:txBody>
                    <a:bodyPr/>
                    <a:lstStyle/>
                    <a:p>
                      <a:endParaRPr lang="en-GB" dirty="0"/>
                    </a:p>
                  </a:txBody>
                  <a:tcPr>
                    <a:solidFill>
                      <a:srgbClr val="F7FE98"/>
                    </a:solidFill>
                  </a:tcPr>
                </a:tc>
                <a:tc>
                  <a:txBody>
                    <a:bodyPr/>
                    <a:lstStyle/>
                    <a:p>
                      <a:endParaRPr lang="en-GB" dirty="0"/>
                    </a:p>
                  </a:txBody>
                  <a:tcPr>
                    <a:solidFill>
                      <a:srgbClr val="F7FE98"/>
                    </a:solidFill>
                  </a:tcPr>
                </a:tc>
              </a:tr>
              <a:tr h="763285">
                <a:tc>
                  <a:txBody>
                    <a:bodyPr/>
                    <a:lstStyle/>
                    <a:p>
                      <a:r>
                        <a:rPr lang="en-GB" sz="1600" b="0" u="sng" dirty="0" smtClean="0"/>
                        <a:t>Chlorine</a:t>
                      </a:r>
                      <a:endParaRPr lang="en-GB" sz="1600" b="0" u="sng" dirty="0"/>
                    </a:p>
                  </a:txBody>
                  <a:tcPr>
                    <a:solidFill>
                      <a:srgbClr val="92D050"/>
                    </a:solidFill>
                  </a:tcPr>
                </a:tc>
                <a:tc>
                  <a:txBody>
                    <a:bodyPr/>
                    <a:lstStyle/>
                    <a:p>
                      <a:endParaRPr lang="en-GB"/>
                    </a:p>
                  </a:txBody>
                  <a:tcPr>
                    <a:solidFill>
                      <a:srgbClr val="92D050"/>
                    </a:solidFill>
                  </a:tcPr>
                </a:tc>
                <a:tc>
                  <a:txBody>
                    <a:bodyPr/>
                    <a:lstStyle/>
                    <a:p>
                      <a:endParaRPr lang="en-GB" dirty="0"/>
                    </a:p>
                  </a:txBody>
                  <a:tcPr>
                    <a:solidFill>
                      <a:srgbClr val="92D050"/>
                    </a:solidFill>
                  </a:tcPr>
                </a:tc>
                <a:tc>
                  <a:txBody>
                    <a:bodyPr/>
                    <a:lstStyle/>
                    <a:p>
                      <a:endParaRPr lang="en-GB" dirty="0"/>
                    </a:p>
                  </a:txBody>
                  <a:tcPr>
                    <a:solidFill>
                      <a:srgbClr val="92D050"/>
                    </a:solidFill>
                  </a:tcPr>
                </a:tc>
                <a:tc>
                  <a:txBody>
                    <a:bodyPr/>
                    <a:lstStyle/>
                    <a:p>
                      <a:endParaRPr lang="en-GB" dirty="0"/>
                    </a:p>
                  </a:txBody>
                  <a:tcPr>
                    <a:solidFill>
                      <a:srgbClr val="92D050"/>
                    </a:solidFill>
                  </a:tcPr>
                </a:tc>
                <a:tc>
                  <a:txBody>
                    <a:bodyPr/>
                    <a:lstStyle/>
                    <a:p>
                      <a:endParaRPr lang="en-GB" dirty="0"/>
                    </a:p>
                  </a:txBody>
                  <a:tcPr>
                    <a:solidFill>
                      <a:srgbClr val="92D050"/>
                    </a:solidFill>
                  </a:tcPr>
                </a:tc>
                <a:tc>
                  <a:txBody>
                    <a:bodyPr/>
                    <a:lstStyle/>
                    <a:p>
                      <a:endParaRPr lang="en-GB" dirty="0"/>
                    </a:p>
                  </a:txBody>
                  <a:tcPr>
                    <a:solidFill>
                      <a:srgbClr val="92D050"/>
                    </a:solidFill>
                  </a:tcPr>
                </a:tc>
                <a:tc>
                  <a:txBody>
                    <a:bodyPr/>
                    <a:lstStyle/>
                    <a:p>
                      <a:endParaRPr lang="en-GB" dirty="0"/>
                    </a:p>
                  </a:txBody>
                  <a:tcPr>
                    <a:solidFill>
                      <a:srgbClr val="92D050"/>
                    </a:solidFill>
                  </a:tcPr>
                </a:tc>
                <a:tc>
                  <a:txBody>
                    <a:bodyPr/>
                    <a:lstStyle/>
                    <a:p>
                      <a:endParaRPr lang="en-GB" dirty="0"/>
                    </a:p>
                  </a:txBody>
                  <a:tcPr>
                    <a:solidFill>
                      <a:srgbClr val="92D050"/>
                    </a:solidFill>
                  </a:tcPr>
                </a:tc>
                <a:tc>
                  <a:txBody>
                    <a:bodyPr/>
                    <a:lstStyle/>
                    <a:p>
                      <a:endParaRPr lang="en-GB" dirty="0"/>
                    </a:p>
                  </a:txBody>
                  <a:tcPr>
                    <a:solidFill>
                      <a:srgbClr val="92D050"/>
                    </a:solidFill>
                  </a:tcPr>
                </a:tc>
              </a:tr>
              <a:tr h="763285">
                <a:tc>
                  <a:txBody>
                    <a:bodyPr/>
                    <a:lstStyle/>
                    <a:p>
                      <a:r>
                        <a:rPr lang="en-GB" sz="1600" b="0" u="sng" dirty="0" smtClean="0">
                          <a:solidFill>
                            <a:schemeClr val="bg1"/>
                          </a:solidFill>
                        </a:rPr>
                        <a:t>Bromine</a:t>
                      </a:r>
                      <a:endParaRPr lang="en-GB" sz="1600" b="0" u="sng" dirty="0">
                        <a:solidFill>
                          <a:schemeClr val="bg1"/>
                        </a:solidFill>
                      </a:endParaRPr>
                    </a:p>
                  </a:txBody>
                  <a:tcPr>
                    <a:solidFill>
                      <a:srgbClr val="FF3300"/>
                    </a:solidFill>
                  </a:tcPr>
                </a:tc>
                <a:tc>
                  <a:txBody>
                    <a:bodyPr/>
                    <a:lstStyle/>
                    <a:p>
                      <a:endParaRPr lang="en-GB" dirty="0"/>
                    </a:p>
                  </a:txBody>
                  <a:tcPr>
                    <a:solidFill>
                      <a:srgbClr val="FF3300"/>
                    </a:solidFill>
                  </a:tcPr>
                </a:tc>
                <a:tc>
                  <a:txBody>
                    <a:bodyPr/>
                    <a:lstStyle/>
                    <a:p>
                      <a:endParaRPr lang="en-GB" dirty="0"/>
                    </a:p>
                  </a:txBody>
                  <a:tcPr>
                    <a:solidFill>
                      <a:srgbClr val="FF3300"/>
                    </a:solidFill>
                  </a:tcPr>
                </a:tc>
                <a:tc>
                  <a:txBody>
                    <a:bodyPr/>
                    <a:lstStyle/>
                    <a:p>
                      <a:endParaRPr lang="en-GB" dirty="0"/>
                    </a:p>
                  </a:txBody>
                  <a:tcPr>
                    <a:solidFill>
                      <a:srgbClr val="FF3300"/>
                    </a:solidFill>
                  </a:tcPr>
                </a:tc>
                <a:tc>
                  <a:txBody>
                    <a:bodyPr/>
                    <a:lstStyle/>
                    <a:p>
                      <a:endParaRPr lang="en-GB" dirty="0"/>
                    </a:p>
                  </a:txBody>
                  <a:tcPr>
                    <a:solidFill>
                      <a:srgbClr val="FF3300"/>
                    </a:solidFill>
                  </a:tcPr>
                </a:tc>
                <a:tc>
                  <a:txBody>
                    <a:bodyPr/>
                    <a:lstStyle/>
                    <a:p>
                      <a:endParaRPr lang="en-GB" dirty="0"/>
                    </a:p>
                  </a:txBody>
                  <a:tcPr>
                    <a:solidFill>
                      <a:srgbClr val="FF3300"/>
                    </a:solidFill>
                  </a:tcPr>
                </a:tc>
                <a:tc>
                  <a:txBody>
                    <a:bodyPr/>
                    <a:lstStyle/>
                    <a:p>
                      <a:endParaRPr lang="en-GB" dirty="0"/>
                    </a:p>
                  </a:txBody>
                  <a:tcPr>
                    <a:solidFill>
                      <a:srgbClr val="FF3300"/>
                    </a:solidFill>
                  </a:tcPr>
                </a:tc>
                <a:tc>
                  <a:txBody>
                    <a:bodyPr/>
                    <a:lstStyle/>
                    <a:p>
                      <a:endParaRPr lang="en-GB" dirty="0"/>
                    </a:p>
                  </a:txBody>
                  <a:tcPr>
                    <a:solidFill>
                      <a:srgbClr val="FF3300"/>
                    </a:solidFill>
                  </a:tcPr>
                </a:tc>
                <a:tc>
                  <a:txBody>
                    <a:bodyPr/>
                    <a:lstStyle/>
                    <a:p>
                      <a:endParaRPr lang="en-GB" dirty="0"/>
                    </a:p>
                  </a:txBody>
                  <a:tcPr>
                    <a:solidFill>
                      <a:srgbClr val="FF3300"/>
                    </a:solidFill>
                  </a:tcPr>
                </a:tc>
                <a:tc>
                  <a:txBody>
                    <a:bodyPr/>
                    <a:lstStyle/>
                    <a:p>
                      <a:endParaRPr lang="en-GB" dirty="0"/>
                    </a:p>
                  </a:txBody>
                  <a:tcPr>
                    <a:solidFill>
                      <a:srgbClr val="FF3300"/>
                    </a:solidFill>
                  </a:tcPr>
                </a:tc>
              </a:tr>
              <a:tr h="763285">
                <a:tc>
                  <a:txBody>
                    <a:bodyPr/>
                    <a:lstStyle/>
                    <a:p>
                      <a:r>
                        <a:rPr lang="en-GB" sz="1600" b="0" u="sng" dirty="0" smtClean="0">
                          <a:solidFill>
                            <a:schemeClr val="bg1"/>
                          </a:solidFill>
                        </a:rPr>
                        <a:t>Iodine</a:t>
                      </a:r>
                      <a:endParaRPr lang="en-GB" sz="1600" b="0" u="sng" dirty="0">
                        <a:solidFill>
                          <a:schemeClr val="bg1"/>
                        </a:solidFill>
                      </a:endParaRPr>
                    </a:p>
                  </a:txBody>
                  <a:tcPr>
                    <a:solidFill>
                      <a:schemeClr val="tx1">
                        <a:lumMod val="85000"/>
                        <a:lumOff val="15000"/>
                      </a:schemeClr>
                    </a:solidFill>
                  </a:tcPr>
                </a:tc>
                <a:tc>
                  <a:txBody>
                    <a:bodyPr/>
                    <a:lstStyle/>
                    <a:p>
                      <a:endParaRPr lang="en-GB"/>
                    </a:p>
                  </a:txBody>
                  <a:tcPr>
                    <a:solidFill>
                      <a:schemeClr val="tx1">
                        <a:lumMod val="85000"/>
                        <a:lumOff val="15000"/>
                      </a:schemeClr>
                    </a:solidFill>
                  </a:tcPr>
                </a:tc>
                <a:tc>
                  <a:txBody>
                    <a:bodyPr/>
                    <a:lstStyle/>
                    <a:p>
                      <a:endParaRPr lang="en-GB"/>
                    </a:p>
                  </a:txBody>
                  <a:tcPr>
                    <a:solidFill>
                      <a:schemeClr val="tx1">
                        <a:lumMod val="85000"/>
                        <a:lumOff val="15000"/>
                      </a:schemeClr>
                    </a:solidFill>
                  </a:tcPr>
                </a:tc>
                <a:tc>
                  <a:txBody>
                    <a:bodyPr/>
                    <a:lstStyle/>
                    <a:p>
                      <a:endParaRPr lang="en-GB" dirty="0"/>
                    </a:p>
                  </a:txBody>
                  <a:tcPr>
                    <a:solidFill>
                      <a:schemeClr val="tx1">
                        <a:lumMod val="85000"/>
                        <a:lumOff val="15000"/>
                      </a:schemeClr>
                    </a:solidFill>
                  </a:tcPr>
                </a:tc>
                <a:tc>
                  <a:txBody>
                    <a:bodyPr/>
                    <a:lstStyle/>
                    <a:p>
                      <a:endParaRPr lang="en-GB" dirty="0"/>
                    </a:p>
                  </a:txBody>
                  <a:tcPr>
                    <a:solidFill>
                      <a:schemeClr val="tx1">
                        <a:lumMod val="85000"/>
                        <a:lumOff val="15000"/>
                      </a:schemeClr>
                    </a:solidFill>
                  </a:tcPr>
                </a:tc>
                <a:tc>
                  <a:txBody>
                    <a:bodyPr/>
                    <a:lstStyle/>
                    <a:p>
                      <a:endParaRPr lang="en-GB"/>
                    </a:p>
                  </a:txBody>
                  <a:tcPr>
                    <a:solidFill>
                      <a:schemeClr val="tx1">
                        <a:lumMod val="85000"/>
                        <a:lumOff val="15000"/>
                      </a:schemeClr>
                    </a:solidFill>
                  </a:tcPr>
                </a:tc>
                <a:tc>
                  <a:txBody>
                    <a:bodyPr/>
                    <a:lstStyle/>
                    <a:p>
                      <a:endParaRPr lang="en-GB"/>
                    </a:p>
                  </a:txBody>
                  <a:tcPr>
                    <a:solidFill>
                      <a:schemeClr val="tx1">
                        <a:lumMod val="85000"/>
                        <a:lumOff val="15000"/>
                      </a:schemeClr>
                    </a:solidFill>
                  </a:tcPr>
                </a:tc>
                <a:tc>
                  <a:txBody>
                    <a:bodyPr/>
                    <a:lstStyle/>
                    <a:p>
                      <a:endParaRPr lang="en-GB"/>
                    </a:p>
                  </a:txBody>
                  <a:tcPr>
                    <a:solidFill>
                      <a:schemeClr val="tx1">
                        <a:lumMod val="85000"/>
                        <a:lumOff val="15000"/>
                      </a:schemeClr>
                    </a:solidFill>
                  </a:tcPr>
                </a:tc>
                <a:tc>
                  <a:txBody>
                    <a:bodyPr/>
                    <a:lstStyle/>
                    <a:p>
                      <a:endParaRPr lang="en-GB"/>
                    </a:p>
                  </a:txBody>
                  <a:tcPr>
                    <a:solidFill>
                      <a:schemeClr val="tx1">
                        <a:lumMod val="85000"/>
                        <a:lumOff val="15000"/>
                      </a:schemeClr>
                    </a:solidFill>
                  </a:tcPr>
                </a:tc>
                <a:tc>
                  <a:txBody>
                    <a:bodyPr/>
                    <a:lstStyle/>
                    <a:p>
                      <a:endParaRPr lang="en-GB" dirty="0"/>
                    </a:p>
                  </a:txBody>
                  <a:tcPr>
                    <a:solidFill>
                      <a:schemeClr val="tx1">
                        <a:lumMod val="85000"/>
                        <a:lumOff val="15000"/>
                      </a:schemeClr>
                    </a:solidFill>
                  </a:tcPr>
                </a:tc>
              </a:tr>
            </a:tbl>
          </a:graphicData>
        </a:graphic>
      </p:graphicFrame>
      <p:sp>
        <p:nvSpPr>
          <p:cNvPr id="8" name="Right Arrow 7"/>
          <p:cNvSpPr/>
          <p:nvPr/>
        </p:nvSpPr>
        <p:spPr>
          <a:xfrm rot="5400000">
            <a:off x="3365815" y="2474945"/>
            <a:ext cx="2916425" cy="792088"/>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Increases or Decreases</a:t>
            </a:r>
            <a:r>
              <a:rPr lang="en-GB" dirty="0" smtClean="0"/>
              <a:t>?</a:t>
            </a:r>
            <a:endParaRPr lang="en-GB" dirty="0"/>
          </a:p>
        </p:txBody>
      </p:sp>
      <p:sp>
        <p:nvSpPr>
          <p:cNvPr id="13" name="TextBox 12"/>
          <p:cNvSpPr txBox="1"/>
          <p:nvPr/>
        </p:nvSpPr>
        <p:spPr>
          <a:xfrm>
            <a:off x="0" y="4941168"/>
            <a:ext cx="8784976" cy="954107"/>
          </a:xfrm>
          <a:prstGeom prst="rect">
            <a:avLst/>
          </a:prstGeom>
          <a:noFill/>
        </p:spPr>
        <p:txBody>
          <a:bodyPr wrap="square" rtlCol="0">
            <a:spAutoFit/>
          </a:bodyPr>
          <a:lstStyle/>
          <a:p>
            <a:pPr algn="ctr"/>
            <a:r>
              <a:rPr lang="en-GB" sz="2800" i="1" u="sng" dirty="0" smtClean="0"/>
              <a:t>Complete the summary table and EXPLAIN the trends in each</a:t>
            </a:r>
          </a:p>
        </p:txBody>
      </p:sp>
      <p:sp>
        <p:nvSpPr>
          <p:cNvPr id="14" name="Right Arrow 13"/>
          <p:cNvSpPr/>
          <p:nvPr/>
        </p:nvSpPr>
        <p:spPr>
          <a:xfrm rot="5400000">
            <a:off x="4373927" y="2474945"/>
            <a:ext cx="2916425" cy="792088"/>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Increases or Decreases</a:t>
            </a:r>
            <a:r>
              <a:rPr lang="en-GB" dirty="0" smtClean="0"/>
              <a:t>?</a:t>
            </a:r>
            <a:endParaRPr lang="en-GB" dirty="0"/>
          </a:p>
        </p:txBody>
      </p:sp>
      <p:sp>
        <p:nvSpPr>
          <p:cNvPr id="15" name="Right Arrow 14"/>
          <p:cNvSpPr/>
          <p:nvPr/>
        </p:nvSpPr>
        <p:spPr>
          <a:xfrm rot="5400000">
            <a:off x="5166015" y="2546953"/>
            <a:ext cx="2916425" cy="792088"/>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Increases or Decreases</a:t>
            </a:r>
            <a:r>
              <a:rPr lang="en-GB" dirty="0" smtClean="0"/>
              <a:t>?</a:t>
            </a:r>
            <a:endParaRPr lang="en-GB" dirty="0"/>
          </a:p>
        </p:txBody>
      </p:sp>
      <p:sp>
        <p:nvSpPr>
          <p:cNvPr id="16" name="Right Arrow 15"/>
          <p:cNvSpPr/>
          <p:nvPr/>
        </p:nvSpPr>
        <p:spPr>
          <a:xfrm rot="5400000">
            <a:off x="6102119" y="2546953"/>
            <a:ext cx="2916425" cy="792088"/>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Increases or Decreases</a:t>
            </a:r>
            <a:r>
              <a:rPr lang="en-GB" dirty="0" smtClean="0"/>
              <a:t>?</a:t>
            </a:r>
            <a:endParaRPr lang="en-GB" dirty="0"/>
          </a:p>
        </p:txBody>
      </p:sp>
      <p:sp>
        <p:nvSpPr>
          <p:cNvPr id="17" name="Right Arrow 16"/>
          <p:cNvSpPr/>
          <p:nvPr/>
        </p:nvSpPr>
        <p:spPr>
          <a:xfrm rot="5400000">
            <a:off x="6966215" y="2474945"/>
            <a:ext cx="2916425" cy="792088"/>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Increases or Decreases</a:t>
            </a:r>
            <a:r>
              <a:rPr lang="en-GB" dirty="0" smtClean="0"/>
              <a:t>?</a:t>
            </a:r>
            <a:endParaRPr lang="en-GB" dirty="0"/>
          </a:p>
        </p:txBody>
      </p:sp>
    </p:spTree>
    <p:extLst>
      <p:ext uri="{BB962C8B-B14F-4D97-AF65-F5344CB8AC3E}">
        <p14:creationId xmlns:p14="http://schemas.microsoft.com/office/powerpoint/2010/main" val="10049121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53154233"/>
              </p:ext>
            </p:extLst>
          </p:nvPr>
        </p:nvGraphicFramePr>
        <p:xfrm>
          <a:off x="-1" y="332654"/>
          <a:ext cx="9144001" cy="5976665"/>
        </p:xfrm>
        <a:graphic>
          <a:graphicData uri="http://schemas.openxmlformats.org/drawingml/2006/table">
            <a:tbl>
              <a:tblPr firstRow="1" bandRow="1">
                <a:tableStyleId>{5940675A-B579-460E-94D1-54222C63F5DA}</a:tableStyleId>
              </a:tblPr>
              <a:tblGrid>
                <a:gridCol w="999082"/>
                <a:gridCol w="888537"/>
                <a:gridCol w="884182"/>
                <a:gridCol w="957986"/>
                <a:gridCol w="781584"/>
                <a:gridCol w="856350"/>
                <a:gridCol w="1062083"/>
                <a:gridCol w="852637"/>
                <a:gridCol w="781584"/>
                <a:gridCol w="1079976"/>
              </a:tblGrid>
              <a:tr h="1547573">
                <a:tc>
                  <a:txBody>
                    <a:bodyPr/>
                    <a:lstStyle/>
                    <a:p>
                      <a:pPr algn="ctr"/>
                      <a:r>
                        <a:rPr lang="en-GB" sz="1600" dirty="0" smtClean="0"/>
                        <a:t>Halogen/</a:t>
                      </a:r>
                    </a:p>
                    <a:p>
                      <a:pPr algn="ctr"/>
                      <a:r>
                        <a:rPr lang="en-GB" sz="1600" dirty="0" smtClean="0"/>
                        <a:t>Appearance</a:t>
                      </a:r>
                      <a:endParaRPr lang="en-GB" sz="1600" dirty="0"/>
                    </a:p>
                  </a:txBody>
                  <a:tcPr/>
                </a:tc>
                <a:tc>
                  <a:txBody>
                    <a:bodyPr/>
                    <a:lstStyle/>
                    <a:p>
                      <a:pPr algn="ctr"/>
                      <a:r>
                        <a:rPr lang="en-GB" sz="1600" dirty="0" smtClean="0"/>
                        <a:t>Atomic</a:t>
                      </a:r>
                      <a:r>
                        <a:rPr lang="en-GB" sz="1600" baseline="0" dirty="0" smtClean="0"/>
                        <a:t> </a:t>
                      </a:r>
                    </a:p>
                    <a:p>
                      <a:pPr algn="ctr"/>
                      <a:r>
                        <a:rPr lang="en-GB" sz="1600" baseline="0" dirty="0" smtClean="0"/>
                        <a:t>Number</a:t>
                      </a:r>
                    </a:p>
                    <a:p>
                      <a:pPr algn="ctr"/>
                      <a:r>
                        <a:rPr lang="en-GB" sz="1600" baseline="0" dirty="0" smtClean="0"/>
                        <a:t>Z</a:t>
                      </a:r>
                      <a:endParaRPr lang="en-GB" sz="1600" dirty="0"/>
                    </a:p>
                  </a:txBody>
                  <a:tcPr/>
                </a:tc>
                <a:tc>
                  <a:txBody>
                    <a:bodyPr/>
                    <a:lstStyle/>
                    <a:p>
                      <a:pPr algn="ctr"/>
                      <a:r>
                        <a:rPr lang="en-GB" sz="1600" dirty="0" smtClean="0"/>
                        <a:t>Formula</a:t>
                      </a:r>
                      <a:endParaRPr lang="en-GB" sz="1600" dirty="0"/>
                    </a:p>
                  </a:txBody>
                  <a:tcPr/>
                </a:tc>
                <a:tc>
                  <a:txBody>
                    <a:bodyPr/>
                    <a:lstStyle/>
                    <a:p>
                      <a:pPr algn="ctr"/>
                      <a:r>
                        <a:rPr lang="en-GB" sz="1600" dirty="0" smtClean="0"/>
                        <a:t>Electron arrangement</a:t>
                      </a:r>
                      <a:endParaRPr lang="en-GB" sz="1600" dirty="0"/>
                    </a:p>
                  </a:txBody>
                  <a:tcPr/>
                </a:tc>
                <a:tc>
                  <a:txBody>
                    <a:bodyPr/>
                    <a:lstStyle/>
                    <a:p>
                      <a:pPr algn="ctr"/>
                      <a:r>
                        <a:rPr lang="en-GB" sz="1600" dirty="0" smtClean="0"/>
                        <a:t>Bond Energy</a:t>
                      </a:r>
                      <a:endParaRPr lang="en-GB" sz="1600" dirty="0"/>
                    </a:p>
                  </a:txBody>
                  <a:tcPr/>
                </a:tc>
                <a:tc>
                  <a:txBody>
                    <a:bodyPr/>
                    <a:lstStyle/>
                    <a:p>
                      <a:pPr algn="ctr"/>
                      <a:r>
                        <a:rPr lang="en-GB" sz="1600" dirty="0" smtClean="0"/>
                        <a:t>Electro</a:t>
                      </a:r>
                    </a:p>
                    <a:p>
                      <a:pPr algn="ctr"/>
                      <a:r>
                        <a:rPr lang="en-GB" sz="1600" dirty="0" smtClean="0"/>
                        <a:t>negativity</a:t>
                      </a:r>
                      <a:endParaRPr lang="en-GB" sz="1600" dirty="0"/>
                    </a:p>
                  </a:txBody>
                  <a:tcPr/>
                </a:tc>
                <a:tc>
                  <a:txBody>
                    <a:bodyPr/>
                    <a:lstStyle/>
                    <a:p>
                      <a:pPr algn="ctr"/>
                      <a:r>
                        <a:rPr lang="en-GB" sz="1600" dirty="0" smtClean="0"/>
                        <a:t>Atomic (covalent) Radius/nm</a:t>
                      </a:r>
                      <a:endParaRPr lang="en-GB" sz="1600" dirty="0"/>
                    </a:p>
                  </a:txBody>
                  <a:tcPr/>
                </a:tc>
                <a:tc>
                  <a:txBody>
                    <a:bodyPr/>
                    <a:lstStyle/>
                    <a:p>
                      <a:pPr algn="ctr"/>
                      <a:r>
                        <a:rPr lang="en-GB" sz="1600" dirty="0" smtClean="0"/>
                        <a:t>Melting Point /</a:t>
                      </a:r>
                    </a:p>
                    <a:p>
                      <a:pPr algn="ctr"/>
                      <a:r>
                        <a:rPr lang="en-GB" sz="1600" dirty="0" smtClean="0"/>
                        <a:t>K</a:t>
                      </a:r>
                      <a:endParaRPr lang="en-GB" sz="1600" dirty="0"/>
                    </a:p>
                  </a:txBody>
                  <a:tcPr/>
                </a:tc>
                <a:tc>
                  <a:txBody>
                    <a:bodyPr/>
                    <a:lstStyle/>
                    <a:p>
                      <a:pPr algn="ctr"/>
                      <a:r>
                        <a:rPr lang="en-GB" sz="1600" dirty="0" smtClean="0"/>
                        <a:t>Boiling Point/K</a:t>
                      </a:r>
                      <a:endParaRPr lang="en-GB" sz="1600" dirty="0"/>
                    </a:p>
                  </a:txBody>
                  <a:tcPr/>
                </a:tc>
                <a:tc>
                  <a:txBody>
                    <a:bodyPr/>
                    <a:lstStyle/>
                    <a:p>
                      <a:pPr algn="ctr"/>
                      <a:r>
                        <a:rPr lang="en-GB" sz="1600" dirty="0" smtClean="0"/>
                        <a:t>Reactivity</a:t>
                      </a:r>
                      <a:endParaRPr lang="en-GB" sz="1600" dirty="0"/>
                    </a:p>
                  </a:txBody>
                  <a:tcPr/>
                </a:tc>
              </a:tr>
              <a:tr h="1107273">
                <a:tc>
                  <a:txBody>
                    <a:bodyPr/>
                    <a:lstStyle/>
                    <a:p>
                      <a:r>
                        <a:rPr lang="en-GB" sz="1600" u="sng" dirty="0" smtClean="0"/>
                        <a:t>Fluorine</a:t>
                      </a:r>
                      <a:endParaRPr lang="en-GB" sz="1600" b="0" u="sng"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tr>
              <a:tr h="1107273">
                <a:tc>
                  <a:txBody>
                    <a:bodyPr/>
                    <a:lstStyle/>
                    <a:p>
                      <a:r>
                        <a:rPr lang="en-GB" sz="1600" u="sng" dirty="0" smtClean="0"/>
                        <a:t>Chlorine</a:t>
                      </a:r>
                      <a:endParaRPr lang="en-GB" sz="1600" b="0" u="sng" dirty="0"/>
                    </a:p>
                  </a:txBody>
                  <a:tcPr/>
                </a:tc>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r h="1107273">
                <a:tc>
                  <a:txBody>
                    <a:bodyPr/>
                    <a:lstStyle/>
                    <a:p>
                      <a:r>
                        <a:rPr lang="en-GB" sz="1600" u="sng" dirty="0" smtClean="0"/>
                        <a:t>Bromine</a:t>
                      </a:r>
                      <a:endParaRPr lang="en-GB" sz="1600" b="0" u="sng" dirty="0">
                        <a:solidFill>
                          <a:schemeClr val="bg1"/>
                        </a:solidFill>
                      </a:endParaRPr>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r h="1107273">
                <a:tc>
                  <a:txBody>
                    <a:bodyPr/>
                    <a:lstStyle/>
                    <a:p>
                      <a:r>
                        <a:rPr lang="en-GB" sz="1600" u="sng" dirty="0" smtClean="0"/>
                        <a:t>Iodine</a:t>
                      </a:r>
                      <a:endParaRPr lang="en-GB" sz="1600" b="0" u="sng" dirty="0">
                        <a:solidFill>
                          <a:schemeClr val="bg1"/>
                        </a:solidFill>
                      </a:endParaRPr>
                    </a:p>
                  </a:txBody>
                  <a:tcPr/>
                </a:tc>
                <a:tc>
                  <a:txBody>
                    <a:bodyPr/>
                    <a:lstStyle/>
                    <a:p>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r>
            </a:tbl>
          </a:graphicData>
        </a:graphic>
      </p:graphicFrame>
    </p:spTree>
    <p:extLst>
      <p:ext uri="{BB962C8B-B14F-4D97-AF65-F5344CB8AC3E}">
        <p14:creationId xmlns:p14="http://schemas.microsoft.com/office/powerpoint/2010/main" val="3536169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83868" y="2436280"/>
            <a:ext cx="684076" cy="830997"/>
          </a:xfrm>
          <a:prstGeom prst="rect">
            <a:avLst/>
          </a:prstGeom>
          <a:noFill/>
        </p:spPr>
        <p:txBody>
          <a:bodyPr wrap="square" rtlCol="0">
            <a:spAutoFit/>
          </a:bodyPr>
          <a:lstStyle/>
          <a:p>
            <a:r>
              <a:rPr lang="en-GB" sz="4800" dirty="0" smtClean="0"/>
              <a:t>F</a:t>
            </a:r>
            <a:endParaRPr lang="en-GB" sz="4800" dirty="0"/>
          </a:p>
        </p:txBody>
      </p:sp>
      <p:sp>
        <p:nvSpPr>
          <p:cNvPr id="5" name="TextBox 4"/>
          <p:cNvSpPr txBox="1"/>
          <p:nvPr/>
        </p:nvSpPr>
        <p:spPr>
          <a:xfrm>
            <a:off x="4680012" y="2420888"/>
            <a:ext cx="684076" cy="830997"/>
          </a:xfrm>
          <a:prstGeom prst="rect">
            <a:avLst/>
          </a:prstGeom>
          <a:noFill/>
        </p:spPr>
        <p:txBody>
          <a:bodyPr wrap="square" rtlCol="0">
            <a:spAutoFit/>
          </a:bodyPr>
          <a:lstStyle/>
          <a:p>
            <a:r>
              <a:rPr lang="en-GB" sz="4800" dirty="0" smtClean="0"/>
              <a:t>F</a:t>
            </a:r>
            <a:endParaRPr lang="en-GB" sz="4800" dirty="0"/>
          </a:p>
        </p:txBody>
      </p:sp>
      <p:sp>
        <p:nvSpPr>
          <p:cNvPr id="6" name="Oval 5"/>
          <p:cNvSpPr/>
          <p:nvPr/>
        </p:nvSpPr>
        <p:spPr>
          <a:xfrm>
            <a:off x="3779912" y="2132856"/>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3419872" y="2132856"/>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3779912" y="3501008"/>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3419872" y="3501008"/>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2987824" y="2708920"/>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2987824" y="2996952"/>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4283968" y="2708920"/>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4211960" y="2852936"/>
            <a:ext cx="666074" cy="369332"/>
          </a:xfrm>
          <a:prstGeom prst="rect">
            <a:avLst/>
          </a:prstGeom>
          <a:noFill/>
        </p:spPr>
        <p:txBody>
          <a:bodyPr wrap="square" rtlCol="0">
            <a:spAutoFit/>
          </a:bodyPr>
          <a:lstStyle/>
          <a:p>
            <a:r>
              <a:rPr lang="en-GB" dirty="0" smtClean="0"/>
              <a:t>x</a:t>
            </a:r>
            <a:endParaRPr lang="en-GB" dirty="0"/>
          </a:p>
        </p:txBody>
      </p:sp>
      <p:sp>
        <p:nvSpPr>
          <p:cNvPr id="21" name="TextBox 20"/>
          <p:cNvSpPr txBox="1"/>
          <p:nvPr/>
        </p:nvSpPr>
        <p:spPr>
          <a:xfrm>
            <a:off x="5400092" y="2852936"/>
            <a:ext cx="666074" cy="369332"/>
          </a:xfrm>
          <a:prstGeom prst="rect">
            <a:avLst/>
          </a:prstGeom>
          <a:noFill/>
        </p:spPr>
        <p:txBody>
          <a:bodyPr wrap="square" rtlCol="0">
            <a:spAutoFit/>
          </a:bodyPr>
          <a:lstStyle/>
          <a:p>
            <a:r>
              <a:rPr lang="en-GB" dirty="0" smtClean="0"/>
              <a:t>x</a:t>
            </a:r>
            <a:endParaRPr lang="en-GB" dirty="0"/>
          </a:p>
        </p:txBody>
      </p:sp>
      <p:sp>
        <p:nvSpPr>
          <p:cNvPr id="22" name="TextBox 21"/>
          <p:cNvSpPr txBox="1"/>
          <p:nvPr/>
        </p:nvSpPr>
        <p:spPr>
          <a:xfrm>
            <a:off x="5418094" y="2564904"/>
            <a:ext cx="666074" cy="369332"/>
          </a:xfrm>
          <a:prstGeom prst="rect">
            <a:avLst/>
          </a:prstGeom>
          <a:noFill/>
        </p:spPr>
        <p:txBody>
          <a:bodyPr wrap="square" rtlCol="0">
            <a:spAutoFit/>
          </a:bodyPr>
          <a:lstStyle/>
          <a:p>
            <a:r>
              <a:rPr lang="en-GB" dirty="0" smtClean="0"/>
              <a:t>x</a:t>
            </a:r>
            <a:endParaRPr lang="en-GB" dirty="0"/>
          </a:p>
        </p:txBody>
      </p:sp>
      <p:sp>
        <p:nvSpPr>
          <p:cNvPr id="23" name="TextBox 22"/>
          <p:cNvSpPr txBox="1"/>
          <p:nvPr/>
        </p:nvSpPr>
        <p:spPr>
          <a:xfrm>
            <a:off x="4626006" y="1979548"/>
            <a:ext cx="666074" cy="369332"/>
          </a:xfrm>
          <a:prstGeom prst="rect">
            <a:avLst/>
          </a:prstGeom>
          <a:noFill/>
        </p:spPr>
        <p:txBody>
          <a:bodyPr wrap="square" rtlCol="0">
            <a:spAutoFit/>
          </a:bodyPr>
          <a:lstStyle/>
          <a:p>
            <a:r>
              <a:rPr lang="en-GB" dirty="0" smtClean="0"/>
              <a:t>x</a:t>
            </a:r>
            <a:endParaRPr lang="en-GB" dirty="0"/>
          </a:p>
        </p:txBody>
      </p:sp>
      <p:sp>
        <p:nvSpPr>
          <p:cNvPr id="24" name="TextBox 23"/>
          <p:cNvSpPr txBox="1"/>
          <p:nvPr/>
        </p:nvSpPr>
        <p:spPr>
          <a:xfrm>
            <a:off x="5058054" y="1988840"/>
            <a:ext cx="666074" cy="369332"/>
          </a:xfrm>
          <a:prstGeom prst="rect">
            <a:avLst/>
          </a:prstGeom>
          <a:noFill/>
        </p:spPr>
        <p:txBody>
          <a:bodyPr wrap="square" rtlCol="0">
            <a:spAutoFit/>
          </a:bodyPr>
          <a:lstStyle/>
          <a:p>
            <a:r>
              <a:rPr lang="en-GB" dirty="0" smtClean="0"/>
              <a:t>x</a:t>
            </a:r>
            <a:endParaRPr lang="en-GB" dirty="0"/>
          </a:p>
        </p:txBody>
      </p:sp>
      <p:sp>
        <p:nvSpPr>
          <p:cNvPr id="25" name="TextBox 24"/>
          <p:cNvSpPr txBox="1"/>
          <p:nvPr/>
        </p:nvSpPr>
        <p:spPr>
          <a:xfrm>
            <a:off x="4644008" y="3338408"/>
            <a:ext cx="666074" cy="369332"/>
          </a:xfrm>
          <a:prstGeom prst="rect">
            <a:avLst/>
          </a:prstGeom>
          <a:noFill/>
        </p:spPr>
        <p:txBody>
          <a:bodyPr wrap="square" rtlCol="0">
            <a:spAutoFit/>
          </a:bodyPr>
          <a:lstStyle/>
          <a:p>
            <a:r>
              <a:rPr lang="en-GB" dirty="0" smtClean="0"/>
              <a:t>x</a:t>
            </a:r>
            <a:endParaRPr lang="en-GB" dirty="0"/>
          </a:p>
        </p:txBody>
      </p:sp>
      <p:sp>
        <p:nvSpPr>
          <p:cNvPr id="26" name="TextBox 25"/>
          <p:cNvSpPr txBox="1"/>
          <p:nvPr/>
        </p:nvSpPr>
        <p:spPr>
          <a:xfrm>
            <a:off x="5076056" y="3347700"/>
            <a:ext cx="666074" cy="369332"/>
          </a:xfrm>
          <a:prstGeom prst="rect">
            <a:avLst/>
          </a:prstGeom>
          <a:noFill/>
        </p:spPr>
        <p:txBody>
          <a:bodyPr wrap="square" rtlCol="0">
            <a:spAutoFit/>
          </a:bodyPr>
          <a:lstStyle/>
          <a:p>
            <a:r>
              <a:rPr lang="en-GB" dirty="0" smtClean="0"/>
              <a:t>x</a:t>
            </a:r>
            <a:endParaRPr lang="en-GB" dirty="0"/>
          </a:p>
        </p:txBody>
      </p:sp>
      <p:graphicFrame>
        <p:nvGraphicFramePr>
          <p:cNvPr id="2" name="Table 1"/>
          <p:cNvGraphicFramePr>
            <a:graphicFrameLocks noGrp="1"/>
          </p:cNvGraphicFramePr>
          <p:nvPr>
            <p:extLst>
              <p:ext uri="{D42A27DB-BD31-4B8C-83A1-F6EECF244321}">
                <p14:modId xmlns:p14="http://schemas.microsoft.com/office/powerpoint/2010/main" val="1406809723"/>
              </p:ext>
            </p:extLst>
          </p:nvPr>
        </p:nvGraphicFramePr>
        <p:xfrm>
          <a:off x="1187624" y="3840480"/>
          <a:ext cx="7128792" cy="2590800"/>
        </p:xfrm>
        <a:graphic>
          <a:graphicData uri="http://schemas.openxmlformats.org/drawingml/2006/table">
            <a:tbl>
              <a:tblPr firstRow="1" bandRow="1">
                <a:tableStyleId>{00A15C55-8517-42AA-B614-E9B94910E393}</a:tableStyleId>
              </a:tblPr>
              <a:tblGrid>
                <a:gridCol w="3564396"/>
                <a:gridCol w="3564396"/>
              </a:tblGrid>
              <a:tr h="370840">
                <a:tc>
                  <a:txBody>
                    <a:bodyPr/>
                    <a:lstStyle/>
                    <a:p>
                      <a:pPr algn="ctr"/>
                      <a:r>
                        <a:rPr lang="en-GB" sz="2800" dirty="0" smtClean="0"/>
                        <a:t>Bond</a:t>
                      </a:r>
                      <a:endParaRPr lang="en-GB" sz="2800" dirty="0"/>
                    </a:p>
                  </a:txBody>
                  <a:tcPr/>
                </a:tc>
                <a:tc>
                  <a:txBody>
                    <a:bodyPr/>
                    <a:lstStyle/>
                    <a:p>
                      <a:pPr algn="ctr"/>
                      <a:r>
                        <a:rPr lang="en-GB" sz="2800" dirty="0" smtClean="0"/>
                        <a:t>Bond Energy kJ </a:t>
                      </a:r>
                      <a:r>
                        <a:rPr lang="en-GB" sz="2800" dirty="0" err="1" smtClean="0"/>
                        <a:t>mol</a:t>
                      </a:r>
                      <a:r>
                        <a:rPr lang="en-GB" sz="2800" dirty="0" smtClean="0"/>
                        <a:t> -</a:t>
                      </a:r>
                      <a:r>
                        <a:rPr lang="en-GB" sz="2800" baseline="30000" dirty="0" smtClean="0"/>
                        <a:t>1</a:t>
                      </a:r>
                      <a:endParaRPr lang="en-GB" sz="2800" baseline="30000" dirty="0"/>
                    </a:p>
                  </a:txBody>
                  <a:tcPr/>
                </a:tc>
              </a:tr>
              <a:tr h="370840">
                <a:tc>
                  <a:txBody>
                    <a:bodyPr/>
                    <a:lstStyle/>
                    <a:p>
                      <a:pPr algn="ctr"/>
                      <a:r>
                        <a:rPr lang="en-GB" sz="2800" dirty="0" smtClean="0"/>
                        <a:t>F-F</a:t>
                      </a:r>
                      <a:endParaRPr lang="en-GB" sz="2800" dirty="0"/>
                    </a:p>
                  </a:txBody>
                  <a:tcPr/>
                </a:tc>
                <a:tc>
                  <a:txBody>
                    <a:bodyPr/>
                    <a:lstStyle/>
                    <a:p>
                      <a:pPr algn="ctr"/>
                      <a:r>
                        <a:rPr lang="en-GB" sz="2800" dirty="0" smtClean="0"/>
                        <a:t>158</a:t>
                      </a:r>
                      <a:endParaRPr lang="en-GB" sz="2800" dirty="0"/>
                    </a:p>
                  </a:txBody>
                  <a:tcPr/>
                </a:tc>
              </a:tr>
              <a:tr h="370840">
                <a:tc>
                  <a:txBody>
                    <a:bodyPr/>
                    <a:lstStyle/>
                    <a:p>
                      <a:pPr algn="ctr"/>
                      <a:r>
                        <a:rPr lang="en-GB" sz="2800" dirty="0" err="1" smtClean="0"/>
                        <a:t>Cl-Cl</a:t>
                      </a:r>
                      <a:endParaRPr lang="en-GB" sz="2800" dirty="0"/>
                    </a:p>
                  </a:txBody>
                  <a:tcPr/>
                </a:tc>
                <a:tc>
                  <a:txBody>
                    <a:bodyPr/>
                    <a:lstStyle/>
                    <a:p>
                      <a:pPr algn="ctr"/>
                      <a:r>
                        <a:rPr lang="en-GB" sz="2800" dirty="0" smtClean="0"/>
                        <a:t>243</a:t>
                      </a:r>
                      <a:endParaRPr lang="en-GB" sz="2800" dirty="0"/>
                    </a:p>
                  </a:txBody>
                  <a:tcPr/>
                </a:tc>
              </a:tr>
              <a:tr h="370840">
                <a:tc>
                  <a:txBody>
                    <a:bodyPr/>
                    <a:lstStyle/>
                    <a:p>
                      <a:pPr algn="ctr"/>
                      <a:r>
                        <a:rPr lang="en-GB" sz="2800" dirty="0" smtClean="0"/>
                        <a:t>Br-Br</a:t>
                      </a:r>
                      <a:endParaRPr lang="en-GB" sz="2800" dirty="0"/>
                    </a:p>
                  </a:txBody>
                  <a:tcPr/>
                </a:tc>
                <a:tc>
                  <a:txBody>
                    <a:bodyPr/>
                    <a:lstStyle/>
                    <a:p>
                      <a:pPr algn="ctr"/>
                      <a:r>
                        <a:rPr lang="en-GB" sz="2800" dirty="0" smtClean="0"/>
                        <a:t>193</a:t>
                      </a:r>
                      <a:endParaRPr lang="en-GB" sz="2800" dirty="0"/>
                    </a:p>
                  </a:txBody>
                  <a:tcPr/>
                </a:tc>
              </a:tr>
              <a:tr h="370840">
                <a:tc>
                  <a:txBody>
                    <a:bodyPr/>
                    <a:lstStyle/>
                    <a:p>
                      <a:pPr algn="ctr"/>
                      <a:r>
                        <a:rPr lang="en-GB" sz="2800" dirty="0" smtClean="0"/>
                        <a:t>I-I</a:t>
                      </a:r>
                      <a:endParaRPr lang="en-GB" sz="2800" dirty="0"/>
                    </a:p>
                  </a:txBody>
                  <a:tcPr/>
                </a:tc>
                <a:tc>
                  <a:txBody>
                    <a:bodyPr/>
                    <a:lstStyle/>
                    <a:p>
                      <a:pPr algn="ctr"/>
                      <a:r>
                        <a:rPr lang="en-GB" sz="2800" dirty="0" smtClean="0"/>
                        <a:t>151</a:t>
                      </a:r>
                      <a:endParaRPr lang="en-GB" sz="2800" dirty="0"/>
                    </a:p>
                  </a:txBody>
                  <a:tcPr/>
                </a:tc>
              </a:tr>
            </a:tbl>
          </a:graphicData>
        </a:graphic>
      </p:graphicFrame>
      <p:sp>
        <p:nvSpPr>
          <p:cNvPr id="28" name="TextBox 27"/>
          <p:cNvSpPr txBox="1"/>
          <p:nvPr/>
        </p:nvSpPr>
        <p:spPr>
          <a:xfrm>
            <a:off x="251520" y="332656"/>
            <a:ext cx="7560840" cy="830997"/>
          </a:xfrm>
          <a:prstGeom prst="rect">
            <a:avLst/>
          </a:prstGeom>
          <a:noFill/>
        </p:spPr>
        <p:txBody>
          <a:bodyPr wrap="square" rtlCol="0">
            <a:spAutoFit/>
          </a:bodyPr>
          <a:lstStyle/>
          <a:p>
            <a:r>
              <a:rPr lang="en-GB" sz="4800" b="1" dirty="0" smtClean="0">
                <a:solidFill>
                  <a:schemeClr val="accent6">
                    <a:lumMod val="75000"/>
                  </a:schemeClr>
                </a:solidFill>
              </a:rPr>
              <a:t>Why is Fluorine Unusual?</a:t>
            </a:r>
            <a:endParaRPr lang="en-GB" sz="4800" b="1" dirty="0">
              <a:solidFill>
                <a:schemeClr val="accent6">
                  <a:lumMod val="75000"/>
                </a:schemeClr>
              </a:solidFill>
            </a:endParaRPr>
          </a:p>
        </p:txBody>
      </p:sp>
    </p:spTree>
    <p:extLst>
      <p:ext uri="{BB962C8B-B14F-4D97-AF65-F5344CB8AC3E}">
        <p14:creationId xmlns:p14="http://schemas.microsoft.com/office/powerpoint/2010/main" val="2315938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9672" y="548680"/>
            <a:ext cx="7524328" cy="860425"/>
          </a:xfrm>
        </p:spPr>
        <p:txBody>
          <a:bodyPr/>
          <a:lstStyle/>
          <a:p>
            <a:pPr algn="ctr"/>
            <a:r>
              <a:rPr lang="en-GB" sz="4000" dirty="0" smtClean="0"/>
              <a:t>The Halogens: Chemical Properties</a:t>
            </a:r>
            <a:endParaRPr lang="en-US" sz="4000" dirty="0"/>
          </a:p>
        </p:txBody>
      </p:sp>
      <p:grpSp>
        <p:nvGrpSpPr>
          <p:cNvPr id="3" name="Group 7"/>
          <p:cNvGrpSpPr/>
          <p:nvPr/>
        </p:nvGrpSpPr>
        <p:grpSpPr>
          <a:xfrm>
            <a:off x="3635896" y="1628800"/>
            <a:ext cx="5508104" cy="1728192"/>
            <a:chOff x="3851920" y="845969"/>
            <a:chExt cx="5328592" cy="2120615"/>
          </a:xfrm>
        </p:grpSpPr>
        <p:sp>
          <p:nvSpPr>
            <p:cNvPr id="7" name="TextBox 6"/>
            <p:cNvSpPr txBox="1"/>
            <p:nvPr/>
          </p:nvSpPr>
          <p:spPr>
            <a:xfrm>
              <a:off x="3851920" y="845970"/>
              <a:ext cx="5328592" cy="2120614"/>
            </a:xfrm>
            <a:prstGeom prst="rect">
              <a:avLst/>
            </a:prstGeom>
            <a:ln>
              <a:solidFill>
                <a:srgbClr val="7030A0"/>
              </a:solidFill>
            </a:ln>
          </p:spPr>
          <p:txBody>
            <a:bodyPr vert="horz" wrap="square" lIns="91440" tIns="45720" rIns="91440" bIns="45720" rtlCol="0" anchor="ctr">
              <a:noAutofit/>
            </a:bodyPr>
            <a:lstStyle/>
            <a:p>
              <a:pPr indent="-514350">
                <a:spcBef>
                  <a:spcPct val="0"/>
                </a:spcBef>
              </a:pPr>
              <a:r>
                <a:rPr lang="en-GB" sz="2400" b="1" dirty="0" smtClean="0">
                  <a:ea typeface="+mj-ea"/>
                  <a:cs typeface="+mj-cs"/>
                </a:rPr>
                <a:t>Targets</a:t>
              </a:r>
            </a:p>
            <a:p>
              <a:pPr indent="-514350">
                <a:spcBef>
                  <a:spcPct val="0"/>
                </a:spcBef>
                <a:buFont typeface="Arial" pitchFamily="34" charset="0"/>
                <a:buChar char="•"/>
              </a:pPr>
              <a:r>
                <a:rPr lang="en-GB" sz="2400" dirty="0" smtClean="0">
                  <a:solidFill>
                    <a:srgbClr val="FFC000"/>
                  </a:solidFill>
                  <a:ea typeface="+mj-ea"/>
                  <a:cs typeface="+mj-cs"/>
                </a:rPr>
                <a:t>To understand the trends in oxidizing ability of the halogens.</a:t>
              </a:r>
            </a:p>
            <a:p>
              <a:pPr indent="-514350">
                <a:spcBef>
                  <a:spcPct val="0"/>
                </a:spcBef>
                <a:buFont typeface="Arial" pitchFamily="34" charset="0"/>
                <a:buChar char="•"/>
              </a:pPr>
              <a:r>
                <a:rPr lang="en-GB" sz="2400" dirty="0" smtClean="0">
                  <a:solidFill>
                    <a:srgbClr val="00B050"/>
                  </a:solidFill>
                  <a:ea typeface="+mj-ea"/>
                  <a:cs typeface="+mj-cs"/>
                </a:rPr>
                <a:t>E.g., displacement reactions of the halogens.</a:t>
              </a:r>
            </a:p>
          </p:txBody>
        </p:sp>
        <p:sp>
          <p:nvSpPr>
            <p:cNvPr id="5" name="TextBox 4"/>
            <p:cNvSpPr txBox="1"/>
            <p:nvPr/>
          </p:nvSpPr>
          <p:spPr>
            <a:xfrm>
              <a:off x="6372200" y="845969"/>
              <a:ext cx="2808312" cy="305594"/>
            </a:xfrm>
            <a:prstGeom prst="rect">
              <a:avLst/>
            </a:prstGeom>
            <a:ln>
              <a:solidFill>
                <a:srgbClr val="FF0000"/>
              </a:solidFill>
            </a:ln>
          </p:spPr>
          <p:txBody>
            <a:bodyPr vert="horz" wrap="square" lIns="91440" tIns="45720" rIns="91440" bIns="45720" rtlCol="0" anchor="ctr">
              <a:noAutofit/>
            </a:bodyPr>
            <a:lstStyle/>
            <a:p>
              <a:pPr>
                <a:spcBef>
                  <a:spcPct val="20000"/>
                </a:spcBef>
                <a:defRPr/>
              </a:pPr>
              <a:r>
                <a:rPr lang="en-GB" sz="2400" b="1" i="1" dirty="0" smtClean="0">
                  <a:solidFill>
                    <a:srgbClr val="FF0000"/>
                  </a:solidFill>
                </a:rPr>
                <a:t>Specification 3.2.3</a:t>
              </a: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6600" dirty="0" smtClean="0">
                <a:cs typeface="Times New Roman" panose="02020603050405020304" pitchFamily="18" charset="0"/>
              </a:rPr>
              <a:t>Observations</a:t>
            </a:r>
            <a:endParaRPr lang="en-GB" sz="6600" dirty="0">
              <a:cs typeface="Times New Roman" panose="02020603050405020304" pitchFamily="18" charset="0"/>
            </a:endParaRPr>
          </a:p>
        </p:txBody>
      </p:sp>
      <p:sp>
        <p:nvSpPr>
          <p:cNvPr id="4" name="Content Placeholder 3"/>
          <p:cNvSpPr>
            <a:spLocks noGrp="1"/>
          </p:cNvSpPr>
          <p:nvPr>
            <p:ph idx="1"/>
          </p:nvPr>
        </p:nvSpPr>
        <p:spPr>
          <a:xfrm>
            <a:off x="251520" y="1340768"/>
            <a:ext cx="8305800" cy="4896544"/>
          </a:xfrm>
        </p:spPr>
        <p:txBody>
          <a:bodyPr>
            <a:noAutofit/>
          </a:bodyPr>
          <a:lstStyle/>
          <a:p>
            <a:pPr marL="0" indent="0">
              <a:buNone/>
            </a:pPr>
            <a:r>
              <a:rPr lang="en-GB" dirty="0" smtClean="0"/>
              <a:t>• You will often have to carry out test tube reactions and record your observations. </a:t>
            </a:r>
          </a:p>
          <a:p>
            <a:pPr marL="0" indent="0">
              <a:buNone/>
            </a:pPr>
            <a:r>
              <a:rPr lang="en-GB" dirty="0" smtClean="0"/>
              <a:t>• You must indicate what the reagents were like before mixing and what they were during/after mixing. </a:t>
            </a:r>
          </a:p>
          <a:p>
            <a:pPr marL="0" indent="0">
              <a:buNone/>
            </a:pPr>
            <a:r>
              <a:rPr lang="en-GB" dirty="0" smtClean="0"/>
              <a:t>• You must clearly state the </a:t>
            </a:r>
            <a:r>
              <a:rPr lang="en-GB" b="1" dirty="0" smtClean="0"/>
              <a:t>colour</a:t>
            </a:r>
            <a:r>
              <a:rPr lang="en-GB" dirty="0" smtClean="0"/>
              <a:t> and whether they are </a:t>
            </a:r>
            <a:r>
              <a:rPr lang="en-GB" b="1" dirty="0" smtClean="0"/>
              <a:t>solids</a:t>
            </a:r>
            <a:r>
              <a:rPr lang="en-GB" dirty="0" smtClean="0"/>
              <a:t> or </a:t>
            </a:r>
            <a:r>
              <a:rPr lang="en-GB" b="1" dirty="0" smtClean="0"/>
              <a:t>solutions</a:t>
            </a:r>
            <a:r>
              <a:rPr lang="en-GB" dirty="0" smtClean="0"/>
              <a:t>. </a:t>
            </a:r>
          </a:p>
          <a:p>
            <a:pPr marL="0" indent="0">
              <a:buNone/>
            </a:pPr>
            <a:r>
              <a:rPr lang="en-GB" dirty="0" smtClean="0"/>
              <a:t>• Some good examples are shown below:</a:t>
            </a:r>
          </a:p>
          <a:p>
            <a:pPr marL="0" indent="0">
              <a:buNone/>
            </a:pPr>
            <a:endParaRPr lang="en-GB" dirty="0" smtClean="0"/>
          </a:p>
          <a:p>
            <a:pPr marL="0" indent="0">
              <a:buNone/>
            </a:pPr>
            <a:r>
              <a:rPr lang="en-GB" i="1" dirty="0" smtClean="0">
                <a:solidFill>
                  <a:srgbClr val="FF0000"/>
                </a:solidFill>
              </a:rPr>
              <a:t>“No observable reaction”</a:t>
            </a:r>
          </a:p>
          <a:p>
            <a:pPr marL="0" indent="0">
              <a:buNone/>
            </a:pPr>
            <a:r>
              <a:rPr lang="en-GB" i="1" dirty="0" smtClean="0">
                <a:solidFill>
                  <a:srgbClr val="FF0000"/>
                </a:solidFill>
              </a:rPr>
              <a:t>“Solution”</a:t>
            </a:r>
          </a:p>
          <a:p>
            <a:pPr marL="0" indent="0">
              <a:buNone/>
            </a:pPr>
            <a:r>
              <a:rPr lang="en-GB" i="1" dirty="0" smtClean="0">
                <a:solidFill>
                  <a:srgbClr val="FF0000"/>
                </a:solidFill>
              </a:rPr>
              <a:t>“Precipitate”</a:t>
            </a:r>
          </a:p>
          <a:p>
            <a:pPr marL="0" indent="0">
              <a:buNone/>
            </a:pPr>
            <a:r>
              <a:rPr lang="en-GB" i="1" dirty="0" smtClean="0">
                <a:solidFill>
                  <a:srgbClr val="FF0000"/>
                </a:solidFill>
              </a:rPr>
              <a:t>“Solid”</a:t>
            </a:r>
          </a:p>
          <a:p>
            <a:pPr marL="0" indent="0">
              <a:buNone/>
            </a:pPr>
            <a:r>
              <a:rPr lang="en-GB" i="1" dirty="0" smtClean="0">
                <a:solidFill>
                  <a:srgbClr val="FF0000"/>
                </a:solidFill>
              </a:rPr>
              <a:t>“Effervesce”</a:t>
            </a:r>
          </a:p>
          <a:p>
            <a:pPr marL="0" indent="0">
              <a:buNone/>
            </a:pPr>
            <a:r>
              <a:rPr lang="en-GB" i="1" dirty="0" smtClean="0">
                <a:solidFill>
                  <a:srgbClr val="FF0000"/>
                </a:solidFill>
              </a:rPr>
              <a:t>“Clear/colourless”!!</a:t>
            </a:r>
          </a:p>
          <a:p>
            <a:pPr marL="0" indent="0">
              <a:buNone/>
            </a:pPr>
            <a:endParaRPr lang="en-GB" dirty="0" smtClean="0"/>
          </a:p>
        </p:txBody>
      </p:sp>
    </p:spTree>
    <p:extLst>
      <p:ext uri="{BB962C8B-B14F-4D97-AF65-F5344CB8AC3E}">
        <p14:creationId xmlns:p14="http://schemas.microsoft.com/office/powerpoint/2010/main" val="3006605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332656"/>
            <a:ext cx="8208912" cy="954107"/>
          </a:xfrm>
          <a:prstGeom prst="rect">
            <a:avLst/>
          </a:prstGeom>
          <a:noFill/>
        </p:spPr>
        <p:txBody>
          <a:bodyPr wrap="square" rtlCol="0">
            <a:spAutoFit/>
          </a:bodyPr>
          <a:lstStyle/>
          <a:p>
            <a:r>
              <a:rPr lang="en-GB" sz="2800" b="1" dirty="0" smtClean="0">
                <a:solidFill>
                  <a:schemeClr val="accent6">
                    <a:lumMod val="75000"/>
                  </a:schemeClr>
                </a:solidFill>
                <a:latin typeface="+mj-lt"/>
              </a:rPr>
              <a:t>Displacement Reactions and Oxidising Power of Halogens</a:t>
            </a:r>
            <a:endParaRPr lang="en-GB" sz="2800" b="1" dirty="0">
              <a:solidFill>
                <a:schemeClr val="accent6">
                  <a:lumMod val="75000"/>
                </a:schemeClr>
              </a:solidFill>
              <a:latin typeface="+mj-lt"/>
            </a:endParaRPr>
          </a:p>
        </p:txBody>
      </p:sp>
      <p:sp>
        <p:nvSpPr>
          <p:cNvPr id="5" name="TextBox 4"/>
          <p:cNvSpPr txBox="1"/>
          <p:nvPr/>
        </p:nvSpPr>
        <p:spPr>
          <a:xfrm>
            <a:off x="683568" y="1700808"/>
            <a:ext cx="7776864" cy="523220"/>
          </a:xfrm>
          <a:prstGeom prst="rect">
            <a:avLst/>
          </a:prstGeom>
          <a:noFill/>
        </p:spPr>
        <p:txBody>
          <a:bodyPr wrap="square" rtlCol="0">
            <a:spAutoFit/>
          </a:bodyPr>
          <a:lstStyle/>
          <a:p>
            <a:pPr algn="ctr"/>
            <a:r>
              <a:rPr lang="en-GB" sz="2800" dirty="0" smtClean="0"/>
              <a:t>Cl</a:t>
            </a:r>
            <a:r>
              <a:rPr lang="en-GB" sz="2800" baseline="-25000" dirty="0" smtClean="0"/>
              <a:t>2</a:t>
            </a:r>
            <a:r>
              <a:rPr lang="en-GB" sz="2800" dirty="0" smtClean="0"/>
              <a:t>(</a:t>
            </a:r>
            <a:r>
              <a:rPr lang="en-GB" sz="2800" dirty="0" err="1" smtClean="0"/>
              <a:t>aq</a:t>
            </a:r>
            <a:r>
              <a:rPr lang="en-GB" sz="2800" dirty="0" smtClean="0"/>
              <a:t>)  +  2NaBr(</a:t>
            </a:r>
            <a:r>
              <a:rPr lang="en-GB" sz="2800" dirty="0" err="1" smtClean="0"/>
              <a:t>aq</a:t>
            </a:r>
            <a:r>
              <a:rPr lang="en-GB" sz="2800" dirty="0" smtClean="0"/>
              <a:t>)    →   Br</a:t>
            </a:r>
            <a:r>
              <a:rPr lang="en-GB" sz="2800" baseline="-25000" dirty="0" smtClean="0"/>
              <a:t>2</a:t>
            </a:r>
            <a:r>
              <a:rPr lang="en-GB" sz="2800" dirty="0" smtClean="0"/>
              <a:t>(</a:t>
            </a:r>
            <a:r>
              <a:rPr lang="en-GB" sz="2800" dirty="0" err="1" smtClean="0"/>
              <a:t>aq</a:t>
            </a:r>
            <a:r>
              <a:rPr lang="en-GB" sz="2800" dirty="0" smtClean="0"/>
              <a:t>)  +  2NaCl(</a:t>
            </a:r>
            <a:r>
              <a:rPr lang="en-GB" sz="2800" dirty="0" err="1" smtClean="0"/>
              <a:t>aq</a:t>
            </a:r>
            <a:r>
              <a:rPr lang="en-GB" sz="2800" dirty="0" smtClean="0"/>
              <a:t>)</a:t>
            </a:r>
            <a:endParaRPr lang="en-GB" sz="2800" dirty="0"/>
          </a:p>
        </p:txBody>
      </p:sp>
    </p:spTree>
    <p:extLst>
      <p:ext uri="{BB962C8B-B14F-4D97-AF65-F5344CB8AC3E}">
        <p14:creationId xmlns:p14="http://schemas.microsoft.com/office/powerpoint/2010/main" val="2935041992"/>
      </p:ext>
    </p:extLst>
  </p:cSld>
  <p:clrMapOvr>
    <a:masterClrMapping/>
  </p:clrMapOvr>
  <p:timing>
    <p:tnLst>
      <p:par>
        <p:cTn id="1" dur="indefinite" restart="never" nodeType="tmRoot"/>
      </p:par>
    </p:tnLst>
  </p:timing>
</p:sld>
</file>

<file path=ppt/theme/theme1.xml><?xml version="1.0" encoding="utf-8"?>
<a:theme xmlns:a="http://schemas.openxmlformats.org/drawingml/2006/main" name="PM_atom_molecule">
  <a:themeElements>
    <a:clrScheme name="Custom 3">
      <a:dk1>
        <a:sysClr val="windowText" lastClr="000000"/>
      </a:dk1>
      <a:lt1>
        <a:sysClr val="window" lastClr="FFFFFF"/>
      </a:lt1>
      <a:dk2>
        <a:srgbClr val="666666"/>
      </a:dk2>
      <a:lt2>
        <a:srgbClr val="D2D2D2"/>
      </a:lt2>
      <a:accent1>
        <a:srgbClr val="00B050"/>
      </a:accent1>
      <a:accent2>
        <a:srgbClr val="0070C0"/>
      </a:accent2>
      <a:accent3>
        <a:srgbClr val="7030A0"/>
      </a:accent3>
      <a:accent4>
        <a:srgbClr val="00B050"/>
      </a:accent4>
      <a:accent5>
        <a:srgbClr val="0070C0"/>
      </a:accent5>
      <a:accent6>
        <a:srgbClr val="7030A0"/>
      </a:accent6>
      <a:hlink>
        <a:srgbClr val="00B0F0"/>
      </a:hlink>
      <a:folHlink>
        <a:srgbClr val="92D05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2400" b="0" i="0" u="none" strike="noStrike" kern="1200" cap="none" spc="0" normalizeH="0" baseline="0" noProof="0" dirty="0" smtClean="0">
            <a:ln>
              <a:noFill/>
            </a:ln>
            <a:solidFill>
              <a:schemeClr val="tx1"/>
            </a:solidFill>
            <a:effectLst/>
            <a:uLnTx/>
            <a:uFillTx/>
            <a:latin typeface="Perpetua" pitchFamily="18" charset="0"/>
            <a:ea typeface="+mj-ea"/>
            <a:cs typeface="+mj-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6214</TotalTime>
  <Words>1162</Words>
  <Application>Microsoft Office PowerPoint</Application>
  <PresentationFormat>On-screen Show (4:3)</PresentationFormat>
  <Paragraphs>251</Paragraphs>
  <Slides>23</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Arial Black</vt:lpstr>
      <vt:lpstr>Calibri</vt:lpstr>
      <vt:lpstr>Perpetua</vt:lpstr>
      <vt:lpstr>Segoe UI</vt:lpstr>
      <vt:lpstr>Times New Roman</vt:lpstr>
      <vt:lpstr>Verdana</vt:lpstr>
      <vt:lpstr>PM_atom_molecule</vt:lpstr>
      <vt:lpstr>Group 7 The Halogens</vt:lpstr>
      <vt:lpstr>Starter</vt:lpstr>
      <vt:lpstr>PowerPoint Presentation</vt:lpstr>
      <vt:lpstr>PowerPoint Presentation</vt:lpstr>
      <vt:lpstr>PowerPoint Presentation</vt:lpstr>
      <vt:lpstr>PowerPoint Presentation</vt:lpstr>
      <vt:lpstr>The Halogens: Chemical Properties</vt:lpstr>
      <vt:lpstr>Observations</vt:lpstr>
      <vt:lpstr>PowerPoint Presentation</vt:lpstr>
      <vt:lpstr>Practical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Oxidising power trend:  Cl2 &gt; Br2 &gt; I2</vt:lpstr>
      <vt:lpstr>PowerPoint Presentation</vt:lpstr>
      <vt:lpstr>Stand up – True   Sit down - False</vt:lpstr>
      <vt:lpstr>The Extraction of Bromine from Sea Water</vt:lpstr>
      <vt:lpstr>The Extraction of Iodene from Kelp</vt:lpstr>
    </vt:vector>
  </TitlesOfParts>
  <Company>WHS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Blocks</dc:title>
  <dc:creator>waring</dc:creator>
  <cp:lastModifiedBy>Charlotte Murray</cp:lastModifiedBy>
  <cp:revision>666</cp:revision>
  <cp:lastPrinted>2017-12-06T08:23:17Z</cp:lastPrinted>
  <dcterms:created xsi:type="dcterms:W3CDTF">2011-03-27T12:01:19Z</dcterms:created>
  <dcterms:modified xsi:type="dcterms:W3CDTF">2017-12-06T08:23:51Z</dcterms:modified>
</cp:coreProperties>
</file>