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76" r:id="rId5"/>
    <p:sldId id="278" r:id="rId6"/>
    <p:sldId id="259" r:id="rId7"/>
    <p:sldId id="260" r:id="rId8"/>
    <p:sldId id="261" r:id="rId9"/>
    <p:sldId id="262" r:id="rId10"/>
    <p:sldId id="263" r:id="rId11"/>
    <p:sldId id="264" r:id="rId12"/>
    <p:sldId id="265" r:id="rId13"/>
    <p:sldId id="269" r:id="rId14"/>
    <p:sldId id="267" r:id="rId15"/>
    <p:sldId id="266" r:id="rId16"/>
    <p:sldId id="268" r:id="rId17"/>
    <p:sldId id="270" r:id="rId18"/>
    <p:sldId id="277" r:id="rId19"/>
    <p:sldId id="271" r:id="rId20"/>
    <p:sldId id="272" r:id="rId21"/>
    <p:sldId id="273" r:id="rId22"/>
    <p:sldId id="274"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D8B589-3FAE-4E9B-8699-3BC5F26DFBF9}" type="datetimeFigureOut">
              <a:rPr lang="en-GB" smtClean="0"/>
              <a:t>18/12/2017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CBE7B9-9146-4598-9819-1A460D4B3CCE}" type="slidenum">
              <a:rPr lang="en-GB" smtClean="0"/>
              <a:t>‹#›</a:t>
            </a:fld>
            <a:endParaRPr lang="en-GB"/>
          </a:p>
        </p:txBody>
      </p:sp>
    </p:spTree>
    <p:extLst>
      <p:ext uri="{BB962C8B-B14F-4D97-AF65-F5344CB8AC3E}">
        <p14:creationId xmlns:p14="http://schemas.microsoft.com/office/powerpoint/2010/main" val="1187633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Write</a:t>
            </a:r>
            <a:r>
              <a:rPr lang="en-GB" baseline="0" dirty="0"/>
              <a:t> down oxidation states under equation.  Get rid of spectator ions and explain why chlorine is the oxidising agent using ½ equations. </a:t>
            </a:r>
          </a:p>
          <a:p>
            <a:endParaRPr lang="en-GB" baseline="0" dirty="0"/>
          </a:p>
          <a:p>
            <a:r>
              <a:rPr lang="en-GB" baseline="0" dirty="0"/>
              <a:t>Follow this with </a:t>
            </a:r>
            <a:r>
              <a:rPr lang="en-GB" baseline="0" dirty="0" err="1"/>
              <a:t>che</a:t>
            </a:r>
            <a:r>
              <a:rPr lang="en-GB" dirty="0" err="1"/>
              <a:t>msheets</a:t>
            </a:r>
            <a:r>
              <a:rPr lang="en-GB" dirty="0"/>
              <a:t> halogen displacement</a:t>
            </a:r>
            <a:r>
              <a:rPr lang="en-GB" baseline="0" dirty="0"/>
              <a:t> </a:t>
            </a:r>
            <a:r>
              <a:rPr lang="en-GB" dirty="0"/>
              <a:t>experiment.</a:t>
            </a:r>
          </a:p>
        </p:txBody>
      </p:sp>
      <p:sp>
        <p:nvSpPr>
          <p:cNvPr id="4" name="Slide Number Placeholder 3"/>
          <p:cNvSpPr>
            <a:spLocks noGrp="1"/>
          </p:cNvSpPr>
          <p:nvPr>
            <p:ph type="sldNum" sz="quarter" idx="10"/>
          </p:nvPr>
        </p:nvSpPr>
        <p:spPr/>
        <p:txBody>
          <a:bodyPr/>
          <a:lstStyle/>
          <a:p>
            <a:fld id="{0315C4B8-D48A-4D76-A7E6-5303C9766106}" type="slidenum">
              <a:rPr lang="en-GB" smtClean="0"/>
              <a:pPr/>
              <a:t>14</a:t>
            </a:fld>
            <a:endParaRPr lang="en-GB"/>
          </a:p>
        </p:txBody>
      </p:sp>
    </p:spTree>
    <p:extLst>
      <p:ext uri="{BB962C8B-B14F-4D97-AF65-F5344CB8AC3E}">
        <p14:creationId xmlns:p14="http://schemas.microsoft.com/office/powerpoint/2010/main" val="3752389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C818E0-B93C-43EA-B8BC-CDD7921452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006EB8FF-1FFA-4D01-BEF2-3D20F7F051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C81010F6-14B9-4507-A670-E142BF0AEF08}"/>
              </a:ext>
            </a:extLst>
          </p:cNvPr>
          <p:cNvSpPr>
            <a:spLocks noGrp="1"/>
          </p:cNvSpPr>
          <p:nvPr>
            <p:ph type="dt" sz="half" idx="10"/>
          </p:nvPr>
        </p:nvSpPr>
        <p:spPr/>
        <p:txBody>
          <a:bodyPr/>
          <a:lstStyle/>
          <a:p>
            <a:fld id="{07F320B3-467B-4640-A847-5BA616C9288F}" type="datetimeFigureOut">
              <a:rPr lang="en-GB" smtClean="0"/>
              <a:t>18/12/2017</a:t>
            </a:fld>
            <a:endParaRPr lang="en-GB"/>
          </a:p>
        </p:txBody>
      </p:sp>
      <p:sp>
        <p:nvSpPr>
          <p:cNvPr id="5" name="Footer Placeholder 4">
            <a:extLst>
              <a:ext uri="{FF2B5EF4-FFF2-40B4-BE49-F238E27FC236}">
                <a16:creationId xmlns="" xmlns:a16="http://schemas.microsoft.com/office/drawing/2014/main" id="{145301ED-AA90-4576-BD52-3ED2FC8F13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D7EA7471-579B-4E11-B770-2B08A885AD71}"/>
              </a:ext>
            </a:extLst>
          </p:cNvPr>
          <p:cNvSpPr>
            <a:spLocks noGrp="1"/>
          </p:cNvSpPr>
          <p:nvPr>
            <p:ph type="sldNum" sz="quarter" idx="12"/>
          </p:nvPr>
        </p:nvSpPr>
        <p:spPr/>
        <p:txBody>
          <a:bodyPr/>
          <a:lstStyle/>
          <a:p>
            <a:fld id="{560ABBC8-7F6F-4FB8-B822-86C0B80AD6D4}" type="slidenum">
              <a:rPr lang="en-GB" smtClean="0"/>
              <a:t>‹#›</a:t>
            </a:fld>
            <a:endParaRPr lang="en-GB"/>
          </a:p>
        </p:txBody>
      </p:sp>
    </p:spTree>
    <p:extLst>
      <p:ext uri="{BB962C8B-B14F-4D97-AF65-F5344CB8AC3E}">
        <p14:creationId xmlns:p14="http://schemas.microsoft.com/office/powerpoint/2010/main" val="1599436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228E4D-EB2F-43DE-9E2E-041E4A47ED0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7B73CCB-9E42-48A3-8847-8D8303E0826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039AD19-5F5E-47D3-AB5F-6DABE6A40CFC}"/>
              </a:ext>
            </a:extLst>
          </p:cNvPr>
          <p:cNvSpPr>
            <a:spLocks noGrp="1"/>
          </p:cNvSpPr>
          <p:nvPr>
            <p:ph type="dt" sz="half" idx="10"/>
          </p:nvPr>
        </p:nvSpPr>
        <p:spPr/>
        <p:txBody>
          <a:bodyPr/>
          <a:lstStyle/>
          <a:p>
            <a:fld id="{07F320B3-467B-4640-A847-5BA616C9288F}" type="datetimeFigureOut">
              <a:rPr lang="en-GB" smtClean="0"/>
              <a:t>18/12/2017</a:t>
            </a:fld>
            <a:endParaRPr lang="en-GB"/>
          </a:p>
        </p:txBody>
      </p:sp>
      <p:sp>
        <p:nvSpPr>
          <p:cNvPr id="5" name="Footer Placeholder 4">
            <a:extLst>
              <a:ext uri="{FF2B5EF4-FFF2-40B4-BE49-F238E27FC236}">
                <a16:creationId xmlns="" xmlns:a16="http://schemas.microsoft.com/office/drawing/2014/main" id="{2326E048-CA44-4596-80AF-027A3AD1A8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E63F979-1E02-4694-9FE3-9253756619D9}"/>
              </a:ext>
            </a:extLst>
          </p:cNvPr>
          <p:cNvSpPr>
            <a:spLocks noGrp="1"/>
          </p:cNvSpPr>
          <p:nvPr>
            <p:ph type="sldNum" sz="quarter" idx="12"/>
          </p:nvPr>
        </p:nvSpPr>
        <p:spPr/>
        <p:txBody>
          <a:bodyPr/>
          <a:lstStyle/>
          <a:p>
            <a:fld id="{560ABBC8-7F6F-4FB8-B822-86C0B80AD6D4}" type="slidenum">
              <a:rPr lang="en-GB" smtClean="0"/>
              <a:t>‹#›</a:t>
            </a:fld>
            <a:endParaRPr lang="en-GB"/>
          </a:p>
        </p:txBody>
      </p:sp>
    </p:spTree>
    <p:extLst>
      <p:ext uri="{BB962C8B-B14F-4D97-AF65-F5344CB8AC3E}">
        <p14:creationId xmlns:p14="http://schemas.microsoft.com/office/powerpoint/2010/main" val="12937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DF84793-1EA9-4274-9D09-4828B1CA25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D1EDD03A-14D1-4E04-9109-2521F9FBE31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703013E0-F750-41F8-948F-09525876F7B6}"/>
              </a:ext>
            </a:extLst>
          </p:cNvPr>
          <p:cNvSpPr>
            <a:spLocks noGrp="1"/>
          </p:cNvSpPr>
          <p:nvPr>
            <p:ph type="dt" sz="half" idx="10"/>
          </p:nvPr>
        </p:nvSpPr>
        <p:spPr/>
        <p:txBody>
          <a:bodyPr/>
          <a:lstStyle/>
          <a:p>
            <a:fld id="{07F320B3-467B-4640-A847-5BA616C9288F}" type="datetimeFigureOut">
              <a:rPr lang="en-GB" smtClean="0"/>
              <a:t>18/12/2017</a:t>
            </a:fld>
            <a:endParaRPr lang="en-GB"/>
          </a:p>
        </p:txBody>
      </p:sp>
      <p:sp>
        <p:nvSpPr>
          <p:cNvPr id="5" name="Footer Placeholder 4">
            <a:extLst>
              <a:ext uri="{FF2B5EF4-FFF2-40B4-BE49-F238E27FC236}">
                <a16:creationId xmlns="" xmlns:a16="http://schemas.microsoft.com/office/drawing/2014/main" id="{AB25327B-AD53-41FE-B51A-E44672086C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03EEED39-DD6C-4D86-85F7-8D7B2A450789}"/>
              </a:ext>
            </a:extLst>
          </p:cNvPr>
          <p:cNvSpPr>
            <a:spLocks noGrp="1"/>
          </p:cNvSpPr>
          <p:nvPr>
            <p:ph type="sldNum" sz="quarter" idx="12"/>
          </p:nvPr>
        </p:nvSpPr>
        <p:spPr/>
        <p:txBody>
          <a:bodyPr/>
          <a:lstStyle/>
          <a:p>
            <a:fld id="{560ABBC8-7F6F-4FB8-B822-86C0B80AD6D4}" type="slidenum">
              <a:rPr lang="en-GB" smtClean="0"/>
              <a:t>‹#›</a:t>
            </a:fld>
            <a:endParaRPr lang="en-GB"/>
          </a:p>
        </p:txBody>
      </p:sp>
    </p:spTree>
    <p:extLst>
      <p:ext uri="{BB962C8B-B14F-4D97-AF65-F5344CB8AC3E}">
        <p14:creationId xmlns:p14="http://schemas.microsoft.com/office/powerpoint/2010/main" val="962430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DC3BE8-C68D-4E44-891C-017EDBEC50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DB078F08-81B4-49EF-B6C9-59D49855F25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D4F58B4F-E7D1-43CF-903C-708A6632FC01}"/>
              </a:ext>
            </a:extLst>
          </p:cNvPr>
          <p:cNvSpPr>
            <a:spLocks noGrp="1"/>
          </p:cNvSpPr>
          <p:nvPr>
            <p:ph type="dt" sz="half" idx="10"/>
          </p:nvPr>
        </p:nvSpPr>
        <p:spPr/>
        <p:txBody>
          <a:bodyPr/>
          <a:lstStyle/>
          <a:p>
            <a:fld id="{07F320B3-467B-4640-A847-5BA616C9288F}" type="datetimeFigureOut">
              <a:rPr lang="en-GB" smtClean="0"/>
              <a:t>18/12/2017</a:t>
            </a:fld>
            <a:endParaRPr lang="en-GB"/>
          </a:p>
        </p:txBody>
      </p:sp>
      <p:sp>
        <p:nvSpPr>
          <p:cNvPr id="5" name="Footer Placeholder 4">
            <a:extLst>
              <a:ext uri="{FF2B5EF4-FFF2-40B4-BE49-F238E27FC236}">
                <a16:creationId xmlns="" xmlns:a16="http://schemas.microsoft.com/office/drawing/2014/main" id="{4718156A-DD62-4916-86E3-26D763EA8D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38FAAA6F-9C4C-437C-9263-EE0806AAF16E}"/>
              </a:ext>
            </a:extLst>
          </p:cNvPr>
          <p:cNvSpPr>
            <a:spLocks noGrp="1"/>
          </p:cNvSpPr>
          <p:nvPr>
            <p:ph type="sldNum" sz="quarter" idx="12"/>
          </p:nvPr>
        </p:nvSpPr>
        <p:spPr/>
        <p:txBody>
          <a:bodyPr/>
          <a:lstStyle/>
          <a:p>
            <a:fld id="{560ABBC8-7F6F-4FB8-B822-86C0B80AD6D4}" type="slidenum">
              <a:rPr lang="en-GB" smtClean="0"/>
              <a:t>‹#›</a:t>
            </a:fld>
            <a:endParaRPr lang="en-GB"/>
          </a:p>
        </p:txBody>
      </p:sp>
    </p:spTree>
    <p:extLst>
      <p:ext uri="{BB962C8B-B14F-4D97-AF65-F5344CB8AC3E}">
        <p14:creationId xmlns:p14="http://schemas.microsoft.com/office/powerpoint/2010/main" val="298984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882C50-4C37-4911-8305-45E12610AC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AC8DE2D7-34EB-4E07-B2B4-B27AF0CF53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2FD40FB2-6907-4F87-A002-E261479C0496}"/>
              </a:ext>
            </a:extLst>
          </p:cNvPr>
          <p:cNvSpPr>
            <a:spLocks noGrp="1"/>
          </p:cNvSpPr>
          <p:nvPr>
            <p:ph type="dt" sz="half" idx="10"/>
          </p:nvPr>
        </p:nvSpPr>
        <p:spPr/>
        <p:txBody>
          <a:bodyPr/>
          <a:lstStyle/>
          <a:p>
            <a:fld id="{07F320B3-467B-4640-A847-5BA616C9288F}" type="datetimeFigureOut">
              <a:rPr lang="en-GB" smtClean="0"/>
              <a:t>18/12/2017</a:t>
            </a:fld>
            <a:endParaRPr lang="en-GB"/>
          </a:p>
        </p:txBody>
      </p:sp>
      <p:sp>
        <p:nvSpPr>
          <p:cNvPr id="5" name="Footer Placeholder 4">
            <a:extLst>
              <a:ext uri="{FF2B5EF4-FFF2-40B4-BE49-F238E27FC236}">
                <a16:creationId xmlns="" xmlns:a16="http://schemas.microsoft.com/office/drawing/2014/main" id="{65EA9DCC-9BAE-4308-A720-EB95D2809C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D988D342-4207-441E-BDA3-FF7C80D517C9}"/>
              </a:ext>
            </a:extLst>
          </p:cNvPr>
          <p:cNvSpPr>
            <a:spLocks noGrp="1"/>
          </p:cNvSpPr>
          <p:nvPr>
            <p:ph type="sldNum" sz="quarter" idx="12"/>
          </p:nvPr>
        </p:nvSpPr>
        <p:spPr/>
        <p:txBody>
          <a:bodyPr/>
          <a:lstStyle/>
          <a:p>
            <a:fld id="{560ABBC8-7F6F-4FB8-B822-86C0B80AD6D4}" type="slidenum">
              <a:rPr lang="en-GB" smtClean="0"/>
              <a:t>‹#›</a:t>
            </a:fld>
            <a:endParaRPr lang="en-GB"/>
          </a:p>
        </p:txBody>
      </p:sp>
    </p:spTree>
    <p:extLst>
      <p:ext uri="{BB962C8B-B14F-4D97-AF65-F5344CB8AC3E}">
        <p14:creationId xmlns:p14="http://schemas.microsoft.com/office/powerpoint/2010/main" val="426816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2E0332-41BC-46F4-A485-CBF3460BC9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E7E3A147-FDF9-4A07-BC45-131BAADA89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C5E23103-E231-4AD6-A4C3-7A4870F61A6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D8A1077-AACD-452E-8563-6DDFDB3C3147}"/>
              </a:ext>
            </a:extLst>
          </p:cNvPr>
          <p:cNvSpPr>
            <a:spLocks noGrp="1"/>
          </p:cNvSpPr>
          <p:nvPr>
            <p:ph type="dt" sz="half" idx="10"/>
          </p:nvPr>
        </p:nvSpPr>
        <p:spPr/>
        <p:txBody>
          <a:bodyPr/>
          <a:lstStyle/>
          <a:p>
            <a:fld id="{07F320B3-467B-4640-A847-5BA616C9288F}" type="datetimeFigureOut">
              <a:rPr lang="en-GB" smtClean="0"/>
              <a:t>18/12/2017</a:t>
            </a:fld>
            <a:endParaRPr lang="en-GB"/>
          </a:p>
        </p:txBody>
      </p:sp>
      <p:sp>
        <p:nvSpPr>
          <p:cNvPr id="6" name="Footer Placeholder 5">
            <a:extLst>
              <a:ext uri="{FF2B5EF4-FFF2-40B4-BE49-F238E27FC236}">
                <a16:creationId xmlns="" xmlns:a16="http://schemas.microsoft.com/office/drawing/2014/main" id="{0F982E7A-838F-46F3-8EEF-85A1912E88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BB875A86-AAF4-423E-97E0-609061DA91C7}"/>
              </a:ext>
            </a:extLst>
          </p:cNvPr>
          <p:cNvSpPr>
            <a:spLocks noGrp="1"/>
          </p:cNvSpPr>
          <p:nvPr>
            <p:ph type="sldNum" sz="quarter" idx="12"/>
          </p:nvPr>
        </p:nvSpPr>
        <p:spPr/>
        <p:txBody>
          <a:bodyPr/>
          <a:lstStyle/>
          <a:p>
            <a:fld id="{560ABBC8-7F6F-4FB8-B822-86C0B80AD6D4}" type="slidenum">
              <a:rPr lang="en-GB" smtClean="0"/>
              <a:t>‹#›</a:t>
            </a:fld>
            <a:endParaRPr lang="en-GB"/>
          </a:p>
        </p:txBody>
      </p:sp>
    </p:spTree>
    <p:extLst>
      <p:ext uri="{BB962C8B-B14F-4D97-AF65-F5344CB8AC3E}">
        <p14:creationId xmlns:p14="http://schemas.microsoft.com/office/powerpoint/2010/main" val="1737989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45999B-5C92-4709-99F1-A6AF29C94DC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4288636-1987-4AB0-BF8C-6A762B62A7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2D5065A6-2FF1-4901-B69B-542F751DA8F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2C800AD0-61E4-439C-9982-5CA9C6C139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FC06FA51-91DC-4087-98A3-A8C4713C38A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5C2389E4-18C8-40CA-B880-A845D86ECE37}"/>
              </a:ext>
            </a:extLst>
          </p:cNvPr>
          <p:cNvSpPr>
            <a:spLocks noGrp="1"/>
          </p:cNvSpPr>
          <p:nvPr>
            <p:ph type="dt" sz="half" idx="10"/>
          </p:nvPr>
        </p:nvSpPr>
        <p:spPr/>
        <p:txBody>
          <a:bodyPr/>
          <a:lstStyle/>
          <a:p>
            <a:fld id="{07F320B3-467B-4640-A847-5BA616C9288F}" type="datetimeFigureOut">
              <a:rPr lang="en-GB" smtClean="0"/>
              <a:t>18/12/2017</a:t>
            </a:fld>
            <a:endParaRPr lang="en-GB"/>
          </a:p>
        </p:txBody>
      </p:sp>
      <p:sp>
        <p:nvSpPr>
          <p:cNvPr id="8" name="Footer Placeholder 7">
            <a:extLst>
              <a:ext uri="{FF2B5EF4-FFF2-40B4-BE49-F238E27FC236}">
                <a16:creationId xmlns="" xmlns:a16="http://schemas.microsoft.com/office/drawing/2014/main" id="{A1457922-130E-464A-A492-C133F599C7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A74D6834-490A-4DEB-ABBF-EEC6B48A40C4}"/>
              </a:ext>
            </a:extLst>
          </p:cNvPr>
          <p:cNvSpPr>
            <a:spLocks noGrp="1"/>
          </p:cNvSpPr>
          <p:nvPr>
            <p:ph type="sldNum" sz="quarter" idx="12"/>
          </p:nvPr>
        </p:nvSpPr>
        <p:spPr/>
        <p:txBody>
          <a:bodyPr/>
          <a:lstStyle/>
          <a:p>
            <a:fld id="{560ABBC8-7F6F-4FB8-B822-86C0B80AD6D4}" type="slidenum">
              <a:rPr lang="en-GB" smtClean="0"/>
              <a:t>‹#›</a:t>
            </a:fld>
            <a:endParaRPr lang="en-GB"/>
          </a:p>
        </p:txBody>
      </p:sp>
    </p:spTree>
    <p:extLst>
      <p:ext uri="{BB962C8B-B14F-4D97-AF65-F5344CB8AC3E}">
        <p14:creationId xmlns:p14="http://schemas.microsoft.com/office/powerpoint/2010/main" val="914377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F223A0-835D-4F1C-B041-C8354F420DD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B7BF8564-85C0-4A7D-B4D3-D3630EC3C9B0}"/>
              </a:ext>
            </a:extLst>
          </p:cNvPr>
          <p:cNvSpPr>
            <a:spLocks noGrp="1"/>
          </p:cNvSpPr>
          <p:nvPr>
            <p:ph type="dt" sz="half" idx="10"/>
          </p:nvPr>
        </p:nvSpPr>
        <p:spPr/>
        <p:txBody>
          <a:bodyPr/>
          <a:lstStyle/>
          <a:p>
            <a:fld id="{07F320B3-467B-4640-A847-5BA616C9288F}" type="datetimeFigureOut">
              <a:rPr lang="en-GB" smtClean="0"/>
              <a:t>18/12/2017</a:t>
            </a:fld>
            <a:endParaRPr lang="en-GB"/>
          </a:p>
        </p:txBody>
      </p:sp>
      <p:sp>
        <p:nvSpPr>
          <p:cNvPr id="4" name="Footer Placeholder 3">
            <a:extLst>
              <a:ext uri="{FF2B5EF4-FFF2-40B4-BE49-F238E27FC236}">
                <a16:creationId xmlns="" xmlns:a16="http://schemas.microsoft.com/office/drawing/2014/main" id="{87F335C7-D973-4D4F-89B7-ABF9B08BDBE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A26021A4-65E1-4563-906D-2B2BD6107407}"/>
              </a:ext>
            </a:extLst>
          </p:cNvPr>
          <p:cNvSpPr>
            <a:spLocks noGrp="1"/>
          </p:cNvSpPr>
          <p:nvPr>
            <p:ph type="sldNum" sz="quarter" idx="12"/>
          </p:nvPr>
        </p:nvSpPr>
        <p:spPr/>
        <p:txBody>
          <a:bodyPr/>
          <a:lstStyle/>
          <a:p>
            <a:fld id="{560ABBC8-7F6F-4FB8-B822-86C0B80AD6D4}" type="slidenum">
              <a:rPr lang="en-GB" smtClean="0"/>
              <a:t>‹#›</a:t>
            </a:fld>
            <a:endParaRPr lang="en-GB"/>
          </a:p>
        </p:txBody>
      </p:sp>
    </p:spTree>
    <p:extLst>
      <p:ext uri="{BB962C8B-B14F-4D97-AF65-F5344CB8AC3E}">
        <p14:creationId xmlns:p14="http://schemas.microsoft.com/office/powerpoint/2010/main" val="3681773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4A85FD2-2B72-4D8A-B4A4-375CFD7FD429}"/>
              </a:ext>
            </a:extLst>
          </p:cNvPr>
          <p:cNvSpPr>
            <a:spLocks noGrp="1"/>
          </p:cNvSpPr>
          <p:nvPr>
            <p:ph type="dt" sz="half" idx="10"/>
          </p:nvPr>
        </p:nvSpPr>
        <p:spPr/>
        <p:txBody>
          <a:bodyPr/>
          <a:lstStyle/>
          <a:p>
            <a:fld id="{07F320B3-467B-4640-A847-5BA616C9288F}" type="datetimeFigureOut">
              <a:rPr lang="en-GB" smtClean="0"/>
              <a:t>18/12/2017</a:t>
            </a:fld>
            <a:endParaRPr lang="en-GB"/>
          </a:p>
        </p:txBody>
      </p:sp>
      <p:sp>
        <p:nvSpPr>
          <p:cNvPr id="3" name="Footer Placeholder 2">
            <a:extLst>
              <a:ext uri="{FF2B5EF4-FFF2-40B4-BE49-F238E27FC236}">
                <a16:creationId xmlns="" xmlns:a16="http://schemas.microsoft.com/office/drawing/2014/main" id="{3D259272-CB2D-4412-8339-6C4171E5FA9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E91D70C4-CB55-4C7B-8DEC-C77B5C6AA0B2}"/>
              </a:ext>
            </a:extLst>
          </p:cNvPr>
          <p:cNvSpPr>
            <a:spLocks noGrp="1"/>
          </p:cNvSpPr>
          <p:nvPr>
            <p:ph type="sldNum" sz="quarter" idx="12"/>
          </p:nvPr>
        </p:nvSpPr>
        <p:spPr/>
        <p:txBody>
          <a:bodyPr/>
          <a:lstStyle/>
          <a:p>
            <a:fld id="{560ABBC8-7F6F-4FB8-B822-86C0B80AD6D4}" type="slidenum">
              <a:rPr lang="en-GB" smtClean="0"/>
              <a:t>‹#›</a:t>
            </a:fld>
            <a:endParaRPr lang="en-GB"/>
          </a:p>
        </p:txBody>
      </p:sp>
    </p:spTree>
    <p:extLst>
      <p:ext uri="{BB962C8B-B14F-4D97-AF65-F5344CB8AC3E}">
        <p14:creationId xmlns:p14="http://schemas.microsoft.com/office/powerpoint/2010/main" val="77575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FDF9A6-93AE-4EF3-8D3A-82B004E9B7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7B95700-7514-4E9A-A25E-65B6FE2FCB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DDDFC93F-8F86-464F-9C84-78E37B0393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754FE003-C146-45DC-9065-21C46CD48FB9}"/>
              </a:ext>
            </a:extLst>
          </p:cNvPr>
          <p:cNvSpPr>
            <a:spLocks noGrp="1"/>
          </p:cNvSpPr>
          <p:nvPr>
            <p:ph type="dt" sz="half" idx="10"/>
          </p:nvPr>
        </p:nvSpPr>
        <p:spPr/>
        <p:txBody>
          <a:bodyPr/>
          <a:lstStyle/>
          <a:p>
            <a:fld id="{07F320B3-467B-4640-A847-5BA616C9288F}" type="datetimeFigureOut">
              <a:rPr lang="en-GB" smtClean="0"/>
              <a:t>18/12/2017</a:t>
            </a:fld>
            <a:endParaRPr lang="en-GB"/>
          </a:p>
        </p:txBody>
      </p:sp>
      <p:sp>
        <p:nvSpPr>
          <p:cNvPr id="6" name="Footer Placeholder 5">
            <a:extLst>
              <a:ext uri="{FF2B5EF4-FFF2-40B4-BE49-F238E27FC236}">
                <a16:creationId xmlns="" xmlns:a16="http://schemas.microsoft.com/office/drawing/2014/main" id="{EADF819D-A53B-47F3-A408-2F925A46EC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AD16CD1E-1279-4E44-882F-BB156062CD8C}"/>
              </a:ext>
            </a:extLst>
          </p:cNvPr>
          <p:cNvSpPr>
            <a:spLocks noGrp="1"/>
          </p:cNvSpPr>
          <p:nvPr>
            <p:ph type="sldNum" sz="quarter" idx="12"/>
          </p:nvPr>
        </p:nvSpPr>
        <p:spPr/>
        <p:txBody>
          <a:bodyPr/>
          <a:lstStyle/>
          <a:p>
            <a:fld id="{560ABBC8-7F6F-4FB8-B822-86C0B80AD6D4}" type="slidenum">
              <a:rPr lang="en-GB" smtClean="0"/>
              <a:t>‹#›</a:t>
            </a:fld>
            <a:endParaRPr lang="en-GB"/>
          </a:p>
        </p:txBody>
      </p:sp>
    </p:spTree>
    <p:extLst>
      <p:ext uri="{BB962C8B-B14F-4D97-AF65-F5344CB8AC3E}">
        <p14:creationId xmlns:p14="http://schemas.microsoft.com/office/powerpoint/2010/main" val="1120835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E7CBA9-DBB4-482A-9974-5C096F92FC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813E32F2-EE03-4702-A9CE-5258F3B3C9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30EC09D2-3796-405E-B726-F46D4B2C99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C9F450FB-D97D-4B44-B62C-126CA1B3A535}"/>
              </a:ext>
            </a:extLst>
          </p:cNvPr>
          <p:cNvSpPr>
            <a:spLocks noGrp="1"/>
          </p:cNvSpPr>
          <p:nvPr>
            <p:ph type="dt" sz="half" idx="10"/>
          </p:nvPr>
        </p:nvSpPr>
        <p:spPr/>
        <p:txBody>
          <a:bodyPr/>
          <a:lstStyle/>
          <a:p>
            <a:fld id="{07F320B3-467B-4640-A847-5BA616C9288F}" type="datetimeFigureOut">
              <a:rPr lang="en-GB" smtClean="0"/>
              <a:t>18/12/2017</a:t>
            </a:fld>
            <a:endParaRPr lang="en-GB"/>
          </a:p>
        </p:txBody>
      </p:sp>
      <p:sp>
        <p:nvSpPr>
          <p:cNvPr id="6" name="Footer Placeholder 5">
            <a:extLst>
              <a:ext uri="{FF2B5EF4-FFF2-40B4-BE49-F238E27FC236}">
                <a16:creationId xmlns="" xmlns:a16="http://schemas.microsoft.com/office/drawing/2014/main" id="{7461F982-D8EA-41B5-B1C1-8D0E86B509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222307B3-11AA-4050-BC36-A5018B7228A3}"/>
              </a:ext>
            </a:extLst>
          </p:cNvPr>
          <p:cNvSpPr>
            <a:spLocks noGrp="1"/>
          </p:cNvSpPr>
          <p:nvPr>
            <p:ph type="sldNum" sz="quarter" idx="12"/>
          </p:nvPr>
        </p:nvSpPr>
        <p:spPr/>
        <p:txBody>
          <a:bodyPr/>
          <a:lstStyle/>
          <a:p>
            <a:fld id="{560ABBC8-7F6F-4FB8-B822-86C0B80AD6D4}" type="slidenum">
              <a:rPr lang="en-GB" smtClean="0"/>
              <a:t>‹#›</a:t>
            </a:fld>
            <a:endParaRPr lang="en-GB"/>
          </a:p>
        </p:txBody>
      </p:sp>
    </p:spTree>
    <p:extLst>
      <p:ext uri="{BB962C8B-B14F-4D97-AF65-F5344CB8AC3E}">
        <p14:creationId xmlns:p14="http://schemas.microsoft.com/office/powerpoint/2010/main" val="180134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58ECCAE-9779-40E5-BFA6-28075E6609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1AA6D9B-D124-4ACC-8273-3BE6A42F2B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15CF291-3D94-4F6A-9F40-9B5CEB19C1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320B3-467B-4640-A847-5BA616C9288F}" type="datetimeFigureOut">
              <a:rPr lang="en-GB" smtClean="0"/>
              <a:t>18/12/2017</a:t>
            </a:fld>
            <a:endParaRPr lang="en-GB"/>
          </a:p>
        </p:txBody>
      </p:sp>
      <p:sp>
        <p:nvSpPr>
          <p:cNvPr id="5" name="Footer Placeholder 4">
            <a:extLst>
              <a:ext uri="{FF2B5EF4-FFF2-40B4-BE49-F238E27FC236}">
                <a16:creationId xmlns="" xmlns:a16="http://schemas.microsoft.com/office/drawing/2014/main" id="{FC18DB0A-35FB-4110-90FD-BBCB10C255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46B8BED9-239E-41E4-B09C-2F78EDB7D3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0ABBC8-7F6F-4FB8-B822-86C0B80AD6D4}" type="slidenum">
              <a:rPr lang="en-GB" smtClean="0"/>
              <a:t>‹#›</a:t>
            </a:fld>
            <a:endParaRPr lang="en-GB"/>
          </a:p>
        </p:txBody>
      </p:sp>
    </p:spTree>
    <p:extLst>
      <p:ext uri="{BB962C8B-B14F-4D97-AF65-F5344CB8AC3E}">
        <p14:creationId xmlns:p14="http://schemas.microsoft.com/office/powerpoint/2010/main" val="480605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B3E7F99C-4E8B-4C59-803F-2B62FB5A98C2}"/>
              </a:ext>
            </a:extLst>
          </p:cNvPr>
          <p:cNvSpPr>
            <a:spLocks noGrp="1"/>
          </p:cNvSpPr>
          <p:nvPr>
            <p:ph type="title"/>
          </p:nvPr>
        </p:nvSpPr>
        <p:spPr>
          <a:xfrm>
            <a:off x="838200" y="365125"/>
            <a:ext cx="10515600" cy="575779"/>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GB" dirty="0"/>
              <a:t>Do Now</a:t>
            </a:r>
          </a:p>
        </p:txBody>
      </p:sp>
      <p:sp>
        <p:nvSpPr>
          <p:cNvPr id="5" name="Content Placeholder 4">
            <a:extLst>
              <a:ext uri="{FF2B5EF4-FFF2-40B4-BE49-F238E27FC236}">
                <a16:creationId xmlns="" xmlns:a16="http://schemas.microsoft.com/office/drawing/2014/main" id="{A1837855-746D-49A7-BB0C-7DB867712238}"/>
              </a:ext>
            </a:extLst>
          </p:cNvPr>
          <p:cNvSpPr>
            <a:spLocks noGrp="1"/>
          </p:cNvSpPr>
          <p:nvPr>
            <p:ph idx="1"/>
          </p:nvPr>
        </p:nvSpPr>
        <p:spPr>
          <a:xfrm>
            <a:off x="993912" y="1073426"/>
            <a:ext cx="10359887" cy="5221357"/>
          </a:xfrm>
        </p:spPr>
        <p:txBody>
          <a:bodyPr>
            <a:normAutofit fontScale="85000" lnSpcReduction="20000"/>
          </a:bodyPr>
          <a:lstStyle/>
          <a:p>
            <a:pPr marL="514350" indent="-514350">
              <a:buAutoNum type="arabicPeriod"/>
            </a:pPr>
            <a:r>
              <a:rPr lang="en-GB" dirty="0"/>
              <a:t>How many possible reactions are there when Group 1 and 2 elements react with Group 7?</a:t>
            </a:r>
          </a:p>
          <a:p>
            <a:pPr marL="514350" indent="-514350">
              <a:buAutoNum type="arabicPeriod"/>
            </a:pPr>
            <a:endParaRPr lang="en-GB" dirty="0"/>
          </a:p>
          <a:p>
            <a:pPr marL="514350" indent="-514350">
              <a:buAutoNum type="arabicPeriod"/>
            </a:pPr>
            <a:r>
              <a:rPr lang="en-GB" dirty="0"/>
              <a:t>Which reaction would be the most reactive of them all?</a:t>
            </a:r>
          </a:p>
          <a:p>
            <a:pPr marL="514350" indent="-514350">
              <a:buAutoNum type="arabicPeriod"/>
            </a:pPr>
            <a:endParaRPr lang="en-GB" dirty="0"/>
          </a:p>
          <a:p>
            <a:pPr marL="514350" indent="-514350">
              <a:buAutoNum type="arabicPeriod"/>
            </a:pPr>
            <a:r>
              <a:rPr lang="en-GB" dirty="0"/>
              <a:t>Which reaction would be the least reactive of them all?</a:t>
            </a:r>
          </a:p>
          <a:p>
            <a:pPr marL="514350" indent="-514350">
              <a:buAutoNum type="arabicPeriod"/>
            </a:pPr>
            <a:endParaRPr lang="en-GB" dirty="0"/>
          </a:p>
          <a:p>
            <a:pPr marL="0" indent="0">
              <a:buNone/>
            </a:pPr>
            <a:r>
              <a:rPr lang="en-GB" dirty="0"/>
              <a:t>4.    a) What would be produced when lithium reacts with chlorine?</a:t>
            </a:r>
          </a:p>
          <a:p>
            <a:pPr marL="0" indent="0">
              <a:buNone/>
            </a:pPr>
            <a:r>
              <a:rPr lang="en-GB" dirty="0"/>
              <a:t>       b) What is being oxidised in this reaction?</a:t>
            </a:r>
          </a:p>
          <a:p>
            <a:pPr marL="0" indent="0">
              <a:buNone/>
            </a:pPr>
            <a:r>
              <a:rPr lang="en-GB" dirty="0"/>
              <a:t>       c) What is being reduced in this reaction?</a:t>
            </a:r>
          </a:p>
          <a:p>
            <a:pPr marL="0" indent="0">
              <a:buNone/>
            </a:pPr>
            <a:endParaRPr lang="en-GB" dirty="0"/>
          </a:p>
          <a:p>
            <a:pPr marL="0" indent="0">
              <a:buNone/>
            </a:pPr>
            <a:r>
              <a:rPr lang="en-GB" dirty="0"/>
              <a:t>5. a) What would be produced when barium reacts with bromine?</a:t>
            </a:r>
          </a:p>
          <a:p>
            <a:pPr marL="0" indent="0">
              <a:buNone/>
            </a:pPr>
            <a:r>
              <a:rPr lang="en-GB" dirty="0"/>
              <a:t>     b) What is being oxidised in this reaction?</a:t>
            </a:r>
          </a:p>
          <a:p>
            <a:pPr marL="0" indent="0">
              <a:buNone/>
            </a:pPr>
            <a:r>
              <a:rPr lang="en-GB" dirty="0"/>
              <a:t>     c) What is being reduced in this reaction&gt;</a:t>
            </a:r>
          </a:p>
        </p:txBody>
      </p:sp>
    </p:spTree>
    <p:extLst>
      <p:ext uri="{BB962C8B-B14F-4D97-AF65-F5344CB8AC3E}">
        <p14:creationId xmlns:p14="http://schemas.microsoft.com/office/powerpoint/2010/main" val="2303852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Group 2"/>
          <p:cNvGraphicFramePr>
            <a:graphicFrameLocks noGrp="1"/>
          </p:cNvGraphicFramePr>
          <p:nvPr/>
        </p:nvGraphicFramePr>
        <p:xfrm>
          <a:off x="1847850" y="692151"/>
          <a:ext cx="8496300" cy="5473701"/>
        </p:xfrm>
        <a:graphic>
          <a:graphicData uri="http://schemas.openxmlformats.org/drawingml/2006/table">
            <a:tbl>
              <a:tblPr/>
              <a:tblGrid>
                <a:gridCol w="857250">
                  <a:extLst>
                    <a:ext uri="{9D8B030D-6E8A-4147-A177-3AD203B41FA5}">
                      <a16:colId xmlns="" xmlns:a16="http://schemas.microsoft.com/office/drawing/2014/main" val="20000"/>
                    </a:ext>
                  </a:extLst>
                </a:gridCol>
                <a:gridCol w="2670175">
                  <a:extLst>
                    <a:ext uri="{9D8B030D-6E8A-4147-A177-3AD203B41FA5}">
                      <a16:colId xmlns="" xmlns:a16="http://schemas.microsoft.com/office/drawing/2014/main" val="20001"/>
                    </a:ext>
                  </a:extLst>
                </a:gridCol>
                <a:gridCol w="2520950">
                  <a:extLst>
                    <a:ext uri="{9D8B030D-6E8A-4147-A177-3AD203B41FA5}">
                      <a16:colId xmlns="" xmlns:a16="http://schemas.microsoft.com/office/drawing/2014/main" val="20002"/>
                    </a:ext>
                  </a:extLst>
                </a:gridCol>
                <a:gridCol w="2447925">
                  <a:extLst>
                    <a:ext uri="{9D8B030D-6E8A-4147-A177-3AD203B41FA5}">
                      <a16:colId xmlns="" xmlns:a16="http://schemas.microsoft.com/office/drawing/2014/main" val="20003"/>
                    </a:ext>
                  </a:extLst>
                </a:gridCol>
              </a:tblGrid>
              <a:tr h="779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Cl</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Br</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I</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597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Cl</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Stays yellow solution (no reaction)</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Stays brown solution (no reaction)</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584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Br</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Yellow solution forms     (Br</a:t>
                      </a:r>
                      <a:r>
                        <a:rPr kumimoji="0" lang="en-GB" sz="1800" b="0" i="0" u="none" strike="noStrike" cap="none" normalizeH="0" baseline="-25000">
                          <a:ln>
                            <a:noFill/>
                          </a:ln>
                          <a:solidFill>
                            <a:schemeClr val="tx1"/>
                          </a:solidFill>
                          <a:effectLst/>
                          <a:latin typeface="Arial" charset="0"/>
                          <a:cs typeface="Arial" charset="0"/>
                        </a:rPr>
                        <a:t>2</a:t>
                      </a:r>
                      <a:r>
                        <a:rPr kumimoji="0" lang="en-GB" sz="1800" b="0" i="0" u="none" strike="noStrike" cap="none" normalizeH="0" baseline="0">
                          <a:ln>
                            <a:noFill/>
                          </a:ln>
                          <a:solidFill>
                            <a:schemeClr val="tx1"/>
                          </a:solidFill>
                          <a:effectLst/>
                          <a:latin typeface="Arial" charset="0"/>
                          <a:cs typeface="Arial" charset="0"/>
                        </a:rPr>
                        <a:t> forms)</a:t>
                      </a:r>
                      <a:endParaRPr kumimoji="0" lang="en-US" sz="2800" b="0" i="0" u="none" strike="noStrike" cap="none" normalizeH="0" baseline="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Cl</a:t>
                      </a:r>
                      <a:r>
                        <a:rPr kumimoji="0" lang="en-GB" sz="1800" b="0" i="0" u="none" strike="noStrike" cap="none" normalizeH="0" baseline="-25000">
                          <a:ln>
                            <a:noFill/>
                          </a:ln>
                          <a:solidFill>
                            <a:schemeClr val="tx1"/>
                          </a:solidFill>
                          <a:effectLst/>
                          <a:latin typeface="Arial" charset="0"/>
                          <a:cs typeface="Arial" charset="0"/>
                        </a:rPr>
                        <a:t>2</a:t>
                      </a:r>
                      <a:r>
                        <a:rPr kumimoji="0" lang="en-GB" sz="1800" b="0" i="0" u="none" strike="noStrike" cap="none" normalizeH="0" baseline="0">
                          <a:ln>
                            <a:noFill/>
                          </a:ln>
                          <a:solidFill>
                            <a:schemeClr val="tx1"/>
                          </a:solidFill>
                          <a:effectLst/>
                          <a:latin typeface="Arial" charset="0"/>
                          <a:cs typeface="Arial" charset="0"/>
                        </a:rPr>
                        <a:t> + 2 Br</a:t>
                      </a:r>
                      <a:r>
                        <a:rPr kumimoji="0" lang="en-GB" sz="2800" b="0" i="0" u="none" strike="noStrike" cap="none" normalizeH="0" baseline="30000">
                          <a:ln>
                            <a:noFill/>
                          </a:ln>
                          <a:solidFill>
                            <a:schemeClr val="tx1"/>
                          </a:solidFill>
                          <a:effectLst/>
                          <a:latin typeface="Arial" charset="0"/>
                          <a:cs typeface="Arial" charset="0"/>
                        </a:rPr>
                        <a:t>-</a:t>
                      </a:r>
                      <a:r>
                        <a:rPr kumimoji="0" lang="en-GB" sz="1800" b="0" i="0" u="none" strike="noStrike" cap="none" normalizeH="0" baseline="0">
                          <a:ln>
                            <a:noFill/>
                          </a:ln>
                          <a:solidFill>
                            <a:schemeClr val="tx1"/>
                          </a:solidFill>
                          <a:effectLst/>
                          <a:latin typeface="Arial" charset="0"/>
                          <a:cs typeface="Arial" charset="0"/>
                        </a:rPr>
                        <a:t>→ 2 Cl</a:t>
                      </a:r>
                      <a:r>
                        <a:rPr kumimoji="0" lang="en-GB" sz="2800" b="0" i="0" u="none" strike="noStrike" cap="none" normalizeH="0" baseline="30000">
                          <a:ln>
                            <a:noFill/>
                          </a:ln>
                          <a:solidFill>
                            <a:schemeClr val="tx1"/>
                          </a:solidFill>
                          <a:effectLst/>
                          <a:latin typeface="Arial" charset="0"/>
                          <a:cs typeface="Arial" charset="0"/>
                        </a:rPr>
                        <a:t>-</a:t>
                      </a:r>
                      <a:r>
                        <a:rPr kumimoji="0" lang="en-GB" sz="1800" b="0" i="0" u="none" strike="noStrike" cap="none" normalizeH="0" baseline="0">
                          <a:ln>
                            <a:noFill/>
                          </a:ln>
                          <a:solidFill>
                            <a:schemeClr val="tx1"/>
                          </a:solidFill>
                          <a:effectLst/>
                          <a:latin typeface="Arial" charset="0"/>
                          <a:cs typeface="Arial" charset="0"/>
                        </a:rPr>
                        <a:t> + Br</a:t>
                      </a:r>
                      <a:r>
                        <a:rPr kumimoji="0" lang="en-GB" sz="1800" b="0" i="0" u="none" strike="noStrike" cap="none" normalizeH="0" baseline="-25000">
                          <a:ln>
                            <a:noFill/>
                          </a:ln>
                          <a:solidFill>
                            <a:schemeClr val="tx1"/>
                          </a:solidFill>
                          <a:effectLst/>
                          <a:latin typeface="Arial" charset="0"/>
                          <a:cs typeface="Arial" charset="0"/>
                        </a:rPr>
                        <a:t>2</a:t>
                      </a:r>
                      <a:endParaRPr kumimoji="0" lang="en-GB" sz="28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Stays brown solution (no reaction)</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51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I</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1800" b="0" i="0" u="none" strike="noStrike" cap="none" normalizeH="0" baseline="-2500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3"/>
                  </a:ext>
                </a:extLst>
              </a:tr>
            </a:tbl>
          </a:graphicData>
        </a:graphic>
      </p:graphicFrame>
      <p:sp>
        <p:nvSpPr>
          <p:cNvPr id="19485" name="TextBox 5"/>
          <p:cNvSpPr txBox="1">
            <a:spLocks noChangeArrowheads="1"/>
          </p:cNvSpPr>
          <p:nvPr/>
        </p:nvSpPr>
        <p:spPr bwMode="auto">
          <a:xfrm>
            <a:off x="6091238" y="6581776"/>
            <a:ext cx="4608512" cy="276225"/>
          </a:xfrm>
          <a:prstGeom prst="rect">
            <a:avLst/>
          </a:prstGeom>
          <a:noFill/>
          <a:ln w="9525">
            <a:noFill/>
            <a:miter lim="800000"/>
            <a:headEnd/>
            <a:tailEnd/>
          </a:ln>
        </p:spPr>
        <p:txBody>
          <a:bodyPr>
            <a:spAutoFit/>
          </a:bodyPr>
          <a:lstStyle/>
          <a:p>
            <a:r>
              <a:rPr lang="en-GB" sz="1200">
                <a:solidFill>
                  <a:srgbClr val="000000"/>
                </a:solidFill>
                <a:latin typeface="Verdana" pitchFamily="34" charset="0"/>
              </a:rPr>
              <a:t>© www.chemsheets.co.uk          AS 035     10-Jul-12</a:t>
            </a:r>
          </a:p>
        </p:txBody>
      </p:sp>
    </p:spTree>
    <p:extLst>
      <p:ext uri="{BB962C8B-B14F-4D97-AF65-F5344CB8AC3E}">
        <p14:creationId xmlns:p14="http://schemas.microsoft.com/office/powerpoint/2010/main" val="1980428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Group 2"/>
          <p:cNvGraphicFramePr>
            <a:graphicFrameLocks noGrp="1"/>
          </p:cNvGraphicFramePr>
          <p:nvPr/>
        </p:nvGraphicFramePr>
        <p:xfrm>
          <a:off x="1847850" y="692151"/>
          <a:ext cx="8496300" cy="5473701"/>
        </p:xfrm>
        <a:graphic>
          <a:graphicData uri="http://schemas.openxmlformats.org/drawingml/2006/table">
            <a:tbl>
              <a:tblPr/>
              <a:tblGrid>
                <a:gridCol w="857250">
                  <a:extLst>
                    <a:ext uri="{9D8B030D-6E8A-4147-A177-3AD203B41FA5}">
                      <a16:colId xmlns="" xmlns:a16="http://schemas.microsoft.com/office/drawing/2014/main" val="20000"/>
                    </a:ext>
                  </a:extLst>
                </a:gridCol>
                <a:gridCol w="2670175">
                  <a:extLst>
                    <a:ext uri="{9D8B030D-6E8A-4147-A177-3AD203B41FA5}">
                      <a16:colId xmlns="" xmlns:a16="http://schemas.microsoft.com/office/drawing/2014/main" val="20001"/>
                    </a:ext>
                  </a:extLst>
                </a:gridCol>
                <a:gridCol w="2520950">
                  <a:extLst>
                    <a:ext uri="{9D8B030D-6E8A-4147-A177-3AD203B41FA5}">
                      <a16:colId xmlns="" xmlns:a16="http://schemas.microsoft.com/office/drawing/2014/main" val="20002"/>
                    </a:ext>
                  </a:extLst>
                </a:gridCol>
                <a:gridCol w="2447925">
                  <a:extLst>
                    <a:ext uri="{9D8B030D-6E8A-4147-A177-3AD203B41FA5}">
                      <a16:colId xmlns="" xmlns:a16="http://schemas.microsoft.com/office/drawing/2014/main" val="20003"/>
                    </a:ext>
                  </a:extLst>
                </a:gridCol>
              </a:tblGrid>
              <a:tr h="779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Cl</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Br</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I</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597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Cl</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Stays yellow solution (no reaction)</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Stays brown solution (no reaction)</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584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Br</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dirty="0">
                          <a:ln>
                            <a:noFill/>
                          </a:ln>
                          <a:solidFill>
                            <a:schemeClr val="tx1"/>
                          </a:solidFill>
                          <a:effectLst/>
                          <a:latin typeface="Arial" charset="0"/>
                          <a:cs typeface="Arial" charset="0"/>
                        </a:rPr>
                        <a:t>Yellow solution forms     (Br</a:t>
                      </a:r>
                      <a:r>
                        <a:rPr kumimoji="0" lang="en-GB" sz="1800" b="0" i="0" u="none" strike="noStrike" cap="none" normalizeH="0" baseline="-25000" dirty="0">
                          <a:ln>
                            <a:noFill/>
                          </a:ln>
                          <a:solidFill>
                            <a:schemeClr val="tx1"/>
                          </a:solidFill>
                          <a:effectLst/>
                          <a:latin typeface="Arial" charset="0"/>
                          <a:cs typeface="Arial" charset="0"/>
                        </a:rPr>
                        <a:t>2</a:t>
                      </a:r>
                      <a:r>
                        <a:rPr kumimoji="0" lang="en-GB" sz="1800" b="0" i="0" u="none" strike="noStrike" cap="none" normalizeH="0" baseline="0" dirty="0">
                          <a:ln>
                            <a:noFill/>
                          </a:ln>
                          <a:solidFill>
                            <a:schemeClr val="tx1"/>
                          </a:solidFill>
                          <a:effectLst/>
                          <a:latin typeface="Arial" charset="0"/>
                          <a:cs typeface="Arial" charset="0"/>
                        </a:rPr>
                        <a:t> forms)</a:t>
                      </a:r>
                      <a:endParaRPr kumimoji="0" lang="en-US" sz="2800" b="0" i="0" u="none" strike="noStrike" cap="none" normalizeH="0" baseline="0" dirty="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charset="0"/>
                          <a:cs typeface="Arial" charset="0"/>
                        </a:rPr>
                        <a:t>Cl</a:t>
                      </a:r>
                      <a:r>
                        <a:rPr kumimoji="0" lang="en-GB" sz="1800" b="0" i="0" u="none" strike="noStrike" cap="none" normalizeH="0" baseline="-25000" dirty="0">
                          <a:ln>
                            <a:noFill/>
                          </a:ln>
                          <a:solidFill>
                            <a:schemeClr val="tx1"/>
                          </a:solidFill>
                          <a:effectLst/>
                          <a:latin typeface="Arial" charset="0"/>
                          <a:cs typeface="Arial" charset="0"/>
                        </a:rPr>
                        <a:t>2</a:t>
                      </a:r>
                      <a:r>
                        <a:rPr kumimoji="0" lang="en-GB" sz="1800" b="0" i="0" u="none" strike="noStrike" cap="none" normalizeH="0" baseline="0" dirty="0">
                          <a:ln>
                            <a:noFill/>
                          </a:ln>
                          <a:solidFill>
                            <a:schemeClr val="tx1"/>
                          </a:solidFill>
                          <a:effectLst/>
                          <a:latin typeface="Arial" charset="0"/>
                          <a:cs typeface="Arial" charset="0"/>
                        </a:rPr>
                        <a:t> + 2 Br</a:t>
                      </a:r>
                      <a:r>
                        <a:rPr kumimoji="0" lang="en-GB" sz="2800" b="0" i="0" u="none" strike="noStrike" cap="none" normalizeH="0" baseline="30000" dirty="0">
                          <a:ln>
                            <a:noFill/>
                          </a:ln>
                          <a:solidFill>
                            <a:schemeClr val="tx1"/>
                          </a:solidFill>
                          <a:effectLst/>
                          <a:latin typeface="Arial" charset="0"/>
                          <a:cs typeface="Arial" charset="0"/>
                        </a:rPr>
                        <a:t>-</a:t>
                      </a:r>
                      <a:r>
                        <a:rPr kumimoji="0" lang="en-GB" sz="1800" b="0" i="0" u="none" strike="noStrike" cap="none" normalizeH="0" baseline="0" dirty="0">
                          <a:ln>
                            <a:noFill/>
                          </a:ln>
                          <a:solidFill>
                            <a:schemeClr val="tx1"/>
                          </a:solidFill>
                          <a:effectLst/>
                          <a:latin typeface="Arial" charset="0"/>
                          <a:cs typeface="Arial" charset="0"/>
                        </a:rPr>
                        <a:t>→ 2 </a:t>
                      </a:r>
                      <a:r>
                        <a:rPr kumimoji="0" lang="en-GB" sz="1800" b="0" i="0" u="none" strike="noStrike" cap="none" normalizeH="0" baseline="0" dirty="0" err="1">
                          <a:ln>
                            <a:noFill/>
                          </a:ln>
                          <a:solidFill>
                            <a:schemeClr val="tx1"/>
                          </a:solidFill>
                          <a:effectLst/>
                          <a:latin typeface="Arial" charset="0"/>
                          <a:cs typeface="Arial" charset="0"/>
                        </a:rPr>
                        <a:t>Cl</a:t>
                      </a:r>
                      <a:r>
                        <a:rPr kumimoji="0" lang="en-GB" sz="2800" b="0" i="0" u="none" strike="noStrike" cap="none" normalizeH="0" baseline="30000" dirty="0">
                          <a:ln>
                            <a:noFill/>
                          </a:ln>
                          <a:solidFill>
                            <a:schemeClr val="tx1"/>
                          </a:solidFill>
                          <a:effectLst/>
                          <a:latin typeface="Arial" charset="0"/>
                          <a:cs typeface="Arial" charset="0"/>
                        </a:rPr>
                        <a:t>-</a:t>
                      </a:r>
                      <a:r>
                        <a:rPr kumimoji="0" lang="en-GB" sz="1800" b="0" i="0" u="none" strike="noStrike" cap="none" normalizeH="0" baseline="0" dirty="0">
                          <a:ln>
                            <a:noFill/>
                          </a:ln>
                          <a:solidFill>
                            <a:schemeClr val="tx1"/>
                          </a:solidFill>
                          <a:effectLst/>
                          <a:latin typeface="Arial" charset="0"/>
                          <a:cs typeface="Arial" charset="0"/>
                        </a:rPr>
                        <a:t> + Br</a:t>
                      </a:r>
                      <a:r>
                        <a:rPr kumimoji="0" lang="en-GB" sz="1800" b="0" i="0" u="none" strike="noStrike" cap="none" normalizeH="0" baseline="-25000" dirty="0">
                          <a:ln>
                            <a:noFill/>
                          </a:ln>
                          <a:solidFill>
                            <a:schemeClr val="tx1"/>
                          </a:solidFill>
                          <a:effectLst/>
                          <a:latin typeface="Arial" charset="0"/>
                          <a:cs typeface="Arial" charset="0"/>
                        </a:rPr>
                        <a:t>2</a:t>
                      </a:r>
                      <a:endParaRPr kumimoji="0" lang="en-GB" sz="2800" b="0" i="0" u="none" strike="noStrike" cap="none" normalizeH="0" baseline="0" dirty="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Stays brown solution (no reaction)</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51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I</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Brown solution forms     (I</a:t>
                      </a:r>
                      <a:r>
                        <a:rPr kumimoji="0" lang="en-GB" sz="1800" b="0" i="0" u="none" strike="noStrike" cap="none" normalizeH="0" baseline="-25000">
                          <a:ln>
                            <a:noFill/>
                          </a:ln>
                          <a:solidFill>
                            <a:schemeClr val="tx1"/>
                          </a:solidFill>
                          <a:effectLst/>
                          <a:latin typeface="Arial" charset="0"/>
                          <a:cs typeface="Arial" charset="0"/>
                        </a:rPr>
                        <a:t>2</a:t>
                      </a:r>
                      <a:r>
                        <a:rPr kumimoji="0" lang="en-GB" sz="1800" b="0" i="0" u="none" strike="noStrike" cap="none" normalizeH="0" baseline="0">
                          <a:ln>
                            <a:noFill/>
                          </a:ln>
                          <a:solidFill>
                            <a:schemeClr val="tx1"/>
                          </a:solidFill>
                          <a:effectLst/>
                          <a:latin typeface="Arial" charset="0"/>
                          <a:cs typeface="Arial" charset="0"/>
                        </a:rPr>
                        <a:t> forms)</a:t>
                      </a:r>
                      <a:endParaRPr kumimoji="0" lang="en-US" sz="2800" b="0" i="0" u="none" strike="noStrike" cap="none" normalizeH="0" baseline="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Cl</a:t>
                      </a:r>
                      <a:r>
                        <a:rPr kumimoji="0" lang="en-GB" sz="1800" b="0" i="0" u="none" strike="noStrike" cap="none" normalizeH="0" baseline="-25000">
                          <a:ln>
                            <a:noFill/>
                          </a:ln>
                          <a:solidFill>
                            <a:schemeClr val="tx1"/>
                          </a:solidFill>
                          <a:effectLst/>
                          <a:latin typeface="Arial" charset="0"/>
                          <a:cs typeface="Arial" charset="0"/>
                        </a:rPr>
                        <a:t>2</a:t>
                      </a:r>
                      <a:r>
                        <a:rPr kumimoji="0" lang="en-GB" sz="1800" b="0" i="0" u="none" strike="noStrike" cap="none" normalizeH="0" baseline="0">
                          <a:ln>
                            <a:noFill/>
                          </a:ln>
                          <a:solidFill>
                            <a:schemeClr val="tx1"/>
                          </a:solidFill>
                          <a:effectLst/>
                          <a:latin typeface="Arial" charset="0"/>
                          <a:cs typeface="Arial" charset="0"/>
                        </a:rPr>
                        <a:t> + 2 I</a:t>
                      </a:r>
                      <a:r>
                        <a:rPr kumimoji="0" lang="en-GB" sz="2800" b="0" i="0" u="none" strike="noStrike" cap="none" normalizeH="0" baseline="30000">
                          <a:ln>
                            <a:noFill/>
                          </a:ln>
                          <a:solidFill>
                            <a:schemeClr val="tx1"/>
                          </a:solidFill>
                          <a:effectLst/>
                          <a:latin typeface="Arial" charset="0"/>
                          <a:cs typeface="Arial" charset="0"/>
                        </a:rPr>
                        <a:t>-</a:t>
                      </a:r>
                      <a:r>
                        <a:rPr kumimoji="0" lang="en-GB" sz="1800" b="0" i="0" u="none" strike="noStrike" cap="none" normalizeH="0" baseline="0">
                          <a:ln>
                            <a:noFill/>
                          </a:ln>
                          <a:solidFill>
                            <a:schemeClr val="tx1"/>
                          </a:solidFill>
                          <a:effectLst/>
                          <a:latin typeface="Arial" charset="0"/>
                          <a:cs typeface="Arial" charset="0"/>
                        </a:rPr>
                        <a:t> → 2 Cl</a:t>
                      </a:r>
                      <a:r>
                        <a:rPr kumimoji="0" lang="en-GB" sz="2800" b="0" i="0" u="none" strike="noStrike" cap="none" normalizeH="0" baseline="30000">
                          <a:ln>
                            <a:noFill/>
                          </a:ln>
                          <a:solidFill>
                            <a:schemeClr val="tx1"/>
                          </a:solidFill>
                          <a:effectLst/>
                          <a:latin typeface="Arial" charset="0"/>
                          <a:cs typeface="Arial" charset="0"/>
                        </a:rPr>
                        <a:t>-</a:t>
                      </a:r>
                      <a:r>
                        <a:rPr kumimoji="0" lang="en-GB" sz="1800" b="0" i="0" u="none" strike="noStrike" cap="none" normalizeH="0" baseline="0">
                          <a:ln>
                            <a:noFill/>
                          </a:ln>
                          <a:solidFill>
                            <a:schemeClr val="tx1"/>
                          </a:solidFill>
                          <a:effectLst/>
                          <a:latin typeface="Arial" charset="0"/>
                          <a:cs typeface="Arial" charset="0"/>
                        </a:rPr>
                        <a:t> + I</a:t>
                      </a:r>
                      <a:r>
                        <a:rPr kumimoji="0" lang="en-GB" sz="1800" b="0" i="0" u="none" strike="noStrike" cap="none" normalizeH="0" baseline="-25000">
                          <a:ln>
                            <a:noFill/>
                          </a:ln>
                          <a:solidFill>
                            <a:schemeClr val="tx1"/>
                          </a:solidFill>
                          <a:effectLst/>
                          <a:latin typeface="Arial" charset="0"/>
                          <a:cs typeface="Arial" charset="0"/>
                        </a:rPr>
                        <a:t>2</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1800" b="0" i="0" u="none" strike="noStrike" cap="none" normalizeH="0" baseline="-2500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3"/>
                  </a:ext>
                </a:extLst>
              </a:tr>
            </a:tbl>
          </a:graphicData>
        </a:graphic>
      </p:graphicFrame>
      <p:sp>
        <p:nvSpPr>
          <p:cNvPr id="20509" name="TextBox 5"/>
          <p:cNvSpPr txBox="1">
            <a:spLocks noChangeArrowheads="1"/>
          </p:cNvSpPr>
          <p:nvPr/>
        </p:nvSpPr>
        <p:spPr bwMode="auto">
          <a:xfrm>
            <a:off x="6091238" y="6581776"/>
            <a:ext cx="4608512" cy="276225"/>
          </a:xfrm>
          <a:prstGeom prst="rect">
            <a:avLst/>
          </a:prstGeom>
          <a:noFill/>
          <a:ln w="9525">
            <a:noFill/>
            <a:miter lim="800000"/>
            <a:headEnd/>
            <a:tailEnd/>
          </a:ln>
        </p:spPr>
        <p:txBody>
          <a:bodyPr>
            <a:spAutoFit/>
          </a:bodyPr>
          <a:lstStyle/>
          <a:p>
            <a:r>
              <a:rPr lang="en-GB" sz="1200">
                <a:solidFill>
                  <a:srgbClr val="000000"/>
                </a:solidFill>
                <a:latin typeface="Verdana" pitchFamily="34" charset="0"/>
              </a:rPr>
              <a:t>© www.chemsheets.co.uk          AS 035     10-Jul-12</a:t>
            </a:r>
          </a:p>
        </p:txBody>
      </p:sp>
    </p:spTree>
    <p:extLst>
      <p:ext uri="{BB962C8B-B14F-4D97-AF65-F5344CB8AC3E}">
        <p14:creationId xmlns:p14="http://schemas.microsoft.com/office/powerpoint/2010/main" val="74091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Group 2"/>
          <p:cNvGraphicFramePr>
            <a:graphicFrameLocks noGrp="1"/>
          </p:cNvGraphicFramePr>
          <p:nvPr/>
        </p:nvGraphicFramePr>
        <p:xfrm>
          <a:off x="1847850" y="692151"/>
          <a:ext cx="8496300" cy="5473701"/>
        </p:xfrm>
        <a:graphic>
          <a:graphicData uri="http://schemas.openxmlformats.org/drawingml/2006/table">
            <a:tbl>
              <a:tblPr/>
              <a:tblGrid>
                <a:gridCol w="857250">
                  <a:extLst>
                    <a:ext uri="{9D8B030D-6E8A-4147-A177-3AD203B41FA5}">
                      <a16:colId xmlns="" xmlns:a16="http://schemas.microsoft.com/office/drawing/2014/main" val="20000"/>
                    </a:ext>
                  </a:extLst>
                </a:gridCol>
                <a:gridCol w="2670175">
                  <a:extLst>
                    <a:ext uri="{9D8B030D-6E8A-4147-A177-3AD203B41FA5}">
                      <a16:colId xmlns="" xmlns:a16="http://schemas.microsoft.com/office/drawing/2014/main" val="20001"/>
                    </a:ext>
                  </a:extLst>
                </a:gridCol>
                <a:gridCol w="2520950">
                  <a:extLst>
                    <a:ext uri="{9D8B030D-6E8A-4147-A177-3AD203B41FA5}">
                      <a16:colId xmlns="" xmlns:a16="http://schemas.microsoft.com/office/drawing/2014/main" val="20002"/>
                    </a:ext>
                  </a:extLst>
                </a:gridCol>
                <a:gridCol w="2447925">
                  <a:extLst>
                    <a:ext uri="{9D8B030D-6E8A-4147-A177-3AD203B41FA5}">
                      <a16:colId xmlns="" xmlns:a16="http://schemas.microsoft.com/office/drawing/2014/main" val="20003"/>
                    </a:ext>
                  </a:extLst>
                </a:gridCol>
              </a:tblGrid>
              <a:tr h="779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Cl</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Br</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I</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597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Cl</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Stays yellow solution (no reaction)</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Stays brown solution (no reaction)</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584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Br</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Yellow solution forms     (Br</a:t>
                      </a:r>
                      <a:r>
                        <a:rPr kumimoji="0" lang="en-GB" sz="1800" b="0" i="0" u="none" strike="noStrike" cap="none" normalizeH="0" baseline="-25000">
                          <a:ln>
                            <a:noFill/>
                          </a:ln>
                          <a:solidFill>
                            <a:schemeClr val="tx1"/>
                          </a:solidFill>
                          <a:effectLst/>
                          <a:latin typeface="Arial" charset="0"/>
                          <a:cs typeface="Arial" charset="0"/>
                        </a:rPr>
                        <a:t>2</a:t>
                      </a:r>
                      <a:r>
                        <a:rPr kumimoji="0" lang="en-GB" sz="1800" b="0" i="0" u="none" strike="noStrike" cap="none" normalizeH="0" baseline="0">
                          <a:ln>
                            <a:noFill/>
                          </a:ln>
                          <a:solidFill>
                            <a:schemeClr val="tx1"/>
                          </a:solidFill>
                          <a:effectLst/>
                          <a:latin typeface="Arial" charset="0"/>
                          <a:cs typeface="Arial" charset="0"/>
                        </a:rPr>
                        <a:t> forms)</a:t>
                      </a:r>
                      <a:endParaRPr kumimoji="0" lang="en-US" sz="2800" b="0" i="0" u="none" strike="noStrike" cap="none" normalizeH="0" baseline="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Cl</a:t>
                      </a:r>
                      <a:r>
                        <a:rPr kumimoji="0" lang="en-GB" sz="1800" b="0" i="0" u="none" strike="noStrike" cap="none" normalizeH="0" baseline="-25000">
                          <a:ln>
                            <a:noFill/>
                          </a:ln>
                          <a:solidFill>
                            <a:schemeClr val="tx1"/>
                          </a:solidFill>
                          <a:effectLst/>
                          <a:latin typeface="Arial" charset="0"/>
                          <a:cs typeface="Arial" charset="0"/>
                        </a:rPr>
                        <a:t>2</a:t>
                      </a:r>
                      <a:r>
                        <a:rPr kumimoji="0" lang="en-GB" sz="1800" b="0" i="0" u="none" strike="noStrike" cap="none" normalizeH="0" baseline="0">
                          <a:ln>
                            <a:noFill/>
                          </a:ln>
                          <a:solidFill>
                            <a:schemeClr val="tx1"/>
                          </a:solidFill>
                          <a:effectLst/>
                          <a:latin typeface="Arial" charset="0"/>
                          <a:cs typeface="Arial" charset="0"/>
                        </a:rPr>
                        <a:t> + 2 Br</a:t>
                      </a:r>
                      <a:r>
                        <a:rPr kumimoji="0" lang="en-GB" sz="2800" b="0" i="0" u="none" strike="noStrike" cap="none" normalizeH="0" baseline="30000">
                          <a:ln>
                            <a:noFill/>
                          </a:ln>
                          <a:solidFill>
                            <a:schemeClr val="tx1"/>
                          </a:solidFill>
                          <a:effectLst/>
                          <a:latin typeface="Arial" charset="0"/>
                          <a:cs typeface="Arial" charset="0"/>
                        </a:rPr>
                        <a:t>-</a:t>
                      </a:r>
                      <a:r>
                        <a:rPr kumimoji="0" lang="en-GB" sz="1800" b="0" i="0" u="none" strike="noStrike" cap="none" normalizeH="0" baseline="0">
                          <a:ln>
                            <a:noFill/>
                          </a:ln>
                          <a:solidFill>
                            <a:schemeClr val="tx1"/>
                          </a:solidFill>
                          <a:effectLst/>
                          <a:latin typeface="Arial" charset="0"/>
                          <a:cs typeface="Arial" charset="0"/>
                        </a:rPr>
                        <a:t>→ 2 Cl</a:t>
                      </a:r>
                      <a:r>
                        <a:rPr kumimoji="0" lang="en-GB" sz="2800" b="0" i="0" u="none" strike="noStrike" cap="none" normalizeH="0" baseline="30000">
                          <a:ln>
                            <a:noFill/>
                          </a:ln>
                          <a:solidFill>
                            <a:schemeClr val="tx1"/>
                          </a:solidFill>
                          <a:effectLst/>
                          <a:latin typeface="Arial" charset="0"/>
                          <a:cs typeface="Arial" charset="0"/>
                        </a:rPr>
                        <a:t>-</a:t>
                      </a:r>
                      <a:r>
                        <a:rPr kumimoji="0" lang="en-GB" sz="1800" b="0" i="0" u="none" strike="noStrike" cap="none" normalizeH="0" baseline="0">
                          <a:ln>
                            <a:noFill/>
                          </a:ln>
                          <a:solidFill>
                            <a:schemeClr val="tx1"/>
                          </a:solidFill>
                          <a:effectLst/>
                          <a:latin typeface="Arial" charset="0"/>
                          <a:cs typeface="Arial" charset="0"/>
                        </a:rPr>
                        <a:t> + Br</a:t>
                      </a:r>
                      <a:r>
                        <a:rPr kumimoji="0" lang="en-GB" sz="1800" b="0" i="0" u="none" strike="noStrike" cap="none" normalizeH="0" baseline="-25000">
                          <a:ln>
                            <a:noFill/>
                          </a:ln>
                          <a:solidFill>
                            <a:schemeClr val="tx1"/>
                          </a:solidFill>
                          <a:effectLst/>
                          <a:latin typeface="Arial" charset="0"/>
                          <a:cs typeface="Arial" charset="0"/>
                        </a:rPr>
                        <a:t>2</a:t>
                      </a:r>
                      <a:endParaRPr kumimoji="0" lang="en-GB" sz="28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Stays brown solution (no reaction)</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51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I</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Brown solution forms     (I</a:t>
                      </a:r>
                      <a:r>
                        <a:rPr kumimoji="0" lang="en-GB" sz="1800" b="0" i="0" u="none" strike="noStrike" cap="none" normalizeH="0" baseline="-25000">
                          <a:ln>
                            <a:noFill/>
                          </a:ln>
                          <a:solidFill>
                            <a:schemeClr val="tx1"/>
                          </a:solidFill>
                          <a:effectLst/>
                          <a:latin typeface="Arial" charset="0"/>
                          <a:cs typeface="Arial" charset="0"/>
                        </a:rPr>
                        <a:t>2</a:t>
                      </a:r>
                      <a:r>
                        <a:rPr kumimoji="0" lang="en-GB" sz="1800" b="0" i="0" u="none" strike="noStrike" cap="none" normalizeH="0" baseline="0">
                          <a:ln>
                            <a:noFill/>
                          </a:ln>
                          <a:solidFill>
                            <a:schemeClr val="tx1"/>
                          </a:solidFill>
                          <a:effectLst/>
                          <a:latin typeface="Arial" charset="0"/>
                          <a:cs typeface="Arial" charset="0"/>
                        </a:rPr>
                        <a:t> forms)</a:t>
                      </a:r>
                      <a:endParaRPr kumimoji="0" lang="en-US" sz="2800" b="0" i="0" u="none" strike="noStrike" cap="none" normalizeH="0" baseline="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Cl</a:t>
                      </a:r>
                      <a:r>
                        <a:rPr kumimoji="0" lang="en-GB" sz="1800" b="0" i="0" u="none" strike="noStrike" cap="none" normalizeH="0" baseline="-25000">
                          <a:ln>
                            <a:noFill/>
                          </a:ln>
                          <a:solidFill>
                            <a:schemeClr val="tx1"/>
                          </a:solidFill>
                          <a:effectLst/>
                          <a:latin typeface="Arial" charset="0"/>
                          <a:cs typeface="Arial" charset="0"/>
                        </a:rPr>
                        <a:t>2</a:t>
                      </a:r>
                      <a:r>
                        <a:rPr kumimoji="0" lang="en-GB" sz="1800" b="0" i="0" u="none" strike="noStrike" cap="none" normalizeH="0" baseline="0">
                          <a:ln>
                            <a:noFill/>
                          </a:ln>
                          <a:solidFill>
                            <a:schemeClr val="tx1"/>
                          </a:solidFill>
                          <a:effectLst/>
                          <a:latin typeface="Arial" charset="0"/>
                          <a:cs typeface="Arial" charset="0"/>
                        </a:rPr>
                        <a:t> + 2 I</a:t>
                      </a:r>
                      <a:r>
                        <a:rPr kumimoji="0" lang="en-GB" sz="2800" b="0" i="0" u="none" strike="noStrike" cap="none" normalizeH="0" baseline="30000">
                          <a:ln>
                            <a:noFill/>
                          </a:ln>
                          <a:solidFill>
                            <a:schemeClr val="tx1"/>
                          </a:solidFill>
                          <a:effectLst/>
                          <a:latin typeface="Arial" charset="0"/>
                          <a:cs typeface="Arial" charset="0"/>
                        </a:rPr>
                        <a:t>-</a:t>
                      </a:r>
                      <a:r>
                        <a:rPr kumimoji="0" lang="en-GB" sz="1800" b="0" i="0" u="none" strike="noStrike" cap="none" normalizeH="0" baseline="0">
                          <a:ln>
                            <a:noFill/>
                          </a:ln>
                          <a:solidFill>
                            <a:schemeClr val="tx1"/>
                          </a:solidFill>
                          <a:effectLst/>
                          <a:latin typeface="Arial" charset="0"/>
                          <a:cs typeface="Arial" charset="0"/>
                        </a:rPr>
                        <a:t> → 2 Cl</a:t>
                      </a:r>
                      <a:r>
                        <a:rPr kumimoji="0" lang="en-GB" sz="2800" b="0" i="0" u="none" strike="noStrike" cap="none" normalizeH="0" baseline="30000">
                          <a:ln>
                            <a:noFill/>
                          </a:ln>
                          <a:solidFill>
                            <a:schemeClr val="tx1"/>
                          </a:solidFill>
                          <a:effectLst/>
                          <a:latin typeface="Arial" charset="0"/>
                          <a:cs typeface="Arial" charset="0"/>
                        </a:rPr>
                        <a:t>-</a:t>
                      </a:r>
                      <a:r>
                        <a:rPr kumimoji="0" lang="en-GB" sz="1800" b="0" i="0" u="none" strike="noStrike" cap="none" normalizeH="0" baseline="0">
                          <a:ln>
                            <a:noFill/>
                          </a:ln>
                          <a:solidFill>
                            <a:schemeClr val="tx1"/>
                          </a:solidFill>
                          <a:effectLst/>
                          <a:latin typeface="Arial" charset="0"/>
                          <a:cs typeface="Arial" charset="0"/>
                        </a:rPr>
                        <a:t> + I</a:t>
                      </a:r>
                      <a:r>
                        <a:rPr kumimoji="0" lang="en-GB" sz="1800" b="0" i="0" u="none" strike="noStrike" cap="none" normalizeH="0" baseline="-25000">
                          <a:ln>
                            <a:noFill/>
                          </a:ln>
                          <a:solidFill>
                            <a:schemeClr val="tx1"/>
                          </a:solidFill>
                          <a:effectLst/>
                          <a:latin typeface="Arial" charset="0"/>
                          <a:cs typeface="Arial" charset="0"/>
                        </a:rPr>
                        <a:t>2</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Brown solution forms     (I</a:t>
                      </a:r>
                      <a:r>
                        <a:rPr kumimoji="0" lang="en-GB" sz="1800" b="0" i="0" u="none" strike="noStrike" cap="none" normalizeH="0" baseline="-25000">
                          <a:ln>
                            <a:noFill/>
                          </a:ln>
                          <a:solidFill>
                            <a:schemeClr val="tx1"/>
                          </a:solidFill>
                          <a:effectLst/>
                          <a:latin typeface="Arial" charset="0"/>
                          <a:cs typeface="Arial" charset="0"/>
                        </a:rPr>
                        <a:t>2</a:t>
                      </a:r>
                      <a:r>
                        <a:rPr kumimoji="0" lang="en-GB" sz="1800" b="0" i="0" u="none" strike="noStrike" cap="none" normalizeH="0" baseline="0">
                          <a:ln>
                            <a:noFill/>
                          </a:ln>
                          <a:solidFill>
                            <a:schemeClr val="tx1"/>
                          </a:solidFill>
                          <a:effectLst/>
                          <a:latin typeface="Arial" charset="0"/>
                          <a:cs typeface="Arial" charset="0"/>
                        </a:rPr>
                        <a:t> forms)</a:t>
                      </a:r>
                      <a:endParaRPr kumimoji="0" lang="en-US" sz="2800" b="0" i="0" u="none" strike="noStrike" cap="none" normalizeH="0" baseline="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Br</a:t>
                      </a:r>
                      <a:r>
                        <a:rPr kumimoji="0" lang="en-GB" sz="1800" b="0" i="0" u="none" strike="noStrike" cap="none" normalizeH="0" baseline="-25000">
                          <a:ln>
                            <a:noFill/>
                          </a:ln>
                          <a:solidFill>
                            <a:schemeClr val="tx1"/>
                          </a:solidFill>
                          <a:effectLst/>
                          <a:latin typeface="Arial" charset="0"/>
                          <a:cs typeface="Arial" charset="0"/>
                        </a:rPr>
                        <a:t>2</a:t>
                      </a:r>
                      <a:r>
                        <a:rPr kumimoji="0" lang="en-GB" sz="1800" b="0" i="0" u="none" strike="noStrike" cap="none" normalizeH="0" baseline="0">
                          <a:ln>
                            <a:noFill/>
                          </a:ln>
                          <a:solidFill>
                            <a:schemeClr val="tx1"/>
                          </a:solidFill>
                          <a:effectLst/>
                          <a:latin typeface="Arial" charset="0"/>
                          <a:cs typeface="Arial" charset="0"/>
                        </a:rPr>
                        <a:t> + 2 I</a:t>
                      </a:r>
                      <a:r>
                        <a:rPr kumimoji="0" lang="en-GB" sz="2800" b="0" i="0" u="none" strike="noStrike" cap="none" normalizeH="0" baseline="30000">
                          <a:ln>
                            <a:noFill/>
                          </a:ln>
                          <a:solidFill>
                            <a:schemeClr val="tx1"/>
                          </a:solidFill>
                          <a:effectLst/>
                          <a:latin typeface="Arial" charset="0"/>
                          <a:cs typeface="Arial" charset="0"/>
                        </a:rPr>
                        <a:t>-</a:t>
                      </a:r>
                      <a:r>
                        <a:rPr kumimoji="0" lang="en-GB" sz="1800" b="0" i="0" u="none" strike="noStrike" cap="none" normalizeH="0" baseline="0">
                          <a:ln>
                            <a:noFill/>
                          </a:ln>
                          <a:solidFill>
                            <a:schemeClr val="tx1"/>
                          </a:solidFill>
                          <a:effectLst/>
                          <a:latin typeface="Arial" charset="0"/>
                          <a:cs typeface="Arial" charset="0"/>
                        </a:rPr>
                        <a:t> → 2 Br</a:t>
                      </a:r>
                      <a:r>
                        <a:rPr kumimoji="0" lang="en-GB" sz="2800" b="0" i="0" u="none" strike="noStrike" cap="none" normalizeH="0" baseline="30000">
                          <a:ln>
                            <a:noFill/>
                          </a:ln>
                          <a:solidFill>
                            <a:schemeClr val="tx1"/>
                          </a:solidFill>
                          <a:effectLst/>
                          <a:latin typeface="Arial" charset="0"/>
                          <a:cs typeface="Arial" charset="0"/>
                        </a:rPr>
                        <a:t>-</a:t>
                      </a:r>
                      <a:r>
                        <a:rPr kumimoji="0" lang="en-GB" sz="1800" b="0" i="0" u="none" strike="noStrike" cap="none" normalizeH="0" baseline="0">
                          <a:ln>
                            <a:noFill/>
                          </a:ln>
                          <a:solidFill>
                            <a:schemeClr val="tx1"/>
                          </a:solidFill>
                          <a:effectLst/>
                          <a:latin typeface="Arial" charset="0"/>
                          <a:cs typeface="Arial" charset="0"/>
                        </a:rPr>
                        <a:t> + I</a:t>
                      </a:r>
                      <a:r>
                        <a:rPr kumimoji="0" lang="en-GB" sz="1800" b="0" i="0" u="none" strike="noStrike" cap="none" normalizeH="0" baseline="-25000">
                          <a:ln>
                            <a:noFill/>
                          </a:ln>
                          <a:solidFill>
                            <a:schemeClr val="tx1"/>
                          </a:solidFill>
                          <a:effectLst/>
                          <a:latin typeface="Arial" charset="0"/>
                          <a:cs typeface="Arial" charset="0"/>
                        </a:rPr>
                        <a:t>2</a:t>
                      </a: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3"/>
                  </a:ext>
                </a:extLst>
              </a:tr>
            </a:tbl>
          </a:graphicData>
        </a:graphic>
      </p:graphicFrame>
      <p:sp>
        <p:nvSpPr>
          <p:cNvPr id="21533" name="TextBox 5"/>
          <p:cNvSpPr txBox="1">
            <a:spLocks noChangeArrowheads="1"/>
          </p:cNvSpPr>
          <p:nvPr/>
        </p:nvSpPr>
        <p:spPr bwMode="auto">
          <a:xfrm>
            <a:off x="6091238" y="6581776"/>
            <a:ext cx="4608512" cy="276225"/>
          </a:xfrm>
          <a:prstGeom prst="rect">
            <a:avLst/>
          </a:prstGeom>
          <a:noFill/>
          <a:ln w="9525">
            <a:noFill/>
            <a:miter lim="800000"/>
            <a:headEnd/>
            <a:tailEnd/>
          </a:ln>
        </p:spPr>
        <p:txBody>
          <a:bodyPr>
            <a:spAutoFit/>
          </a:bodyPr>
          <a:lstStyle/>
          <a:p>
            <a:r>
              <a:rPr lang="en-GB" sz="1200">
                <a:solidFill>
                  <a:srgbClr val="000000"/>
                </a:solidFill>
                <a:latin typeface="Verdana" pitchFamily="34" charset="0"/>
              </a:rPr>
              <a:t>© www.chemsheets.co.uk          AS 035     10-Jul-12</a:t>
            </a:r>
          </a:p>
        </p:txBody>
      </p:sp>
    </p:spTree>
    <p:extLst>
      <p:ext uri="{BB962C8B-B14F-4D97-AF65-F5344CB8AC3E}">
        <p14:creationId xmlns:p14="http://schemas.microsoft.com/office/powerpoint/2010/main" val="2360718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3C4E90-5A8F-451B-835C-746DA9106124}"/>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a:t>What is an oxidising agent?</a:t>
            </a:r>
          </a:p>
        </p:txBody>
      </p:sp>
      <p:sp>
        <p:nvSpPr>
          <p:cNvPr id="3" name="Content Placeholder 2">
            <a:extLst>
              <a:ext uri="{FF2B5EF4-FFF2-40B4-BE49-F238E27FC236}">
                <a16:creationId xmlns="" xmlns:a16="http://schemas.microsoft.com/office/drawing/2014/main" id="{BE833768-4103-44CC-A2C1-F4DF67DA68DB}"/>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1763650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1544" y="849490"/>
            <a:ext cx="8208912" cy="523220"/>
          </a:xfrm>
          <a:prstGeom prst="rect">
            <a:avLst/>
          </a:prstGeom>
          <a:noFill/>
        </p:spPr>
        <p:txBody>
          <a:bodyPr wrap="square" rtlCol="0">
            <a:spAutoFit/>
          </a:bodyPr>
          <a:lstStyle/>
          <a:p>
            <a:r>
              <a:rPr lang="en-GB" sz="2800" b="1" dirty="0">
                <a:solidFill>
                  <a:schemeClr val="accent6">
                    <a:lumMod val="75000"/>
                  </a:schemeClr>
                </a:solidFill>
                <a:latin typeface="+mj-lt"/>
              </a:rPr>
              <a:t>Displacement Reactions and Oxidising Power of Halogens</a:t>
            </a:r>
          </a:p>
        </p:txBody>
      </p:sp>
      <p:sp>
        <p:nvSpPr>
          <p:cNvPr id="5" name="TextBox 4"/>
          <p:cNvSpPr txBox="1"/>
          <p:nvPr/>
        </p:nvSpPr>
        <p:spPr>
          <a:xfrm>
            <a:off x="2207568" y="1700808"/>
            <a:ext cx="7776864" cy="523220"/>
          </a:xfrm>
          <a:prstGeom prst="rect">
            <a:avLst/>
          </a:prstGeom>
          <a:noFill/>
        </p:spPr>
        <p:txBody>
          <a:bodyPr wrap="square" rtlCol="0">
            <a:spAutoFit/>
          </a:bodyPr>
          <a:lstStyle/>
          <a:p>
            <a:pPr algn="ctr"/>
            <a:r>
              <a:rPr lang="en-GB" sz="2800" dirty="0"/>
              <a:t>Cl</a:t>
            </a:r>
            <a:r>
              <a:rPr lang="en-GB" sz="2800" baseline="-25000" dirty="0"/>
              <a:t>2</a:t>
            </a:r>
            <a:r>
              <a:rPr lang="en-GB" sz="2800" dirty="0"/>
              <a:t>(</a:t>
            </a:r>
            <a:r>
              <a:rPr lang="en-GB" sz="2800" dirty="0" err="1"/>
              <a:t>aq</a:t>
            </a:r>
            <a:r>
              <a:rPr lang="en-GB" sz="2800" dirty="0"/>
              <a:t>)  +  2KBr(</a:t>
            </a:r>
            <a:r>
              <a:rPr lang="en-GB" sz="2800" dirty="0" err="1"/>
              <a:t>aq</a:t>
            </a:r>
            <a:r>
              <a:rPr lang="en-GB" sz="2800" dirty="0"/>
              <a:t>)    →   Br</a:t>
            </a:r>
            <a:r>
              <a:rPr lang="en-GB" sz="2800" baseline="-25000" dirty="0"/>
              <a:t>2</a:t>
            </a:r>
            <a:r>
              <a:rPr lang="en-GB" sz="2800" dirty="0"/>
              <a:t>(</a:t>
            </a:r>
            <a:r>
              <a:rPr lang="en-GB" sz="2800" dirty="0" err="1"/>
              <a:t>aq</a:t>
            </a:r>
            <a:r>
              <a:rPr lang="en-GB" sz="2800" dirty="0"/>
              <a:t>)  +  2KCl(</a:t>
            </a:r>
            <a:r>
              <a:rPr lang="en-GB" sz="2800" dirty="0" err="1"/>
              <a:t>aq</a:t>
            </a:r>
            <a:r>
              <a:rPr lang="en-GB" sz="2800" dirty="0"/>
              <a:t>)</a:t>
            </a:r>
          </a:p>
        </p:txBody>
      </p:sp>
    </p:spTree>
    <p:extLst>
      <p:ext uri="{BB962C8B-B14F-4D97-AF65-F5344CB8AC3E}">
        <p14:creationId xmlns:p14="http://schemas.microsoft.com/office/powerpoint/2010/main" val="2935041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19288" y="620713"/>
            <a:ext cx="8229600" cy="863600"/>
          </a:xfrm>
          <a:solidFill>
            <a:srgbClr val="00FF00"/>
          </a:solidFill>
          <a:ln>
            <a:solidFill>
              <a:schemeClr val="tx1"/>
            </a:solidFill>
          </a:ln>
        </p:spPr>
        <p:txBody>
          <a:bodyPr anchorCtr="1"/>
          <a:lstStyle/>
          <a:p>
            <a:pPr algn="l" eaLnBrk="1" hangingPunct="1"/>
            <a:r>
              <a:rPr lang="en-GB" sz="3200">
                <a:latin typeface="Arial Black" pitchFamily="34" charset="0"/>
              </a:rPr>
              <a:t>Oxidising power trend:  Cl</a:t>
            </a:r>
            <a:r>
              <a:rPr lang="en-GB" sz="3200" baseline="-25000">
                <a:latin typeface="Arial Black" pitchFamily="34" charset="0"/>
              </a:rPr>
              <a:t>2</a:t>
            </a:r>
            <a:r>
              <a:rPr lang="en-GB" sz="3200">
                <a:latin typeface="Arial Black" pitchFamily="34" charset="0"/>
              </a:rPr>
              <a:t> &gt; Br</a:t>
            </a:r>
            <a:r>
              <a:rPr lang="en-GB" sz="3200" baseline="-25000">
                <a:latin typeface="Arial Black" pitchFamily="34" charset="0"/>
              </a:rPr>
              <a:t>2</a:t>
            </a:r>
            <a:r>
              <a:rPr lang="en-GB" sz="3200">
                <a:latin typeface="Arial Black" pitchFamily="34" charset="0"/>
              </a:rPr>
              <a:t> &gt; I</a:t>
            </a:r>
            <a:r>
              <a:rPr lang="en-GB" sz="3200" baseline="-25000">
                <a:latin typeface="Arial Black" pitchFamily="34" charset="0"/>
              </a:rPr>
              <a:t>2</a:t>
            </a:r>
            <a:endParaRPr lang="en-US" sz="3200" baseline="-25000">
              <a:latin typeface="Arial Black" pitchFamily="34" charset="0"/>
            </a:endParaRPr>
          </a:p>
        </p:txBody>
      </p:sp>
      <p:sp>
        <p:nvSpPr>
          <p:cNvPr id="4099" name="Rectangle 3"/>
          <p:cNvSpPr>
            <a:spLocks noGrp="1" noChangeArrowheads="1"/>
          </p:cNvSpPr>
          <p:nvPr>
            <p:ph type="body" idx="1"/>
          </p:nvPr>
        </p:nvSpPr>
        <p:spPr>
          <a:xfrm>
            <a:off x="1524000" y="1844676"/>
            <a:ext cx="8820150" cy="1757363"/>
          </a:xfrm>
        </p:spPr>
        <p:txBody>
          <a:bodyPr/>
          <a:lstStyle/>
          <a:p>
            <a:pPr eaLnBrk="1" hangingPunct="1">
              <a:buFontTx/>
              <a:buNone/>
            </a:pPr>
            <a:r>
              <a:rPr lang="en-GB"/>
              <a:t>	When a halogen acts as an oxidising agent, it gains electrons (taken from the oxidised species).</a:t>
            </a:r>
          </a:p>
          <a:p>
            <a:pPr eaLnBrk="1" hangingPunct="1">
              <a:buFontTx/>
              <a:buNone/>
            </a:pPr>
            <a:endParaRPr lang="en-GB" sz="700"/>
          </a:p>
          <a:p>
            <a:pPr algn="ctr" eaLnBrk="1" hangingPunct="1">
              <a:buFontTx/>
              <a:buNone/>
            </a:pPr>
            <a:r>
              <a:rPr lang="en-GB"/>
              <a:t>	X</a:t>
            </a:r>
            <a:r>
              <a:rPr lang="en-GB" baseline="-25000"/>
              <a:t>2</a:t>
            </a:r>
            <a:r>
              <a:rPr lang="en-GB"/>
              <a:t>  +  2 e</a:t>
            </a:r>
            <a:r>
              <a:rPr lang="en-GB" sz="4000" baseline="30000"/>
              <a:t>-</a:t>
            </a:r>
            <a:r>
              <a:rPr lang="en-GB" baseline="30000"/>
              <a:t>  </a:t>
            </a:r>
            <a:r>
              <a:rPr lang="en-GB"/>
              <a:t>→  2 X</a:t>
            </a:r>
            <a:r>
              <a:rPr lang="en-GB" sz="4000" baseline="30000"/>
              <a:t>-</a:t>
            </a:r>
          </a:p>
          <a:p>
            <a:pPr eaLnBrk="1" hangingPunct="1">
              <a:buFontTx/>
              <a:buNone/>
            </a:pPr>
            <a:endParaRPr lang="en-GB" sz="1800" baseline="30000"/>
          </a:p>
        </p:txBody>
      </p:sp>
      <p:sp>
        <p:nvSpPr>
          <p:cNvPr id="4100" name="Rectangle 4"/>
          <p:cNvSpPr>
            <a:spLocks noChangeArrowheads="1"/>
          </p:cNvSpPr>
          <p:nvPr/>
        </p:nvSpPr>
        <p:spPr bwMode="auto">
          <a:xfrm>
            <a:off x="4008439" y="3933825"/>
            <a:ext cx="6408737" cy="1982788"/>
          </a:xfrm>
          <a:prstGeom prst="rect">
            <a:avLst/>
          </a:prstGeom>
          <a:noFill/>
          <a:ln w="9525">
            <a:noFill/>
            <a:miter lim="800000"/>
            <a:headEnd/>
            <a:tailEnd/>
          </a:ln>
        </p:spPr>
        <p:txBody>
          <a:bodyPr>
            <a:spAutoFit/>
          </a:bodyPr>
          <a:lstStyle/>
          <a:p>
            <a:r>
              <a:rPr lang="en-GB" sz="2800"/>
              <a:t>Down the group it becomes </a:t>
            </a:r>
            <a:r>
              <a:rPr lang="en-GB" sz="2800">
                <a:solidFill>
                  <a:srgbClr val="FF0000"/>
                </a:solidFill>
              </a:rPr>
              <a:t>harder</a:t>
            </a:r>
            <a:r>
              <a:rPr lang="en-GB" sz="2800"/>
              <a:t> to gain an electron because:</a:t>
            </a:r>
          </a:p>
          <a:p>
            <a:endParaRPr lang="en-GB" sz="1200"/>
          </a:p>
          <a:p>
            <a:r>
              <a:rPr lang="en-GB" sz="2800"/>
              <a:t>atoms are </a:t>
            </a:r>
            <a:r>
              <a:rPr lang="en-GB" sz="2800">
                <a:solidFill>
                  <a:srgbClr val="FF0000"/>
                </a:solidFill>
              </a:rPr>
              <a:t>larger</a:t>
            </a:r>
            <a:r>
              <a:rPr lang="en-GB" sz="2800"/>
              <a:t> &amp; there is </a:t>
            </a:r>
            <a:r>
              <a:rPr lang="en-GB" sz="2800">
                <a:solidFill>
                  <a:srgbClr val="FF0000"/>
                </a:solidFill>
              </a:rPr>
              <a:t>more shielding</a:t>
            </a:r>
            <a:r>
              <a:rPr lang="en-GB" sz="2800"/>
              <a:t> (due to extra electron shell)</a:t>
            </a:r>
          </a:p>
        </p:txBody>
      </p:sp>
      <p:grpSp>
        <p:nvGrpSpPr>
          <p:cNvPr id="2" name="Group 17"/>
          <p:cNvGrpSpPr>
            <a:grpSpLocks/>
          </p:cNvGrpSpPr>
          <p:nvPr/>
        </p:nvGrpSpPr>
        <p:grpSpPr bwMode="auto">
          <a:xfrm>
            <a:off x="2063750" y="3213100"/>
            <a:ext cx="1296988" cy="3168650"/>
            <a:chOff x="4694" y="2024"/>
            <a:chExt cx="817" cy="1996"/>
          </a:xfrm>
        </p:grpSpPr>
        <p:grpSp>
          <p:nvGrpSpPr>
            <p:cNvPr id="3" name="Group 7"/>
            <p:cNvGrpSpPr>
              <a:grpSpLocks/>
            </p:cNvGrpSpPr>
            <p:nvPr/>
          </p:nvGrpSpPr>
          <p:grpSpPr bwMode="auto">
            <a:xfrm>
              <a:off x="4876" y="2024"/>
              <a:ext cx="454" cy="454"/>
              <a:chOff x="3379" y="3339"/>
              <a:chExt cx="454" cy="454"/>
            </a:xfrm>
          </p:grpSpPr>
          <p:sp>
            <p:nvSpPr>
              <p:cNvPr id="22541" name="Oval 5"/>
              <p:cNvSpPr>
                <a:spLocks noChangeArrowheads="1"/>
              </p:cNvSpPr>
              <p:nvPr/>
            </p:nvSpPr>
            <p:spPr bwMode="auto">
              <a:xfrm>
                <a:off x="3379" y="3339"/>
                <a:ext cx="454" cy="454"/>
              </a:xfrm>
              <a:prstGeom prst="ellipse">
                <a:avLst/>
              </a:prstGeom>
              <a:solidFill>
                <a:srgbClr val="00FF00"/>
              </a:solidFill>
              <a:ln w="9525">
                <a:noFill/>
                <a:round/>
                <a:headEnd/>
                <a:tailEnd/>
              </a:ln>
            </p:spPr>
            <p:txBody>
              <a:bodyPr wrap="none" anchor="ctr"/>
              <a:lstStyle/>
              <a:p>
                <a:endParaRPr lang="en-GB"/>
              </a:p>
            </p:txBody>
          </p:sp>
          <p:sp>
            <p:nvSpPr>
              <p:cNvPr id="22542" name="Text Box 6"/>
              <p:cNvSpPr txBox="1">
                <a:spLocks noChangeArrowheads="1"/>
              </p:cNvSpPr>
              <p:nvPr/>
            </p:nvSpPr>
            <p:spPr bwMode="auto">
              <a:xfrm>
                <a:off x="3470" y="3430"/>
                <a:ext cx="272" cy="231"/>
              </a:xfrm>
              <a:prstGeom prst="rect">
                <a:avLst/>
              </a:prstGeom>
              <a:noFill/>
              <a:ln w="9525">
                <a:noFill/>
                <a:miter lim="800000"/>
                <a:headEnd/>
                <a:tailEnd/>
              </a:ln>
            </p:spPr>
            <p:txBody>
              <a:bodyPr>
                <a:spAutoFit/>
              </a:bodyPr>
              <a:lstStyle/>
              <a:p>
                <a:pPr>
                  <a:spcBef>
                    <a:spcPct val="50000"/>
                  </a:spcBef>
                </a:pPr>
                <a:r>
                  <a:rPr lang="en-GB"/>
                  <a:t>Cl</a:t>
                </a:r>
                <a:endParaRPr lang="en-US"/>
              </a:p>
            </p:txBody>
          </p:sp>
        </p:grpSp>
        <p:sp>
          <p:nvSpPr>
            <p:cNvPr id="22536" name="Oval 10"/>
            <p:cNvSpPr>
              <a:spLocks noChangeArrowheads="1"/>
            </p:cNvSpPr>
            <p:nvPr/>
          </p:nvSpPr>
          <p:spPr bwMode="auto">
            <a:xfrm>
              <a:off x="4785" y="2568"/>
              <a:ext cx="635" cy="589"/>
            </a:xfrm>
            <a:prstGeom prst="ellipse">
              <a:avLst/>
            </a:prstGeom>
            <a:solidFill>
              <a:srgbClr val="FF6600"/>
            </a:solidFill>
            <a:ln w="9525">
              <a:noFill/>
              <a:round/>
              <a:headEnd/>
              <a:tailEnd/>
            </a:ln>
          </p:spPr>
          <p:txBody>
            <a:bodyPr wrap="none" anchor="ctr"/>
            <a:lstStyle/>
            <a:p>
              <a:endParaRPr lang="en-GB"/>
            </a:p>
          </p:txBody>
        </p:sp>
        <p:sp>
          <p:nvSpPr>
            <p:cNvPr id="22537" name="Text Box 11"/>
            <p:cNvSpPr txBox="1">
              <a:spLocks noChangeArrowheads="1"/>
            </p:cNvSpPr>
            <p:nvPr/>
          </p:nvSpPr>
          <p:spPr bwMode="auto">
            <a:xfrm>
              <a:off x="4967" y="2750"/>
              <a:ext cx="381" cy="231"/>
            </a:xfrm>
            <a:prstGeom prst="rect">
              <a:avLst/>
            </a:prstGeom>
            <a:noFill/>
            <a:ln w="9525">
              <a:noFill/>
              <a:miter lim="800000"/>
              <a:headEnd/>
              <a:tailEnd/>
            </a:ln>
          </p:spPr>
          <p:txBody>
            <a:bodyPr>
              <a:spAutoFit/>
            </a:bodyPr>
            <a:lstStyle/>
            <a:p>
              <a:pPr>
                <a:spcBef>
                  <a:spcPct val="50000"/>
                </a:spcBef>
              </a:pPr>
              <a:r>
                <a:rPr lang="en-GB"/>
                <a:t>Br</a:t>
              </a:r>
              <a:endParaRPr lang="en-US"/>
            </a:p>
          </p:txBody>
        </p:sp>
        <p:grpSp>
          <p:nvGrpSpPr>
            <p:cNvPr id="4" name="Group 16"/>
            <p:cNvGrpSpPr>
              <a:grpSpLocks/>
            </p:cNvGrpSpPr>
            <p:nvPr/>
          </p:nvGrpSpPr>
          <p:grpSpPr bwMode="auto">
            <a:xfrm>
              <a:off x="4694" y="3249"/>
              <a:ext cx="817" cy="771"/>
              <a:chOff x="4739" y="2478"/>
              <a:chExt cx="817" cy="771"/>
            </a:xfrm>
          </p:grpSpPr>
          <p:sp>
            <p:nvSpPr>
              <p:cNvPr id="22539" name="Oval 13"/>
              <p:cNvSpPr>
                <a:spLocks noChangeArrowheads="1"/>
              </p:cNvSpPr>
              <p:nvPr/>
            </p:nvSpPr>
            <p:spPr bwMode="auto">
              <a:xfrm>
                <a:off x="4739" y="2478"/>
                <a:ext cx="817" cy="771"/>
              </a:xfrm>
              <a:prstGeom prst="ellipse">
                <a:avLst/>
              </a:prstGeom>
              <a:solidFill>
                <a:srgbClr val="CC99FF"/>
              </a:solidFill>
              <a:ln w="9525">
                <a:noFill/>
                <a:round/>
                <a:headEnd/>
                <a:tailEnd/>
              </a:ln>
            </p:spPr>
            <p:txBody>
              <a:bodyPr wrap="none" anchor="ctr"/>
              <a:lstStyle/>
              <a:p>
                <a:endParaRPr lang="en-GB"/>
              </a:p>
            </p:txBody>
          </p:sp>
          <p:sp>
            <p:nvSpPr>
              <p:cNvPr id="22540" name="Text Box 14"/>
              <p:cNvSpPr txBox="1">
                <a:spLocks noChangeArrowheads="1"/>
              </p:cNvSpPr>
              <p:nvPr/>
            </p:nvSpPr>
            <p:spPr bwMode="auto">
              <a:xfrm>
                <a:off x="5057" y="2750"/>
                <a:ext cx="227" cy="231"/>
              </a:xfrm>
              <a:prstGeom prst="rect">
                <a:avLst/>
              </a:prstGeom>
              <a:solidFill>
                <a:srgbClr val="CC99FF"/>
              </a:solidFill>
              <a:ln w="9525">
                <a:noFill/>
                <a:miter lim="800000"/>
                <a:headEnd/>
                <a:tailEnd/>
              </a:ln>
            </p:spPr>
            <p:txBody>
              <a:bodyPr>
                <a:spAutoFit/>
              </a:bodyPr>
              <a:lstStyle/>
              <a:p>
                <a:pPr>
                  <a:spcBef>
                    <a:spcPct val="50000"/>
                  </a:spcBef>
                </a:pPr>
                <a:r>
                  <a:rPr lang="en-GB"/>
                  <a:t>I</a:t>
                </a:r>
                <a:endParaRPr lang="en-US"/>
              </a:p>
            </p:txBody>
          </p:sp>
        </p:grpSp>
      </p:grpSp>
    </p:spTree>
    <p:extLst>
      <p:ext uri="{BB962C8B-B14F-4D97-AF65-F5344CB8AC3E}">
        <p14:creationId xmlns:p14="http://schemas.microsoft.com/office/powerpoint/2010/main" val="2094989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10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9A8721-9052-483C-8986-7D2D57B1CC60}"/>
              </a:ext>
            </a:extLst>
          </p:cNvPr>
          <p:cNvSpPr>
            <a:spLocks noGrp="1"/>
          </p:cNvSpPr>
          <p:nvPr>
            <p:ph type="title"/>
          </p:nvPr>
        </p:nvSpPr>
        <p:spPr/>
        <p:txBody>
          <a:bodyPr/>
          <a:lstStyle/>
          <a:p>
            <a:pPr algn="ctr"/>
            <a:r>
              <a:rPr lang="en-GB" dirty="0"/>
              <a:t>Explain why chlorine can displace both bromine and iodine</a:t>
            </a:r>
          </a:p>
        </p:txBody>
      </p:sp>
      <p:sp>
        <p:nvSpPr>
          <p:cNvPr id="4" name="Content Placeholder 3">
            <a:extLst>
              <a:ext uri="{FF2B5EF4-FFF2-40B4-BE49-F238E27FC236}">
                <a16:creationId xmlns="" xmlns:a16="http://schemas.microsoft.com/office/drawing/2014/main" id="{F347EB9A-BA59-4803-A292-A60B54DB539B}"/>
              </a:ext>
            </a:extLst>
          </p:cNvPr>
          <p:cNvSpPr txBox="1">
            <a:spLocks noGrp="1"/>
          </p:cNvSpPr>
          <p:nvPr>
            <p:ph idx="1"/>
          </p:nvPr>
        </p:nvSpPr>
        <p:spPr>
          <a:xfrm>
            <a:off x="838200" y="1825625"/>
            <a:ext cx="10515600" cy="4358116"/>
          </a:xfrm>
          <a:prstGeom prst="rect">
            <a:avLst/>
          </a:prstGeom>
          <a:noFill/>
        </p:spPr>
        <p:txBody>
          <a:bodyPr wrap="square" rtlCol="0">
            <a:spAutoFit/>
          </a:bodyPr>
          <a:lstStyle/>
          <a:p>
            <a:pPr marL="0" indent="0" algn="just">
              <a:buNone/>
            </a:pPr>
            <a:r>
              <a:rPr lang="en-GB" sz="4400" i="1" dirty="0">
                <a:solidFill>
                  <a:srgbClr val="002060"/>
                </a:solidFill>
              </a:rPr>
              <a:t>Chlorine has the strongest oxidising power.  The increased shielding of extra shells reduces the effect of the increasing nuclear charge down the group.  Since the chlorine has the smallest atomic radius it can accept electrons easier as they can get closer to the nucleus.</a:t>
            </a:r>
            <a:endParaRPr lang="en-GB" sz="4400" i="1" baseline="-25000" dirty="0">
              <a:solidFill>
                <a:srgbClr val="002060"/>
              </a:solidFill>
            </a:endParaRPr>
          </a:p>
        </p:txBody>
      </p:sp>
    </p:spTree>
    <p:extLst>
      <p:ext uri="{BB962C8B-B14F-4D97-AF65-F5344CB8AC3E}">
        <p14:creationId xmlns:p14="http://schemas.microsoft.com/office/powerpoint/2010/main" val="99761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F1C43E-E9AB-481D-A166-C67DCA69F40D}"/>
              </a:ext>
            </a:extLst>
          </p:cNvPr>
          <p:cNvSpPr>
            <a:spLocks noGrp="1"/>
          </p:cNvSpPr>
          <p:nvPr>
            <p:ph type="title"/>
          </p:nvPr>
        </p:nvSpPr>
        <p:spPr>
          <a:xfrm>
            <a:off x="944218" y="2339699"/>
            <a:ext cx="10515600" cy="1325563"/>
          </a:xfrm>
        </p:spPr>
        <p:style>
          <a:lnRef idx="2">
            <a:schemeClr val="accent1"/>
          </a:lnRef>
          <a:fillRef idx="1">
            <a:schemeClr val="lt1"/>
          </a:fillRef>
          <a:effectRef idx="0">
            <a:schemeClr val="accent1"/>
          </a:effectRef>
          <a:fontRef idx="minor">
            <a:schemeClr val="dk1"/>
          </a:fontRef>
        </p:style>
        <p:txBody>
          <a:bodyPr/>
          <a:lstStyle/>
          <a:p>
            <a:pPr algn="ctr"/>
            <a:r>
              <a:rPr lang="en-GB" dirty="0"/>
              <a:t>Finisher for 10!</a:t>
            </a:r>
          </a:p>
        </p:txBody>
      </p:sp>
    </p:spTree>
    <p:extLst>
      <p:ext uri="{BB962C8B-B14F-4D97-AF65-F5344CB8AC3E}">
        <p14:creationId xmlns:p14="http://schemas.microsoft.com/office/powerpoint/2010/main" val="56410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38B7AD90-8622-4D1B-9BDE-55DBB89E7DB7}"/>
              </a:ext>
            </a:extLst>
          </p:cNvPr>
          <p:cNvPicPr>
            <a:picLocks noChangeAspect="1"/>
          </p:cNvPicPr>
          <p:nvPr/>
        </p:nvPicPr>
        <p:blipFill rotWithShape="1">
          <a:blip r:embed="rId2"/>
          <a:srcRect l="24783" t="20855" r="30544" b="17279"/>
          <a:stretch/>
        </p:blipFill>
        <p:spPr>
          <a:xfrm>
            <a:off x="1325217" y="0"/>
            <a:ext cx="8587409" cy="6686060"/>
          </a:xfrm>
          <a:prstGeom prst="rect">
            <a:avLst/>
          </a:prstGeom>
        </p:spPr>
      </p:pic>
    </p:spTree>
    <p:extLst>
      <p:ext uri="{BB962C8B-B14F-4D97-AF65-F5344CB8AC3E}">
        <p14:creationId xmlns:p14="http://schemas.microsoft.com/office/powerpoint/2010/main" val="4233811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02D7FB-3418-4F95-827A-AA2E8BA5F988}"/>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a:t>Disproportionation reactions of chlorine</a:t>
            </a:r>
          </a:p>
        </p:txBody>
      </p:sp>
      <p:sp>
        <p:nvSpPr>
          <p:cNvPr id="3" name="Content Placeholder 2">
            <a:extLst>
              <a:ext uri="{FF2B5EF4-FFF2-40B4-BE49-F238E27FC236}">
                <a16:creationId xmlns="" xmlns:a16="http://schemas.microsoft.com/office/drawing/2014/main" id="{A3C72CD7-DB88-43BB-893E-F14115B60A08}"/>
              </a:ext>
            </a:extLst>
          </p:cNvPr>
          <p:cNvSpPr>
            <a:spLocks noGrp="1"/>
          </p:cNvSpPr>
          <p:nvPr>
            <p:ph idx="1"/>
          </p:nvPr>
        </p:nvSpPr>
        <p:spPr/>
        <p:txBody>
          <a:bodyPr/>
          <a:lstStyle/>
          <a:p>
            <a:r>
              <a:rPr lang="en-GB" dirty="0"/>
              <a:t>One element undergoes both oxidation and reduction at the same time.</a:t>
            </a:r>
          </a:p>
          <a:p>
            <a:endParaRPr lang="en-GB" dirty="0"/>
          </a:p>
          <a:p>
            <a:r>
              <a:rPr lang="en-GB" dirty="0"/>
              <a:t>Cl</a:t>
            </a:r>
            <a:r>
              <a:rPr lang="en-GB" baseline="-25000" dirty="0"/>
              <a:t>2</a:t>
            </a:r>
            <a:r>
              <a:rPr lang="en-GB" dirty="0"/>
              <a:t> + H</a:t>
            </a:r>
            <a:r>
              <a:rPr lang="en-GB" baseline="-25000" dirty="0"/>
              <a:t>2</a:t>
            </a:r>
            <a:r>
              <a:rPr lang="en-GB" dirty="0"/>
              <a:t>O </a:t>
            </a:r>
            <a:r>
              <a:rPr lang="en-GB" dirty="0">
                <a:sym typeface="Wingdings" panose="05000000000000000000" pitchFamily="2" charset="2"/>
              </a:rPr>
              <a:t> </a:t>
            </a:r>
            <a:r>
              <a:rPr lang="en-GB" dirty="0" err="1">
                <a:sym typeface="Wingdings" panose="05000000000000000000" pitchFamily="2" charset="2"/>
              </a:rPr>
              <a:t>HCl</a:t>
            </a:r>
            <a:r>
              <a:rPr lang="en-GB" dirty="0">
                <a:sym typeface="Wingdings" panose="05000000000000000000" pitchFamily="2" charset="2"/>
              </a:rPr>
              <a:t> + </a:t>
            </a:r>
            <a:r>
              <a:rPr lang="en-GB" dirty="0" err="1">
                <a:sym typeface="Wingdings" panose="05000000000000000000" pitchFamily="2" charset="2"/>
              </a:rPr>
              <a:t>HClO</a:t>
            </a:r>
            <a:endParaRPr lang="en-GB" dirty="0">
              <a:sym typeface="Wingdings" panose="05000000000000000000" pitchFamily="2" charset="2"/>
            </a:endParaRPr>
          </a:p>
          <a:p>
            <a:endParaRPr lang="en-GB" dirty="0">
              <a:sym typeface="Wingdings" panose="05000000000000000000" pitchFamily="2" charset="2"/>
            </a:endParaRPr>
          </a:p>
          <a:p>
            <a:r>
              <a:rPr lang="en-GB" dirty="0" err="1">
                <a:sym typeface="Wingdings" panose="05000000000000000000" pitchFamily="2" charset="2"/>
              </a:rPr>
              <a:t>HCl</a:t>
            </a:r>
            <a:r>
              <a:rPr lang="en-GB" dirty="0">
                <a:sym typeface="Wingdings" panose="05000000000000000000" pitchFamily="2" charset="2"/>
              </a:rPr>
              <a:t>  hydrochloric acid</a:t>
            </a:r>
          </a:p>
          <a:p>
            <a:r>
              <a:rPr lang="en-GB" dirty="0" err="1">
                <a:sym typeface="Wingdings" panose="05000000000000000000" pitchFamily="2" charset="2"/>
              </a:rPr>
              <a:t>HClO</a:t>
            </a:r>
            <a:r>
              <a:rPr lang="en-GB" dirty="0">
                <a:sym typeface="Wingdings" panose="05000000000000000000" pitchFamily="2" charset="2"/>
              </a:rPr>
              <a:t>  chloric(I) acid</a:t>
            </a:r>
          </a:p>
          <a:p>
            <a:r>
              <a:rPr lang="en-GB" dirty="0">
                <a:sym typeface="Wingdings" panose="05000000000000000000" pitchFamily="2" charset="2"/>
              </a:rPr>
              <a:t>Both colourless solutions</a:t>
            </a:r>
            <a:endParaRPr lang="en-GB" dirty="0"/>
          </a:p>
        </p:txBody>
      </p:sp>
    </p:spTree>
    <p:extLst>
      <p:ext uri="{BB962C8B-B14F-4D97-AF65-F5344CB8AC3E}">
        <p14:creationId xmlns:p14="http://schemas.microsoft.com/office/powerpoint/2010/main" val="1757730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0A0CEE-1E60-4576-B2C4-19004076F990}"/>
              </a:ext>
            </a:extLst>
          </p:cNvPr>
          <p:cNvSpPr>
            <a:spLocks noGrp="1"/>
          </p:cNvSpPr>
          <p:nvPr>
            <p:ph type="title"/>
          </p:nvPr>
        </p:nvSpPr>
        <p:spPr>
          <a:xfrm>
            <a:off x="891208" y="2564986"/>
            <a:ext cx="10515600" cy="1325563"/>
          </a:xfrm>
        </p:spPr>
        <p:style>
          <a:lnRef idx="2">
            <a:schemeClr val="accent1"/>
          </a:lnRef>
          <a:fillRef idx="1">
            <a:schemeClr val="lt1"/>
          </a:fillRef>
          <a:effectRef idx="0">
            <a:schemeClr val="accent1"/>
          </a:effectRef>
          <a:fontRef idx="minor">
            <a:schemeClr val="dk1"/>
          </a:fontRef>
        </p:style>
        <p:txBody>
          <a:bodyPr/>
          <a:lstStyle/>
          <a:p>
            <a:pPr algn="ctr"/>
            <a:r>
              <a:rPr lang="en-GB" dirty="0"/>
              <a:t>Experiment</a:t>
            </a:r>
          </a:p>
        </p:txBody>
      </p:sp>
    </p:spTree>
    <p:extLst>
      <p:ext uri="{BB962C8B-B14F-4D97-AF65-F5344CB8AC3E}">
        <p14:creationId xmlns:p14="http://schemas.microsoft.com/office/powerpoint/2010/main" val="590721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02D7FB-3418-4F95-827A-AA2E8BA5F988}"/>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a:t>Disproportionation reactions of chlorine</a:t>
            </a:r>
          </a:p>
        </p:txBody>
      </p:sp>
      <p:sp>
        <p:nvSpPr>
          <p:cNvPr id="3" name="Content Placeholder 2">
            <a:extLst>
              <a:ext uri="{FF2B5EF4-FFF2-40B4-BE49-F238E27FC236}">
                <a16:creationId xmlns="" xmlns:a16="http://schemas.microsoft.com/office/drawing/2014/main" id="{A3C72CD7-DB88-43BB-893E-F14115B60A08}"/>
              </a:ext>
            </a:extLst>
          </p:cNvPr>
          <p:cNvSpPr>
            <a:spLocks noGrp="1"/>
          </p:cNvSpPr>
          <p:nvPr>
            <p:ph idx="1"/>
          </p:nvPr>
        </p:nvSpPr>
        <p:spPr/>
        <p:txBody>
          <a:bodyPr/>
          <a:lstStyle/>
          <a:p>
            <a:r>
              <a:rPr lang="en-GB" dirty="0"/>
              <a:t>One element undergoes both oxidation and reduction at the same time.</a:t>
            </a:r>
          </a:p>
          <a:p>
            <a:endParaRPr lang="en-GB" dirty="0"/>
          </a:p>
          <a:p>
            <a:r>
              <a:rPr lang="en-GB" dirty="0"/>
              <a:t>Chlorine with cold alkali</a:t>
            </a:r>
          </a:p>
          <a:p>
            <a:endParaRPr lang="en-GB" dirty="0"/>
          </a:p>
          <a:p>
            <a:r>
              <a:rPr lang="en-GB" dirty="0"/>
              <a:t>Cl</a:t>
            </a:r>
            <a:r>
              <a:rPr lang="en-GB" baseline="-25000" dirty="0"/>
              <a:t>2</a:t>
            </a:r>
            <a:r>
              <a:rPr lang="en-GB" dirty="0"/>
              <a:t> + 2NaOH </a:t>
            </a:r>
            <a:r>
              <a:rPr lang="en-GB" dirty="0">
                <a:sym typeface="Wingdings" panose="05000000000000000000" pitchFamily="2" charset="2"/>
              </a:rPr>
              <a:t> </a:t>
            </a:r>
            <a:r>
              <a:rPr lang="en-GB" dirty="0" err="1">
                <a:sym typeface="Wingdings" panose="05000000000000000000" pitchFamily="2" charset="2"/>
              </a:rPr>
              <a:t>NaCl</a:t>
            </a:r>
            <a:r>
              <a:rPr lang="en-GB" dirty="0">
                <a:sym typeface="Wingdings" panose="05000000000000000000" pitchFamily="2" charset="2"/>
              </a:rPr>
              <a:t> + </a:t>
            </a:r>
            <a:r>
              <a:rPr lang="en-GB" dirty="0" err="1">
                <a:sym typeface="Wingdings" panose="05000000000000000000" pitchFamily="2" charset="2"/>
              </a:rPr>
              <a:t>NaClO</a:t>
            </a:r>
            <a:r>
              <a:rPr lang="en-GB" dirty="0">
                <a:sym typeface="Wingdings" panose="05000000000000000000" pitchFamily="2" charset="2"/>
              </a:rPr>
              <a:t> + H</a:t>
            </a:r>
            <a:r>
              <a:rPr lang="en-GB" baseline="-25000" dirty="0">
                <a:sym typeface="Wingdings" panose="05000000000000000000" pitchFamily="2" charset="2"/>
              </a:rPr>
              <a:t>2</a:t>
            </a:r>
            <a:r>
              <a:rPr lang="en-GB" dirty="0">
                <a:sym typeface="Wingdings" panose="05000000000000000000" pitchFamily="2" charset="2"/>
              </a:rPr>
              <a:t>O</a:t>
            </a:r>
          </a:p>
          <a:p>
            <a:endParaRPr lang="en-GB" dirty="0">
              <a:sym typeface="Wingdings" panose="05000000000000000000" pitchFamily="2" charset="2"/>
            </a:endParaRPr>
          </a:p>
          <a:p>
            <a:r>
              <a:rPr lang="en-GB" dirty="0" err="1">
                <a:sym typeface="Wingdings" panose="05000000000000000000" pitchFamily="2" charset="2"/>
              </a:rPr>
              <a:t>NaClO</a:t>
            </a:r>
            <a:r>
              <a:rPr lang="en-GB" dirty="0">
                <a:sym typeface="Wingdings" panose="05000000000000000000" pitchFamily="2" charset="2"/>
              </a:rPr>
              <a:t>  sodium chlorate(I)</a:t>
            </a:r>
            <a:endParaRPr lang="en-GB" dirty="0"/>
          </a:p>
        </p:txBody>
      </p:sp>
    </p:spTree>
    <p:extLst>
      <p:ext uri="{BB962C8B-B14F-4D97-AF65-F5344CB8AC3E}">
        <p14:creationId xmlns:p14="http://schemas.microsoft.com/office/powerpoint/2010/main" val="2496081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02D7FB-3418-4F95-827A-AA2E8BA5F988}"/>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a:t>Disproportionation reactions of chlorine</a:t>
            </a:r>
          </a:p>
        </p:txBody>
      </p:sp>
      <p:sp>
        <p:nvSpPr>
          <p:cNvPr id="3" name="Content Placeholder 2">
            <a:extLst>
              <a:ext uri="{FF2B5EF4-FFF2-40B4-BE49-F238E27FC236}">
                <a16:creationId xmlns="" xmlns:a16="http://schemas.microsoft.com/office/drawing/2014/main" id="{A3C72CD7-DB88-43BB-893E-F14115B60A08}"/>
              </a:ext>
            </a:extLst>
          </p:cNvPr>
          <p:cNvSpPr>
            <a:spLocks noGrp="1"/>
          </p:cNvSpPr>
          <p:nvPr>
            <p:ph idx="1"/>
          </p:nvPr>
        </p:nvSpPr>
        <p:spPr/>
        <p:txBody>
          <a:bodyPr/>
          <a:lstStyle/>
          <a:p>
            <a:r>
              <a:rPr lang="en-GB" dirty="0"/>
              <a:t>One element undergoes both oxidation and reduction at the same time.</a:t>
            </a:r>
          </a:p>
          <a:p>
            <a:endParaRPr lang="en-GB" dirty="0"/>
          </a:p>
          <a:p>
            <a:r>
              <a:rPr lang="en-GB" dirty="0"/>
              <a:t>Chlorine with hot concentrated alkali</a:t>
            </a:r>
          </a:p>
          <a:p>
            <a:endParaRPr lang="en-GB" dirty="0"/>
          </a:p>
          <a:p>
            <a:r>
              <a:rPr lang="en-GB" dirty="0"/>
              <a:t>3Cl</a:t>
            </a:r>
            <a:r>
              <a:rPr lang="en-GB" baseline="-25000" dirty="0"/>
              <a:t>2</a:t>
            </a:r>
            <a:r>
              <a:rPr lang="en-GB" dirty="0"/>
              <a:t> + 6NaOH </a:t>
            </a:r>
            <a:r>
              <a:rPr lang="en-GB" dirty="0">
                <a:sym typeface="Wingdings" panose="05000000000000000000" pitchFamily="2" charset="2"/>
              </a:rPr>
              <a:t> 5NaCl + NaClO</a:t>
            </a:r>
            <a:r>
              <a:rPr lang="en-GB" baseline="-25000" dirty="0">
                <a:sym typeface="Wingdings" panose="05000000000000000000" pitchFamily="2" charset="2"/>
              </a:rPr>
              <a:t>3</a:t>
            </a:r>
            <a:r>
              <a:rPr lang="en-GB" dirty="0">
                <a:sym typeface="Wingdings" panose="05000000000000000000" pitchFamily="2" charset="2"/>
              </a:rPr>
              <a:t> + 3H</a:t>
            </a:r>
            <a:r>
              <a:rPr lang="en-GB" baseline="-25000" dirty="0">
                <a:sym typeface="Wingdings" panose="05000000000000000000" pitchFamily="2" charset="2"/>
              </a:rPr>
              <a:t>2</a:t>
            </a:r>
            <a:r>
              <a:rPr lang="en-GB" dirty="0">
                <a:sym typeface="Wingdings" panose="05000000000000000000" pitchFamily="2" charset="2"/>
              </a:rPr>
              <a:t>O</a:t>
            </a:r>
          </a:p>
          <a:p>
            <a:endParaRPr lang="en-GB" dirty="0">
              <a:sym typeface="Wingdings" panose="05000000000000000000" pitchFamily="2" charset="2"/>
            </a:endParaRPr>
          </a:p>
          <a:p>
            <a:r>
              <a:rPr lang="en-GB" dirty="0">
                <a:sym typeface="Wingdings" panose="05000000000000000000" pitchFamily="2" charset="2"/>
              </a:rPr>
              <a:t>NaClO</a:t>
            </a:r>
            <a:r>
              <a:rPr lang="en-GB" baseline="-25000" dirty="0">
                <a:sym typeface="Wingdings" panose="05000000000000000000" pitchFamily="2" charset="2"/>
              </a:rPr>
              <a:t>3</a:t>
            </a:r>
            <a:r>
              <a:rPr lang="en-GB" dirty="0">
                <a:sym typeface="Wingdings" panose="05000000000000000000" pitchFamily="2" charset="2"/>
              </a:rPr>
              <a:t>  sodium chlorate (V)</a:t>
            </a:r>
            <a:endParaRPr lang="en-GB" dirty="0"/>
          </a:p>
        </p:txBody>
      </p:sp>
    </p:spTree>
    <p:extLst>
      <p:ext uri="{BB962C8B-B14F-4D97-AF65-F5344CB8AC3E}">
        <p14:creationId xmlns:p14="http://schemas.microsoft.com/office/powerpoint/2010/main" val="960036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1B7987-9BDA-4C14-AEA7-D9FC22A51039}"/>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a:t>Summary Questions</a:t>
            </a:r>
          </a:p>
        </p:txBody>
      </p:sp>
      <p:sp>
        <p:nvSpPr>
          <p:cNvPr id="3" name="Content Placeholder 2">
            <a:extLst>
              <a:ext uri="{FF2B5EF4-FFF2-40B4-BE49-F238E27FC236}">
                <a16:creationId xmlns="" xmlns:a16="http://schemas.microsoft.com/office/drawing/2014/main" id="{713D9724-79EB-409D-9AB7-215D4A07CFFD}"/>
              </a:ext>
            </a:extLst>
          </p:cNvPr>
          <p:cNvSpPr>
            <a:spLocks noGrp="1"/>
          </p:cNvSpPr>
          <p:nvPr>
            <p:ph idx="1"/>
          </p:nvPr>
        </p:nvSpPr>
        <p:spPr/>
        <p:txBody>
          <a:bodyPr/>
          <a:lstStyle/>
          <a:p>
            <a:pPr marL="0" indent="0">
              <a:buNone/>
            </a:pPr>
            <a:r>
              <a:rPr lang="en-GB" dirty="0"/>
              <a:t>Write equation and name the products of the reactions between bromine and:</a:t>
            </a:r>
          </a:p>
          <a:p>
            <a:pPr marL="0" indent="0">
              <a:buNone/>
            </a:pPr>
            <a:endParaRPr lang="en-GB" dirty="0"/>
          </a:p>
          <a:p>
            <a:pPr marL="514350" indent="-514350">
              <a:buAutoNum type="alphaLcParenR"/>
            </a:pPr>
            <a:r>
              <a:rPr lang="en-GB" dirty="0"/>
              <a:t>Cold dilute aqueous sodium hydroxide</a:t>
            </a:r>
          </a:p>
          <a:p>
            <a:pPr marL="514350" indent="-514350">
              <a:buAutoNum type="alphaLcParenR"/>
            </a:pPr>
            <a:endParaRPr lang="en-GB" dirty="0"/>
          </a:p>
          <a:p>
            <a:pPr marL="514350" indent="-514350">
              <a:buAutoNum type="alphaLcParenR"/>
            </a:pPr>
            <a:r>
              <a:rPr lang="en-GB" dirty="0"/>
              <a:t>Hot concentrated sodium hydroxide solution</a:t>
            </a:r>
          </a:p>
        </p:txBody>
      </p:sp>
    </p:spTree>
    <p:extLst>
      <p:ext uri="{BB962C8B-B14F-4D97-AF65-F5344CB8AC3E}">
        <p14:creationId xmlns:p14="http://schemas.microsoft.com/office/powerpoint/2010/main" val="1366971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1B7987-9BDA-4C14-AEA7-D9FC22A51039}"/>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a:t>Summary Questions</a:t>
            </a:r>
          </a:p>
        </p:txBody>
      </p:sp>
      <p:sp>
        <p:nvSpPr>
          <p:cNvPr id="3" name="Content Placeholder 2">
            <a:extLst>
              <a:ext uri="{FF2B5EF4-FFF2-40B4-BE49-F238E27FC236}">
                <a16:creationId xmlns="" xmlns:a16="http://schemas.microsoft.com/office/drawing/2014/main" id="{713D9724-79EB-409D-9AB7-215D4A07CFFD}"/>
              </a:ext>
            </a:extLst>
          </p:cNvPr>
          <p:cNvSpPr>
            <a:spLocks noGrp="1"/>
          </p:cNvSpPr>
          <p:nvPr>
            <p:ph idx="1"/>
          </p:nvPr>
        </p:nvSpPr>
        <p:spPr/>
        <p:txBody>
          <a:bodyPr/>
          <a:lstStyle/>
          <a:p>
            <a:pPr marL="0" indent="0">
              <a:buNone/>
            </a:pPr>
            <a:r>
              <a:rPr lang="en-GB" dirty="0"/>
              <a:t>Write equation and name the products of the reactions between bromine and:</a:t>
            </a:r>
          </a:p>
          <a:p>
            <a:pPr marL="0" indent="0">
              <a:buNone/>
            </a:pPr>
            <a:endParaRPr lang="en-GB" dirty="0">
              <a:solidFill>
                <a:srgbClr val="FF0000"/>
              </a:solidFill>
            </a:endParaRPr>
          </a:p>
          <a:p>
            <a:pPr marL="514350" indent="-514350">
              <a:buAutoNum type="alphaLcParenR"/>
            </a:pPr>
            <a:r>
              <a:rPr lang="en-GB" dirty="0">
                <a:solidFill>
                  <a:srgbClr val="FF0000"/>
                </a:solidFill>
              </a:rPr>
              <a:t>Br</a:t>
            </a:r>
            <a:r>
              <a:rPr lang="en-GB" baseline="-25000" dirty="0">
                <a:solidFill>
                  <a:srgbClr val="FF0000"/>
                </a:solidFill>
              </a:rPr>
              <a:t>2</a:t>
            </a:r>
            <a:r>
              <a:rPr lang="en-GB" dirty="0">
                <a:solidFill>
                  <a:srgbClr val="FF0000"/>
                </a:solidFill>
              </a:rPr>
              <a:t> + 2NaOH </a:t>
            </a:r>
            <a:r>
              <a:rPr lang="en-GB" dirty="0">
                <a:solidFill>
                  <a:srgbClr val="FF0000"/>
                </a:solidFill>
                <a:sym typeface="Wingdings" panose="05000000000000000000" pitchFamily="2" charset="2"/>
              </a:rPr>
              <a:t> </a:t>
            </a:r>
            <a:r>
              <a:rPr lang="en-GB" dirty="0" err="1">
                <a:solidFill>
                  <a:srgbClr val="FF0000"/>
                </a:solidFill>
                <a:sym typeface="Wingdings" panose="05000000000000000000" pitchFamily="2" charset="2"/>
              </a:rPr>
              <a:t>NaBr</a:t>
            </a:r>
            <a:r>
              <a:rPr lang="en-GB" dirty="0">
                <a:solidFill>
                  <a:srgbClr val="FF0000"/>
                </a:solidFill>
                <a:sym typeface="Wingdings" panose="05000000000000000000" pitchFamily="2" charset="2"/>
              </a:rPr>
              <a:t> + </a:t>
            </a:r>
            <a:r>
              <a:rPr lang="en-GB" dirty="0" err="1">
                <a:solidFill>
                  <a:srgbClr val="FF0000"/>
                </a:solidFill>
                <a:sym typeface="Wingdings" panose="05000000000000000000" pitchFamily="2" charset="2"/>
              </a:rPr>
              <a:t>NaBrO</a:t>
            </a:r>
            <a:r>
              <a:rPr lang="en-GB" dirty="0">
                <a:solidFill>
                  <a:srgbClr val="FF0000"/>
                </a:solidFill>
                <a:sym typeface="Wingdings" panose="05000000000000000000" pitchFamily="2" charset="2"/>
              </a:rPr>
              <a:t> + H</a:t>
            </a:r>
            <a:r>
              <a:rPr lang="en-GB" baseline="-25000" dirty="0">
                <a:solidFill>
                  <a:srgbClr val="FF0000"/>
                </a:solidFill>
                <a:sym typeface="Wingdings" panose="05000000000000000000" pitchFamily="2" charset="2"/>
              </a:rPr>
              <a:t>2</a:t>
            </a:r>
            <a:r>
              <a:rPr lang="en-GB" dirty="0">
                <a:solidFill>
                  <a:srgbClr val="FF0000"/>
                </a:solidFill>
                <a:sym typeface="Wingdings" panose="05000000000000000000" pitchFamily="2" charset="2"/>
              </a:rPr>
              <a:t>O</a:t>
            </a:r>
            <a:endParaRPr lang="en-GB" dirty="0">
              <a:solidFill>
                <a:srgbClr val="FF0000"/>
              </a:solidFill>
            </a:endParaRPr>
          </a:p>
          <a:p>
            <a:pPr marL="514350" indent="-514350">
              <a:buAutoNum type="alphaLcParenR"/>
            </a:pPr>
            <a:endParaRPr lang="en-GB" dirty="0">
              <a:solidFill>
                <a:srgbClr val="FF0000"/>
              </a:solidFill>
            </a:endParaRPr>
          </a:p>
          <a:p>
            <a:pPr marL="514350" indent="-514350">
              <a:buAutoNum type="alphaLcParenR"/>
            </a:pPr>
            <a:r>
              <a:rPr lang="en-GB" dirty="0">
                <a:solidFill>
                  <a:srgbClr val="FF0000"/>
                </a:solidFill>
              </a:rPr>
              <a:t>3Br</a:t>
            </a:r>
            <a:r>
              <a:rPr lang="en-GB" baseline="-25000" dirty="0">
                <a:solidFill>
                  <a:srgbClr val="FF0000"/>
                </a:solidFill>
              </a:rPr>
              <a:t>2</a:t>
            </a:r>
            <a:r>
              <a:rPr lang="en-GB" dirty="0">
                <a:solidFill>
                  <a:srgbClr val="FF0000"/>
                </a:solidFill>
              </a:rPr>
              <a:t> + 6NaOH </a:t>
            </a:r>
            <a:r>
              <a:rPr lang="en-GB" dirty="0">
                <a:solidFill>
                  <a:srgbClr val="FF0000"/>
                </a:solidFill>
                <a:sym typeface="Wingdings" panose="05000000000000000000" pitchFamily="2" charset="2"/>
              </a:rPr>
              <a:t> 5NaBr + NaBrO</a:t>
            </a:r>
            <a:r>
              <a:rPr lang="en-GB" baseline="-25000" dirty="0">
                <a:solidFill>
                  <a:srgbClr val="FF0000"/>
                </a:solidFill>
                <a:sym typeface="Wingdings" panose="05000000000000000000" pitchFamily="2" charset="2"/>
              </a:rPr>
              <a:t>3</a:t>
            </a:r>
            <a:r>
              <a:rPr lang="en-GB" dirty="0">
                <a:solidFill>
                  <a:srgbClr val="FF0000"/>
                </a:solidFill>
                <a:sym typeface="Wingdings" panose="05000000000000000000" pitchFamily="2" charset="2"/>
              </a:rPr>
              <a:t> + 3H</a:t>
            </a:r>
            <a:r>
              <a:rPr lang="en-GB" baseline="-25000" dirty="0">
                <a:solidFill>
                  <a:srgbClr val="FF0000"/>
                </a:solidFill>
                <a:sym typeface="Wingdings" panose="05000000000000000000" pitchFamily="2" charset="2"/>
              </a:rPr>
              <a:t>2</a:t>
            </a:r>
            <a:r>
              <a:rPr lang="en-GB" dirty="0">
                <a:solidFill>
                  <a:srgbClr val="FF0000"/>
                </a:solidFill>
                <a:sym typeface="Wingdings" panose="05000000000000000000" pitchFamily="2" charset="2"/>
              </a:rPr>
              <a:t>O</a:t>
            </a:r>
            <a:endParaRPr lang="en-GB" dirty="0">
              <a:solidFill>
                <a:srgbClr val="FF0000"/>
              </a:solidFill>
            </a:endParaRPr>
          </a:p>
        </p:txBody>
      </p:sp>
    </p:spTree>
    <p:extLst>
      <p:ext uri="{BB962C8B-B14F-4D97-AF65-F5344CB8AC3E}">
        <p14:creationId xmlns:p14="http://schemas.microsoft.com/office/powerpoint/2010/main" val="2892920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C2825F-11DD-496C-850D-F3306F731A4B}"/>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a:t>What did we discover?</a:t>
            </a:r>
          </a:p>
        </p:txBody>
      </p:sp>
      <p:sp>
        <p:nvSpPr>
          <p:cNvPr id="3" name="Content Placeholder 2">
            <a:extLst>
              <a:ext uri="{FF2B5EF4-FFF2-40B4-BE49-F238E27FC236}">
                <a16:creationId xmlns="" xmlns:a16="http://schemas.microsoft.com/office/drawing/2014/main" id="{1BC25CCF-D9DA-4DB2-AFB4-FA7820BFFEC7}"/>
              </a:ext>
            </a:extLst>
          </p:cNvPr>
          <p:cNvSpPr>
            <a:spLocks noGrp="1"/>
          </p:cNvSpPr>
          <p:nvPr>
            <p:ph idx="1"/>
          </p:nvPr>
        </p:nvSpPr>
        <p:spPr/>
        <p:txBody>
          <a:bodyPr>
            <a:normAutofit fontScale="92500" lnSpcReduction="20000"/>
          </a:bodyPr>
          <a:lstStyle/>
          <a:p>
            <a:pPr marL="0" indent="0">
              <a:buNone/>
            </a:pPr>
            <a:r>
              <a:rPr lang="en-GB" dirty="0"/>
              <a:t>Question 1:</a:t>
            </a:r>
          </a:p>
          <a:p>
            <a:pPr marL="0" indent="0">
              <a:buNone/>
            </a:pPr>
            <a:r>
              <a:rPr lang="en-GB" dirty="0"/>
              <a:t> a) No </a:t>
            </a:r>
          </a:p>
          <a:p>
            <a:pPr marL="0" indent="0">
              <a:buNone/>
            </a:pPr>
            <a:r>
              <a:rPr lang="en-GB" dirty="0"/>
              <a:t>b) Iodide ion yes but chloride ion no </a:t>
            </a:r>
          </a:p>
          <a:p>
            <a:pPr marL="0" indent="0">
              <a:buNone/>
            </a:pPr>
            <a:r>
              <a:rPr lang="en-GB" dirty="0"/>
              <a:t>c) Yes</a:t>
            </a:r>
          </a:p>
          <a:p>
            <a:pPr marL="0" indent="0">
              <a:buNone/>
            </a:pPr>
            <a:endParaRPr lang="en-GB" dirty="0"/>
          </a:p>
          <a:p>
            <a:pPr marL="0" indent="0">
              <a:buNone/>
            </a:pPr>
            <a:r>
              <a:rPr lang="en-GB" dirty="0"/>
              <a:t>Question 2:</a:t>
            </a:r>
          </a:p>
          <a:p>
            <a:pPr marL="0" indent="0">
              <a:buNone/>
            </a:pPr>
            <a:endParaRPr lang="en-GB" dirty="0"/>
          </a:p>
          <a:p>
            <a:pPr marL="0" indent="0">
              <a:buNone/>
            </a:pPr>
            <a:r>
              <a:rPr lang="en-GB" dirty="0"/>
              <a:t>Cl</a:t>
            </a:r>
            <a:r>
              <a:rPr lang="en-GB" baseline="-25000" dirty="0"/>
              <a:t>2(</a:t>
            </a:r>
            <a:r>
              <a:rPr lang="en-GB" baseline="-25000" dirty="0" err="1"/>
              <a:t>aq</a:t>
            </a:r>
            <a:r>
              <a:rPr lang="en-GB" baseline="-25000" dirty="0"/>
              <a:t>)</a:t>
            </a:r>
            <a:r>
              <a:rPr lang="en-GB" baseline="30000" dirty="0"/>
              <a:t> </a:t>
            </a:r>
            <a:r>
              <a:rPr lang="en-GB" dirty="0"/>
              <a:t>+ 2Br</a:t>
            </a:r>
            <a:r>
              <a:rPr lang="en-GB" baseline="30000" dirty="0"/>
              <a:t>-</a:t>
            </a:r>
            <a:r>
              <a:rPr lang="en-GB" baseline="-25000" dirty="0"/>
              <a:t>(</a:t>
            </a:r>
            <a:r>
              <a:rPr lang="en-GB" baseline="-25000" dirty="0" err="1"/>
              <a:t>aq</a:t>
            </a:r>
            <a:r>
              <a:rPr lang="en-GB" baseline="-25000" dirty="0"/>
              <a:t>) </a:t>
            </a:r>
            <a:r>
              <a:rPr lang="en-GB" dirty="0">
                <a:sym typeface="Wingdings" panose="05000000000000000000" pitchFamily="2" charset="2"/>
              </a:rPr>
              <a:t> 2Cl</a:t>
            </a:r>
            <a:r>
              <a:rPr lang="en-GB" baseline="30000" dirty="0">
                <a:sym typeface="Wingdings" panose="05000000000000000000" pitchFamily="2" charset="2"/>
              </a:rPr>
              <a:t>-</a:t>
            </a:r>
            <a:r>
              <a:rPr lang="en-GB" baseline="-25000" dirty="0">
                <a:sym typeface="Wingdings" panose="05000000000000000000" pitchFamily="2" charset="2"/>
              </a:rPr>
              <a:t>(</a:t>
            </a:r>
            <a:r>
              <a:rPr lang="en-GB" baseline="-25000" dirty="0" err="1">
                <a:sym typeface="Wingdings" panose="05000000000000000000" pitchFamily="2" charset="2"/>
              </a:rPr>
              <a:t>aq</a:t>
            </a:r>
            <a:r>
              <a:rPr lang="en-GB" baseline="-25000" dirty="0">
                <a:sym typeface="Wingdings" panose="05000000000000000000" pitchFamily="2" charset="2"/>
              </a:rPr>
              <a:t>)</a:t>
            </a:r>
            <a:r>
              <a:rPr lang="en-GB" dirty="0">
                <a:sym typeface="Wingdings" panose="05000000000000000000" pitchFamily="2" charset="2"/>
              </a:rPr>
              <a:t> + Br</a:t>
            </a:r>
            <a:r>
              <a:rPr lang="en-GB" baseline="-25000" dirty="0">
                <a:sym typeface="Wingdings" panose="05000000000000000000" pitchFamily="2" charset="2"/>
              </a:rPr>
              <a:t>2(</a:t>
            </a:r>
            <a:r>
              <a:rPr lang="en-GB" baseline="-25000" dirty="0" err="1">
                <a:sym typeface="Wingdings" panose="05000000000000000000" pitchFamily="2" charset="2"/>
              </a:rPr>
              <a:t>aq</a:t>
            </a:r>
            <a:r>
              <a:rPr lang="en-GB" baseline="-25000" dirty="0">
                <a:sym typeface="Wingdings" panose="05000000000000000000" pitchFamily="2" charset="2"/>
              </a:rPr>
              <a:t>)</a:t>
            </a:r>
          </a:p>
          <a:p>
            <a:pPr marL="0" indent="0">
              <a:buNone/>
            </a:pPr>
            <a:r>
              <a:rPr lang="en-GB" dirty="0"/>
              <a:t>Cl</a:t>
            </a:r>
            <a:r>
              <a:rPr lang="en-GB" baseline="-25000" dirty="0"/>
              <a:t>2(</a:t>
            </a:r>
            <a:r>
              <a:rPr lang="en-GB" baseline="-25000" dirty="0" err="1"/>
              <a:t>aq</a:t>
            </a:r>
            <a:r>
              <a:rPr lang="en-GB" baseline="-25000" dirty="0"/>
              <a:t>)</a:t>
            </a:r>
            <a:r>
              <a:rPr lang="en-GB" baseline="30000" dirty="0"/>
              <a:t> </a:t>
            </a:r>
            <a:r>
              <a:rPr lang="en-GB" dirty="0"/>
              <a:t>+ 2I</a:t>
            </a:r>
            <a:r>
              <a:rPr lang="en-GB" baseline="30000" dirty="0"/>
              <a:t>-</a:t>
            </a:r>
            <a:r>
              <a:rPr lang="en-GB" baseline="-25000" dirty="0"/>
              <a:t>(</a:t>
            </a:r>
            <a:r>
              <a:rPr lang="en-GB" baseline="-25000" dirty="0" err="1"/>
              <a:t>aq</a:t>
            </a:r>
            <a:r>
              <a:rPr lang="en-GB" baseline="-25000" dirty="0"/>
              <a:t>) </a:t>
            </a:r>
            <a:r>
              <a:rPr lang="en-GB" dirty="0">
                <a:sym typeface="Wingdings" panose="05000000000000000000" pitchFamily="2" charset="2"/>
              </a:rPr>
              <a:t> 2Cl</a:t>
            </a:r>
            <a:r>
              <a:rPr lang="en-GB" baseline="30000" dirty="0">
                <a:sym typeface="Wingdings" panose="05000000000000000000" pitchFamily="2" charset="2"/>
              </a:rPr>
              <a:t>-</a:t>
            </a:r>
            <a:r>
              <a:rPr lang="en-GB" baseline="-25000" dirty="0">
                <a:sym typeface="Wingdings" panose="05000000000000000000" pitchFamily="2" charset="2"/>
              </a:rPr>
              <a:t>(</a:t>
            </a:r>
            <a:r>
              <a:rPr lang="en-GB" baseline="-25000" dirty="0" err="1">
                <a:sym typeface="Wingdings" panose="05000000000000000000" pitchFamily="2" charset="2"/>
              </a:rPr>
              <a:t>aq</a:t>
            </a:r>
            <a:r>
              <a:rPr lang="en-GB" baseline="-25000" dirty="0">
                <a:sym typeface="Wingdings" panose="05000000000000000000" pitchFamily="2" charset="2"/>
              </a:rPr>
              <a:t>)</a:t>
            </a:r>
            <a:r>
              <a:rPr lang="en-GB" dirty="0">
                <a:sym typeface="Wingdings" panose="05000000000000000000" pitchFamily="2" charset="2"/>
              </a:rPr>
              <a:t> + I</a:t>
            </a:r>
            <a:r>
              <a:rPr lang="en-GB" baseline="-25000" dirty="0">
                <a:sym typeface="Wingdings" panose="05000000000000000000" pitchFamily="2" charset="2"/>
              </a:rPr>
              <a:t>2(</a:t>
            </a:r>
            <a:r>
              <a:rPr lang="en-GB" baseline="-25000" dirty="0" err="1">
                <a:sym typeface="Wingdings" panose="05000000000000000000" pitchFamily="2" charset="2"/>
              </a:rPr>
              <a:t>aq</a:t>
            </a:r>
            <a:r>
              <a:rPr lang="en-GB" baseline="-25000" dirty="0">
                <a:sym typeface="Wingdings" panose="05000000000000000000" pitchFamily="2" charset="2"/>
              </a:rPr>
              <a:t>)</a:t>
            </a:r>
          </a:p>
          <a:p>
            <a:pPr marL="0" indent="0">
              <a:buNone/>
            </a:pPr>
            <a:r>
              <a:rPr lang="en-GB" dirty="0"/>
              <a:t>Br</a:t>
            </a:r>
            <a:r>
              <a:rPr lang="en-GB" baseline="-25000" dirty="0"/>
              <a:t>2(</a:t>
            </a:r>
            <a:r>
              <a:rPr lang="en-GB" baseline="-25000" dirty="0" err="1"/>
              <a:t>aq</a:t>
            </a:r>
            <a:r>
              <a:rPr lang="en-GB" baseline="-25000" dirty="0"/>
              <a:t>)</a:t>
            </a:r>
            <a:r>
              <a:rPr lang="en-GB" baseline="30000" dirty="0"/>
              <a:t> </a:t>
            </a:r>
            <a:r>
              <a:rPr lang="en-GB" dirty="0"/>
              <a:t>+ 2I</a:t>
            </a:r>
            <a:r>
              <a:rPr lang="en-GB" baseline="30000" dirty="0"/>
              <a:t>-</a:t>
            </a:r>
            <a:r>
              <a:rPr lang="en-GB" baseline="-25000" dirty="0"/>
              <a:t>(</a:t>
            </a:r>
            <a:r>
              <a:rPr lang="en-GB" baseline="-25000" dirty="0" err="1"/>
              <a:t>aq</a:t>
            </a:r>
            <a:r>
              <a:rPr lang="en-GB" baseline="-25000" dirty="0"/>
              <a:t>) </a:t>
            </a:r>
            <a:r>
              <a:rPr lang="en-GB" dirty="0">
                <a:sym typeface="Wingdings" panose="05000000000000000000" pitchFamily="2" charset="2"/>
              </a:rPr>
              <a:t> 2Br</a:t>
            </a:r>
            <a:r>
              <a:rPr lang="en-GB" baseline="30000" dirty="0">
                <a:sym typeface="Wingdings" panose="05000000000000000000" pitchFamily="2" charset="2"/>
              </a:rPr>
              <a:t>-</a:t>
            </a:r>
            <a:r>
              <a:rPr lang="en-GB" baseline="-25000" dirty="0">
                <a:sym typeface="Wingdings" panose="05000000000000000000" pitchFamily="2" charset="2"/>
              </a:rPr>
              <a:t>(</a:t>
            </a:r>
            <a:r>
              <a:rPr lang="en-GB" baseline="-25000" dirty="0" err="1">
                <a:sym typeface="Wingdings" panose="05000000000000000000" pitchFamily="2" charset="2"/>
              </a:rPr>
              <a:t>aq</a:t>
            </a:r>
            <a:r>
              <a:rPr lang="en-GB" baseline="-25000" dirty="0">
                <a:sym typeface="Wingdings" panose="05000000000000000000" pitchFamily="2" charset="2"/>
              </a:rPr>
              <a:t>)</a:t>
            </a:r>
            <a:r>
              <a:rPr lang="en-GB" dirty="0">
                <a:sym typeface="Wingdings" panose="05000000000000000000" pitchFamily="2" charset="2"/>
              </a:rPr>
              <a:t> + I</a:t>
            </a:r>
            <a:r>
              <a:rPr lang="en-GB" baseline="-25000" dirty="0">
                <a:sym typeface="Wingdings" panose="05000000000000000000" pitchFamily="2" charset="2"/>
              </a:rPr>
              <a:t>2(</a:t>
            </a:r>
            <a:r>
              <a:rPr lang="en-GB" baseline="-25000" dirty="0" err="1">
                <a:sym typeface="Wingdings" panose="05000000000000000000" pitchFamily="2" charset="2"/>
              </a:rPr>
              <a:t>aq</a:t>
            </a:r>
            <a:r>
              <a:rPr lang="en-GB" baseline="-25000" dirty="0">
                <a:sym typeface="Wingdings" panose="05000000000000000000" pitchFamily="2" charset="2"/>
              </a:rPr>
              <a:t>)</a:t>
            </a:r>
            <a:endParaRPr lang="en-GB" baseline="30000" dirty="0">
              <a:sym typeface="Wingdings" panose="05000000000000000000" pitchFamily="2" charset="2"/>
            </a:endParaRPr>
          </a:p>
          <a:p>
            <a:pPr marL="0" indent="0">
              <a:buNone/>
            </a:pPr>
            <a:endParaRPr lang="en-GB" baseline="30000" dirty="0">
              <a:sym typeface="Wingdings" panose="05000000000000000000" pitchFamily="2" charset="2"/>
            </a:endParaRPr>
          </a:p>
          <a:p>
            <a:pPr marL="0" indent="0">
              <a:buNone/>
            </a:pPr>
            <a:endParaRPr lang="en-GB" baseline="30000" dirty="0">
              <a:sym typeface="Wingdings" panose="05000000000000000000" pitchFamily="2" charset="2"/>
            </a:endParaRPr>
          </a:p>
          <a:p>
            <a:pPr marL="0" indent="0">
              <a:buNone/>
            </a:pPr>
            <a:endParaRPr lang="en-GB" baseline="30000" dirty="0">
              <a:sym typeface="Wingdings" panose="05000000000000000000" pitchFamily="2" charset="2"/>
            </a:endParaRPr>
          </a:p>
          <a:p>
            <a:pPr marL="0" indent="0">
              <a:buNone/>
            </a:pPr>
            <a:endParaRPr lang="en-GB" dirty="0"/>
          </a:p>
        </p:txBody>
      </p:sp>
    </p:spTree>
    <p:extLst>
      <p:ext uri="{BB962C8B-B14F-4D97-AF65-F5344CB8AC3E}">
        <p14:creationId xmlns:p14="http://schemas.microsoft.com/office/powerpoint/2010/main" val="261155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1F2889-DDD5-4D0D-B771-704FF46B6CAE}"/>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a:t>Colours when cyclohexane added</a:t>
            </a:r>
          </a:p>
        </p:txBody>
      </p:sp>
      <p:sp>
        <p:nvSpPr>
          <p:cNvPr id="3" name="Content Placeholder 2">
            <a:extLst>
              <a:ext uri="{FF2B5EF4-FFF2-40B4-BE49-F238E27FC236}">
                <a16:creationId xmlns="" xmlns:a16="http://schemas.microsoft.com/office/drawing/2014/main" id="{417CD468-B88B-494C-9804-80748B72F52B}"/>
              </a:ext>
            </a:extLst>
          </p:cNvPr>
          <p:cNvSpPr>
            <a:spLocks noGrp="1"/>
          </p:cNvSpPr>
          <p:nvPr>
            <p:ph idx="1"/>
          </p:nvPr>
        </p:nvSpPr>
        <p:spPr/>
        <p:txBody>
          <a:bodyPr/>
          <a:lstStyle/>
          <a:p>
            <a:r>
              <a:rPr lang="en-GB" dirty="0"/>
              <a:t>Chlorine </a:t>
            </a:r>
            <a:r>
              <a:rPr lang="en-GB" dirty="0">
                <a:sym typeface="Wingdings" panose="05000000000000000000" pitchFamily="2" charset="2"/>
              </a:rPr>
              <a:t> pale green colour does not change much</a:t>
            </a:r>
          </a:p>
          <a:p>
            <a:endParaRPr lang="en-GB" dirty="0">
              <a:sym typeface="Wingdings" panose="05000000000000000000" pitchFamily="2" charset="2"/>
            </a:endParaRPr>
          </a:p>
          <a:p>
            <a:r>
              <a:rPr lang="en-GB" dirty="0">
                <a:sym typeface="Wingdings" panose="05000000000000000000" pitchFamily="2" charset="2"/>
              </a:rPr>
              <a:t>Bromine  orange colour looks a bit darker</a:t>
            </a:r>
          </a:p>
          <a:p>
            <a:endParaRPr lang="en-GB" dirty="0">
              <a:sym typeface="Wingdings" panose="05000000000000000000" pitchFamily="2" charset="2"/>
            </a:endParaRPr>
          </a:p>
          <a:p>
            <a:r>
              <a:rPr lang="en-GB" dirty="0">
                <a:sym typeface="Wingdings" panose="05000000000000000000" pitchFamily="2" charset="2"/>
              </a:rPr>
              <a:t>Iodine  changes to purple/violet colour</a:t>
            </a:r>
            <a:endParaRPr lang="en-GB" dirty="0"/>
          </a:p>
        </p:txBody>
      </p:sp>
    </p:spTree>
    <p:extLst>
      <p:ext uri="{BB962C8B-B14F-4D97-AF65-F5344CB8AC3E}">
        <p14:creationId xmlns:p14="http://schemas.microsoft.com/office/powerpoint/2010/main" val="4215644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37840174"/>
              </p:ext>
            </p:extLst>
          </p:nvPr>
        </p:nvGraphicFramePr>
        <p:xfrm>
          <a:off x="0" y="-4"/>
          <a:ext cx="12192001" cy="6858008"/>
        </p:xfrm>
        <a:graphic>
          <a:graphicData uri="http://schemas.openxmlformats.org/drawingml/2006/table">
            <a:tbl>
              <a:tblPr firstRow="1" bandRow="1">
                <a:tableStyleId>{5940675A-B579-460E-94D1-54222C63F5DA}</a:tableStyleId>
              </a:tblPr>
              <a:tblGrid>
                <a:gridCol w="579549"/>
                <a:gridCol w="4430333"/>
                <a:gridCol w="1931831"/>
                <a:gridCol w="1751526"/>
                <a:gridCol w="1931831"/>
                <a:gridCol w="1566931"/>
              </a:tblGrid>
              <a:tr h="623455">
                <a:tc gridSpan="3">
                  <a:txBody>
                    <a:bodyPr/>
                    <a:lstStyle/>
                    <a:p>
                      <a:endParaRPr lang="en-GB" sz="1400" dirty="0"/>
                    </a:p>
                  </a:txBody>
                  <a:tcPr/>
                </a:tc>
                <a:tc hMerge="1">
                  <a:txBody>
                    <a:bodyPr/>
                    <a:lstStyle/>
                    <a:p>
                      <a:endParaRPr lang="en-GB"/>
                    </a:p>
                  </a:txBody>
                  <a:tcPr/>
                </a:tc>
                <a:tc hMerge="1">
                  <a:txBody>
                    <a:bodyPr/>
                    <a:lstStyle/>
                    <a:p>
                      <a:endParaRPr lang="en-GB"/>
                    </a:p>
                  </a:txBody>
                  <a:tcPr/>
                </a:tc>
                <a:tc>
                  <a:txBody>
                    <a:bodyPr/>
                    <a:lstStyle/>
                    <a:p>
                      <a:pPr algn="ctr"/>
                      <a:r>
                        <a:rPr lang="en-GB" sz="1400" b="1" dirty="0" smtClean="0"/>
                        <a:t>Chlorine water</a:t>
                      </a:r>
                      <a:endParaRPr lang="en-GB" sz="1400" b="1" dirty="0"/>
                    </a:p>
                  </a:txBody>
                  <a:tcPr/>
                </a:tc>
                <a:tc>
                  <a:txBody>
                    <a:bodyPr/>
                    <a:lstStyle/>
                    <a:p>
                      <a:pPr algn="ctr"/>
                      <a:r>
                        <a:rPr lang="en-GB" sz="1400" b="1" dirty="0" smtClean="0"/>
                        <a:t>Bromine water</a:t>
                      </a:r>
                      <a:endParaRPr lang="en-GB" sz="1400" b="1" dirty="0"/>
                    </a:p>
                  </a:txBody>
                  <a:tcPr/>
                </a:tc>
                <a:tc>
                  <a:txBody>
                    <a:bodyPr/>
                    <a:lstStyle/>
                    <a:p>
                      <a:pPr algn="ctr"/>
                      <a:r>
                        <a:rPr lang="en-GB" sz="1400" b="1" dirty="0" smtClean="0"/>
                        <a:t>Iodine solution</a:t>
                      </a:r>
                      <a:endParaRPr lang="en-GB" sz="1400" b="1" dirty="0"/>
                    </a:p>
                  </a:txBody>
                  <a:tcPr/>
                </a:tc>
              </a:tr>
              <a:tr h="623455">
                <a:tc gridSpan="3">
                  <a:txBody>
                    <a:bodyPr/>
                    <a:lstStyle/>
                    <a:p>
                      <a:r>
                        <a:rPr lang="en-GB" sz="1400" dirty="0" smtClean="0"/>
                        <a:t>Initial colour</a:t>
                      </a:r>
                      <a:endParaRPr lang="en-GB" sz="1400" dirty="0"/>
                    </a:p>
                  </a:txBody>
                  <a:tcPr/>
                </a:tc>
                <a:tc hMerge="1">
                  <a:txBody>
                    <a:bodyPr/>
                    <a:lstStyle/>
                    <a:p>
                      <a:endParaRPr lang="en-GB"/>
                    </a:p>
                  </a:txBody>
                  <a:tcPr/>
                </a:tc>
                <a:tc hMerge="1">
                  <a:txBody>
                    <a:bodyPr/>
                    <a:lstStyle/>
                    <a:p>
                      <a:endParaRPr lang="en-GB"/>
                    </a:p>
                  </a:txBody>
                  <a:tcPr/>
                </a:tc>
                <a:tc>
                  <a:txBody>
                    <a:bodyPr/>
                    <a:lstStyle/>
                    <a:p>
                      <a:r>
                        <a:rPr lang="en-GB" sz="1400" b="0" i="0" kern="1200" dirty="0" smtClean="0">
                          <a:solidFill>
                            <a:schemeClr val="tx1"/>
                          </a:solidFill>
                          <a:effectLst/>
                          <a:latin typeface="+mn-lt"/>
                          <a:ea typeface="+mn-ea"/>
                          <a:cs typeface="+mn-cs"/>
                        </a:rPr>
                        <a:t>Pale yellow-green to colourless </a:t>
                      </a:r>
                      <a:endParaRPr lang="en-GB" sz="1400" dirty="0"/>
                    </a:p>
                  </a:txBody>
                  <a:tcPr/>
                </a:tc>
                <a:tc>
                  <a:txBody>
                    <a:bodyPr/>
                    <a:lstStyle/>
                    <a:p>
                      <a:r>
                        <a:rPr lang="en-GB" sz="1400" b="0" i="0" kern="1200" dirty="0" smtClean="0">
                          <a:solidFill>
                            <a:schemeClr val="tx1"/>
                          </a:solidFill>
                          <a:effectLst/>
                          <a:latin typeface="+mn-lt"/>
                          <a:ea typeface="+mn-ea"/>
                          <a:cs typeface="+mn-cs"/>
                        </a:rPr>
                        <a:t>Yellow-orange to colourless </a:t>
                      </a:r>
                      <a:endParaRPr lang="en-GB" sz="1400" dirty="0"/>
                    </a:p>
                  </a:txBody>
                  <a:tcPr/>
                </a:tc>
                <a:tc>
                  <a:txBody>
                    <a:bodyPr/>
                    <a:lstStyle/>
                    <a:p>
                      <a:r>
                        <a:rPr lang="en-GB" sz="1400" dirty="0" smtClean="0"/>
                        <a:t>Yellow</a:t>
                      </a:r>
                      <a:endParaRPr lang="en-GB" sz="1400" dirty="0"/>
                    </a:p>
                  </a:txBody>
                  <a:tcPr/>
                </a:tc>
              </a:tr>
              <a:tr h="623455">
                <a:tc rowSpan="4">
                  <a:txBody>
                    <a:bodyPr/>
                    <a:lstStyle/>
                    <a:p>
                      <a:r>
                        <a:rPr lang="en-GB" dirty="0" smtClean="0"/>
                        <a:t>1</a:t>
                      </a:r>
                      <a:endParaRPr lang="en-GB" dirty="0"/>
                    </a:p>
                  </a:txBody>
                  <a:tcPr/>
                </a:tc>
                <a:tc gridSpan="2">
                  <a:txBody>
                    <a:bodyPr/>
                    <a:lstStyle/>
                    <a:p>
                      <a:r>
                        <a:rPr lang="en-GB" sz="1400" dirty="0" smtClean="0"/>
                        <a:t>Colour after shaking with KI solution</a:t>
                      </a:r>
                      <a:endParaRPr lang="en-GB" sz="1400" dirty="0"/>
                    </a:p>
                  </a:txBody>
                  <a:tcPr/>
                </a:tc>
                <a:tc hMerge="1">
                  <a:txBody>
                    <a:bodyPr/>
                    <a:lstStyle/>
                    <a:p>
                      <a:endParaRPr lang="en-GB"/>
                    </a:p>
                  </a:txBody>
                  <a:tcPr/>
                </a:tc>
                <a:tc>
                  <a:txBody>
                    <a:bodyPr/>
                    <a:lstStyle/>
                    <a:p>
                      <a:endParaRPr lang="en-GB" sz="1400" dirty="0"/>
                    </a:p>
                  </a:txBody>
                  <a:tcPr/>
                </a:tc>
                <a:tc>
                  <a:txBody>
                    <a:bodyPr/>
                    <a:lstStyle/>
                    <a:p>
                      <a:endParaRPr lang="en-GB" sz="1400"/>
                    </a:p>
                  </a:txBody>
                  <a:tcPr/>
                </a:tc>
                <a:tc>
                  <a:txBody>
                    <a:bodyPr/>
                    <a:lstStyle/>
                    <a:p>
                      <a:endParaRPr lang="en-GB" sz="1400"/>
                    </a:p>
                  </a:txBody>
                  <a:tcPr/>
                </a:tc>
              </a:tr>
              <a:tr h="311728">
                <a:tc vMerge="1">
                  <a:txBody>
                    <a:bodyPr/>
                    <a:lstStyle/>
                    <a:p>
                      <a:endParaRPr lang="en-GB" dirty="0"/>
                    </a:p>
                  </a:txBody>
                  <a:tcPr/>
                </a:tc>
                <a:tc rowSpan="2">
                  <a:txBody>
                    <a:bodyPr/>
                    <a:lstStyle/>
                    <a:p>
                      <a:r>
                        <a:rPr lang="en-GB" sz="1400" dirty="0" smtClean="0"/>
                        <a:t>Colour of each layer after shaking with hexane</a:t>
                      </a:r>
                      <a:endParaRPr lang="en-GB" sz="1400" dirty="0"/>
                    </a:p>
                  </a:txBody>
                  <a:tcPr/>
                </a:tc>
                <a:tc>
                  <a:txBody>
                    <a:bodyPr/>
                    <a:lstStyle/>
                    <a:p>
                      <a:r>
                        <a:rPr lang="en-GB" sz="1400" dirty="0" smtClean="0"/>
                        <a:t>Upper</a:t>
                      </a:r>
                      <a:endParaRPr lang="en-GB" sz="1400" dirty="0"/>
                    </a:p>
                  </a:txBody>
                  <a:tcPr/>
                </a:tc>
                <a:tc>
                  <a:txBody>
                    <a:bodyPr/>
                    <a:lstStyle/>
                    <a:p>
                      <a:r>
                        <a:rPr lang="en-GB" sz="1400" dirty="0" smtClean="0"/>
                        <a:t>Purple</a:t>
                      </a:r>
                      <a:endParaRPr lang="en-GB" sz="1400" dirty="0"/>
                    </a:p>
                  </a:txBody>
                  <a:tcPr/>
                </a:tc>
                <a:tc>
                  <a:txBody>
                    <a:bodyPr/>
                    <a:lstStyle/>
                    <a:p>
                      <a:r>
                        <a:rPr lang="en-GB" sz="1400" dirty="0" smtClean="0"/>
                        <a:t>Purple</a:t>
                      </a:r>
                      <a:endParaRPr lang="en-GB" sz="1400" dirty="0"/>
                    </a:p>
                  </a:txBody>
                  <a:tcPr/>
                </a:tc>
                <a:tc>
                  <a:txBody>
                    <a:bodyPr/>
                    <a:lstStyle/>
                    <a:p>
                      <a:endParaRPr lang="en-GB" sz="1400" dirty="0"/>
                    </a:p>
                  </a:txBody>
                  <a:tcPr>
                    <a:solidFill>
                      <a:schemeClr val="bg2"/>
                    </a:solidFill>
                  </a:tcPr>
                </a:tc>
              </a:tr>
              <a:tr h="311728">
                <a:tc vMerge="1">
                  <a:txBody>
                    <a:bodyPr/>
                    <a:lstStyle/>
                    <a:p>
                      <a:endParaRPr lang="en-GB"/>
                    </a:p>
                  </a:txBody>
                  <a:tcPr/>
                </a:tc>
                <a:tc vMerge="1">
                  <a:txBody>
                    <a:bodyPr/>
                    <a:lstStyle/>
                    <a:p>
                      <a:endParaRPr lang="en-GB"/>
                    </a:p>
                  </a:txBody>
                  <a:tcPr/>
                </a:tc>
                <a:tc>
                  <a:txBody>
                    <a:bodyPr/>
                    <a:lstStyle/>
                    <a:p>
                      <a:r>
                        <a:rPr lang="en-GB" sz="1400" dirty="0" smtClean="0"/>
                        <a:t>Lower</a:t>
                      </a:r>
                      <a:endParaRPr lang="en-GB" sz="1400" dirty="0"/>
                    </a:p>
                  </a:txBody>
                  <a:tcPr/>
                </a:tc>
                <a:tc>
                  <a:txBody>
                    <a:bodyPr/>
                    <a:lstStyle/>
                    <a:p>
                      <a:r>
                        <a:rPr lang="en-GB" sz="1400" dirty="0" smtClean="0"/>
                        <a:t>Brown</a:t>
                      </a:r>
                      <a:endParaRPr lang="en-GB" sz="1400" dirty="0"/>
                    </a:p>
                  </a:txBody>
                  <a:tcPr/>
                </a:tc>
                <a:tc>
                  <a:txBody>
                    <a:bodyPr/>
                    <a:lstStyle/>
                    <a:p>
                      <a:r>
                        <a:rPr lang="en-GB" sz="1400" dirty="0" smtClean="0"/>
                        <a:t>Orange/Brown</a:t>
                      </a:r>
                      <a:endParaRPr lang="en-GB" sz="1400" dirty="0"/>
                    </a:p>
                  </a:txBody>
                  <a:tcPr/>
                </a:tc>
                <a:tc>
                  <a:txBody>
                    <a:bodyPr/>
                    <a:lstStyle/>
                    <a:p>
                      <a:endParaRPr lang="en-GB" sz="1400" dirty="0"/>
                    </a:p>
                  </a:txBody>
                  <a:tcPr>
                    <a:solidFill>
                      <a:schemeClr val="bg2"/>
                    </a:solidFill>
                  </a:tcPr>
                </a:tc>
              </a:tr>
              <a:tr h="623455">
                <a:tc vMerge="1">
                  <a:txBody>
                    <a:bodyPr/>
                    <a:lstStyle/>
                    <a:p>
                      <a:endParaRPr lang="en-GB" dirty="0"/>
                    </a:p>
                  </a:txBody>
                  <a:tcPr/>
                </a:tc>
                <a:tc gridSpan="2">
                  <a:txBody>
                    <a:bodyPr/>
                    <a:lstStyle/>
                    <a:p>
                      <a:r>
                        <a:rPr lang="en-GB" sz="1400" dirty="0" smtClean="0"/>
                        <a:t>Conclusion –</a:t>
                      </a:r>
                      <a:r>
                        <a:rPr lang="en-GB" sz="1400" b="1" dirty="0" smtClean="0"/>
                        <a:t> Iodine</a:t>
                      </a:r>
                      <a:r>
                        <a:rPr lang="en-GB" sz="1400" b="1" baseline="0" dirty="0" smtClean="0"/>
                        <a:t> less reactive</a:t>
                      </a:r>
                      <a:endParaRPr lang="en-GB" sz="1400" b="1" dirty="0"/>
                    </a:p>
                  </a:txBody>
                  <a:tcPr/>
                </a:tc>
                <a:tc hMerge="1">
                  <a:txBody>
                    <a:bodyPr/>
                    <a:lstStyle/>
                    <a:p>
                      <a:endParaRPr lang="en-GB"/>
                    </a:p>
                  </a:txBody>
                  <a:tcPr/>
                </a:tc>
                <a:tc>
                  <a:txBody>
                    <a:bodyPr/>
                    <a:lstStyle/>
                    <a:p>
                      <a:endParaRPr lang="en-GB" sz="1400" dirty="0"/>
                    </a:p>
                  </a:txBody>
                  <a:tcPr/>
                </a:tc>
                <a:tc>
                  <a:txBody>
                    <a:bodyPr/>
                    <a:lstStyle/>
                    <a:p>
                      <a:endParaRPr lang="en-GB" sz="1400" dirty="0"/>
                    </a:p>
                  </a:txBody>
                  <a:tcPr/>
                </a:tc>
                <a:tc>
                  <a:txBody>
                    <a:bodyPr/>
                    <a:lstStyle/>
                    <a:p>
                      <a:endParaRPr lang="en-GB" sz="1400"/>
                    </a:p>
                  </a:txBody>
                  <a:tcPr/>
                </a:tc>
              </a:tr>
              <a:tr h="623455">
                <a:tc rowSpan="4">
                  <a:txBody>
                    <a:bodyPr/>
                    <a:lstStyle/>
                    <a:p>
                      <a:r>
                        <a:rPr lang="en-GB" dirty="0" smtClean="0"/>
                        <a:t>2</a:t>
                      </a:r>
                      <a:endParaRPr lang="en-GB" dirty="0"/>
                    </a:p>
                  </a:txBody>
                  <a:tcPr/>
                </a:tc>
                <a:tc gridSpan="2">
                  <a:txBody>
                    <a:bodyPr/>
                    <a:lstStyle/>
                    <a:p>
                      <a:r>
                        <a:rPr lang="en-GB" sz="1400" dirty="0" smtClean="0"/>
                        <a:t>Colour after shaking with </a:t>
                      </a:r>
                      <a:r>
                        <a:rPr lang="en-GB" sz="1400" dirty="0" err="1" smtClean="0"/>
                        <a:t>KBr</a:t>
                      </a:r>
                      <a:r>
                        <a:rPr lang="en-GB" sz="1400" baseline="0" dirty="0" smtClean="0"/>
                        <a:t> solution</a:t>
                      </a:r>
                      <a:endParaRPr lang="en-GB" sz="1400" dirty="0"/>
                    </a:p>
                  </a:txBody>
                  <a:tcPr/>
                </a:tc>
                <a:tc hMerge="1">
                  <a:txBody>
                    <a:bodyPr/>
                    <a:lstStyle/>
                    <a:p>
                      <a:endParaRPr lang="en-GB"/>
                    </a:p>
                  </a:txBody>
                  <a:tcPr/>
                </a:tc>
                <a:tc>
                  <a:txBody>
                    <a:bodyPr/>
                    <a:lstStyle/>
                    <a:p>
                      <a:endParaRPr lang="en-GB" sz="1400" dirty="0"/>
                    </a:p>
                  </a:txBody>
                  <a:tcPr/>
                </a:tc>
                <a:tc>
                  <a:txBody>
                    <a:bodyPr/>
                    <a:lstStyle/>
                    <a:p>
                      <a:endParaRPr lang="en-GB" sz="1400"/>
                    </a:p>
                  </a:txBody>
                  <a:tcPr/>
                </a:tc>
                <a:tc>
                  <a:txBody>
                    <a:bodyPr/>
                    <a:lstStyle/>
                    <a:p>
                      <a:endParaRPr lang="en-GB" sz="1400" dirty="0"/>
                    </a:p>
                  </a:txBody>
                  <a:tcPr/>
                </a:tc>
              </a:tr>
              <a:tr h="311728">
                <a:tc vMerge="1">
                  <a:txBody>
                    <a:bodyPr/>
                    <a:lstStyle/>
                    <a:p>
                      <a:endParaRPr lang="en-GB" dirty="0"/>
                    </a:p>
                  </a:txBody>
                  <a:tcPr/>
                </a:tc>
                <a:tc rowSpan="2">
                  <a:txBody>
                    <a:bodyPr/>
                    <a:lstStyle/>
                    <a:p>
                      <a:r>
                        <a:rPr lang="en-GB" sz="1400" dirty="0" smtClean="0"/>
                        <a:t>Colour of each layer after shaking with hexane</a:t>
                      </a:r>
                      <a:endParaRPr lang="en-GB" sz="1400" dirty="0"/>
                    </a:p>
                  </a:txBody>
                  <a:tcPr/>
                </a:tc>
                <a:tc>
                  <a:txBody>
                    <a:bodyPr/>
                    <a:lstStyle/>
                    <a:p>
                      <a:r>
                        <a:rPr lang="en-GB" sz="1400" dirty="0" smtClean="0"/>
                        <a:t>Upper</a:t>
                      </a:r>
                      <a:endParaRPr lang="en-GB" sz="1400" dirty="0"/>
                    </a:p>
                  </a:txBody>
                  <a:tcPr/>
                </a:tc>
                <a:tc>
                  <a:txBody>
                    <a:bodyPr/>
                    <a:lstStyle/>
                    <a:p>
                      <a:r>
                        <a:rPr lang="en-GB" sz="1400" dirty="0" smtClean="0"/>
                        <a:t>Orange</a:t>
                      </a:r>
                      <a:endParaRPr lang="en-GB" sz="1400" dirty="0"/>
                    </a:p>
                  </a:txBody>
                  <a:tcPr/>
                </a:tc>
                <a:tc>
                  <a:txBody>
                    <a:bodyPr/>
                    <a:lstStyle/>
                    <a:p>
                      <a:endParaRPr lang="en-GB" sz="1400" dirty="0"/>
                    </a:p>
                  </a:txBody>
                  <a:tcPr>
                    <a:solidFill>
                      <a:schemeClr val="bg2"/>
                    </a:solidFill>
                  </a:tcPr>
                </a:tc>
                <a:tc>
                  <a:txBody>
                    <a:bodyPr/>
                    <a:lstStyle/>
                    <a:p>
                      <a:r>
                        <a:rPr lang="en-GB" sz="1400" dirty="0" smtClean="0"/>
                        <a:t>Purple</a:t>
                      </a:r>
                      <a:endParaRPr lang="en-GB" sz="1400" dirty="0"/>
                    </a:p>
                  </a:txBody>
                  <a:tcPr/>
                </a:tc>
              </a:tr>
              <a:tr h="311728">
                <a:tc vMerge="1">
                  <a:txBody>
                    <a:bodyPr/>
                    <a:lstStyle/>
                    <a:p>
                      <a:endParaRPr lang="en-GB"/>
                    </a:p>
                  </a:txBody>
                  <a:tcPr/>
                </a:tc>
                <a:tc vMerge="1">
                  <a:txBody>
                    <a:bodyPr/>
                    <a:lstStyle/>
                    <a:p>
                      <a:endParaRPr lang="en-GB"/>
                    </a:p>
                  </a:txBody>
                  <a:tcPr/>
                </a:tc>
                <a:tc>
                  <a:txBody>
                    <a:bodyPr/>
                    <a:lstStyle/>
                    <a:p>
                      <a:r>
                        <a:rPr lang="en-GB" sz="1400" dirty="0" smtClean="0"/>
                        <a:t>Lower</a:t>
                      </a:r>
                      <a:endParaRPr lang="en-GB" sz="1400" dirty="0"/>
                    </a:p>
                  </a:txBody>
                  <a:tcPr/>
                </a:tc>
                <a:tc>
                  <a:txBody>
                    <a:bodyPr/>
                    <a:lstStyle/>
                    <a:p>
                      <a:r>
                        <a:rPr lang="en-GB" sz="1400" dirty="0" smtClean="0"/>
                        <a:t>Orange</a:t>
                      </a:r>
                      <a:endParaRPr lang="en-GB" sz="1400" dirty="0"/>
                    </a:p>
                  </a:txBody>
                  <a:tcPr/>
                </a:tc>
                <a:tc>
                  <a:txBody>
                    <a:bodyPr/>
                    <a:lstStyle/>
                    <a:p>
                      <a:endParaRPr lang="en-GB" sz="1400" dirty="0"/>
                    </a:p>
                  </a:txBody>
                  <a:tcPr>
                    <a:solidFill>
                      <a:schemeClr val="bg2"/>
                    </a:solidFill>
                  </a:tcPr>
                </a:tc>
                <a:tc>
                  <a:txBody>
                    <a:bodyPr/>
                    <a:lstStyle/>
                    <a:p>
                      <a:r>
                        <a:rPr lang="en-GB" sz="1400" dirty="0" smtClean="0"/>
                        <a:t>Brown</a:t>
                      </a:r>
                      <a:endParaRPr lang="en-GB" sz="1400" dirty="0"/>
                    </a:p>
                  </a:txBody>
                  <a:tcPr/>
                </a:tc>
              </a:tr>
              <a:tr h="623455">
                <a:tc vMerge="1">
                  <a:txBody>
                    <a:bodyPr/>
                    <a:lstStyle/>
                    <a:p>
                      <a:endParaRPr lang="en-GB" dirty="0"/>
                    </a:p>
                  </a:txBody>
                  <a:tcPr/>
                </a:tc>
                <a:tc gridSpan="2">
                  <a:txBody>
                    <a:bodyPr/>
                    <a:lstStyle/>
                    <a:p>
                      <a:r>
                        <a:rPr lang="en-GB" sz="1400" dirty="0" smtClean="0"/>
                        <a:t>Conclusion – </a:t>
                      </a:r>
                      <a:r>
                        <a:rPr lang="en-GB" sz="1400" b="1" dirty="0" smtClean="0"/>
                        <a:t>Bromine is less than</a:t>
                      </a:r>
                      <a:r>
                        <a:rPr lang="en-GB" sz="1400" b="1" baseline="0" dirty="0" smtClean="0"/>
                        <a:t> chlorine, more than iodine</a:t>
                      </a:r>
                      <a:endParaRPr lang="en-GB" sz="1400" b="1" dirty="0"/>
                    </a:p>
                  </a:txBody>
                  <a:tcPr/>
                </a:tc>
                <a:tc hMerge="1">
                  <a:txBody>
                    <a:bodyPr/>
                    <a:lstStyle/>
                    <a:p>
                      <a:endParaRPr lang="en-GB"/>
                    </a:p>
                  </a:txBody>
                  <a:tcPr/>
                </a:tc>
                <a:tc>
                  <a:txBody>
                    <a:bodyPr/>
                    <a:lstStyle/>
                    <a:p>
                      <a:endParaRPr lang="en-GB" sz="1400"/>
                    </a:p>
                  </a:txBody>
                  <a:tcPr/>
                </a:tc>
                <a:tc>
                  <a:txBody>
                    <a:bodyPr/>
                    <a:lstStyle/>
                    <a:p>
                      <a:endParaRPr lang="en-GB" sz="1400" dirty="0"/>
                    </a:p>
                  </a:txBody>
                  <a:tcPr/>
                </a:tc>
                <a:tc>
                  <a:txBody>
                    <a:bodyPr/>
                    <a:lstStyle/>
                    <a:p>
                      <a:endParaRPr lang="en-GB" sz="1400" dirty="0"/>
                    </a:p>
                  </a:txBody>
                  <a:tcPr/>
                </a:tc>
              </a:tr>
              <a:tr h="623455">
                <a:tc rowSpan="4">
                  <a:txBody>
                    <a:bodyPr/>
                    <a:lstStyle/>
                    <a:p>
                      <a:r>
                        <a:rPr lang="en-GB" dirty="0" smtClean="0"/>
                        <a:t>3</a:t>
                      </a:r>
                      <a:endParaRPr lang="en-GB" dirty="0"/>
                    </a:p>
                  </a:txBody>
                  <a:tcPr/>
                </a:tc>
                <a:tc gridSpan="2">
                  <a:txBody>
                    <a:bodyPr/>
                    <a:lstStyle/>
                    <a:p>
                      <a:r>
                        <a:rPr lang="en-GB" sz="1400" dirty="0" smtClean="0"/>
                        <a:t>Colour</a:t>
                      </a:r>
                      <a:r>
                        <a:rPr lang="en-GB" sz="1400" baseline="0" dirty="0" smtClean="0"/>
                        <a:t> after shaking with </a:t>
                      </a:r>
                      <a:r>
                        <a:rPr lang="en-GB" sz="1400" baseline="0" dirty="0" err="1" smtClean="0"/>
                        <a:t>KCl</a:t>
                      </a:r>
                      <a:r>
                        <a:rPr lang="en-GB" sz="1400" baseline="0" dirty="0" smtClean="0"/>
                        <a:t> solution</a:t>
                      </a:r>
                      <a:endParaRPr lang="en-GB" sz="1400" dirty="0"/>
                    </a:p>
                  </a:txBody>
                  <a:tcPr/>
                </a:tc>
                <a:tc hMerge="1">
                  <a:txBody>
                    <a:bodyPr/>
                    <a:lstStyle/>
                    <a:p>
                      <a:endParaRPr lang="en-GB"/>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tr>
              <a:tr h="311728">
                <a:tc vMerge="1">
                  <a:txBody>
                    <a:bodyPr/>
                    <a:lstStyle/>
                    <a:p>
                      <a:endParaRPr lang="en-GB" dirty="0"/>
                    </a:p>
                  </a:txBody>
                  <a:tcPr/>
                </a:tc>
                <a:tc rowSpan="2">
                  <a:txBody>
                    <a:bodyPr/>
                    <a:lstStyle/>
                    <a:p>
                      <a:r>
                        <a:rPr lang="en-GB" sz="1400" dirty="0" smtClean="0"/>
                        <a:t>Colour of each layer after shaking with hexane</a:t>
                      </a:r>
                      <a:endParaRPr lang="en-GB" sz="1400" dirty="0"/>
                    </a:p>
                  </a:txBody>
                  <a:tcPr/>
                </a:tc>
                <a:tc>
                  <a:txBody>
                    <a:bodyPr/>
                    <a:lstStyle/>
                    <a:p>
                      <a:r>
                        <a:rPr lang="en-GB" sz="1400" dirty="0" smtClean="0"/>
                        <a:t>Upper</a:t>
                      </a:r>
                      <a:endParaRPr lang="en-GB" sz="1400" dirty="0"/>
                    </a:p>
                  </a:txBody>
                  <a:tcPr/>
                </a:tc>
                <a:tc>
                  <a:txBody>
                    <a:bodyPr/>
                    <a:lstStyle/>
                    <a:p>
                      <a:endParaRPr lang="en-GB" sz="1400" dirty="0"/>
                    </a:p>
                  </a:txBody>
                  <a:tcPr>
                    <a:solidFill>
                      <a:schemeClr val="bg2"/>
                    </a:solidFill>
                  </a:tcPr>
                </a:tc>
                <a:tc>
                  <a:txBody>
                    <a:bodyPr/>
                    <a:lstStyle/>
                    <a:p>
                      <a:r>
                        <a:rPr lang="en-GB" sz="1400" dirty="0" smtClean="0"/>
                        <a:t>Orange</a:t>
                      </a:r>
                      <a:endParaRPr lang="en-GB" sz="1400" dirty="0"/>
                    </a:p>
                  </a:txBody>
                  <a:tcPr/>
                </a:tc>
                <a:tc>
                  <a:txBody>
                    <a:bodyPr/>
                    <a:lstStyle/>
                    <a:p>
                      <a:r>
                        <a:rPr lang="en-GB" sz="1400" dirty="0" smtClean="0"/>
                        <a:t>Purple</a:t>
                      </a:r>
                      <a:endParaRPr lang="en-GB" sz="1400" dirty="0"/>
                    </a:p>
                  </a:txBody>
                  <a:tcPr/>
                </a:tc>
              </a:tr>
              <a:tr h="311728">
                <a:tc vMerge="1">
                  <a:txBody>
                    <a:bodyPr/>
                    <a:lstStyle/>
                    <a:p>
                      <a:endParaRPr lang="en-GB"/>
                    </a:p>
                  </a:txBody>
                  <a:tcPr/>
                </a:tc>
                <a:tc vMerge="1">
                  <a:txBody>
                    <a:bodyPr/>
                    <a:lstStyle/>
                    <a:p>
                      <a:endParaRPr lang="en-GB"/>
                    </a:p>
                  </a:txBody>
                  <a:tcPr/>
                </a:tc>
                <a:tc>
                  <a:txBody>
                    <a:bodyPr/>
                    <a:lstStyle/>
                    <a:p>
                      <a:r>
                        <a:rPr lang="en-GB" sz="1400" dirty="0" smtClean="0"/>
                        <a:t>Lower</a:t>
                      </a:r>
                      <a:endParaRPr lang="en-GB" sz="1400" dirty="0"/>
                    </a:p>
                  </a:txBody>
                  <a:tcPr/>
                </a:tc>
                <a:tc>
                  <a:txBody>
                    <a:bodyPr/>
                    <a:lstStyle/>
                    <a:p>
                      <a:endParaRPr lang="en-GB" sz="1400" dirty="0"/>
                    </a:p>
                  </a:txBody>
                  <a:tcPr>
                    <a:solidFill>
                      <a:schemeClr val="bg2"/>
                    </a:solidFill>
                  </a:tcPr>
                </a:tc>
                <a:tc>
                  <a:txBody>
                    <a:bodyPr/>
                    <a:lstStyle/>
                    <a:p>
                      <a:r>
                        <a:rPr lang="en-GB" sz="1400" dirty="0" smtClean="0"/>
                        <a:t>Brown</a:t>
                      </a:r>
                      <a:endParaRPr lang="en-GB" sz="1400" dirty="0"/>
                    </a:p>
                  </a:txBody>
                  <a:tcPr/>
                </a:tc>
                <a:tc>
                  <a:txBody>
                    <a:bodyPr/>
                    <a:lstStyle/>
                    <a:p>
                      <a:r>
                        <a:rPr lang="en-GB" sz="1400" dirty="0" smtClean="0"/>
                        <a:t>Brown</a:t>
                      </a:r>
                      <a:endParaRPr lang="en-GB" sz="1400" dirty="0"/>
                    </a:p>
                  </a:txBody>
                  <a:tcPr/>
                </a:tc>
              </a:tr>
              <a:tr h="623455">
                <a:tc vMerge="1">
                  <a:txBody>
                    <a:bodyPr/>
                    <a:lstStyle/>
                    <a:p>
                      <a:endParaRPr lang="en-GB" dirty="0"/>
                    </a:p>
                  </a:txBody>
                  <a:tcPr/>
                </a:tc>
                <a:tc gridSpan="2">
                  <a:txBody>
                    <a:bodyPr/>
                    <a:lstStyle/>
                    <a:p>
                      <a:r>
                        <a:rPr lang="en-GB" sz="1400" dirty="0" smtClean="0"/>
                        <a:t>Conclusion –</a:t>
                      </a:r>
                      <a:r>
                        <a:rPr lang="en-GB" sz="1400" baseline="0" dirty="0" smtClean="0"/>
                        <a:t> </a:t>
                      </a:r>
                      <a:r>
                        <a:rPr lang="en-GB" sz="1400" b="1" baseline="0" dirty="0" smtClean="0"/>
                        <a:t>Chlorine is more reactive</a:t>
                      </a:r>
                      <a:endParaRPr lang="en-GB" sz="1400" b="1" dirty="0"/>
                    </a:p>
                  </a:txBody>
                  <a:tcPr/>
                </a:tc>
                <a:tc hMerge="1">
                  <a:txBody>
                    <a:bodyPr/>
                    <a:lstStyle/>
                    <a:p>
                      <a:endParaRPr lang="en-GB"/>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tr>
            </a:tbl>
          </a:graphicData>
        </a:graphic>
      </p:graphicFrame>
    </p:spTree>
    <p:extLst>
      <p:ext uri="{BB962C8B-B14F-4D97-AF65-F5344CB8AC3E}">
        <p14:creationId xmlns:p14="http://schemas.microsoft.com/office/powerpoint/2010/main" val="358773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45" name="Group 197"/>
          <p:cNvGraphicFramePr>
            <a:graphicFrameLocks noGrp="1"/>
          </p:cNvGraphicFramePr>
          <p:nvPr/>
        </p:nvGraphicFramePr>
        <p:xfrm>
          <a:off x="1847850" y="692151"/>
          <a:ext cx="8496300" cy="5473701"/>
        </p:xfrm>
        <a:graphic>
          <a:graphicData uri="http://schemas.openxmlformats.org/drawingml/2006/table">
            <a:tbl>
              <a:tblPr/>
              <a:tblGrid>
                <a:gridCol w="857250">
                  <a:extLst>
                    <a:ext uri="{9D8B030D-6E8A-4147-A177-3AD203B41FA5}">
                      <a16:colId xmlns="" xmlns:a16="http://schemas.microsoft.com/office/drawing/2014/main" val="20000"/>
                    </a:ext>
                  </a:extLst>
                </a:gridCol>
                <a:gridCol w="2670175">
                  <a:extLst>
                    <a:ext uri="{9D8B030D-6E8A-4147-A177-3AD203B41FA5}">
                      <a16:colId xmlns="" xmlns:a16="http://schemas.microsoft.com/office/drawing/2014/main" val="20001"/>
                    </a:ext>
                  </a:extLst>
                </a:gridCol>
                <a:gridCol w="2520950">
                  <a:extLst>
                    <a:ext uri="{9D8B030D-6E8A-4147-A177-3AD203B41FA5}">
                      <a16:colId xmlns="" xmlns:a16="http://schemas.microsoft.com/office/drawing/2014/main" val="20002"/>
                    </a:ext>
                  </a:extLst>
                </a:gridCol>
                <a:gridCol w="2447925">
                  <a:extLst>
                    <a:ext uri="{9D8B030D-6E8A-4147-A177-3AD203B41FA5}">
                      <a16:colId xmlns="" xmlns:a16="http://schemas.microsoft.com/office/drawing/2014/main" val="20003"/>
                    </a:ext>
                  </a:extLst>
                </a:gridCol>
              </a:tblGrid>
              <a:tr h="779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Cl</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Br</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I</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597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Cl</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584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Br</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28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51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I</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1800" b="0" i="0" u="none" strike="noStrike" cap="none" normalizeH="0" baseline="-2500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3"/>
                  </a:ext>
                </a:extLst>
              </a:tr>
            </a:tbl>
          </a:graphicData>
        </a:graphic>
      </p:graphicFrame>
      <p:sp>
        <p:nvSpPr>
          <p:cNvPr id="15389" name="TextBox 5"/>
          <p:cNvSpPr txBox="1">
            <a:spLocks noChangeArrowheads="1"/>
          </p:cNvSpPr>
          <p:nvPr/>
        </p:nvSpPr>
        <p:spPr bwMode="auto">
          <a:xfrm>
            <a:off x="6091238" y="6581776"/>
            <a:ext cx="4608512" cy="276225"/>
          </a:xfrm>
          <a:prstGeom prst="rect">
            <a:avLst/>
          </a:prstGeom>
          <a:noFill/>
          <a:ln w="9525">
            <a:noFill/>
            <a:miter lim="800000"/>
            <a:headEnd/>
            <a:tailEnd/>
          </a:ln>
        </p:spPr>
        <p:txBody>
          <a:bodyPr>
            <a:spAutoFit/>
          </a:bodyPr>
          <a:lstStyle/>
          <a:p>
            <a:r>
              <a:rPr lang="en-GB" sz="1200">
                <a:solidFill>
                  <a:srgbClr val="000000"/>
                </a:solidFill>
                <a:latin typeface="Verdana" pitchFamily="34" charset="0"/>
              </a:rPr>
              <a:t>© www.chemsheets.co.uk          AS 035     10-Jul-12</a:t>
            </a:r>
          </a:p>
        </p:txBody>
      </p:sp>
    </p:spTree>
    <p:extLst>
      <p:ext uri="{BB962C8B-B14F-4D97-AF65-F5344CB8AC3E}">
        <p14:creationId xmlns:p14="http://schemas.microsoft.com/office/powerpoint/2010/main" val="1476400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Group 2"/>
          <p:cNvGraphicFramePr>
            <a:graphicFrameLocks noGrp="1"/>
          </p:cNvGraphicFramePr>
          <p:nvPr/>
        </p:nvGraphicFramePr>
        <p:xfrm>
          <a:off x="1847850" y="692151"/>
          <a:ext cx="8496300" cy="5473701"/>
        </p:xfrm>
        <a:graphic>
          <a:graphicData uri="http://schemas.openxmlformats.org/drawingml/2006/table">
            <a:tbl>
              <a:tblPr/>
              <a:tblGrid>
                <a:gridCol w="857250">
                  <a:extLst>
                    <a:ext uri="{9D8B030D-6E8A-4147-A177-3AD203B41FA5}">
                      <a16:colId xmlns="" xmlns:a16="http://schemas.microsoft.com/office/drawing/2014/main" val="20000"/>
                    </a:ext>
                  </a:extLst>
                </a:gridCol>
                <a:gridCol w="2670175">
                  <a:extLst>
                    <a:ext uri="{9D8B030D-6E8A-4147-A177-3AD203B41FA5}">
                      <a16:colId xmlns="" xmlns:a16="http://schemas.microsoft.com/office/drawing/2014/main" val="20001"/>
                    </a:ext>
                  </a:extLst>
                </a:gridCol>
                <a:gridCol w="2520950">
                  <a:extLst>
                    <a:ext uri="{9D8B030D-6E8A-4147-A177-3AD203B41FA5}">
                      <a16:colId xmlns="" xmlns:a16="http://schemas.microsoft.com/office/drawing/2014/main" val="20002"/>
                    </a:ext>
                  </a:extLst>
                </a:gridCol>
                <a:gridCol w="2447925">
                  <a:extLst>
                    <a:ext uri="{9D8B030D-6E8A-4147-A177-3AD203B41FA5}">
                      <a16:colId xmlns="" xmlns:a16="http://schemas.microsoft.com/office/drawing/2014/main" val="20003"/>
                    </a:ext>
                  </a:extLst>
                </a:gridCol>
              </a:tblGrid>
              <a:tr h="779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Cl</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Br</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I</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597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Cl</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Stays yellow solution (no reaction)</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584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Br</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28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51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I</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1800" b="0" i="0" u="none" strike="noStrike" cap="none" normalizeH="0" baseline="-2500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3"/>
                  </a:ext>
                </a:extLst>
              </a:tr>
            </a:tbl>
          </a:graphicData>
        </a:graphic>
      </p:graphicFrame>
      <p:sp>
        <p:nvSpPr>
          <p:cNvPr id="16413" name="TextBox 5"/>
          <p:cNvSpPr txBox="1">
            <a:spLocks noChangeArrowheads="1"/>
          </p:cNvSpPr>
          <p:nvPr/>
        </p:nvSpPr>
        <p:spPr bwMode="auto">
          <a:xfrm>
            <a:off x="6091238" y="6581776"/>
            <a:ext cx="4608512" cy="276225"/>
          </a:xfrm>
          <a:prstGeom prst="rect">
            <a:avLst/>
          </a:prstGeom>
          <a:noFill/>
          <a:ln w="9525">
            <a:noFill/>
            <a:miter lim="800000"/>
            <a:headEnd/>
            <a:tailEnd/>
          </a:ln>
        </p:spPr>
        <p:txBody>
          <a:bodyPr>
            <a:spAutoFit/>
          </a:bodyPr>
          <a:lstStyle/>
          <a:p>
            <a:r>
              <a:rPr lang="en-GB" sz="1200">
                <a:solidFill>
                  <a:srgbClr val="000000"/>
                </a:solidFill>
                <a:latin typeface="Verdana" pitchFamily="34" charset="0"/>
              </a:rPr>
              <a:t>© www.chemsheets.co.uk          AS 035     10-Jul-12</a:t>
            </a:r>
          </a:p>
        </p:txBody>
      </p:sp>
    </p:spTree>
    <p:extLst>
      <p:ext uri="{BB962C8B-B14F-4D97-AF65-F5344CB8AC3E}">
        <p14:creationId xmlns:p14="http://schemas.microsoft.com/office/powerpoint/2010/main" val="22002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Group 2"/>
          <p:cNvGraphicFramePr>
            <a:graphicFrameLocks noGrp="1"/>
          </p:cNvGraphicFramePr>
          <p:nvPr/>
        </p:nvGraphicFramePr>
        <p:xfrm>
          <a:off x="1847850" y="692151"/>
          <a:ext cx="8496300" cy="5473701"/>
        </p:xfrm>
        <a:graphic>
          <a:graphicData uri="http://schemas.openxmlformats.org/drawingml/2006/table">
            <a:tbl>
              <a:tblPr/>
              <a:tblGrid>
                <a:gridCol w="857250">
                  <a:extLst>
                    <a:ext uri="{9D8B030D-6E8A-4147-A177-3AD203B41FA5}">
                      <a16:colId xmlns="" xmlns:a16="http://schemas.microsoft.com/office/drawing/2014/main" val="20000"/>
                    </a:ext>
                  </a:extLst>
                </a:gridCol>
                <a:gridCol w="2670175">
                  <a:extLst>
                    <a:ext uri="{9D8B030D-6E8A-4147-A177-3AD203B41FA5}">
                      <a16:colId xmlns="" xmlns:a16="http://schemas.microsoft.com/office/drawing/2014/main" val="20001"/>
                    </a:ext>
                  </a:extLst>
                </a:gridCol>
                <a:gridCol w="2520950">
                  <a:extLst>
                    <a:ext uri="{9D8B030D-6E8A-4147-A177-3AD203B41FA5}">
                      <a16:colId xmlns="" xmlns:a16="http://schemas.microsoft.com/office/drawing/2014/main" val="20002"/>
                    </a:ext>
                  </a:extLst>
                </a:gridCol>
                <a:gridCol w="2447925">
                  <a:extLst>
                    <a:ext uri="{9D8B030D-6E8A-4147-A177-3AD203B41FA5}">
                      <a16:colId xmlns="" xmlns:a16="http://schemas.microsoft.com/office/drawing/2014/main" val="20003"/>
                    </a:ext>
                  </a:extLst>
                </a:gridCol>
              </a:tblGrid>
              <a:tr h="779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Cl</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Br</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I</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597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Cl</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Stays yellow solution (no reaction)</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Stays brown solution (no reaction)</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584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Br</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28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51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I</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1800" b="0" i="0" u="none" strike="noStrike" cap="none" normalizeH="0" baseline="-2500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3"/>
                  </a:ext>
                </a:extLst>
              </a:tr>
            </a:tbl>
          </a:graphicData>
        </a:graphic>
      </p:graphicFrame>
      <p:sp>
        <p:nvSpPr>
          <p:cNvPr id="17437" name="TextBox 5"/>
          <p:cNvSpPr txBox="1">
            <a:spLocks noChangeArrowheads="1"/>
          </p:cNvSpPr>
          <p:nvPr/>
        </p:nvSpPr>
        <p:spPr bwMode="auto">
          <a:xfrm>
            <a:off x="6091238" y="6581776"/>
            <a:ext cx="4608512" cy="276225"/>
          </a:xfrm>
          <a:prstGeom prst="rect">
            <a:avLst/>
          </a:prstGeom>
          <a:noFill/>
          <a:ln w="9525">
            <a:noFill/>
            <a:miter lim="800000"/>
            <a:headEnd/>
            <a:tailEnd/>
          </a:ln>
        </p:spPr>
        <p:txBody>
          <a:bodyPr>
            <a:spAutoFit/>
          </a:bodyPr>
          <a:lstStyle/>
          <a:p>
            <a:r>
              <a:rPr lang="en-GB" sz="1200">
                <a:solidFill>
                  <a:srgbClr val="000000"/>
                </a:solidFill>
                <a:latin typeface="Verdana" pitchFamily="34" charset="0"/>
              </a:rPr>
              <a:t>© www.chemsheets.co.uk          AS 035     10-Jul-12</a:t>
            </a:r>
          </a:p>
        </p:txBody>
      </p:sp>
    </p:spTree>
    <p:extLst>
      <p:ext uri="{BB962C8B-B14F-4D97-AF65-F5344CB8AC3E}">
        <p14:creationId xmlns:p14="http://schemas.microsoft.com/office/powerpoint/2010/main" val="3614342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Group 2"/>
          <p:cNvGraphicFramePr>
            <a:graphicFrameLocks noGrp="1"/>
          </p:cNvGraphicFramePr>
          <p:nvPr/>
        </p:nvGraphicFramePr>
        <p:xfrm>
          <a:off x="1847850" y="692151"/>
          <a:ext cx="8496300" cy="5473701"/>
        </p:xfrm>
        <a:graphic>
          <a:graphicData uri="http://schemas.openxmlformats.org/drawingml/2006/table">
            <a:tbl>
              <a:tblPr/>
              <a:tblGrid>
                <a:gridCol w="857250">
                  <a:extLst>
                    <a:ext uri="{9D8B030D-6E8A-4147-A177-3AD203B41FA5}">
                      <a16:colId xmlns="" xmlns:a16="http://schemas.microsoft.com/office/drawing/2014/main" val="20000"/>
                    </a:ext>
                  </a:extLst>
                </a:gridCol>
                <a:gridCol w="2670175">
                  <a:extLst>
                    <a:ext uri="{9D8B030D-6E8A-4147-A177-3AD203B41FA5}">
                      <a16:colId xmlns="" xmlns:a16="http://schemas.microsoft.com/office/drawing/2014/main" val="20001"/>
                    </a:ext>
                  </a:extLst>
                </a:gridCol>
                <a:gridCol w="2520950">
                  <a:extLst>
                    <a:ext uri="{9D8B030D-6E8A-4147-A177-3AD203B41FA5}">
                      <a16:colId xmlns="" xmlns:a16="http://schemas.microsoft.com/office/drawing/2014/main" val="20002"/>
                    </a:ext>
                  </a:extLst>
                </a:gridCol>
                <a:gridCol w="2447925">
                  <a:extLst>
                    <a:ext uri="{9D8B030D-6E8A-4147-A177-3AD203B41FA5}">
                      <a16:colId xmlns="" xmlns:a16="http://schemas.microsoft.com/office/drawing/2014/main" val="20003"/>
                    </a:ext>
                  </a:extLst>
                </a:gridCol>
              </a:tblGrid>
              <a:tr h="779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Cl</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Br</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I</a:t>
                      </a:r>
                      <a:r>
                        <a:rPr kumimoji="0" lang="en-GB" sz="1600" b="0" i="0" u="none" strike="noStrike" cap="none" normalizeH="0" baseline="-25000">
                          <a:ln>
                            <a:noFill/>
                          </a:ln>
                          <a:solidFill>
                            <a:schemeClr val="tx1"/>
                          </a:solidFill>
                          <a:effectLst/>
                          <a:latin typeface="Arial" charset="0"/>
                          <a:cs typeface="Arial" charset="0"/>
                        </a:rPr>
                        <a:t>2</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597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Cl</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Stays yellow solution (no reaction)</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Stays brown solution (no reaction)</a:t>
                      </a: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584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Br</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Yellow solution forms     (Br</a:t>
                      </a:r>
                      <a:r>
                        <a:rPr kumimoji="0" lang="en-GB" sz="1800" b="0" i="0" u="none" strike="noStrike" cap="none" normalizeH="0" baseline="-25000">
                          <a:ln>
                            <a:noFill/>
                          </a:ln>
                          <a:solidFill>
                            <a:schemeClr val="tx1"/>
                          </a:solidFill>
                          <a:effectLst/>
                          <a:latin typeface="Arial" charset="0"/>
                          <a:cs typeface="Arial" charset="0"/>
                        </a:rPr>
                        <a:t>2</a:t>
                      </a:r>
                      <a:r>
                        <a:rPr kumimoji="0" lang="en-GB" sz="1800" b="0" i="0" u="none" strike="noStrike" cap="none" normalizeH="0" baseline="0">
                          <a:ln>
                            <a:noFill/>
                          </a:ln>
                          <a:solidFill>
                            <a:schemeClr val="tx1"/>
                          </a:solidFill>
                          <a:effectLst/>
                          <a:latin typeface="Arial" charset="0"/>
                          <a:cs typeface="Arial" charset="0"/>
                        </a:rPr>
                        <a:t> forms)</a:t>
                      </a:r>
                      <a:endParaRPr kumimoji="0" lang="en-US" sz="2800" b="0" i="0" u="none" strike="noStrike" cap="none" normalizeH="0" baseline="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cs typeface="Arial" charset="0"/>
                        </a:rPr>
                        <a:t>Cl</a:t>
                      </a:r>
                      <a:r>
                        <a:rPr kumimoji="0" lang="en-GB" sz="1800" b="0" i="0" u="none" strike="noStrike" cap="none" normalizeH="0" baseline="-25000">
                          <a:ln>
                            <a:noFill/>
                          </a:ln>
                          <a:solidFill>
                            <a:schemeClr val="tx1"/>
                          </a:solidFill>
                          <a:effectLst/>
                          <a:latin typeface="Arial" charset="0"/>
                          <a:cs typeface="Arial" charset="0"/>
                        </a:rPr>
                        <a:t>2</a:t>
                      </a:r>
                      <a:r>
                        <a:rPr kumimoji="0" lang="en-GB" sz="1800" b="0" i="0" u="none" strike="noStrike" cap="none" normalizeH="0" baseline="0">
                          <a:ln>
                            <a:noFill/>
                          </a:ln>
                          <a:solidFill>
                            <a:schemeClr val="tx1"/>
                          </a:solidFill>
                          <a:effectLst/>
                          <a:latin typeface="Arial" charset="0"/>
                          <a:cs typeface="Arial" charset="0"/>
                        </a:rPr>
                        <a:t> + 2 Br</a:t>
                      </a:r>
                      <a:r>
                        <a:rPr kumimoji="0" lang="en-GB" sz="2800" b="0" i="0" u="none" strike="noStrike" cap="none" normalizeH="0" baseline="30000">
                          <a:ln>
                            <a:noFill/>
                          </a:ln>
                          <a:solidFill>
                            <a:schemeClr val="tx1"/>
                          </a:solidFill>
                          <a:effectLst/>
                          <a:latin typeface="Arial" charset="0"/>
                          <a:cs typeface="Arial" charset="0"/>
                        </a:rPr>
                        <a:t>-</a:t>
                      </a:r>
                      <a:r>
                        <a:rPr kumimoji="0" lang="en-GB" sz="1800" b="0" i="0" u="none" strike="noStrike" cap="none" normalizeH="0" baseline="0">
                          <a:ln>
                            <a:noFill/>
                          </a:ln>
                          <a:solidFill>
                            <a:schemeClr val="tx1"/>
                          </a:solidFill>
                          <a:effectLst/>
                          <a:latin typeface="Arial" charset="0"/>
                          <a:cs typeface="Arial" charset="0"/>
                        </a:rPr>
                        <a:t>→ 2 Cl</a:t>
                      </a:r>
                      <a:r>
                        <a:rPr kumimoji="0" lang="en-GB" sz="2800" b="0" i="0" u="none" strike="noStrike" cap="none" normalizeH="0" baseline="30000">
                          <a:ln>
                            <a:noFill/>
                          </a:ln>
                          <a:solidFill>
                            <a:schemeClr val="tx1"/>
                          </a:solidFill>
                          <a:effectLst/>
                          <a:latin typeface="Arial" charset="0"/>
                          <a:cs typeface="Arial" charset="0"/>
                        </a:rPr>
                        <a:t>-</a:t>
                      </a:r>
                      <a:r>
                        <a:rPr kumimoji="0" lang="en-GB" sz="1800" b="0" i="0" u="none" strike="noStrike" cap="none" normalizeH="0" baseline="0">
                          <a:ln>
                            <a:noFill/>
                          </a:ln>
                          <a:solidFill>
                            <a:schemeClr val="tx1"/>
                          </a:solidFill>
                          <a:effectLst/>
                          <a:latin typeface="Arial" charset="0"/>
                          <a:cs typeface="Arial" charset="0"/>
                        </a:rPr>
                        <a:t> + Br</a:t>
                      </a:r>
                      <a:r>
                        <a:rPr kumimoji="0" lang="en-GB" sz="1800" b="0" i="0" u="none" strike="noStrike" cap="none" normalizeH="0" baseline="-25000">
                          <a:ln>
                            <a:noFill/>
                          </a:ln>
                          <a:solidFill>
                            <a:schemeClr val="tx1"/>
                          </a:solidFill>
                          <a:effectLst/>
                          <a:latin typeface="Arial" charset="0"/>
                          <a:cs typeface="Arial" charset="0"/>
                        </a:rPr>
                        <a:t>2</a:t>
                      </a:r>
                      <a:endParaRPr kumimoji="0" lang="en-GB" sz="28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51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cs typeface="Arial" charset="0"/>
                        </a:rPr>
                        <a:t>I</a:t>
                      </a:r>
                      <a:r>
                        <a:rPr kumimoji="0" lang="en-GB" sz="1600" b="0" i="0" u="none" strike="noStrike" cap="none" normalizeH="0" baseline="30000">
                          <a:ln>
                            <a:noFill/>
                          </a:ln>
                          <a:solidFill>
                            <a:schemeClr val="tx1"/>
                          </a:solidFill>
                          <a:effectLst/>
                          <a:latin typeface="Arial" charset="0"/>
                          <a:cs typeface="Arial" charset="0"/>
                        </a:rPr>
                        <a:t>–</a:t>
                      </a:r>
                      <a:r>
                        <a:rPr kumimoji="0" lang="en-GB" sz="1600" b="0" i="0" u="none" strike="noStrike" cap="none" normalizeH="0" baseline="0">
                          <a:ln>
                            <a:noFill/>
                          </a:ln>
                          <a:solidFill>
                            <a:schemeClr val="tx1"/>
                          </a:solidFill>
                          <a:effectLst/>
                          <a:latin typeface="Arial" charset="0"/>
                          <a:cs typeface="Arial" charset="0"/>
                        </a:rPr>
                        <a:t>(aq)</a:t>
                      </a:r>
                      <a:endParaRPr kumimoji="0" lang="en-US" sz="16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50000"/>
                        </a:spcAft>
                        <a:buClrTx/>
                        <a:buSzTx/>
                        <a:buFontTx/>
                        <a:buNone/>
                        <a:tabLst/>
                      </a:pPr>
                      <a:endParaRPr kumimoji="0" lang="en-GB" sz="1800" b="0" i="0" u="none" strike="noStrike" cap="none" normalizeH="0" baseline="-2500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cs typeface="Arial" charset="0"/>
                      </a:endParaRPr>
                    </a:p>
                  </a:txBody>
                  <a:tcPr marL="90000" marR="90000" marT="4680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3"/>
                  </a:ext>
                </a:extLst>
              </a:tr>
            </a:tbl>
          </a:graphicData>
        </a:graphic>
      </p:graphicFrame>
      <p:sp>
        <p:nvSpPr>
          <p:cNvPr id="18461" name="TextBox 5"/>
          <p:cNvSpPr txBox="1">
            <a:spLocks noChangeArrowheads="1"/>
          </p:cNvSpPr>
          <p:nvPr/>
        </p:nvSpPr>
        <p:spPr bwMode="auto">
          <a:xfrm>
            <a:off x="6091238" y="6581776"/>
            <a:ext cx="4608512" cy="276225"/>
          </a:xfrm>
          <a:prstGeom prst="rect">
            <a:avLst/>
          </a:prstGeom>
          <a:noFill/>
          <a:ln w="9525">
            <a:noFill/>
            <a:miter lim="800000"/>
            <a:headEnd/>
            <a:tailEnd/>
          </a:ln>
        </p:spPr>
        <p:txBody>
          <a:bodyPr>
            <a:spAutoFit/>
          </a:bodyPr>
          <a:lstStyle/>
          <a:p>
            <a:r>
              <a:rPr lang="en-GB" sz="1200">
                <a:solidFill>
                  <a:srgbClr val="000000"/>
                </a:solidFill>
                <a:latin typeface="Verdana" pitchFamily="34" charset="0"/>
              </a:rPr>
              <a:t>© www.chemsheets.co.uk          AS 035     10-Jul-12</a:t>
            </a:r>
          </a:p>
        </p:txBody>
      </p:sp>
    </p:spTree>
    <p:extLst>
      <p:ext uri="{BB962C8B-B14F-4D97-AF65-F5344CB8AC3E}">
        <p14:creationId xmlns:p14="http://schemas.microsoft.com/office/powerpoint/2010/main" val="2064405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1005</Words>
  <Application>Microsoft Office PowerPoint</Application>
  <PresentationFormat>Widescreen</PresentationFormat>
  <Paragraphs>204</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Black</vt:lpstr>
      <vt:lpstr>Calibri</vt:lpstr>
      <vt:lpstr>Calibri Light</vt:lpstr>
      <vt:lpstr>Verdana</vt:lpstr>
      <vt:lpstr>Wingdings</vt:lpstr>
      <vt:lpstr>Office Theme</vt:lpstr>
      <vt:lpstr>Do Now</vt:lpstr>
      <vt:lpstr>Experiment</vt:lpstr>
      <vt:lpstr>What did we discover?</vt:lpstr>
      <vt:lpstr>Colours when cyclohexane added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an oxidising agent?</vt:lpstr>
      <vt:lpstr>PowerPoint Presentation</vt:lpstr>
      <vt:lpstr>Oxidising power trend:  Cl2 &gt; Br2 &gt; I2</vt:lpstr>
      <vt:lpstr>Explain why chlorine can displace both bromine and iodine</vt:lpstr>
      <vt:lpstr>Finisher for 10!</vt:lpstr>
      <vt:lpstr>PowerPoint Presentation</vt:lpstr>
      <vt:lpstr>Disproportionation reactions of chlorine</vt:lpstr>
      <vt:lpstr>Disproportionation reactions of chlorine</vt:lpstr>
      <vt:lpstr>Disproportionation reactions of chlorine</vt:lpstr>
      <vt:lpstr>Summary Questions</vt:lpstr>
      <vt:lpstr>Summary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Charlotte Murray</dc:creator>
  <cp:lastModifiedBy>Charlotte Murray</cp:lastModifiedBy>
  <cp:revision>12</cp:revision>
  <dcterms:created xsi:type="dcterms:W3CDTF">2017-12-12T17:08:00Z</dcterms:created>
  <dcterms:modified xsi:type="dcterms:W3CDTF">2017-12-18T10:29:17Z</dcterms:modified>
</cp:coreProperties>
</file>