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561" r:id="rId2"/>
    <p:sldId id="492" r:id="rId3"/>
    <p:sldId id="523" r:id="rId4"/>
    <p:sldId id="524" r:id="rId5"/>
    <p:sldId id="525" r:id="rId6"/>
    <p:sldId id="526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54" r:id="rId16"/>
    <p:sldId id="552" r:id="rId17"/>
    <p:sldId id="540" r:id="rId18"/>
    <p:sldId id="555" r:id="rId19"/>
    <p:sldId id="556" r:id="rId20"/>
    <p:sldId id="557" r:id="rId21"/>
    <p:sldId id="558" r:id="rId22"/>
    <p:sldId id="560" r:id="rId23"/>
    <p:sldId id="539" r:id="rId24"/>
    <p:sldId id="559" r:id="rId25"/>
    <p:sldId id="541" r:id="rId26"/>
    <p:sldId id="542" r:id="rId27"/>
    <p:sldId id="543" r:id="rId28"/>
    <p:sldId id="544" r:id="rId29"/>
    <p:sldId id="545" r:id="rId30"/>
    <p:sldId id="546" r:id="rId31"/>
    <p:sldId id="547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2C6"/>
    <a:srgbClr val="66FFFF"/>
    <a:srgbClr val="5E0A58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04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ower_swoosh_graphic_elemen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 descr="atom_element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tom_element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</p:spPr>
        <p:txBody>
          <a:bodyPr/>
          <a:lstStyle/>
          <a:p>
            <a:fld id="{0402902D-A5F5-4D7D-AAA7-32469BA0BC4D}" type="datetimeFigureOut">
              <a:rPr lang="en-US"/>
              <a:pPr/>
              <a:t>4/12/2018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294" y="6394450"/>
            <a:ext cx="392906" cy="274320"/>
          </a:xfrm>
          <a:prstGeom prst="rect">
            <a:avLst/>
          </a:prstGeom>
        </p:spPr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3200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004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89" y="465512"/>
            <a:ext cx="262962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0" y="465513"/>
            <a:ext cx="5286375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389" y="3746500"/>
            <a:ext cx="262962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8" r:id="rId16"/>
    <p:sldLayoutId id="214748367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64704"/>
            <a:ext cx="8305800" cy="590465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 smtClean="0"/>
              <a:t>What is an ‘electrophile’?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 smtClean="0"/>
              <a:t>What does a curly arrow represent?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 smtClean="0"/>
              <a:t>What is meant by ‘</a:t>
            </a:r>
            <a:r>
              <a:rPr lang="en-GB" dirty="0" err="1" smtClean="0"/>
              <a:t>heterolytic</a:t>
            </a:r>
            <a:r>
              <a:rPr lang="en-GB" dirty="0" smtClean="0"/>
              <a:t> fission’?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 smtClean="0"/>
              <a:t>What is meant by ‘</a:t>
            </a:r>
            <a:r>
              <a:rPr lang="en-GB" dirty="0" err="1" smtClean="0"/>
              <a:t>homolytic</a:t>
            </a:r>
            <a:r>
              <a:rPr lang="en-GB" dirty="0" smtClean="0"/>
              <a:t> fission’?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 smtClean="0"/>
              <a:t>Give an example for question 3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 smtClean="0"/>
              <a:t>Give an example for question 4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 smtClean="0"/>
              <a:t>What is the mechanism know as when but-1-ene reacts with hydrogen bromide?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 smtClean="0"/>
              <a:t>Draw this mechanism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620" y="136029"/>
            <a:ext cx="8229600" cy="639763"/>
          </a:xfrm>
        </p:spPr>
        <p:txBody>
          <a:bodyPr/>
          <a:lstStyle/>
          <a:p>
            <a:pPr algn="ctr"/>
            <a:r>
              <a:rPr lang="en-GB" dirty="0" smtClean="0"/>
              <a:t>Do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6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2276872"/>
            <a:ext cx="6172200" cy="1143000"/>
          </a:xfrm>
        </p:spPr>
        <p:txBody>
          <a:bodyPr>
            <a:normAutofit/>
          </a:bodyPr>
          <a:lstStyle/>
          <a:p>
            <a:r>
              <a:rPr lang="en-GB" sz="5600" b="1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8290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764" y="2268030"/>
            <a:ext cx="6172200" cy="1143000"/>
          </a:xfrm>
        </p:spPr>
        <p:txBody>
          <a:bodyPr>
            <a:noAutofit/>
          </a:bodyPr>
          <a:lstStyle/>
          <a:p>
            <a:r>
              <a:rPr lang="en-GB" sz="5600" dirty="0"/>
              <a:t>Is Iodine more or less electronegative than Chlorine?</a:t>
            </a:r>
          </a:p>
        </p:txBody>
      </p:sp>
    </p:spTree>
    <p:extLst>
      <p:ext uri="{BB962C8B-B14F-4D97-AF65-F5344CB8AC3E}">
        <p14:creationId xmlns:p14="http://schemas.microsoft.com/office/powerpoint/2010/main" val="16985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0" y="2348880"/>
            <a:ext cx="6172200" cy="1143000"/>
          </a:xfrm>
        </p:spPr>
        <p:txBody>
          <a:bodyPr>
            <a:normAutofit/>
          </a:bodyPr>
          <a:lstStyle/>
          <a:p>
            <a:r>
              <a:rPr lang="en-GB" sz="5600" b="1" dirty="0"/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13381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Formula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0405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/>
              <a:t>Haloalkanes have an alkane skeleton with </a:t>
            </a:r>
            <a:r>
              <a:rPr lang="en-GB" sz="3600" b="1" u="sng" dirty="0" smtClean="0"/>
              <a:t>one or more </a:t>
            </a:r>
            <a:r>
              <a:rPr lang="en-GB" sz="3600" dirty="0" smtClean="0"/>
              <a:t>halogen atoms in place of hydrogen atoms.</a:t>
            </a:r>
          </a:p>
          <a:p>
            <a:pPr>
              <a:lnSpc>
                <a:spcPct val="150000"/>
              </a:lnSpc>
            </a:pP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 smtClean="0"/>
              <a:t>The general formula of a </a:t>
            </a:r>
            <a:r>
              <a:rPr lang="en-GB" sz="3600" dirty="0" err="1" smtClean="0"/>
              <a:t>haloalkane</a:t>
            </a:r>
            <a:r>
              <a:rPr lang="en-GB" sz="3600" dirty="0" smtClean="0"/>
              <a:t> with a single halogen atom is </a:t>
            </a:r>
            <a:r>
              <a:rPr lang="en-GB" sz="3600" dirty="0" smtClean="0">
                <a:solidFill>
                  <a:srgbClr val="FF0000"/>
                </a:solidFill>
              </a:rPr>
              <a:t>C</a:t>
            </a:r>
            <a:r>
              <a:rPr lang="en-GB" sz="3600" baseline="-25000" dirty="0" smtClean="0">
                <a:solidFill>
                  <a:srgbClr val="FF0000"/>
                </a:solidFill>
              </a:rPr>
              <a:t>n</a:t>
            </a:r>
            <a:r>
              <a:rPr lang="en-GB" sz="3600" dirty="0" smtClean="0">
                <a:solidFill>
                  <a:srgbClr val="FF0000"/>
                </a:solidFill>
              </a:rPr>
              <a:t>H</a:t>
            </a:r>
            <a:r>
              <a:rPr lang="en-GB" sz="3600" baseline="-25000" dirty="0" smtClean="0">
                <a:solidFill>
                  <a:srgbClr val="FF0000"/>
                </a:solidFill>
              </a:rPr>
              <a:t>2n+1</a:t>
            </a:r>
            <a:r>
              <a:rPr lang="en-GB" sz="3600" dirty="0" smtClean="0">
                <a:solidFill>
                  <a:srgbClr val="FF0000"/>
                </a:solidFill>
              </a:rPr>
              <a:t>X </a:t>
            </a:r>
            <a:r>
              <a:rPr lang="en-GB" sz="3600" dirty="0" smtClean="0"/>
              <a:t>where X is the halogen.</a:t>
            </a:r>
          </a:p>
          <a:p>
            <a:pPr>
              <a:lnSpc>
                <a:spcPct val="150000"/>
              </a:lnSpc>
            </a:pP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 smtClean="0"/>
              <a:t>Haloalkanes are often shortened to R-X.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68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Recap: Name Those Halogens!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101" y="1894800"/>
            <a:ext cx="2796023" cy="216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326" y="1853885"/>
            <a:ext cx="2996480" cy="1834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3675" y="4371911"/>
            <a:ext cx="1800226" cy="1956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8745" y="4535979"/>
            <a:ext cx="3003988" cy="1916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9456" y="2331077"/>
            <a:ext cx="30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189354" y="2390108"/>
            <a:ext cx="30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76484" y="5057906"/>
            <a:ext cx="30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498447" y="5057905"/>
            <a:ext cx="30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4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756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Recap: Name Those Halogens!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101" y="1894800"/>
            <a:ext cx="2796023" cy="216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326" y="1853885"/>
            <a:ext cx="2996480" cy="1834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3675" y="4371911"/>
            <a:ext cx="1800226" cy="1956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8745" y="4535979"/>
            <a:ext cx="3003988" cy="1916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9456" y="2331077"/>
            <a:ext cx="30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189354" y="2390108"/>
            <a:ext cx="30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76484" y="5057906"/>
            <a:ext cx="30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498447" y="5057905"/>
            <a:ext cx="30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4</a:t>
            </a:r>
            <a:endParaRPr lang="en-GB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6660232" y="332656"/>
            <a:ext cx="214730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Are these primary, secondary or tertiary halogenoalkanes?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3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535322" cy="4525965"/>
          </a:xfrm>
        </p:spPr>
        <p:txBody>
          <a:bodyPr/>
          <a:lstStyle/>
          <a:p>
            <a:r>
              <a:rPr lang="en-GB" dirty="0" err="1" smtClean="0"/>
              <a:t>Haloalkanes</a:t>
            </a:r>
            <a:r>
              <a:rPr lang="en-GB" dirty="0" smtClean="0"/>
              <a:t> have a C-X bond.</a:t>
            </a:r>
          </a:p>
          <a:p>
            <a:r>
              <a:rPr lang="en-GB" dirty="0" smtClean="0"/>
              <a:t>This bond is polar, C</a:t>
            </a:r>
            <a:r>
              <a:rPr lang="el-GR" baseline="30000" dirty="0" smtClean="0"/>
              <a:t>δ</a:t>
            </a:r>
            <a:r>
              <a:rPr lang="en-GB" baseline="30000" dirty="0" smtClean="0"/>
              <a:t>+  </a:t>
            </a:r>
            <a:r>
              <a:rPr lang="en-GB" dirty="0" smtClean="0"/>
              <a:t>-</a:t>
            </a:r>
            <a:r>
              <a:rPr lang="en-GB" baseline="30000" dirty="0" smtClean="0"/>
              <a:t>  </a:t>
            </a:r>
            <a:r>
              <a:rPr lang="en-GB" dirty="0" smtClean="0"/>
              <a:t>X</a:t>
            </a:r>
            <a:r>
              <a:rPr lang="el-GR" baseline="30000" dirty="0" smtClean="0"/>
              <a:t>δ</a:t>
            </a:r>
            <a:r>
              <a:rPr lang="en-GB" baseline="30000" dirty="0" smtClean="0"/>
              <a:t>- </a:t>
            </a:r>
            <a:r>
              <a:rPr lang="en-GB" dirty="0" smtClean="0"/>
              <a:t>because halogens are more electronegative than carbon.</a:t>
            </a:r>
          </a:p>
          <a:p>
            <a:r>
              <a:rPr lang="en-GB" dirty="0" smtClean="0"/>
              <a:t>Look at the table. What happens to the </a:t>
            </a:r>
            <a:r>
              <a:rPr lang="en-GB" dirty="0" err="1" smtClean="0"/>
              <a:t>electronegativity</a:t>
            </a:r>
            <a:r>
              <a:rPr lang="en-GB" dirty="0" smtClean="0"/>
              <a:t> as you go down the group?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Bond Polarity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336642"/>
              </p:ext>
            </p:extLst>
          </p:nvPr>
        </p:nvGraphicFramePr>
        <p:xfrm>
          <a:off x="2428860" y="3643314"/>
          <a:ext cx="5021688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10844"/>
                <a:gridCol w="2510844"/>
              </a:tblGrid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Element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Electronegativity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FF0000"/>
                          </a:solidFill>
                        </a:rPr>
                        <a:t>Carbon</a:t>
                      </a:r>
                      <a:endParaRPr lang="en-GB" sz="24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GB" sz="24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</a:tr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Fluorine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4.0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Chlorine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3.5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Bromine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2.8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Iodine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2.6</a:t>
                      </a:r>
                      <a:endParaRPr lang="en-GB" sz="24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Bond Polarity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343900" cy="48666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halogens are </a:t>
            </a:r>
            <a:r>
              <a:rPr lang="en-GB" sz="2400" b="1" dirty="0" smtClean="0"/>
              <a:t>more</a:t>
            </a:r>
            <a:r>
              <a:rPr lang="en-GB" sz="2400" dirty="0" smtClean="0"/>
              <a:t> electronegative than carbon.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Why do you think the carbon has a partial positive charge?</a:t>
            </a:r>
          </a:p>
          <a:p>
            <a:pPr marL="0" indent="0">
              <a:buNone/>
            </a:pPr>
            <a:r>
              <a:rPr lang="en-GB" sz="2400" i="1" dirty="0" smtClean="0">
                <a:solidFill>
                  <a:srgbClr val="FF0000"/>
                </a:solidFill>
              </a:rPr>
              <a:t>Because it is considered electron deficient – the electrons are more attracted to the halogen.</a:t>
            </a:r>
          </a:p>
          <a:p>
            <a:pPr marL="0" indent="0">
              <a:buNone/>
            </a:pPr>
            <a:r>
              <a:rPr lang="en-GB" sz="2400" dirty="0" smtClean="0"/>
              <a:t>2. Which </a:t>
            </a:r>
            <a:r>
              <a:rPr lang="en-GB" sz="2400" dirty="0" err="1" smtClean="0"/>
              <a:t>haloalkane</a:t>
            </a:r>
            <a:r>
              <a:rPr lang="en-GB" sz="2400" dirty="0" smtClean="0"/>
              <a:t> would be the most reactive? Why?</a:t>
            </a:r>
          </a:p>
          <a:p>
            <a:pPr marL="0" indent="0">
              <a:buNone/>
            </a:pPr>
            <a:r>
              <a:rPr lang="en-GB" sz="2400" i="1" dirty="0" smtClean="0">
                <a:solidFill>
                  <a:srgbClr val="FF0000"/>
                </a:solidFill>
              </a:rPr>
              <a:t>C-F because it is the most polar so has the most positive charge. It can be easily attacked. </a:t>
            </a:r>
          </a:p>
          <a:p>
            <a:pPr marL="0" indent="0">
              <a:buNone/>
            </a:pPr>
            <a:r>
              <a:rPr lang="en-GB" sz="2400" dirty="0" smtClean="0"/>
              <a:t>3. Which </a:t>
            </a:r>
            <a:r>
              <a:rPr lang="en-GB" sz="2400" dirty="0" err="1" smtClean="0"/>
              <a:t>haloalkane</a:t>
            </a:r>
            <a:r>
              <a:rPr lang="en-GB" sz="2400" dirty="0" smtClean="0"/>
              <a:t> would be the least reactive? Why?</a:t>
            </a:r>
          </a:p>
          <a:p>
            <a:pPr marL="0" indent="0">
              <a:buNone/>
            </a:pPr>
            <a:r>
              <a:rPr lang="en-GB" sz="2400" i="1" dirty="0" smtClean="0">
                <a:solidFill>
                  <a:srgbClr val="FF0000"/>
                </a:solidFill>
              </a:rPr>
              <a:t>C-I because it is the least polar so has the least positive charge. It cannot be attacked easily. 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Added to water</a:t>
            </a:r>
          </a:p>
          <a:p>
            <a:endParaRPr lang="en-GB" dirty="0"/>
          </a:p>
          <a:p>
            <a:r>
              <a:rPr lang="en-GB" dirty="0" smtClean="0"/>
              <a:t>Water molecule contains polar bonds</a:t>
            </a:r>
          </a:p>
          <a:p>
            <a:endParaRPr lang="en-GB" dirty="0"/>
          </a:p>
          <a:p>
            <a:r>
              <a:rPr lang="en-GB" dirty="0" smtClean="0"/>
              <a:t>Oxygen atom attracted to carbon in halogenoalkane</a:t>
            </a:r>
          </a:p>
          <a:p>
            <a:endParaRPr lang="en-GB" dirty="0"/>
          </a:p>
          <a:p>
            <a:r>
              <a:rPr lang="en-GB" dirty="0" smtClean="0"/>
              <a:t>RX + H</a:t>
            </a:r>
            <a:r>
              <a:rPr lang="en-GB" baseline="-25000" dirty="0" smtClean="0"/>
              <a:t>2</a:t>
            </a:r>
            <a:r>
              <a:rPr lang="en-GB" dirty="0" smtClean="0"/>
              <a:t>O </a:t>
            </a:r>
            <a:r>
              <a:rPr lang="en-GB" dirty="0" smtClean="0">
                <a:sym typeface="Wingdings" panose="05000000000000000000" pitchFamily="2" charset="2"/>
              </a:rPr>
              <a:t> ROH + HX	or 	RX + H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O  ROH + H</a:t>
            </a:r>
            <a:r>
              <a:rPr lang="en-GB" baseline="30000" dirty="0" smtClean="0">
                <a:sym typeface="Wingdings" panose="05000000000000000000" pitchFamily="2" charset="2"/>
              </a:rPr>
              <a:t>+</a:t>
            </a:r>
            <a:r>
              <a:rPr lang="en-GB" dirty="0" smtClean="0">
                <a:sym typeface="Wingdings" panose="05000000000000000000" pitchFamily="2" charset="2"/>
              </a:rPr>
              <a:t> + X</a:t>
            </a:r>
            <a:r>
              <a:rPr lang="en-GB" baseline="30000" dirty="0" smtClean="0">
                <a:sym typeface="Wingdings" panose="05000000000000000000" pitchFamily="2" charset="2"/>
              </a:rPr>
              <a:t>-</a:t>
            </a:r>
          </a:p>
          <a:p>
            <a:endParaRPr lang="en-GB" baseline="30000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ROH = alcohol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Hydrolysis Reactions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8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980728"/>
            <a:ext cx="8172400" cy="4392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What do we use to test for halide ions?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 smtClean="0"/>
              <a:t>What results would you see if a) chloride is present? b) bromide is present? c) iodide is present?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955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636912"/>
            <a:ext cx="5257800" cy="860425"/>
          </a:xfrm>
        </p:spPr>
        <p:txBody>
          <a:bodyPr/>
          <a:lstStyle/>
          <a:p>
            <a:pPr algn="ctr"/>
            <a:r>
              <a:rPr lang="en-GB" dirty="0" err="1" smtClean="0"/>
              <a:t>Halogenoalkanes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lide ions test 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0"/>
          <a:stretch/>
        </p:blipFill>
        <p:spPr bwMode="auto">
          <a:xfrm>
            <a:off x="1043608" y="116632"/>
            <a:ext cx="7272808" cy="509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75656" y="5212972"/>
            <a:ext cx="6624736" cy="13123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How could you measure the rate of the hydrolysis reaction?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881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lide ions test 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0"/>
          <a:stretch/>
        </p:blipFill>
        <p:spPr bwMode="auto">
          <a:xfrm>
            <a:off x="467544" y="404664"/>
            <a:ext cx="513800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868144" y="404664"/>
            <a:ext cx="3002051" cy="540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 would be the solvent in the reaction and why?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What would you control?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What you be difficult carrying out this experiment?</a:t>
            </a:r>
            <a:endParaRPr lang="en-GB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755576" y="4653136"/>
            <a:ext cx="4608512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What would you compare?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554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920672"/>
              </p:ext>
            </p:extLst>
          </p:nvPr>
        </p:nvGraphicFramePr>
        <p:xfrm>
          <a:off x="467544" y="1052736"/>
          <a:ext cx="8305800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2900"/>
                <a:gridCol w="4152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Same structure</a:t>
                      </a:r>
                      <a:r>
                        <a:rPr lang="en-GB" sz="4000" baseline="0" dirty="0" smtClean="0"/>
                        <a:t> but different halogen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Result</a:t>
                      </a:r>
                      <a:endParaRPr lang="en-GB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1-iodobutane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Fastest</a:t>
                      </a:r>
                      <a:endParaRPr lang="en-GB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1-bromobutane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1-chlorobutane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Slowest</a:t>
                      </a:r>
                      <a:endParaRPr lang="en-GB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123728" y="5517232"/>
            <a:ext cx="504056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Does this surprise you?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919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 </a:t>
            </a:r>
            <a:r>
              <a:rPr lang="en-GB" dirty="0" err="1" smtClean="0"/>
              <a:t>Haloalkanes</a:t>
            </a:r>
            <a:r>
              <a:rPr lang="en-GB" dirty="0" smtClean="0"/>
              <a:t> React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When haloalkanes react it is almost always the C-X bond that breaks.</a:t>
            </a:r>
          </a:p>
          <a:p>
            <a:endParaRPr lang="en-GB" sz="2400" dirty="0"/>
          </a:p>
          <a:p>
            <a:r>
              <a:rPr lang="en-GB" sz="2400" dirty="0" smtClean="0"/>
              <a:t>There are </a:t>
            </a:r>
            <a:r>
              <a:rPr lang="en-GB" sz="2400" b="1" dirty="0" smtClean="0"/>
              <a:t>two</a:t>
            </a:r>
            <a:r>
              <a:rPr lang="en-GB" sz="2400" dirty="0" smtClean="0"/>
              <a:t> factors that determine how readily the C-X bond breaks: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200" dirty="0" smtClean="0"/>
              <a:t>1. The </a:t>
            </a:r>
            <a:r>
              <a:rPr lang="en-GB" sz="3200" dirty="0"/>
              <a:t>C</a:t>
            </a:r>
            <a:r>
              <a:rPr lang="el-GR" sz="3200" baseline="30000" dirty="0"/>
              <a:t>δ</a:t>
            </a:r>
            <a:r>
              <a:rPr lang="en-GB" sz="3200" baseline="30000" dirty="0"/>
              <a:t>+    </a:t>
            </a:r>
            <a:r>
              <a:rPr lang="en-GB" sz="3200" dirty="0"/>
              <a:t>X</a:t>
            </a:r>
            <a:r>
              <a:rPr lang="el-GR" sz="3200" baseline="30000" dirty="0" smtClean="0"/>
              <a:t>δ</a:t>
            </a:r>
            <a:r>
              <a:rPr lang="en-GB" sz="3200" baseline="30000" dirty="0" smtClean="0"/>
              <a:t> </a:t>
            </a:r>
            <a:r>
              <a:rPr lang="en-GB" sz="3200" dirty="0" smtClean="0"/>
              <a:t>bond polarity</a:t>
            </a:r>
          </a:p>
          <a:p>
            <a:pPr marL="0" indent="0">
              <a:buNone/>
            </a:pPr>
            <a:r>
              <a:rPr lang="en-GB" sz="3200" dirty="0" smtClean="0"/>
              <a:t>2. The C-X bond enthalpy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00232" y="3786190"/>
            <a:ext cx="2125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0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535322" cy="4525965"/>
          </a:xfrm>
        </p:spPr>
        <p:txBody>
          <a:bodyPr/>
          <a:lstStyle/>
          <a:p>
            <a:r>
              <a:rPr lang="en-GB" dirty="0" err="1" smtClean="0"/>
              <a:t>Haloalkanes</a:t>
            </a:r>
            <a:r>
              <a:rPr lang="en-GB" dirty="0" smtClean="0"/>
              <a:t> have a C-X bond.</a:t>
            </a:r>
          </a:p>
          <a:p>
            <a:r>
              <a:rPr lang="en-GB" dirty="0" smtClean="0"/>
              <a:t>This bond is polar, C</a:t>
            </a:r>
            <a:r>
              <a:rPr lang="el-GR" baseline="30000" dirty="0" smtClean="0"/>
              <a:t>δ</a:t>
            </a:r>
            <a:r>
              <a:rPr lang="en-GB" baseline="30000" dirty="0" smtClean="0"/>
              <a:t>+  </a:t>
            </a:r>
            <a:r>
              <a:rPr lang="en-GB" dirty="0" smtClean="0"/>
              <a:t>-</a:t>
            </a:r>
            <a:r>
              <a:rPr lang="en-GB" baseline="30000" dirty="0" smtClean="0"/>
              <a:t>  </a:t>
            </a:r>
            <a:r>
              <a:rPr lang="en-GB" dirty="0" smtClean="0"/>
              <a:t>X</a:t>
            </a:r>
            <a:r>
              <a:rPr lang="el-GR" baseline="30000" dirty="0" smtClean="0"/>
              <a:t>δ</a:t>
            </a:r>
            <a:r>
              <a:rPr lang="en-GB" baseline="30000" dirty="0" smtClean="0"/>
              <a:t>- </a:t>
            </a:r>
            <a:r>
              <a:rPr lang="en-GB" dirty="0" smtClean="0"/>
              <a:t>because halogens are more electronegative than carbon.</a:t>
            </a:r>
          </a:p>
          <a:p>
            <a:r>
              <a:rPr lang="en-GB" dirty="0" smtClean="0"/>
              <a:t>Look at the table. What happens to the </a:t>
            </a:r>
            <a:r>
              <a:rPr lang="en-GB" dirty="0" err="1" smtClean="0"/>
              <a:t>electronegativity</a:t>
            </a:r>
            <a:r>
              <a:rPr lang="en-GB" dirty="0" smtClean="0"/>
              <a:t> as you go down the group?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Bond Polarity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28860" y="3643314"/>
          <a:ext cx="5021688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10844"/>
                <a:gridCol w="2510844"/>
              </a:tblGrid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Element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Electronegativity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FF0000"/>
                          </a:solidFill>
                        </a:rPr>
                        <a:t>Carbon</a:t>
                      </a:r>
                      <a:endParaRPr lang="en-GB" sz="24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GB" sz="24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</a:tr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Fluorine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4.0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Chlorine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3.5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Bromine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2.8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2561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Iodine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2.6</a:t>
                      </a:r>
                      <a:endParaRPr lang="en-GB" sz="24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72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Bond Enthalpy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593761" y="1944709"/>
            <a:ext cx="6162541" cy="4031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05129" y="2511381"/>
            <a:ext cx="4481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What is meant by the word “enthalpy”?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Bond Enthalpy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593761" y="1944709"/>
            <a:ext cx="6162541" cy="4031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05129" y="2511380"/>
            <a:ext cx="4481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Measure of energy!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Bond Enthalpy</a:t>
            </a:r>
            <a:endParaRPr lang="en-GB" sz="48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932955"/>
              </p:ext>
            </p:extLst>
          </p:nvPr>
        </p:nvGraphicFramePr>
        <p:xfrm>
          <a:off x="3524250" y="465138"/>
          <a:ext cx="5286376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43188"/>
                <a:gridCol w="2643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Bond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r>
                        <a:rPr lang="en-GB" sz="2400" baseline="0" dirty="0" smtClean="0"/>
                        <a:t>E/kJmol</a:t>
                      </a:r>
                      <a:r>
                        <a:rPr lang="en-GB" sz="2400" baseline="30000" dirty="0" smtClean="0"/>
                        <a:t>-1</a:t>
                      </a:r>
                      <a:endParaRPr lang="en-GB" sz="2400" baseline="30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C-F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467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C-H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413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C-</a:t>
                      </a:r>
                      <a:r>
                        <a:rPr lang="en-GB" sz="2400" dirty="0" err="1" smtClean="0"/>
                        <a:t>Cl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346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C-Br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290</a:t>
                      </a:r>
                      <a:endParaRPr lang="en-GB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C-I</a:t>
                      </a:r>
                      <a:endParaRPr lang="en-GB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228</a:t>
                      </a:r>
                      <a:endParaRPr lang="en-GB" sz="24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013823" y="3733621"/>
            <a:ext cx="4466915" cy="2425700"/>
          </a:xfrm>
        </p:spPr>
        <p:txBody>
          <a:bodyPr>
            <a:noAutofit/>
          </a:bodyPr>
          <a:lstStyle/>
          <a:p>
            <a:r>
              <a:rPr lang="en-GB" sz="3200" dirty="0" smtClean="0"/>
              <a:t>What can you say about the bond enthalpies between the different bonds?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011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Bond Enthalpy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Fluorine is the smallest atom of the halogens and the shared electrons in the C-F bond are strongly attracted to the fluorine nucleus.</a:t>
            </a:r>
          </a:p>
          <a:p>
            <a:r>
              <a:rPr lang="en-GB" dirty="0" smtClean="0"/>
              <a:t>This makes it a very strong bond.</a:t>
            </a:r>
          </a:p>
          <a:p>
            <a:r>
              <a:rPr lang="en-GB" dirty="0" smtClean="0"/>
              <a:t>As we go down the group, the shared electrons are getting further and further away from the attractive nucleus (increase in shielding), so the bonds become weaker.</a:t>
            </a:r>
          </a:p>
          <a:p>
            <a:r>
              <a:rPr lang="en-GB" dirty="0" smtClean="0"/>
              <a:t>We would predict that </a:t>
            </a:r>
            <a:r>
              <a:rPr lang="en-GB" dirty="0" err="1" smtClean="0"/>
              <a:t>iodo</a:t>
            </a:r>
            <a:r>
              <a:rPr lang="en-GB" dirty="0" smtClean="0"/>
              <a:t>-compounds, with the weakest bonds would be the most reactive and </a:t>
            </a:r>
            <a:r>
              <a:rPr lang="en-GB" dirty="0" err="1" smtClean="0"/>
              <a:t>fluoro</a:t>
            </a:r>
            <a:r>
              <a:rPr lang="en-GB" dirty="0" smtClean="0"/>
              <a:t>-compounds, with the strongest bonds would be the least reactive. </a:t>
            </a:r>
          </a:p>
        </p:txBody>
      </p:sp>
    </p:spTree>
    <p:extLst>
      <p:ext uri="{BB962C8B-B14F-4D97-AF65-F5344CB8AC3E}">
        <p14:creationId xmlns:p14="http://schemas.microsoft.com/office/powerpoint/2010/main" val="38498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49440" y="334851"/>
            <a:ext cx="6722772" cy="57053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49451" y="2756080"/>
            <a:ext cx="3322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HOLD ON A SECOND!!!!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70892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GB" sz="6200" dirty="0"/>
              <a:t>What numbered group are the halogens?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8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96025" y="450760"/>
            <a:ext cx="3544910" cy="3322750"/>
          </a:xfrm>
          <a:prstGeom prst="cloudCallout">
            <a:avLst>
              <a:gd name="adj1" fmla="val -55983"/>
              <a:gd name="adj2" fmla="val 88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81825" y="1171977"/>
            <a:ext cx="2308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When discussing polarity, the reactivity increases as you go </a:t>
            </a:r>
            <a:r>
              <a:rPr lang="en-GB" sz="2400" b="1" dirty="0" smtClean="0">
                <a:solidFill>
                  <a:schemeClr val="bg1"/>
                </a:solidFill>
              </a:rPr>
              <a:t>up</a:t>
            </a:r>
            <a:r>
              <a:rPr lang="en-GB" sz="2400" dirty="0" smtClean="0">
                <a:solidFill>
                  <a:schemeClr val="bg1"/>
                </a:solidFill>
              </a:rPr>
              <a:t> the group….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253525" y="2628072"/>
            <a:ext cx="3544910" cy="3322750"/>
          </a:xfrm>
          <a:prstGeom prst="cloudCallout">
            <a:avLst>
              <a:gd name="adj1" fmla="val 48105"/>
              <a:gd name="adj2" fmla="val 6908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39325" y="3349289"/>
            <a:ext cx="2308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When discussing enthalpy, the reactivity increases as you go </a:t>
            </a:r>
            <a:r>
              <a:rPr lang="en-GB" sz="2400" b="1" dirty="0" smtClean="0">
                <a:solidFill>
                  <a:schemeClr val="bg1"/>
                </a:solidFill>
              </a:rPr>
              <a:t>down</a:t>
            </a:r>
            <a:r>
              <a:rPr lang="en-GB" sz="2400" dirty="0" smtClean="0">
                <a:solidFill>
                  <a:schemeClr val="bg1"/>
                </a:solidFill>
              </a:rPr>
              <a:t> the group….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439436" y="450761"/>
            <a:ext cx="2530699" cy="3049677"/>
          </a:xfrm>
          <a:prstGeom prst="cloudCallout">
            <a:avLst>
              <a:gd name="adj1" fmla="val 52068"/>
              <a:gd name="adj2" fmla="val 509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69268" y="1056851"/>
            <a:ext cx="1671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So which one is it?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639763"/>
          </a:xfrm>
        </p:spPr>
        <p:txBody>
          <a:bodyPr/>
          <a:lstStyle/>
          <a:p>
            <a:pPr algn="ctr"/>
            <a:r>
              <a:rPr lang="en-GB" dirty="0" smtClean="0"/>
              <a:t>Summary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714500"/>
            <a:ext cx="7543800" cy="478933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dirty="0" smtClean="0"/>
              <a:t>a) Draw the displayed formula for each </a:t>
            </a:r>
            <a:r>
              <a:rPr lang="en-GB" dirty="0" err="1" smtClean="0"/>
              <a:t>haloalkane</a:t>
            </a:r>
            <a:r>
              <a:rPr lang="en-GB" dirty="0" smtClean="0"/>
              <a:t> and mark the polarity of the C-X bond</a:t>
            </a:r>
          </a:p>
          <a:p>
            <a:pPr marL="0" indent="0">
              <a:buNone/>
            </a:pPr>
            <a:r>
              <a:rPr lang="en-GB" dirty="0" smtClean="0"/>
              <a:t>b) Name each </a:t>
            </a:r>
            <a:r>
              <a:rPr lang="en-GB" dirty="0" err="1" smtClean="0"/>
              <a:t>haloalkane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c) Predict which of them would have the highest boiling point and explain your answer.</a:t>
            </a:r>
          </a:p>
          <a:p>
            <a:pPr marL="0" indent="0">
              <a:buNone/>
            </a:pPr>
            <a:r>
              <a:rPr lang="en-GB" dirty="0" err="1" smtClean="0"/>
              <a:t>i</a:t>
            </a:r>
            <a:r>
              <a:rPr lang="en-GB" dirty="0" smtClean="0"/>
              <a:t> CH</a:t>
            </a:r>
            <a:r>
              <a:rPr lang="en-GB" baseline="-25000" dirty="0" smtClean="0"/>
              <a:t>3</a:t>
            </a:r>
            <a:r>
              <a:rPr lang="en-GB" dirty="0" smtClean="0"/>
              <a:t>CH</a:t>
            </a:r>
            <a:r>
              <a:rPr lang="en-GB" baseline="-25000" dirty="0" smtClean="0"/>
              <a:t>2</a:t>
            </a:r>
            <a:r>
              <a:rPr lang="en-GB" dirty="0" smtClean="0"/>
              <a:t>CH</a:t>
            </a:r>
            <a:r>
              <a:rPr lang="en-GB" baseline="-25000" dirty="0" smtClean="0"/>
              <a:t>2</a:t>
            </a:r>
            <a:r>
              <a:rPr lang="en-GB" dirty="0" smtClean="0"/>
              <a:t>CH</a:t>
            </a:r>
            <a:r>
              <a:rPr lang="en-GB" baseline="-25000" dirty="0" smtClean="0"/>
              <a:t>2</a:t>
            </a:r>
            <a:r>
              <a:rPr lang="en-GB" dirty="0" smtClean="0"/>
              <a:t>I</a:t>
            </a:r>
          </a:p>
          <a:p>
            <a:pPr marL="0" indent="0">
              <a:buNone/>
            </a:pPr>
            <a:r>
              <a:rPr lang="en-GB" dirty="0" smtClean="0"/>
              <a:t>ii CH</a:t>
            </a:r>
            <a:r>
              <a:rPr lang="en-GB" baseline="-25000" dirty="0" smtClean="0"/>
              <a:t>3</a:t>
            </a:r>
            <a:r>
              <a:rPr lang="en-GB" dirty="0" smtClean="0"/>
              <a:t>CHBrCH</a:t>
            </a:r>
            <a:r>
              <a:rPr lang="en-GB" baseline="-25000" dirty="0" smtClean="0"/>
              <a:t>3</a:t>
            </a:r>
          </a:p>
          <a:p>
            <a:pPr marL="0" indent="0">
              <a:buNone/>
            </a:pPr>
            <a:r>
              <a:rPr lang="en-GB" dirty="0" smtClean="0"/>
              <a:t>iii CH</a:t>
            </a:r>
            <a:r>
              <a:rPr lang="en-GB" baseline="-25000" dirty="0" smtClean="0"/>
              <a:t>2</a:t>
            </a:r>
            <a:r>
              <a:rPr lang="en-GB" dirty="0" smtClean="0"/>
              <a:t>ClCH</a:t>
            </a:r>
            <a:r>
              <a:rPr lang="en-GB" baseline="-25000" dirty="0" smtClean="0"/>
              <a:t>2</a:t>
            </a:r>
            <a:r>
              <a:rPr lang="en-GB" dirty="0" smtClean="0"/>
              <a:t>CH</a:t>
            </a:r>
            <a:r>
              <a:rPr lang="en-GB" baseline="-25000" dirty="0" smtClean="0"/>
              <a:t>2</a:t>
            </a:r>
            <a:r>
              <a:rPr lang="en-GB" dirty="0" smtClean="0"/>
              <a:t>CH</a:t>
            </a:r>
            <a:r>
              <a:rPr lang="en-GB" baseline="-25000" dirty="0" smtClean="0"/>
              <a:t>3</a:t>
            </a:r>
          </a:p>
          <a:p>
            <a:pPr marL="0" indent="0">
              <a:buNone/>
            </a:pPr>
            <a:r>
              <a:rPr lang="en-GB" dirty="0" smtClean="0"/>
              <a:t>iv CH</a:t>
            </a:r>
            <a:r>
              <a:rPr lang="en-GB" baseline="-25000" dirty="0" smtClean="0"/>
              <a:t>3</a:t>
            </a:r>
            <a:r>
              <a:rPr lang="en-GB" dirty="0" smtClean="0"/>
              <a:t>CH</a:t>
            </a:r>
            <a:r>
              <a:rPr lang="en-GB" baseline="-25000" dirty="0" smtClean="0"/>
              <a:t>2</a:t>
            </a:r>
            <a:r>
              <a:rPr lang="en-GB" dirty="0" smtClean="0"/>
              <a:t>CHBrCH</a:t>
            </a:r>
            <a:r>
              <a:rPr lang="en-GB" baseline="-25000" dirty="0" smtClean="0"/>
              <a:t>3</a:t>
            </a:r>
            <a:endParaRPr lang="en-GB" baseline="-25000" dirty="0"/>
          </a:p>
          <a:p>
            <a:pPr marL="0" indent="0">
              <a:buNone/>
            </a:pPr>
            <a:r>
              <a:rPr lang="en-GB" dirty="0" smtClean="0"/>
              <a:t>2. Why do the haloalkanes get less reactive as we go up the halogen group?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2492896"/>
            <a:ext cx="6172200" cy="1143000"/>
          </a:xfrm>
        </p:spPr>
        <p:txBody>
          <a:bodyPr>
            <a:noAutofit/>
          </a:bodyPr>
          <a:lstStyle/>
          <a:p>
            <a:r>
              <a:rPr lang="en-GB" sz="8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092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564904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GB" sz="6200" dirty="0"/>
              <a:t>Does the reactivity increase or decrease down the group?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600202"/>
            <a:ext cx="61722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1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0" y="2492896"/>
            <a:ext cx="6172200" cy="1143000"/>
          </a:xfrm>
        </p:spPr>
        <p:txBody>
          <a:bodyPr>
            <a:normAutofit/>
          </a:bodyPr>
          <a:lstStyle/>
          <a:p>
            <a:r>
              <a:rPr lang="en-GB" sz="5600" b="1" dirty="0"/>
              <a:t>Decrease</a:t>
            </a:r>
          </a:p>
        </p:txBody>
      </p:sp>
    </p:spTree>
    <p:extLst>
      <p:ext uri="{BB962C8B-B14F-4D97-AF65-F5344CB8AC3E}">
        <p14:creationId xmlns:p14="http://schemas.microsoft.com/office/powerpoint/2010/main" val="35285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2564904"/>
            <a:ext cx="6172200" cy="1143000"/>
          </a:xfrm>
        </p:spPr>
        <p:txBody>
          <a:bodyPr>
            <a:noAutofit/>
          </a:bodyPr>
          <a:lstStyle/>
          <a:p>
            <a:r>
              <a:rPr lang="en-GB" sz="5600" dirty="0"/>
              <a:t>Chlorides, bromides and iodides are together know as what?</a:t>
            </a:r>
          </a:p>
        </p:txBody>
      </p:sp>
    </p:spTree>
    <p:extLst>
      <p:ext uri="{BB962C8B-B14F-4D97-AF65-F5344CB8AC3E}">
        <p14:creationId xmlns:p14="http://schemas.microsoft.com/office/powerpoint/2010/main" val="7173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420888"/>
            <a:ext cx="6172200" cy="1143000"/>
          </a:xfrm>
        </p:spPr>
        <p:txBody>
          <a:bodyPr>
            <a:normAutofit/>
          </a:bodyPr>
          <a:lstStyle/>
          <a:p>
            <a:r>
              <a:rPr lang="en-GB" sz="5600" b="1" dirty="0"/>
              <a:t>Halides</a:t>
            </a:r>
          </a:p>
        </p:txBody>
      </p:sp>
    </p:spTree>
    <p:extLst>
      <p:ext uri="{BB962C8B-B14F-4D97-AF65-F5344CB8AC3E}">
        <p14:creationId xmlns:p14="http://schemas.microsoft.com/office/powerpoint/2010/main" val="381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2564904"/>
            <a:ext cx="6172200" cy="1143000"/>
          </a:xfrm>
        </p:spPr>
        <p:txBody>
          <a:bodyPr>
            <a:noAutofit/>
          </a:bodyPr>
          <a:lstStyle/>
          <a:p>
            <a:r>
              <a:rPr lang="en-GB" sz="5600" dirty="0"/>
              <a:t>Is </a:t>
            </a:r>
            <a:r>
              <a:rPr lang="en-GB" sz="5600" dirty="0" smtClean="0"/>
              <a:t>fluorine </a:t>
            </a:r>
            <a:r>
              <a:rPr lang="en-GB" sz="5600" dirty="0"/>
              <a:t>more or less electronegative than Bromine?</a:t>
            </a:r>
          </a:p>
        </p:txBody>
      </p:sp>
    </p:spTree>
    <p:extLst>
      <p:ext uri="{BB962C8B-B14F-4D97-AF65-F5344CB8AC3E}">
        <p14:creationId xmlns:p14="http://schemas.microsoft.com/office/powerpoint/2010/main" val="23197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6084</TotalTime>
  <Words>806</Words>
  <Application>Microsoft Office PowerPoint</Application>
  <PresentationFormat>On-screen Show (4:3)</PresentationFormat>
  <Paragraphs>149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Perpetua</vt:lpstr>
      <vt:lpstr>Segoe UI</vt:lpstr>
      <vt:lpstr>Wingdings</vt:lpstr>
      <vt:lpstr>PM_atom_molecule</vt:lpstr>
      <vt:lpstr>Do Now</vt:lpstr>
      <vt:lpstr>Halogenoalkanes</vt:lpstr>
      <vt:lpstr>What numbered group are the halogens? </vt:lpstr>
      <vt:lpstr>7</vt:lpstr>
      <vt:lpstr>Does the reactivity increase or decrease down the group? </vt:lpstr>
      <vt:lpstr>Decrease</vt:lpstr>
      <vt:lpstr>Chlorides, bromides and iodides are together know as what?</vt:lpstr>
      <vt:lpstr>Halides</vt:lpstr>
      <vt:lpstr>Is fluorine more or less electronegative than Bromine?</vt:lpstr>
      <vt:lpstr>More</vt:lpstr>
      <vt:lpstr>Is Iodine more or less electronegative than Chlorine?</vt:lpstr>
      <vt:lpstr>Less</vt:lpstr>
      <vt:lpstr>The General Formula</vt:lpstr>
      <vt:lpstr>Recap: Name Those Halogens!</vt:lpstr>
      <vt:lpstr>Recap: Name Those Halogens!</vt:lpstr>
      <vt:lpstr>Bond Polarity</vt:lpstr>
      <vt:lpstr>Bond Polarity</vt:lpstr>
      <vt:lpstr>Hydrolysis Reactions</vt:lpstr>
      <vt:lpstr>PowerPoint Presentation</vt:lpstr>
      <vt:lpstr>PowerPoint Presentation</vt:lpstr>
      <vt:lpstr>PowerPoint Presentation</vt:lpstr>
      <vt:lpstr>Results</vt:lpstr>
      <vt:lpstr>How the Haloalkanes React </vt:lpstr>
      <vt:lpstr>Bond Polarity</vt:lpstr>
      <vt:lpstr>Bond Enthalpy</vt:lpstr>
      <vt:lpstr>Bond Enthalpy</vt:lpstr>
      <vt:lpstr>Bond Enthalpy</vt:lpstr>
      <vt:lpstr>Bond Enthalpy</vt:lpstr>
      <vt:lpstr>PowerPoint Presentation</vt:lpstr>
      <vt:lpstr>PowerPoint Presentation</vt:lpstr>
      <vt:lpstr>Summary Questions</vt:lpstr>
    </vt:vector>
  </TitlesOfParts>
  <Company>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Charlotte Murray</cp:lastModifiedBy>
  <cp:revision>649</cp:revision>
  <cp:lastPrinted>2014-01-14T14:28:45Z</cp:lastPrinted>
  <dcterms:created xsi:type="dcterms:W3CDTF">2011-03-27T12:01:19Z</dcterms:created>
  <dcterms:modified xsi:type="dcterms:W3CDTF">2018-04-12T15:07:03Z</dcterms:modified>
</cp:coreProperties>
</file>