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570" r:id="rId2"/>
    <p:sldId id="549" r:id="rId3"/>
    <p:sldId id="558" r:id="rId4"/>
    <p:sldId id="550" r:id="rId5"/>
    <p:sldId id="551" r:id="rId6"/>
    <p:sldId id="552" r:id="rId7"/>
    <p:sldId id="553" r:id="rId8"/>
    <p:sldId id="563" r:id="rId9"/>
    <p:sldId id="555" r:id="rId10"/>
    <p:sldId id="557" r:id="rId11"/>
    <p:sldId id="564" r:id="rId12"/>
    <p:sldId id="560" r:id="rId13"/>
    <p:sldId id="571" r:id="rId14"/>
    <p:sldId id="561" r:id="rId15"/>
    <p:sldId id="562" r:id="rId16"/>
    <p:sldId id="566" r:id="rId17"/>
    <p:sldId id="565" r:id="rId18"/>
    <p:sldId id="569" r:id="rId19"/>
    <p:sldId id="567" r:id="rId20"/>
    <p:sldId id="568" r:id="rId21"/>
    <p:sldId id="572" r:id="rId22"/>
    <p:sldId id="573" r:id="rId23"/>
    <p:sldId id="574" r:id="rId24"/>
    <p:sldId id="575" r:id="rId25"/>
    <p:sldId id="576" r:id="rId26"/>
    <p:sldId id="577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2C6"/>
    <a:srgbClr val="66FFFF"/>
    <a:srgbClr val="5E0A58"/>
    <a:srgbClr val="FF99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04" autoAdjust="0"/>
  </p:normalViewPr>
  <p:slideViewPr>
    <p:cSldViewPr>
      <p:cViewPr varScale="1">
        <p:scale>
          <a:sx n="60" d="100"/>
          <a:sy n="60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AC9963ED-7B53-4359-ACA3-D72DFD35B8FF}" type="datetimeFigureOut">
              <a:rPr lang="en-GB" smtClean="0"/>
              <a:pPr/>
              <a:t>18/04/2018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FCC02A20-88BE-4DC3-981B-F75F358C9B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1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B59CB398-DD71-4FB3-9AFE-11C88379A9B1}" type="datetimeFigureOut">
              <a:rPr lang="en-GB" smtClean="0"/>
              <a:pPr/>
              <a:t>18/04/2018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3" tIns="47781" rIns="95563" bIns="477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659000F3-3C8D-4961-ADF7-62DB7051DA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c.org/learn-chemistry/resource/res00000638/curly-arrows-and-stereoselectivity-in-organic-reaction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chem.ox.ac.uk/vrchemistry/iom/" TargetMode="External"/><Relationship Id="rId5" Type="http://schemas.openxmlformats.org/officeDocument/2006/relationships/hyperlink" Target="http://science.jbpub.com/organic/movies/" TargetMode="External"/><Relationship Id="rId4" Type="http://schemas.openxmlformats.org/officeDocument/2006/relationships/hyperlink" Target="http://www.rsc.org/learn-chemistry/resource/res00000115/afl-nucleophilic-substitution-reaction-mechanism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RSC mechanisms resource: </a:t>
            </a:r>
            <a:r>
              <a:rPr lang="en-GB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http://www.rsc.org/learn-chemistry/resource/res00000638/curly-arrows-and-stereoselectivity-in-organic-reactions</a:t>
            </a:r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RSC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AfL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task on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nucleophilic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substitution </a:t>
            </a:r>
            <a:r>
              <a:rPr lang="en-GB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http://www.rsc.org/learn-chemistry/resource/res00000115/afl-nucleophilic-substitution-reaction-mechanisms</a:t>
            </a:r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Mechanism animations </a:t>
            </a:r>
            <a:r>
              <a:rPr lang="en-GB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http://science.jbpub.com/organic/movies/</a:t>
            </a:r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Interactive mechanisms </a:t>
            </a:r>
            <a:r>
              <a:rPr lang="en-GB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http://www.chem.ox.ac.uk/vrchemistry/iom/</a:t>
            </a:r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78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512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January 2011 Unit 2 Question 8ab (QW11.2.08)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June 2010 Unit 2 Question 2 (QS10.2.02)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68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how do you test</a:t>
            </a:r>
            <a:r>
              <a:rPr lang="en-GB" baseline="0" dirty="0" smtClean="0"/>
              <a:t> for alkenes – decolourises bromine water – indicates double bond.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2354A-3D5E-4F37-A95A-FACB2D878DD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58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 flipV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 descr="back_ground_el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0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atom_element_larg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3118149" y="44624"/>
            <a:ext cx="7474125" cy="7972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6" descr="upper_swoosh_graphic_element_rever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lower_swoosh_graphic_elemen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Picture 10" descr="atom_element_smal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88224" y="1"/>
            <a:ext cx="2738438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27C7EAA-BE4A-4D34-B99B-1C24A78B0F77}" type="datetimeFigureOut">
              <a:rPr lang="en-GB" smtClean="0"/>
              <a:pPr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atom_element_sma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8224" y="1"/>
            <a:ext cx="2738438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5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5606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654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2865437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25606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None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525658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Draw the full displayed formula and the skeletal formula for each of the following: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lphaLcParenR"/>
            </a:pPr>
            <a:r>
              <a:rPr lang="en-GB" sz="3600" dirty="0"/>
              <a:t>2-bromopentane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3600" dirty="0"/>
              <a:t>2-iodopentane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3600" dirty="0" err="1"/>
              <a:t>Chlorocyclohexane</a:t>
            </a:r>
            <a:endParaRPr lang="en-GB" sz="3600" dirty="0"/>
          </a:p>
          <a:p>
            <a:pPr marL="457200" indent="-457200">
              <a:buFont typeface="+mj-lt"/>
              <a:buAutoNum type="alphaLcParenR"/>
            </a:pPr>
            <a:r>
              <a:rPr lang="en-GB" sz="3600" dirty="0"/>
              <a:t>1,2-dichloropentane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3600" dirty="0"/>
              <a:t>2,2-dibromopentane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3600" dirty="0"/>
              <a:t>1,2,3-triiodocyclopropane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Now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83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Line 2"/>
          <p:cNvSpPr>
            <a:spLocks noChangeShapeType="1"/>
          </p:cNvSpPr>
          <p:nvPr/>
        </p:nvSpPr>
        <p:spPr bwMode="auto">
          <a:xfrm flipH="1">
            <a:off x="886460" y="2045744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8595" name="Line 3"/>
          <p:cNvSpPr>
            <a:spLocks noChangeShapeType="1"/>
          </p:cNvSpPr>
          <p:nvPr/>
        </p:nvSpPr>
        <p:spPr bwMode="auto">
          <a:xfrm>
            <a:off x="1534160" y="2188619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8596" name="Line 4"/>
          <p:cNvSpPr>
            <a:spLocks noChangeShapeType="1"/>
          </p:cNvSpPr>
          <p:nvPr/>
        </p:nvSpPr>
        <p:spPr bwMode="auto">
          <a:xfrm flipV="1">
            <a:off x="1823085" y="2045744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8597" name="AutoShape 5"/>
          <p:cNvSpPr>
            <a:spLocks noChangeArrowheads="1"/>
          </p:cNvSpPr>
          <p:nvPr/>
        </p:nvSpPr>
        <p:spPr bwMode="auto">
          <a:xfrm rot="21181881" flipH="1">
            <a:off x="1605598" y="1391694"/>
            <a:ext cx="1585912" cy="1289050"/>
          </a:xfrm>
          <a:custGeom>
            <a:avLst/>
            <a:gdLst>
              <a:gd name="T0" fmla="*/ 673425 w 21600"/>
              <a:gd name="T1" fmla="*/ 7340 h 21600"/>
              <a:gd name="T2" fmla="*/ 41997 w 21600"/>
              <a:gd name="T3" fmla="*/ 466445 h 21600"/>
              <a:gd name="T4" fmla="*/ 676656 w 21600"/>
              <a:gd name="T5" fmla="*/ 24587 h 21600"/>
              <a:gd name="T6" fmla="*/ 1618585 w 21600"/>
              <a:gd name="T7" fmla="*/ 198729 h 21600"/>
              <a:gd name="T8" fmla="*/ 1560141 w 21600"/>
              <a:gd name="T9" fmla="*/ 434219 h 21600"/>
              <a:gd name="T10" fmla="*/ 1270418 w 21600"/>
              <a:gd name="T11" fmla="*/ 38671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52" y="4986"/>
                </a:moveTo>
                <a:cubicBezTo>
                  <a:pt x="17604" y="2054"/>
                  <a:pt x="14319" y="293"/>
                  <a:pt x="10800" y="293"/>
                </a:cubicBezTo>
                <a:cubicBezTo>
                  <a:pt x="6130" y="293"/>
                  <a:pt x="2020" y="3375"/>
                  <a:pt x="713" y="7858"/>
                </a:cubicBezTo>
                <a:lnTo>
                  <a:pt x="431" y="7776"/>
                </a:lnTo>
                <a:cubicBezTo>
                  <a:pt x="1775" y="3168"/>
                  <a:pt x="5999" y="0"/>
                  <a:pt x="10800" y="0"/>
                </a:cubicBezTo>
                <a:cubicBezTo>
                  <a:pt x="14417" y="0"/>
                  <a:pt x="17794" y="1811"/>
                  <a:pt x="19796" y="4824"/>
                </a:cubicBezTo>
                <a:lnTo>
                  <a:pt x="22045" y="3330"/>
                </a:lnTo>
                <a:lnTo>
                  <a:pt x="21249" y="7276"/>
                </a:lnTo>
                <a:lnTo>
                  <a:pt x="17303" y="6480"/>
                </a:lnTo>
                <a:lnTo>
                  <a:pt x="19552" y="4986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670560" y="2764881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latin typeface="Times New Roman" pitchFamily="18" charset="0"/>
              </a:rPr>
              <a:t>        H  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957898" y="1756819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2974023" y="1685381"/>
            <a:ext cx="3603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GB" sz="2800"/>
              <a:t>¨</a:t>
            </a:r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381635" y="893219"/>
            <a:ext cx="25923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            H</a:t>
            </a:r>
            <a:endParaRPr lang="en-GB" sz="2400" baseline="-250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CH</a:t>
            </a:r>
            <a:r>
              <a:rPr lang="en-GB" sz="2400" baseline="-25000">
                <a:latin typeface="Times New Roman" pitchFamily="18" charset="0"/>
              </a:rPr>
              <a:t>3</a:t>
            </a:r>
            <a:r>
              <a:rPr lang="en-GB" sz="2400">
                <a:latin typeface="Times New Roman" pitchFamily="18" charset="0"/>
              </a:rPr>
              <a:t>      C        Br</a:t>
            </a:r>
          </a:p>
        </p:txBody>
      </p:sp>
      <p:sp>
        <p:nvSpPr>
          <p:cNvPr id="238602" name="AutoShape 10"/>
          <p:cNvSpPr>
            <a:spLocks noChangeArrowheads="1"/>
          </p:cNvSpPr>
          <p:nvPr/>
        </p:nvSpPr>
        <p:spPr bwMode="auto">
          <a:xfrm rot="19692457" flipV="1">
            <a:off x="1823085" y="2045744"/>
            <a:ext cx="642938" cy="503237"/>
          </a:xfrm>
          <a:custGeom>
            <a:avLst/>
            <a:gdLst>
              <a:gd name="T0" fmla="*/ 61645 w 21600"/>
              <a:gd name="T1" fmla="*/ 103420 h 21600"/>
              <a:gd name="T2" fmla="*/ 266522 w 21600"/>
              <a:gd name="T3" fmla="*/ 489678 h 21600"/>
              <a:gd name="T4" fmla="*/ 81677 w 21600"/>
              <a:gd name="T5" fmla="*/ 114859 h 21600"/>
              <a:gd name="T6" fmla="*/ 676008 w 21600"/>
              <a:gd name="T7" fmla="*/ 103583 h 21600"/>
              <a:gd name="T8" fmla="*/ 637848 w 21600"/>
              <a:gd name="T9" fmla="*/ 201854 h 21600"/>
              <a:gd name="T10" fmla="*/ 512297 w 21600"/>
              <a:gd name="T11" fmla="*/ 17193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94" y="6109"/>
                </a:moveTo>
                <a:cubicBezTo>
                  <a:pt x="17862" y="2861"/>
                  <a:pt x="14480" y="833"/>
                  <a:pt x="10800" y="833"/>
                </a:cubicBezTo>
                <a:cubicBezTo>
                  <a:pt x="5295" y="833"/>
                  <a:pt x="833" y="5295"/>
                  <a:pt x="833" y="10800"/>
                </a:cubicBezTo>
                <a:cubicBezTo>
                  <a:pt x="833" y="15621"/>
                  <a:pt x="4283" y="19751"/>
                  <a:pt x="9028" y="20608"/>
                </a:cubicBezTo>
                <a:lnTo>
                  <a:pt x="8880" y="21428"/>
                </a:lnTo>
                <a:cubicBezTo>
                  <a:pt x="3739" y="20499"/>
                  <a:pt x="0" y="1602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4788" y="0"/>
                  <a:pt x="18452" y="2198"/>
                  <a:pt x="20329" y="5717"/>
                </a:cubicBezTo>
                <a:lnTo>
                  <a:pt x="22711" y="4446"/>
                </a:lnTo>
                <a:lnTo>
                  <a:pt x="21429" y="8664"/>
                </a:lnTo>
                <a:lnTo>
                  <a:pt x="17211" y="7380"/>
                </a:lnTo>
                <a:lnTo>
                  <a:pt x="19594" y="6109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8603" name="Line 11"/>
          <p:cNvSpPr>
            <a:spLocks noChangeShapeType="1"/>
          </p:cNvSpPr>
          <p:nvPr/>
        </p:nvSpPr>
        <p:spPr bwMode="auto">
          <a:xfrm>
            <a:off x="4055110" y="2117181"/>
            <a:ext cx="9366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8604" name="Text Box 12"/>
          <p:cNvSpPr txBox="1">
            <a:spLocks noChangeArrowheads="1"/>
          </p:cNvSpPr>
          <p:nvPr/>
        </p:nvSpPr>
        <p:spPr bwMode="auto">
          <a:xfrm>
            <a:off x="6287135" y="1109119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        </a:t>
            </a:r>
            <a:r>
              <a:rPr lang="en-GB" sz="2400">
                <a:latin typeface="Times New Roman" pitchFamily="18" charset="0"/>
              </a:rPr>
              <a:t>H</a:t>
            </a:r>
            <a:endParaRPr lang="en-GB"/>
          </a:p>
        </p:txBody>
      </p:sp>
      <p:sp>
        <p:nvSpPr>
          <p:cNvPr id="238605" name="Text Box 13"/>
          <p:cNvSpPr txBox="1">
            <a:spLocks noChangeArrowheads="1"/>
          </p:cNvSpPr>
          <p:nvPr/>
        </p:nvSpPr>
        <p:spPr bwMode="auto">
          <a:xfrm>
            <a:off x="5639435" y="2045744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 CH</a:t>
            </a:r>
            <a:r>
              <a:rPr lang="en-GB" sz="2400" baseline="-25000">
                <a:latin typeface="Times New Roman" pitchFamily="18" charset="0"/>
              </a:rPr>
              <a:t>3</a:t>
            </a:r>
            <a:r>
              <a:rPr lang="en-GB" sz="2400">
                <a:latin typeface="Times New Roman" pitchFamily="18" charset="0"/>
              </a:rPr>
              <a:t>       C         OH        </a:t>
            </a:r>
          </a:p>
        </p:txBody>
      </p:sp>
      <p:sp>
        <p:nvSpPr>
          <p:cNvPr id="238606" name="Text Box 14"/>
          <p:cNvSpPr txBox="1">
            <a:spLocks noChangeArrowheads="1"/>
          </p:cNvSpPr>
          <p:nvPr/>
        </p:nvSpPr>
        <p:spPr bwMode="auto">
          <a:xfrm>
            <a:off x="6790373" y="2971256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H</a:t>
            </a:r>
            <a:endParaRPr lang="en-GB" sz="2400" baseline="30000">
              <a:latin typeface="Times New Roman" pitchFamily="18" charset="0"/>
            </a:endParaRPr>
          </a:p>
        </p:txBody>
      </p:sp>
      <p:sp>
        <p:nvSpPr>
          <p:cNvPr id="238607" name="Line 15"/>
          <p:cNvSpPr>
            <a:spLocks noChangeShapeType="1"/>
          </p:cNvSpPr>
          <p:nvPr/>
        </p:nvSpPr>
        <p:spPr bwMode="auto">
          <a:xfrm>
            <a:off x="6934835" y="1469481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8608" name="Line 16"/>
          <p:cNvSpPr>
            <a:spLocks noChangeShapeType="1"/>
          </p:cNvSpPr>
          <p:nvPr/>
        </p:nvSpPr>
        <p:spPr bwMode="auto">
          <a:xfrm>
            <a:off x="6358573" y="2261644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8609" name="Line 17"/>
          <p:cNvSpPr>
            <a:spLocks noChangeShapeType="1"/>
          </p:cNvSpPr>
          <p:nvPr/>
        </p:nvSpPr>
        <p:spPr bwMode="auto">
          <a:xfrm>
            <a:off x="6934835" y="2477544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8610" name="Line 18"/>
          <p:cNvSpPr>
            <a:spLocks noChangeShapeType="1"/>
          </p:cNvSpPr>
          <p:nvPr/>
        </p:nvSpPr>
        <p:spPr bwMode="auto">
          <a:xfrm>
            <a:off x="7223760" y="2261644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8611" name="Line 19"/>
          <p:cNvSpPr>
            <a:spLocks noChangeShapeType="1"/>
          </p:cNvSpPr>
          <p:nvPr/>
        </p:nvSpPr>
        <p:spPr bwMode="auto">
          <a:xfrm>
            <a:off x="1534160" y="1325019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8612" name="Text Box 20"/>
          <p:cNvSpPr txBox="1">
            <a:spLocks noChangeArrowheads="1"/>
          </p:cNvSpPr>
          <p:nvPr/>
        </p:nvSpPr>
        <p:spPr bwMode="auto">
          <a:xfrm>
            <a:off x="2974023" y="1756819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OH</a:t>
            </a:r>
            <a:r>
              <a:rPr lang="en-GB" sz="3200" baseline="30000">
                <a:latin typeface="Times New Roman" pitchFamily="18" charset="0"/>
              </a:rPr>
              <a:t>-</a:t>
            </a:r>
          </a:p>
        </p:txBody>
      </p:sp>
      <p:sp>
        <p:nvSpPr>
          <p:cNvPr id="238613" name="Text Box 21"/>
          <p:cNvSpPr txBox="1">
            <a:spLocks noChangeArrowheads="1"/>
          </p:cNvSpPr>
          <p:nvPr/>
        </p:nvSpPr>
        <p:spPr bwMode="auto">
          <a:xfrm>
            <a:off x="850741" y="3544344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bromoethane</a:t>
            </a:r>
            <a:endParaRPr lang="en-GB" sz="24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8614" name="Text Box 22"/>
          <p:cNvSpPr txBox="1">
            <a:spLocks noChangeArrowheads="1"/>
          </p:cNvSpPr>
          <p:nvPr/>
        </p:nvSpPr>
        <p:spPr bwMode="auto">
          <a:xfrm>
            <a:off x="6358573" y="3772944"/>
            <a:ext cx="19446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ethanol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en-GB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8615" name="Text Box 23"/>
          <p:cNvSpPr txBox="1">
            <a:spLocks noChangeArrowheads="1"/>
          </p:cNvSpPr>
          <p:nvPr/>
        </p:nvSpPr>
        <p:spPr bwMode="auto">
          <a:xfrm>
            <a:off x="7667368" y="2918734"/>
            <a:ext cx="1042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>
                <a:latin typeface="Times New Roman" pitchFamily="18" charset="0"/>
              </a:rPr>
              <a:t>+ Br</a:t>
            </a:r>
            <a:r>
              <a:rPr lang="en-GB" sz="2400" baseline="30000" dirty="0">
                <a:latin typeface="Times New Roman" pitchFamily="18" charset="0"/>
                <a:cs typeface="Times New Roman" pitchFamily="18" charset="0"/>
              </a:rPr>
              <a:t>—</a:t>
            </a:r>
          </a:p>
        </p:txBody>
      </p:sp>
      <p:sp>
        <p:nvSpPr>
          <p:cNvPr id="238616" name="Text Box 24"/>
          <p:cNvSpPr txBox="1">
            <a:spLocks noChangeArrowheads="1"/>
          </p:cNvSpPr>
          <p:nvPr/>
        </p:nvSpPr>
        <p:spPr bwMode="auto">
          <a:xfrm>
            <a:off x="1030923" y="1685381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n-GB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+</a:t>
            </a:r>
            <a:endParaRPr lang="en-GB">
              <a:cs typeface="Arial" panose="020B0604020202020204" pitchFamily="34" charset="0"/>
            </a:endParaRPr>
          </a:p>
        </p:txBody>
      </p:sp>
      <p:sp>
        <p:nvSpPr>
          <p:cNvPr id="238617" name="Text Box 25"/>
          <p:cNvSpPr txBox="1">
            <a:spLocks noChangeArrowheads="1"/>
          </p:cNvSpPr>
          <p:nvPr/>
        </p:nvSpPr>
        <p:spPr bwMode="auto">
          <a:xfrm>
            <a:off x="2254885" y="1612356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n-GB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GB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842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3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3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3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3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3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3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3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 animBg="1"/>
      <p:bldP spid="238595" grpId="0" animBg="1"/>
      <p:bldP spid="238596" grpId="0" animBg="1"/>
      <p:bldP spid="238597" grpId="0" animBg="1"/>
      <p:bldP spid="238598" grpId="0"/>
      <p:bldP spid="238600" grpId="0"/>
      <p:bldP spid="238601" grpId="0"/>
      <p:bldP spid="238602" grpId="0" animBg="1"/>
      <p:bldP spid="238603" grpId="0" animBg="1"/>
      <p:bldP spid="238604" grpId="0"/>
      <p:bldP spid="238605" grpId="0"/>
      <p:bldP spid="238606" grpId="0"/>
      <p:bldP spid="238607" grpId="0" animBg="1"/>
      <p:bldP spid="238608" grpId="0" animBg="1"/>
      <p:bldP spid="238609" grpId="0" animBg="1"/>
      <p:bldP spid="238610" grpId="0" animBg="1"/>
      <p:bldP spid="238611" grpId="0" animBg="1"/>
      <p:bldP spid="238612" grpId="0"/>
      <p:bldP spid="238613" grpId="0"/>
      <p:bldP spid="238614" grpId="0"/>
      <p:bldP spid="238616" grpId="0"/>
      <p:bldP spid="2386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</a:t>
            </a:r>
            <a:r>
              <a:rPr lang="en-GB" dirty="0" err="1"/>
              <a:t>haloalkanes</a:t>
            </a:r>
            <a:r>
              <a:rPr lang="en-GB" dirty="0"/>
              <a:t> are warmed with an aqueous alcoholic solution of potassium cyanide, </a:t>
            </a:r>
            <a:r>
              <a:rPr lang="en-GB" dirty="0" err="1"/>
              <a:t>nitriles</a:t>
            </a:r>
            <a:r>
              <a:rPr lang="en-GB" dirty="0"/>
              <a:t> are formed</a:t>
            </a:r>
          </a:p>
          <a:p>
            <a:endParaRPr lang="en-GB" dirty="0"/>
          </a:p>
          <a:p>
            <a:r>
              <a:rPr lang="en-GB" i="1" dirty="0">
                <a:solidFill>
                  <a:srgbClr val="FF0000"/>
                </a:solidFill>
              </a:rPr>
              <a:t>Using your knowledge about the general formula for NS and the mechanism with hydroxide ions, have a go at drawing what would happen with a cyanide ion (</a:t>
            </a:r>
            <a:r>
              <a:rPr lang="en-GB" i="1" baseline="30000" dirty="0">
                <a:solidFill>
                  <a:srgbClr val="FF0000"/>
                </a:solidFill>
              </a:rPr>
              <a:t>-</a:t>
            </a:r>
            <a:r>
              <a:rPr lang="en-GB" i="1" dirty="0">
                <a:solidFill>
                  <a:srgbClr val="FF0000"/>
                </a:solidFill>
              </a:rPr>
              <a:t>:CN).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639763"/>
          </a:xfrm>
        </p:spPr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Haloalkanes</a:t>
            </a:r>
            <a:r>
              <a:rPr lang="en-GB" dirty="0"/>
              <a:t> with </a:t>
            </a:r>
            <a:r>
              <a:rPr lang="en-GB" baseline="30000" dirty="0"/>
              <a:t>-</a:t>
            </a:r>
            <a:r>
              <a:rPr lang="en-GB" dirty="0"/>
              <a:t>:CN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Line 2"/>
          <p:cNvSpPr>
            <a:spLocks noChangeShapeType="1"/>
          </p:cNvSpPr>
          <p:nvPr/>
        </p:nvSpPr>
        <p:spPr bwMode="auto">
          <a:xfrm flipH="1">
            <a:off x="904210" y="17891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9619" name="Line 3"/>
          <p:cNvSpPr>
            <a:spLocks noChangeShapeType="1"/>
          </p:cNvSpPr>
          <p:nvPr/>
        </p:nvSpPr>
        <p:spPr bwMode="auto">
          <a:xfrm>
            <a:off x="1551910" y="19319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9620" name="Line 4"/>
          <p:cNvSpPr>
            <a:spLocks noChangeShapeType="1"/>
          </p:cNvSpPr>
          <p:nvPr/>
        </p:nvSpPr>
        <p:spPr bwMode="auto">
          <a:xfrm flipV="1">
            <a:off x="1767810" y="178911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9621" name="AutoShape 5"/>
          <p:cNvSpPr>
            <a:spLocks noChangeArrowheads="1"/>
          </p:cNvSpPr>
          <p:nvPr/>
        </p:nvSpPr>
        <p:spPr bwMode="auto">
          <a:xfrm rot="21181881" flipH="1">
            <a:off x="1623348" y="1135063"/>
            <a:ext cx="1585912" cy="1289050"/>
          </a:xfrm>
          <a:custGeom>
            <a:avLst/>
            <a:gdLst>
              <a:gd name="T0" fmla="*/ 673425 w 21600"/>
              <a:gd name="T1" fmla="*/ 7340 h 21600"/>
              <a:gd name="T2" fmla="*/ 41997 w 21600"/>
              <a:gd name="T3" fmla="*/ 466445 h 21600"/>
              <a:gd name="T4" fmla="*/ 676656 w 21600"/>
              <a:gd name="T5" fmla="*/ 24587 h 21600"/>
              <a:gd name="T6" fmla="*/ 1618585 w 21600"/>
              <a:gd name="T7" fmla="*/ 198729 h 21600"/>
              <a:gd name="T8" fmla="*/ 1560141 w 21600"/>
              <a:gd name="T9" fmla="*/ 434219 h 21600"/>
              <a:gd name="T10" fmla="*/ 1270418 w 21600"/>
              <a:gd name="T11" fmla="*/ 38671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52" y="4986"/>
                </a:moveTo>
                <a:cubicBezTo>
                  <a:pt x="17604" y="2054"/>
                  <a:pt x="14319" y="293"/>
                  <a:pt x="10800" y="293"/>
                </a:cubicBezTo>
                <a:cubicBezTo>
                  <a:pt x="6130" y="293"/>
                  <a:pt x="2020" y="3375"/>
                  <a:pt x="713" y="7858"/>
                </a:cubicBezTo>
                <a:lnTo>
                  <a:pt x="431" y="7776"/>
                </a:lnTo>
                <a:cubicBezTo>
                  <a:pt x="1775" y="3168"/>
                  <a:pt x="5999" y="0"/>
                  <a:pt x="10800" y="0"/>
                </a:cubicBezTo>
                <a:cubicBezTo>
                  <a:pt x="14417" y="0"/>
                  <a:pt x="17794" y="1811"/>
                  <a:pt x="19796" y="4824"/>
                </a:cubicBezTo>
                <a:lnTo>
                  <a:pt x="22045" y="3330"/>
                </a:lnTo>
                <a:lnTo>
                  <a:pt x="21249" y="7276"/>
                </a:lnTo>
                <a:lnTo>
                  <a:pt x="17303" y="6480"/>
                </a:lnTo>
                <a:lnTo>
                  <a:pt x="19552" y="4986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759748" y="250825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>
                <a:latin typeface="Times New Roman" pitchFamily="18" charset="0"/>
              </a:rPr>
              <a:t>        H  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975648" y="150018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239624" name="Rectangle 8"/>
          <p:cNvSpPr>
            <a:spLocks noChangeArrowheads="1"/>
          </p:cNvSpPr>
          <p:nvPr/>
        </p:nvSpPr>
        <p:spPr bwMode="auto">
          <a:xfrm>
            <a:off x="2991773" y="1428750"/>
            <a:ext cx="3603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GB" sz="2800"/>
              <a:t>¨</a:t>
            </a:r>
          </a:p>
        </p:txBody>
      </p:sp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399385" y="636588"/>
            <a:ext cx="25923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dirty="0">
                <a:latin typeface="Times New Roman" pitchFamily="18" charset="0"/>
              </a:rPr>
              <a:t>            H</a:t>
            </a:r>
            <a:endParaRPr lang="en-GB" sz="2400" baseline="-250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400" dirty="0">
                <a:latin typeface="Times New Roman" pitchFamily="18" charset="0"/>
              </a:rPr>
              <a:t>CH</a:t>
            </a:r>
            <a:r>
              <a:rPr lang="en-GB" sz="2400" baseline="-25000" dirty="0">
                <a:latin typeface="Times New Roman" pitchFamily="18" charset="0"/>
              </a:rPr>
              <a:t>3</a:t>
            </a:r>
            <a:r>
              <a:rPr lang="en-GB" sz="2400" dirty="0">
                <a:latin typeface="Times New Roman" pitchFamily="18" charset="0"/>
              </a:rPr>
              <a:t>      C        Br</a:t>
            </a:r>
          </a:p>
        </p:txBody>
      </p:sp>
      <p:sp>
        <p:nvSpPr>
          <p:cNvPr id="239626" name="AutoShape 10"/>
          <p:cNvSpPr>
            <a:spLocks noChangeArrowheads="1"/>
          </p:cNvSpPr>
          <p:nvPr/>
        </p:nvSpPr>
        <p:spPr bwMode="auto">
          <a:xfrm rot="19692457" flipV="1">
            <a:off x="1840835" y="1789113"/>
            <a:ext cx="642938" cy="503237"/>
          </a:xfrm>
          <a:custGeom>
            <a:avLst/>
            <a:gdLst>
              <a:gd name="T0" fmla="*/ 61645 w 21600"/>
              <a:gd name="T1" fmla="*/ 103420 h 21600"/>
              <a:gd name="T2" fmla="*/ 266522 w 21600"/>
              <a:gd name="T3" fmla="*/ 489678 h 21600"/>
              <a:gd name="T4" fmla="*/ 81677 w 21600"/>
              <a:gd name="T5" fmla="*/ 114859 h 21600"/>
              <a:gd name="T6" fmla="*/ 676008 w 21600"/>
              <a:gd name="T7" fmla="*/ 103583 h 21600"/>
              <a:gd name="T8" fmla="*/ 637848 w 21600"/>
              <a:gd name="T9" fmla="*/ 201854 h 21600"/>
              <a:gd name="T10" fmla="*/ 512297 w 21600"/>
              <a:gd name="T11" fmla="*/ 17193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94" y="6109"/>
                </a:moveTo>
                <a:cubicBezTo>
                  <a:pt x="17862" y="2861"/>
                  <a:pt x="14480" y="833"/>
                  <a:pt x="10800" y="833"/>
                </a:cubicBezTo>
                <a:cubicBezTo>
                  <a:pt x="5295" y="833"/>
                  <a:pt x="833" y="5295"/>
                  <a:pt x="833" y="10800"/>
                </a:cubicBezTo>
                <a:cubicBezTo>
                  <a:pt x="833" y="15621"/>
                  <a:pt x="4283" y="19751"/>
                  <a:pt x="9028" y="20608"/>
                </a:cubicBezTo>
                <a:lnTo>
                  <a:pt x="8880" y="21428"/>
                </a:lnTo>
                <a:cubicBezTo>
                  <a:pt x="3739" y="20499"/>
                  <a:pt x="0" y="1602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4788" y="0"/>
                  <a:pt x="18452" y="2198"/>
                  <a:pt x="20329" y="5717"/>
                </a:cubicBezTo>
                <a:lnTo>
                  <a:pt x="22711" y="4446"/>
                </a:lnTo>
                <a:lnTo>
                  <a:pt x="21429" y="8664"/>
                </a:lnTo>
                <a:lnTo>
                  <a:pt x="17211" y="7380"/>
                </a:lnTo>
                <a:lnTo>
                  <a:pt x="19594" y="6109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9627" name="Line 11"/>
          <p:cNvSpPr>
            <a:spLocks noChangeShapeType="1"/>
          </p:cNvSpPr>
          <p:nvPr/>
        </p:nvSpPr>
        <p:spPr bwMode="auto">
          <a:xfrm>
            <a:off x="4072860" y="1860550"/>
            <a:ext cx="9366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6304885" y="852488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        </a:t>
            </a:r>
            <a:r>
              <a:rPr lang="en-GB" sz="2400">
                <a:latin typeface="Times New Roman" pitchFamily="18" charset="0"/>
              </a:rPr>
              <a:t>H</a:t>
            </a:r>
            <a:endParaRPr lang="en-GB"/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5657185" y="1789113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 CH</a:t>
            </a:r>
            <a:r>
              <a:rPr lang="en-GB" sz="2400" baseline="-25000">
                <a:latin typeface="Times New Roman" pitchFamily="18" charset="0"/>
              </a:rPr>
              <a:t>3</a:t>
            </a:r>
            <a:r>
              <a:rPr lang="en-GB" sz="2400">
                <a:latin typeface="Times New Roman" pitchFamily="18" charset="0"/>
              </a:rPr>
              <a:t>       C         CN        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6808123" y="2714625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H</a:t>
            </a:r>
            <a:endParaRPr lang="en-GB" sz="2400" baseline="30000">
              <a:latin typeface="Times New Roman" pitchFamily="18" charset="0"/>
            </a:endParaRPr>
          </a:p>
        </p:txBody>
      </p:sp>
      <p:sp>
        <p:nvSpPr>
          <p:cNvPr id="239631" name="Line 15"/>
          <p:cNvSpPr>
            <a:spLocks noChangeShapeType="1"/>
          </p:cNvSpPr>
          <p:nvPr/>
        </p:nvSpPr>
        <p:spPr bwMode="auto">
          <a:xfrm>
            <a:off x="6952585" y="121285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9632" name="Line 16"/>
          <p:cNvSpPr>
            <a:spLocks noChangeShapeType="1"/>
          </p:cNvSpPr>
          <p:nvPr/>
        </p:nvSpPr>
        <p:spPr bwMode="auto">
          <a:xfrm>
            <a:off x="6376323" y="20050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9633" name="Line 17"/>
          <p:cNvSpPr>
            <a:spLocks noChangeShapeType="1"/>
          </p:cNvSpPr>
          <p:nvPr/>
        </p:nvSpPr>
        <p:spPr bwMode="auto">
          <a:xfrm>
            <a:off x="6952585" y="22209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9634" name="Line 18"/>
          <p:cNvSpPr>
            <a:spLocks noChangeShapeType="1"/>
          </p:cNvSpPr>
          <p:nvPr/>
        </p:nvSpPr>
        <p:spPr bwMode="auto">
          <a:xfrm>
            <a:off x="7241510" y="200501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9635" name="Line 19"/>
          <p:cNvSpPr>
            <a:spLocks noChangeShapeType="1"/>
          </p:cNvSpPr>
          <p:nvPr/>
        </p:nvSpPr>
        <p:spPr bwMode="auto">
          <a:xfrm>
            <a:off x="1551910" y="10683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9636" name="Text Box 20"/>
          <p:cNvSpPr txBox="1">
            <a:spLocks noChangeArrowheads="1"/>
          </p:cNvSpPr>
          <p:nvPr/>
        </p:nvSpPr>
        <p:spPr bwMode="auto">
          <a:xfrm>
            <a:off x="2991773" y="1500188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dirty="0">
                <a:latin typeface="Times New Roman" pitchFamily="18" charset="0"/>
              </a:rPr>
              <a:t>CN</a:t>
            </a:r>
            <a:r>
              <a:rPr lang="en-GB" sz="3200" baseline="30000" dirty="0">
                <a:latin typeface="Times New Roman" pitchFamily="18" charset="0"/>
              </a:rPr>
              <a:t>-</a:t>
            </a:r>
          </a:p>
        </p:txBody>
      </p:sp>
      <p:sp>
        <p:nvSpPr>
          <p:cNvPr id="239637" name="Text Box 21"/>
          <p:cNvSpPr txBox="1">
            <a:spLocks noChangeArrowheads="1"/>
          </p:cNvSpPr>
          <p:nvPr/>
        </p:nvSpPr>
        <p:spPr bwMode="auto">
          <a:xfrm>
            <a:off x="1127859" y="3444875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bromoethane</a:t>
            </a:r>
            <a:endParaRPr lang="en-GB" sz="24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9638" name="Text Box 22"/>
          <p:cNvSpPr txBox="1">
            <a:spLocks noChangeArrowheads="1"/>
          </p:cNvSpPr>
          <p:nvPr/>
        </p:nvSpPr>
        <p:spPr bwMode="auto">
          <a:xfrm>
            <a:off x="5940153" y="3516313"/>
            <a:ext cx="23808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2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propanenitrile</a:t>
            </a:r>
            <a:endParaRPr lang="en-US" sz="24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en-GB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9639" name="Text Box 23"/>
          <p:cNvSpPr txBox="1">
            <a:spLocks noChangeArrowheads="1"/>
          </p:cNvSpPr>
          <p:nvPr/>
        </p:nvSpPr>
        <p:spPr bwMode="auto">
          <a:xfrm>
            <a:off x="7493129" y="2568575"/>
            <a:ext cx="1042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>
                <a:latin typeface="Times New Roman" pitchFamily="18" charset="0"/>
              </a:rPr>
              <a:t>+ Br </a:t>
            </a:r>
            <a:r>
              <a:rPr lang="en-GB" b="1" baseline="30000" dirty="0"/>
              <a:t>—</a:t>
            </a:r>
          </a:p>
        </p:txBody>
      </p:sp>
      <p:sp>
        <p:nvSpPr>
          <p:cNvPr id="239640" name="Text Box 24"/>
          <p:cNvSpPr txBox="1">
            <a:spLocks noChangeArrowheads="1"/>
          </p:cNvSpPr>
          <p:nvPr/>
        </p:nvSpPr>
        <p:spPr bwMode="auto">
          <a:xfrm>
            <a:off x="1048673" y="142875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n-GB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+</a:t>
            </a:r>
            <a:endParaRPr lang="en-GB">
              <a:cs typeface="Arial" panose="020B0604020202020204" pitchFamily="34" charset="0"/>
            </a:endParaRPr>
          </a:p>
        </p:txBody>
      </p:sp>
      <p:sp>
        <p:nvSpPr>
          <p:cNvPr id="239641" name="Text Box 25"/>
          <p:cNvSpPr txBox="1">
            <a:spLocks noChangeArrowheads="1"/>
          </p:cNvSpPr>
          <p:nvPr/>
        </p:nvSpPr>
        <p:spPr bwMode="auto">
          <a:xfrm>
            <a:off x="2272635" y="1355725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n-GB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GB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20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3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3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3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3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3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nimBg="1"/>
      <p:bldP spid="239619" grpId="0" animBg="1"/>
      <p:bldP spid="239620" grpId="0" animBg="1"/>
      <p:bldP spid="239621" grpId="0" animBg="1"/>
      <p:bldP spid="239622" grpId="0"/>
      <p:bldP spid="239624" grpId="0"/>
      <p:bldP spid="239625" grpId="0"/>
      <p:bldP spid="239626" grpId="0" animBg="1"/>
      <p:bldP spid="239627" grpId="0" animBg="1"/>
      <p:bldP spid="239628" grpId="0"/>
      <p:bldP spid="239629" grpId="0"/>
      <p:bldP spid="239630" grpId="0"/>
      <p:bldP spid="239631" grpId="0" animBg="1"/>
      <p:bldP spid="239632" grpId="0" animBg="1"/>
      <p:bldP spid="239633" grpId="0" animBg="1"/>
      <p:bldP spid="239634" grpId="0" animBg="1"/>
      <p:bldP spid="239635" grpId="0" animBg="1"/>
      <p:bldP spid="239636" grpId="0"/>
      <p:bldP spid="239637" grpId="0"/>
      <p:bldP spid="239638" grpId="0"/>
      <p:bldP spid="239640" grpId="0"/>
      <p:bldP spid="2396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What is a nucleophile?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Name three nucleophiles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What does a nucleophile always have?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What does a nucleophile react with and why?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What does a curly arrow show?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Hinge Questions</a:t>
            </a:r>
          </a:p>
        </p:txBody>
      </p:sp>
    </p:spTree>
    <p:extLst>
      <p:ext uri="{BB962C8B-B14F-4D97-AF65-F5344CB8AC3E}">
        <p14:creationId xmlns:p14="http://schemas.microsoft.com/office/powerpoint/2010/main" val="4262773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24744" cy="1143000"/>
          </a:xfrm>
        </p:spPr>
        <p:txBody>
          <a:bodyPr/>
          <a:lstStyle/>
          <a:p>
            <a:r>
              <a:rPr lang="en-GB" dirty="0"/>
              <a:t>Naming Nitriles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2113460"/>
          </a:xfrm>
        </p:spPr>
        <p:txBody>
          <a:bodyPr/>
          <a:lstStyle/>
          <a:p>
            <a:r>
              <a:rPr lang="en-GB" dirty="0"/>
              <a:t>When a nitrile is formed in this reaction, an extra carbon is added. </a:t>
            </a:r>
          </a:p>
          <a:p>
            <a:r>
              <a:rPr lang="en-GB" dirty="0"/>
              <a:t>This is useful if we want to make a product that has one carbon more than the starting material.</a:t>
            </a:r>
          </a:p>
          <a:p>
            <a:endParaRPr lang="en-GB" dirty="0"/>
          </a:p>
          <a:p>
            <a:pPr marL="6858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068960"/>
            <a:ext cx="7632848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BUT WAIT!</a:t>
            </a:r>
          </a:p>
          <a:p>
            <a:endParaRPr lang="en-GB" sz="3200" dirty="0"/>
          </a:p>
          <a:p>
            <a:r>
              <a:rPr lang="en-GB" sz="3200" dirty="0"/>
              <a:t>The carbon of the –CN group is counted as part of the root, so for example, CH</a:t>
            </a:r>
            <a:r>
              <a:rPr lang="en-GB" sz="3200" baseline="-25000" dirty="0"/>
              <a:t>3</a:t>
            </a:r>
            <a:r>
              <a:rPr lang="en-GB" sz="3200" dirty="0"/>
              <a:t>CH</a:t>
            </a:r>
            <a:r>
              <a:rPr lang="en-GB" sz="3200" baseline="-25000" dirty="0"/>
              <a:t>2</a:t>
            </a:r>
            <a:r>
              <a:rPr lang="en-GB" sz="3200" dirty="0"/>
              <a:t>CN is </a:t>
            </a:r>
            <a:r>
              <a:rPr lang="en-GB" sz="3200" dirty="0" err="1"/>
              <a:t>propanenitrile</a:t>
            </a:r>
            <a:r>
              <a:rPr lang="en-GB" sz="3200" dirty="0"/>
              <a:t>, not </a:t>
            </a:r>
            <a:r>
              <a:rPr lang="en-GB" sz="3200" dirty="0" err="1"/>
              <a:t>ethanenitrile</a:t>
            </a:r>
            <a:r>
              <a:rPr lang="en-GB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2190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/>
              <a:t>Try to name the following nitriles…</a:t>
            </a:r>
          </a:p>
          <a:p>
            <a:pPr marL="68580" indent="0">
              <a:buNone/>
            </a:pPr>
            <a:endParaRPr lang="en-GB" dirty="0"/>
          </a:p>
          <a:p>
            <a:pPr marL="525780" indent="-457200">
              <a:buAutoNum type="arabicPeriod"/>
            </a:pPr>
            <a:r>
              <a:rPr lang="en-GB" dirty="0"/>
              <a:t>CH</a:t>
            </a:r>
            <a:r>
              <a:rPr lang="en-GB" baseline="-25000" dirty="0"/>
              <a:t>3</a:t>
            </a:r>
            <a:r>
              <a:rPr lang="en-GB" dirty="0"/>
              <a:t>CH</a:t>
            </a:r>
            <a:r>
              <a:rPr lang="en-GB" baseline="-25000" dirty="0"/>
              <a:t>2</a:t>
            </a:r>
            <a:r>
              <a:rPr lang="en-GB" dirty="0"/>
              <a:t>CH</a:t>
            </a:r>
            <a:r>
              <a:rPr lang="en-GB" baseline="-25000" dirty="0"/>
              <a:t>2</a:t>
            </a:r>
            <a:r>
              <a:rPr lang="en-GB" dirty="0"/>
              <a:t>CH</a:t>
            </a:r>
            <a:r>
              <a:rPr lang="en-GB" baseline="-25000" dirty="0"/>
              <a:t>2</a:t>
            </a:r>
            <a:r>
              <a:rPr lang="en-GB" dirty="0"/>
              <a:t>CN</a:t>
            </a:r>
          </a:p>
          <a:p>
            <a:pPr marL="525780" indent="-457200">
              <a:buAutoNum type="arabicPeriod"/>
            </a:pPr>
            <a:r>
              <a:rPr lang="en-GB" dirty="0"/>
              <a:t>CH</a:t>
            </a:r>
            <a:r>
              <a:rPr lang="en-GB" baseline="-25000" dirty="0"/>
              <a:t>3</a:t>
            </a:r>
            <a:r>
              <a:rPr lang="en-GB" dirty="0"/>
              <a:t>CH</a:t>
            </a:r>
            <a:r>
              <a:rPr lang="en-GB" baseline="-25000" dirty="0"/>
              <a:t>2</a:t>
            </a:r>
            <a:r>
              <a:rPr lang="en-GB" dirty="0"/>
              <a:t>CH</a:t>
            </a:r>
            <a:r>
              <a:rPr lang="en-GB" baseline="-25000" dirty="0"/>
              <a:t>2</a:t>
            </a:r>
            <a:r>
              <a:rPr lang="en-GB" dirty="0"/>
              <a:t>CN</a:t>
            </a:r>
          </a:p>
          <a:p>
            <a:pPr marL="6858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892" y="3429000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hemical structure of hexanenitr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24" y="1811408"/>
            <a:ext cx="5898232" cy="44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7498" y="45479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112" y="41786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4098529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340768"/>
            <a:ext cx="8305800" cy="4525965"/>
          </a:xfrm>
        </p:spPr>
        <p:txBody>
          <a:bodyPr/>
          <a:lstStyle/>
          <a:p>
            <a:r>
              <a:rPr lang="en-GB" dirty="0"/>
              <a:t>Excess </a:t>
            </a:r>
            <a:r>
              <a:rPr lang="en-GB" dirty="0" err="1"/>
              <a:t>conc</a:t>
            </a:r>
            <a:r>
              <a:rPr lang="en-GB" dirty="0"/>
              <a:t> </a:t>
            </a:r>
            <a:r>
              <a:rPr lang="en-GB" dirty="0" err="1"/>
              <a:t>amminia</a:t>
            </a:r>
            <a:r>
              <a:rPr lang="en-GB" dirty="0"/>
              <a:t> in </a:t>
            </a:r>
            <a:r>
              <a:rPr lang="en-GB" dirty="0" smtClean="0"/>
              <a:t>ethanol</a:t>
            </a:r>
          </a:p>
          <a:p>
            <a:r>
              <a:rPr lang="en-GB" dirty="0" smtClean="0"/>
              <a:t>In a sealed tube</a:t>
            </a:r>
            <a:endParaRPr lang="en-GB" dirty="0"/>
          </a:p>
          <a:p>
            <a:r>
              <a:rPr lang="en-GB" dirty="0"/>
              <a:t>Carried out under pressure</a:t>
            </a:r>
          </a:p>
          <a:p>
            <a:r>
              <a:rPr lang="en-GB" dirty="0"/>
              <a:t>Product = PRIMARY AMINE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R-X + 2NH</a:t>
            </a:r>
            <a:r>
              <a:rPr lang="en-GB" baseline="-25000" dirty="0">
                <a:solidFill>
                  <a:srgbClr val="FF0000"/>
                </a:solidFill>
              </a:rPr>
              <a:t>3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  <a:latin typeface="Calibri"/>
              </a:rPr>
              <a:t>→ RNH</a:t>
            </a:r>
            <a:r>
              <a:rPr lang="en-GB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en-GB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alibri"/>
              </a:rPr>
              <a:t>+ NH</a:t>
            </a:r>
            <a:r>
              <a:rPr lang="en-GB" baseline="-25000" dirty="0" smtClean="0">
                <a:solidFill>
                  <a:srgbClr val="FF0000"/>
                </a:solidFill>
                <a:latin typeface="Calibri"/>
              </a:rPr>
              <a:t>4</a:t>
            </a:r>
            <a:r>
              <a:rPr lang="en-GB" dirty="0" smtClean="0">
                <a:solidFill>
                  <a:srgbClr val="FF0000"/>
                </a:solidFill>
                <a:latin typeface="Calibri"/>
              </a:rPr>
              <a:t>X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87211"/>
            <a:ext cx="8229600" cy="639763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Haloalkanes</a:t>
            </a:r>
            <a:r>
              <a:rPr lang="en-GB" dirty="0"/>
              <a:t> with :NH</a:t>
            </a:r>
            <a:r>
              <a:rPr lang="en-GB" baseline="-25000" dirty="0"/>
              <a:t>3</a:t>
            </a:r>
            <a:br>
              <a:rPr lang="en-GB" baseline="-25000" dirty="0"/>
            </a:br>
            <a:r>
              <a:rPr lang="en-GB" dirty="0"/>
              <a:t>Ammonia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H="1">
            <a:off x="504825" y="242759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52525" y="2570470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368425" y="242759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21181881" flipH="1">
            <a:off x="1223963" y="1773545"/>
            <a:ext cx="1585912" cy="1289050"/>
          </a:xfrm>
          <a:custGeom>
            <a:avLst/>
            <a:gdLst>
              <a:gd name="T0" fmla="*/ 673425 w 21600"/>
              <a:gd name="T1" fmla="*/ 7340 h 21600"/>
              <a:gd name="T2" fmla="*/ 41997 w 21600"/>
              <a:gd name="T3" fmla="*/ 466445 h 21600"/>
              <a:gd name="T4" fmla="*/ 676656 w 21600"/>
              <a:gd name="T5" fmla="*/ 24587 h 21600"/>
              <a:gd name="T6" fmla="*/ 1618585 w 21600"/>
              <a:gd name="T7" fmla="*/ 198729 h 21600"/>
              <a:gd name="T8" fmla="*/ 1560141 w 21600"/>
              <a:gd name="T9" fmla="*/ 434219 h 21600"/>
              <a:gd name="T10" fmla="*/ 1270418 w 21600"/>
              <a:gd name="T11" fmla="*/ 38671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52" y="4986"/>
                </a:moveTo>
                <a:cubicBezTo>
                  <a:pt x="17604" y="2054"/>
                  <a:pt x="14319" y="293"/>
                  <a:pt x="10800" y="293"/>
                </a:cubicBezTo>
                <a:cubicBezTo>
                  <a:pt x="6130" y="293"/>
                  <a:pt x="2020" y="3375"/>
                  <a:pt x="713" y="7858"/>
                </a:cubicBezTo>
                <a:lnTo>
                  <a:pt x="431" y="7776"/>
                </a:lnTo>
                <a:cubicBezTo>
                  <a:pt x="1775" y="3168"/>
                  <a:pt x="5999" y="0"/>
                  <a:pt x="10800" y="0"/>
                </a:cubicBezTo>
                <a:cubicBezTo>
                  <a:pt x="14417" y="0"/>
                  <a:pt x="17794" y="1811"/>
                  <a:pt x="19796" y="4824"/>
                </a:cubicBezTo>
                <a:lnTo>
                  <a:pt x="22045" y="3330"/>
                </a:lnTo>
                <a:lnTo>
                  <a:pt x="21249" y="7276"/>
                </a:lnTo>
                <a:lnTo>
                  <a:pt x="17303" y="6480"/>
                </a:lnTo>
                <a:lnTo>
                  <a:pt x="19552" y="4986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0363" y="3146732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>
                <a:latin typeface="Times New Roman" pitchFamily="18" charset="0"/>
              </a:rPr>
              <a:t>        H 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76263" y="2138670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1275070"/>
            <a:ext cx="25923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dirty="0">
                <a:latin typeface="Times New Roman" pitchFamily="18" charset="0"/>
              </a:rPr>
              <a:t>            H</a:t>
            </a:r>
            <a:endParaRPr lang="en-GB" sz="2400" baseline="-250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400" dirty="0">
                <a:latin typeface="Times New Roman" pitchFamily="18" charset="0"/>
              </a:rPr>
              <a:t>R          C        X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19692457" flipV="1">
            <a:off x="1441450" y="2427595"/>
            <a:ext cx="642938" cy="503237"/>
          </a:xfrm>
          <a:custGeom>
            <a:avLst/>
            <a:gdLst>
              <a:gd name="T0" fmla="*/ 61645 w 21600"/>
              <a:gd name="T1" fmla="*/ 103420 h 21600"/>
              <a:gd name="T2" fmla="*/ 266522 w 21600"/>
              <a:gd name="T3" fmla="*/ 489678 h 21600"/>
              <a:gd name="T4" fmla="*/ 81677 w 21600"/>
              <a:gd name="T5" fmla="*/ 114859 h 21600"/>
              <a:gd name="T6" fmla="*/ 676008 w 21600"/>
              <a:gd name="T7" fmla="*/ 103583 h 21600"/>
              <a:gd name="T8" fmla="*/ 637848 w 21600"/>
              <a:gd name="T9" fmla="*/ 201854 h 21600"/>
              <a:gd name="T10" fmla="*/ 512297 w 21600"/>
              <a:gd name="T11" fmla="*/ 17193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94" y="6109"/>
                </a:moveTo>
                <a:cubicBezTo>
                  <a:pt x="17862" y="2861"/>
                  <a:pt x="14480" y="833"/>
                  <a:pt x="10800" y="833"/>
                </a:cubicBezTo>
                <a:cubicBezTo>
                  <a:pt x="5295" y="833"/>
                  <a:pt x="833" y="5295"/>
                  <a:pt x="833" y="10800"/>
                </a:cubicBezTo>
                <a:cubicBezTo>
                  <a:pt x="833" y="15621"/>
                  <a:pt x="4283" y="19751"/>
                  <a:pt x="9028" y="20608"/>
                </a:cubicBezTo>
                <a:lnTo>
                  <a:pt x="8880" y="21428"/>
                </a:lnTo>
                <a:cubicBezTo>
                  <a:pt x="3739" y="20499"/>
                  <a:pt x="0" y="1602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4788" y="0"/>
                  <a:pt x="18452" y="2198"/>
                  <a:pt x="20329" y="5717"/>
                </a:cubicBezTo>
                <a:lnTo>
                  <a:pt x="22711" y="4446"/>
                </a:lnTo>
                <a:lnTo>
                  <a:pt x="21429" y="8664"/>
                </a:lnTo>
                <a:lnTo>
                  <a:pt x="17211" y="7380"/>
                </a:lnTo>
                <a:lnTo>
                  <a:pt x="19594" y="6109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995936" y="2564904"/>
            <a:ext cx="9366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751230" y="1772816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        </a:t>
            </a:r>
            <a:r>
              <a:rPr lang="en-GB" sz="2400">
                <a:latin typeface="Times New Roman" pitchFamily="18" charset="0"/>
              </a:rPr>
              <a:t>H</a:t>
            </a:r>
            <a:endParaRPr lang="en-GB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103530" y="2637433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dirty="0">
                <a:latin typeface="Times New Roman" pitchFamily="18" charset="0"/>
              </a:rPr>
              <a:t> R           C                 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254468" y="3562945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H</a:t>
            </a:r>
            <a:endParaRPr lang="en-GB" sz="2400" baseline="30000">
              <a:latin typeface="Times New Roman" pitchFamily="18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6398930" y="206117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822668" y="285333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398930" y="306923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6687855" y="285333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152525" y="170687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49288" y="2067232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n-GB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+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1873250" y="1994207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n-GB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GB" dirty="0"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083366" y="1988840"/>
            <a:ext cx="1656903" cy="1753344"/>
            <a:chOff x="2987824" y="3140968"/>
            <a:chExt cx="1656903" cy="1753344"/>
          </a:xfrm>
        </p:grpSpPr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2987824" y="3789040"/>
              <a:ext cx="79216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dirty="0">
                  <a:latin typeface="Times New Roman" pitchFamily="18" charset="0"/>
                </a:rPr>
                <a:t>N</a:t>
              </a:r>
              <a:endParaRPr lang="en-GB" sz="3200" baseline="30000" dirty="0">
                <a:latin typeface="Times New Roman" pitchFamily="18" charset="0"/>
              </a:endParaRPr>
            </a:p>
          </p:txBody>
        </p:sp>
        <p:sp>
          <p:nvSpPr>
            <p:cNvPr id="27" name="Line 3"/>
            <p:cNvSpPr>
              <a:spLocks noChangeShapeType="1"/>
            </p:cNvSpPr>
            <p:nvPr/>
          </p:nvSpPr>
          <p:spPr bwMode="auto">
            <a:xfrm>
              <a:off x="3347864" y="4221088"/>
              <a:ext cx="360040" cy="360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>
              <a:off x="3419872" y="4077072"/>
              <a:ext cx="648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29" name="Line 3"/>
            <p:cNvSpPr>
              <a:spLocks noChangeShapeType="1"/>
            </p:cNvSpPr>
            <p:nvPr/>
          </p:nvSpPr>
          <p:spPr bwMode="auto">
            <a:xfrm rot="5400000">
              <a:off x="3419872" y="3501008"/>
              <a:ext cx="360040" cy="360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3131840" y="4437112"/>
              <a:ext cx="15128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400" dirty="0">
                  <a:latin typeface="Times New Roman" pitchFamily="18" charset="0"/>
                </a:rPr>
                <a:t>        H  </a:t>
              </a:r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3131840" y="3140968"/>
              <a:ext cx="15128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400" dirty="0">
                  <a:latin typeface="Times New Roman" pitchFamily="18" charset="0"/>
                </a:rPr>
                <a:t>        H  </a:t>
              </a:r>
            </a:p>
          </p:txBody>
        </p:sp>
      </p:grp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7551430" y="270892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>
                <a:latin typeface="Times New Roman" pitchFamily="18" charset="0"/>
              </a:rPr>
              <a:t>        H  </a:t>
            </a:r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auto">
          <a:xfrm rot="21181881" flipH="1">
            <a:off x="6876183" y="2394199"/>
            <a:ext cx="794974" cy="787449"/>
          </a:xfrm>
          <a:custGeom>
            <a:avLst/>
            <a:gdLst>
              <a:gd name="T0" fmla="*/ 673425 w 21600"/>
              <a:gd name="T1" fmla="*/ 7340 h 21600"/>
              <a:gd name="T2" fmla="*/ 41997 w 21600"/>
              <a:gd name="T3" fmla="*/ 466445 h 21600"/>
              <a:gd name="T4" fmla="*/ 676656 w 21600"/>
              <a:gd name="T5" fmla="*/ 24587 h 21600"/>
              <a:gd name="T6" fmla="*/ 1618585 w 21600"/>
              <a:gd name="T7" fmla="*/ 198729 h 21600"/>
              <a:gd name="T8" fmla="*/ 1560141 w 21600"/>
              <a:gd name="T9" fmla="*/ 434219 h 21600"/>
              <a:gd name="T10" fmla="*/ 1270418 w 21600"/>
              <a:gd name="T11" fmla="*/ 38671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52" y="4986"/>
                </a:moveTo>
                <a:cubicBezTo>
                  <a:pt x="17604" y="2054"/>
                  <a:pt x="14319" y="293"/>
                  <a:pt x="10800" y="293"/>
                </a:cubicBezTo>
                <a:cubicBezTo>
                  <a:pt x="6130" y="293"/>
                  <a:pt x="2020" y="3375"/>
                  <a:pt x="713" y="7858"/>
                </a:cubicBezTo>
                <a:lnTo>
                  <a:pt x="431" y="7776"/>
                </a:lnTo>
                <a:cubicBezTo>
                  <a:pt x="1775" y="3168"/>
                  <a:pt x="5999" y="0"/>
                  <a:pt x="10800" y="0"/>
                </a:cubicBezTo>
                <a:cubicBezTo>
                  <a:pt x="14417" y="0"/>
                  <a:pt x="17794" y="1811"/>
                  <a:pt x="19796" y="4824"/>
                </a:cubicBezTo>
                <a:lnTo>
                  <a:pt x="22045" y="3330"/>
                </a:lnTo>
                <a:lnTo>
                  <a:pt x="21249" y="7276"/>
                </a:lnTo>
                <a:lnTo>
                  <a:pt x="17303" y="6480"/>
                </a:lnTo>
                <a:lnTo>
                  <a:pt x="19552" y="4986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auto">
          <a:xfrm rot="21181881" flipH="1">
            <a:off x="7930582" y="1795450"/>
            <a:ext cx="421050" cy="787449"/>
          </a:xfrm>
          <a:custGeom>
            <a:avLst/>
            <a:gdLst>
              <a:gd name="T0" fmla="*/ 673425 w 21600"/>
              <a:gd name="T1" fmla="*/ 7340 h 21600"/>
              <a:gd name="T2" fmla="*/ 41997 w 21600"/>
              <a:gd name="T3" fmla="*/ 466445 h 21600"/>
              <a:gd name="T4" fmla="*/ 676656 w 21600"/>
              <a:gd name="T5" fmla="*/ 24587 h 21600"/>
              <a:gd name="T6" fmla="*/ 1618585 w 21600"/>
              <a:gd name="T7" fmla="*/ 198729 h 21600"/>
              <a:gd name="T8" fmla="*/ 1560141 w 21600"/>
              <a:gd name="T9" fmla="*/ 434219 h 21600"/>
              <a:gd name="T10" fmla="*/ 1270418 w 21600"/>
              <a:gd name="T11" fmla="*/ 38671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52" y="4986"/>
                </a:moveTo>
                <a:cubicBezTo>
                  <a:pt x="17604" y="2054"/>
                  <a:pt x="14319" y="293"/>
                  <a:pt x="10800" y="293"/>
                </a:cubicBezTo>
                <a:cubicBezTo>
                  <a:pt x="6130" y="293"/>
                  <a:pt x="2020" y="3375"/>
                  <a:pt x="713" y="7858"/>
                </a:cubicBezTo>
                <a:lnTo>
                  <a:pt x="431" y="7776"/>
                </a:lnTo>
                <a:cubicBezTo>
                  <a:pt x="1775" y="3168"/>
                  <a:pt x="5999" y="0"/>
                  <a:pt x="10800" y="0"/>
                </a:cubicBezTo>
                <a:cubicBezTo>
                  <a:pt x="14417" y="0"/>
                  <a:pt x="17794" y="1811"/>
                  <a:pt x="19796" y="4824"/>
                </a:cubicBezTo>
                <a:lnTo>
                  <a:pt x="22045" y="3330"/>
                </a:lnTo>
                <a:lnTo>
                  <a:pt x="21249" y="7276"/>
                </a:lnTo>
                <a:lnTo>
                  <a:pt x="17303" y="6480"/>
                </a:lnTo>
                <a:lnTo>
                  <a:pt x="19552" y="4986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8388424" y="1772816"/>
            <a:ext cx="14362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dirty="0">
                <a:latin typeface="Times New Roman" pitchFamily="18" charset="0"/>
              </a:rPr>
              <a:t>:NH</a:t>
            </a:r>
            <a:r>
              <a:rPr lang="en-GB" sz="2400" baseline="-25000" dirty="0">
                <a:latin typeface="Times New Roman" pitchFamily="18" charset="0"/>
              </a:rPr>
              <a:t>3</a:t>
            </a: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7191390" y="3933056"/>
            <a:ext cx="1042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>
                <a:latin typeface="Times New Roman" pitchFamily="18" charset="0"/>
              </a:rPr>
              <a:t>+ :X </a:t>
            </a:r>
            <a:r>
              <a:rPr lang="en-GB" b="1" baseline="30000" dirty="0"/>
              <a:t>—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2483768" y="1196752"/>
            <a:ext cx="2232967" cy="1825352"/>
            <a:chOff x="1763688" y="2996952"/>
            <a:chExt cx="2232967" cy="1825352"/>
          </a:xfrm>
        </p:grpSpPr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2483768" y="3789040"/>
              <a:ext cx="15128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400" dirty="0">
                  <a:latin typeface="Times New Roman" pitchFamily="18" charset="0"/>
                </a:rPr>
                <a:t>        H  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907704" y="3068960"/>
              <a:ext cx="1656903" cy="1753344"/>
              <a:chOff x="2987824" y="3140968"/>
              <a:chExt cx="1656903" cy="1753344"/>
            </a:xfrm>
          </p:grpSpPr>
          <p:sp>
            <p:nvSpPr>
              <p:cNvPr id="43" name="Text Box 20"/>
              <p:cNvSpPr txBox="1">
                <a:spLocks noChangeArrowheads="1"/>
              </p:cNvSpPr>
              <p:nvPr/>
            </p:nvSpPr>
            <p:spPr bwMode="auto">
              <a:xfrm>
                <a:off x="2987824" y="3789040"/>
                <a:ext cx="79216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2400" dirty="0">
                    <a:latin typeface="Times New Roman" pitchFamily="18" charset="0"/>
                  </a:rPr>
                  <a:t>:N</a:t>
                </a:r>
                <a:endParaRPr lang="en-GB" sz="3200" baseline="30000" dirty="0">
                  <a:latin typeface="Times New Roman" pitchFamily="18" charset="0"/>
                </a:endParaRPr>
              </a:p>
            </p:txBody>
          </p:sp>
          <p:sp>
            <p:nvSpPr>
              <p:cNvPr id="44" name="Line 3"/>
              <p:cNvSpPr>
                <a:spLocks noChangeShapeType="1"/>
              </p:cNvSpPr>
              <p:nvPr/>
            </p:nvSpPr>
            <p:spPr bwMode="auto">
              <a:xfrm>
                <a:off x="3347864" y="4221088"/>
                <a:ext cx="360040" cy="3600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5" name="Line 3"/>
              <p:cNvSpPr>
                <a:spLocks noChangeShapeType="1"/>
              </p:cNvSpPr>
              <p:nvPr/>
            </p:nvSpPr>
            <p:spPr bwMode="auto">
              <a:xfrm>
                <a:off x="3419872" y="4077072"/>
                <a:ext cx="6480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6" name="Line 3"/>
              <p:cNvSpPr>
                <a:spLocks noChangeShapeType="1"/>
              </p:cNvSpPr>
              <p:nvPr/>
            </p:nvSpPr>
            <p:spPr bwMode="auto">
              <a:xfrm rot="5400000">
                <a:off x="3419872" y="3501008"/>
                <a:ext cx="360040" cy="3600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47" name="Text Box 6"/>
              <p:cNvSpPr txBox="1">
                <a:spLocks noChangeArrowheads="1"/>
              </p:cNvSpPr>
              <p:nvPr/>
            </p:nvSpPr>
            <p:spPr bwMode="auto">
              <a:xfrm>
                <a:off x="3131840" y="4437112"/>
                <a:ext cx="1512887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sz="2400" dirty="0">
                    <a:latin typeface="Times New Roman" pitchFamily="18" charset="0"/>
                  </a:rPr>
                  <a:t>        H  </a:t>
                </a:r>
              </a:p>
            </p:txBody>
          </p:sp>
          <p:sp>
            <p:nvSpPr>
              <p:cNvPr id="48" name="Text Box 6"/>
              <p:cNvSpPr txBox="1">
                <a:spLocks noChangeArrowheads="1"/>
              </p:cNvSpPr>
              <p:nvPr/>
            </p:nvSpPr>
            <p:spPr bwMode="auto">
              <a:xfrm>
                <a:off x="3131840" y="3140968"/>
                <a:ext cx="1512887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sz="2400" dirty="0">
                    <a:latin typeface="Times New Roman" pitchFamily="18" charset="0"/>
                  </a:rPr>
                  <a:t>        H  </a:t>
                </a:r>
              </a:p>
            </p:txBody>
          </p:sp>
        </p:grpSp>
        <p:sp>
          <p:nvSpPr>
            <p:cNvPr id="49" name="Text Box 25"/>
            <p:cNvSpPr txBox="1">
              <a:spLocks noChangeArrowheads="1"/>
            </p:cNvSpPr>
            <p:nvPr/>
          </p:nvSpPr>
          <p:spPr bwMode="auto">
            <a:xfrm>
              <a:off x="1763688" y="3573016"/>
              <a:ext cx="7207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l-GR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δ</a:t>
              </a:r>
              <a:r>
                <a:rPr lang="en-GB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-</a:t>
              </a:r>
              <a:r>
                <a:rPr lang="en-GB" dirty="0"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50" name="Text Box 24"/>
            <p:cNvSpPr txBox="1">
              <a:spLocks noChangeArrowheads="1"/>
            </p:cNvSpPr>
            <p:nvPr/>
          </p:nvSpPr>
          <p:spPr bwMode="auto">
            <a:xfrm>
              <a:off x="2483768" y="2996952"/>
              <a:ext cx="863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GB" sz="1400" dirty="0"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l-GR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δ</a:t>
              </a:r>
              <a:r>
                <a:rPr lang="en-GB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2843808" y="3645024"/>
              <a:ext cx="863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GB" sz="1400" dirty="0"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l-GR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δ</a:t>
              </a:r>
              <a:r>
                <a:rPr lang="en-GB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endParaRPr lang="en-GB" dirty="0">
                <a:cs typeface="Arial" panose="020B0604020202020204" pitchFamily="34" charset="0"/>
              </a:endParaRPr>
            </a:p>
          </p:txBody>
        </p:sp>
        <p:sp>
          <p:nvSpPr>
            <p:cNvPr id="52" name="Text Box 24"/>
            <p:cNvSpPr txBox="1">
              <a:spLocks noChangeArrowheads="1"/>
            </p:cNvSpPr>
            <p:nvPr/>
          </p:nvSpPr>
          <p:spPr bwMode="auto">
            <a:xfrm>
              <a:off x="2483768" y="4293096"/>
              <a:ext cx="863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GB" sz="1400" dirty="0"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l-GR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δ</a:t>
              </a:r>
              <a:r>
                <a:rPr lang="en-GB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endParaRPr lang="en-GB" dirty="0">
                <a:cs typeface="Arial" panose="020B0604020202020204" pitchFamily="34" charset="0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>
            <a:off x="6516216" y="443711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3636070" y="4826695"/>
            <a:ext cx="1656903" cy="1753344"/>
            <a:chOff x="2987824" y="3140968"/>
            <a:chExt cx="1656903" cy="1753344"/>
          </a:xfrm>
        </p:grpSpPr>
        <p:sp>
          <p:nvSpPr>
            <p:cNvPr id="84" name="Text Box 20"/>
            <p:cNvSpPr txBox="1">
              <a:spLocks noChangeArrowheads="1"/>
            </p:cNvSpPr>
            <p:nvPr/>
          </p:nvSpPr>
          <p:spPr bwMode="auto">
            <a:xfrm>
              <a:off x="2987824" y="3789040"/>
              <a:ext cx="79216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dirty="0">
                  <a:latin typeface="Times New Roman" pitchFamily="18" charset="0"/>
                </a:rPr>
                <a:t>N</a:t>
              </a:r>
              <a:endParaRPr lang="en-GB" sz="3200" baseline="30000" dirty="0">
                <a:latin typeface="Times New Roman" pitchFamily="18" charset="0"/>
              </a:endParaRPr>
            </a:p>
          </p:txBody>
        </p:sp>
        <p:sp>
          <p:nvSpPr>
            <p:cNvPr id="85" name="Line 3"/>
            <p:cNvSpPr>
              <a:spLocks noChangeShapeType="1"/>
            </p:cNvSpPr>
            <p:nvPr/>
          </p:nvSpPr>
          <p:spPr bwMode="auto">
            <a:xfrm>
              <a:off x="3347864" y="4221088"/>
              <a:ext cx="360040" cy="360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7" name="Line 3"/>
            <p:cNvSpPr>
              <a:spLocks noChangeShapeType="1"/>
            </p:cNvSpPr>
            <p:nvPr/>
          </p:nvSpPr>
          <p:spPr bwMode="auto">
            <a:xfrm rot="5400000">
              <a:off x="3419872" y="3501008"/>
              <a:ext cx="360040" cy="360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8" name="Text Box 6"/>
            <p:cNvSpPr txBox="1">
              <a:spLocks noChangeArrowheads="1"/>
            </p:cNvSpPr>
            <p:nvPr/>
          </p:nvSpPr>
          <p:spPr bwMode="auto">
            <a:xfrm>
              <a:off x="3131840" y="4437112"/>
              <a:ext cx="15128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400" dirty="0">
                  <a:latin typeface="Times New Roman" pitchFamily="18" charset="0"/>
                </a:rPr>
                <a:t>        H  </a:t>
              </a:r>
            </a:p>
          </p:txBody>
        </p:sp>
        <p:sp>
          <p:nvSpPr>
            <p:cNvPr id="89" name="Text Box 6"/>
            <p:cNvSpPr txBox="1">
              <a:spLocks noChangeArrowheads="1"/>
            </p:cNvSpPr>
            <p:nvPr/>
          </p:nvSpPr>
          <p:spPr bwMode="auto">
            <a:xfrm>
              <a:off x="3131840" y="3140968"/>
              <a:ext cx="15128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400" dirty="0">
                  <a:latin typeface="Times New Roman" pitchFamily="18" charset="0"/>
                </a:rPr>
                <a:t>        H  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63688" y="4610671"/>
            <a:ext cx="3384550" cy="2247329"/>
            <a:chOff x="1763688" y="4610671"/>
            <a:chExt cx="3384550" cy="2247329"/>
          </a:xfrm>
        </p:grpSpPr>
        <p:sp>
          <p:nvSpPr>
            <p:cNvPr id="77" name="Text Box 12"/>
            <p:cNvSpPr txBox="1">
              <a:spLocks noChangeArrowheads="1"/>
            </p:cNvSpPr>
            <p:nvPr/>
          </p:nvSpPr>
          <p:spPr bwMode="auto">
            <a:xfrm>
              <a:off x="2303934" y="4610671"/>
              <a:ext cx="2447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        </a:t>
              </a:r>
              <a:r>
                <a:rPr lang="en-GB" sz="2400">
                  <a:latin typeface="Times New Roman" pitchFamily="18" charset="0"/>
                </a:rPr>
                <a:t>H</a:t>
              </a:r>
              <a:endParaRPr lang="en-GB"/>
            </a:p>
          </p:txBody>
        </p:sp>
        <p:sp>
          <p:nvSpPr>
            <p:cNvPr id="78" name="Text Box 14"/>
            <p:cNvSpPr txBox="1">
              <a:spLocks noChangeArrowheads="1"/>
            </p:cNvSpPr>
            <p:nvPr/>
          </p:nvSpPr>
          <p:spPr bwMode="auto">
            <a:xfrm>
              <a:off x="2807172" y="6400800"/>
              <a:ext cx="23050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>
                  <a:latin typeface="Times New Roman" pitchFamily="18" charset="0"/>
                </a:rPr>
                <a:t>H</a:t>
              </a:r>
              <a:endParaRPr lang="en-GB" sz="2400" baseline="30000">
                <a:latin typeface="Times New Roman" pitchFamily="18" charset="0"/>
              </a:endParaRPr>
            </a:p>
          </p:txBody>
        </p:sp>
        <p:sp>
          <p:nvSpPr>
            <p:cNvPr id="79" name="Line 15"/>
            <p:cNvSpPr>
              <a:spLocks noChangeShapeType="1"/>
            </p:cNvSpPr>
            <p:nvPr/>
          </p:nvSpPr>
          <p:spPr bwMode="auto">
            <a:xfrm>
              <a:off x="2951634" y="4899025"/>
              <a:ext cx="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0" name="Line 16"/>
            <p:cNvSpPr>
              <a:spLocks noChangeShapeType="1"/>
            </p:cNvSpPr>
            <p:nvPr/>
          </p:nvSpPr>
          <p:spPr bwMode="auto">
            <a:xfrm>
              <a:off x="2375372" y="5691188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1" name="Line 17"/>
            <p:cNvSpPr>
              <a:spLocks noChangeShapeType="1"/>
            </p:cNvSpPr>
            <p:nvPr/>
          </p:nvSpPr>
          <p:spPr bwMode="auto">
            <a:xfrm>
              <a:off x="2951634" y="5907088"/>
              <a:ext cx="0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2" name="Line 18"/>
            <p:cNvSpPr>
              <a:spLocks noChangeShapeType="1"/>
            </p:cNvSpPr>
            <p:nvPr/>
          </p:nvSpPr>
          <p:spPr bwMode="auto">
            <a:xfrm>
              <a:off x="3240559" y="5691188"/>
              <a:ext cx="503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93" name="Text Box 13"/>
            <p:cNvSpPr txBox="1">
              <a:spLocks noChangeArrowheads="1"/>
            </p:cNvSpPr>
            <p:nvPr/>
          </p:nvSpPr>
          <p:spPr bwMode="auto">
            <a:xfrm>
              <a:off x="1763688" y="5449615"/>
              <a:ext cx="33845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dirty="0">
                  <a:latin typeface="Times New Roman" pitchFamily="18" charset="0"/>
                </a:rPr>
                <a:t> R          C                 </a:t>
              </a:r>
            </a:p>
          </p:txBody>
        </p:sp>
        <p:sp>
          <p:nvSpPr>
            <p:cNvPr id="94" name="Rectangle 8"/>
            <p:cNvSpPr>
              <a:spLocks noChangeArrowheads="1"/>
            </p:cNvSpPr>
            <p:nvPr/>
          </p:nvSpPr>
          <p:spPr bwMode="auto">
            <a:xfrm>
              <a:off x="3636070" y="5402759"/>
              <a:ext cx="360362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r>
                <a:rPr lang="en-GB" sz="2800"/>
                <a:t>¨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860032" y="5104656"/>
            <a:ext cx="3817143" cy="1753344"/>
            <a:chOff x="4860032" y="5104656"/>
            <a:chExt cx="3817143" cy="1753344"/>
          </a:xfrm>
        </p:grpSpPr>
        <p:grpSp>
          <p:nvGrpSpPr>
            <p:cNvPr id="96" name="Group 95"/>
            <p:cNvGrpSpPr/>
            <p:nvPr/>
          </p:nvGrpSpPr>
          <p:grpSpPr>
            <a:xfrm>
              <a:off x="6444208" y="5104656"/>
              <a:ext cx="2232967" cy="1753344"/>
              <a:chOff x="1763688" y="3068960"/>
              <a:chExt cx="2232967" cy="1753344"/>
            </a:xfrm>
          </p:grpSpPr>
          <p:sp>
            <p:nvSpPr>
              <p:cNvPr id="97" name="Text Box 6"/>
              <p:cNvSpPr txBox="1">
                <a:spLocks noChangeArrowheads="1"/>
              </p:cNvSpPr>
              <p:nvPr/>
            </p:nvSpPr>
            <p:spPr bwMode="auto">
              <a:xfrm>
                <a:off x="2483768" y="3789040"/>
                <a:ext cx="1512887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sz="2400" dirty="0">
                    <a:latin typeface="Times New Roman" pitchFamily="18" charset="0"/>
                  </a:rPr>
                  <a:t>        H  </a:t>
                </a:r>
              </a:p>
            </p:txBody>
          </p:sp>
          <p:grpSp>
            <p:nvGrpSpPr>
              <p:cNvPr id="98" name="Group 41"/>
              <p:cNvGrpSpPr/>
              <p:nvPr/>
            </p:nvGrpSpPr>
            <p:grpSpPr>
              <a:xfrm>
                <a:off x="1907704" y="3068960"/>
                <a:ext cx="1656903" cy="1753344"/>
                <a:chOff x="2987824" y="3140968"/>
                <a:chExt cx="1656903" cy="1753344"/>
              </a:xfrm>
            </p:grpSpPr>
            <p:sp>
              <p:nvSpPr>
                <p:cNvPr id="10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987824" y="3789040"/>
                  <a:ext cx="792162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2400" dirty="0">
                      <a:latin typeface="Times New Roman" pitchFamily="18" charset="0"/>
                    </a:rPr>
                    <a:t>N</a:t>
                  </a:r>
                  <a:endParaRPr lang="en-GB" sz="3200" baseline="30000" dirty="0">
                    <a:latin typeface="Times New Roman" pitchFamily="18" charset="0"/>
                  </a:endParaRPr>
                </a:p>
              </p:txBody>
            </p:sp>
            <p:sp>
              <p:nvSpPr>
                <p:cNvPr id="104" name="Line 3"/>
                <p:cNvSpPr>
                  <a:spLocks noChangeShapeType="1"/>
                </p:cNvSpPr>
                <p:nvPr/>
              </p:nvSpPr>
              <p:spPr bwMode="auto">
                <a:xfrm>
                  <a:off x="3347864" y="4221088"/>
                  <a:ext cx="360040" cy="3600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105" name="Line 3"/>
                <p:cNvSpPr>
                  <a:spLocks noChangeShapeType="1"/>
                </p:cNvSpPr>
                <p:nvPr/>
              </p:nvSpPr>
              <p:spPr bwMode="auto">
                <a:xfrm>
                  <a:off x="3419872" y="4077072"/>
                  <a:ext cx="6480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106" name="Line 3"/>
                <p:cNvSpPr>
                  <a:spLocks noChangeShapeType="1"/>
                </p:cNvSpPr>
                <p:nvPr/>
              </p:nvSpPr>
              <p:spPr bwMode="auto">
                <a:xfrm rot="5400000">
                  <a:off x="3419872" y="3501008"/>
                  <a:ext cx="360040" cy="3600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10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131840" y="4437112"/>
                  <a:ext cx="1512887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GB" sz="2400" dirty="0">
                      <a:latin typeface="Times New Roman" pitchFamily="18" charset="0"/>
                    </a:rPr>
                    <a:t>        H  </a:t>
                  </a:r>
                </a:p>
              </p:txBody>
            </p:sp>
            <p:sp>
              <p:nvSpPr>
                <p:cNvPr id="10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131840" y="3140968"/>
                  <a:ext cx="1512887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GB" sz="2400" dirty="0">
                      <a:latin typeface="Times New Roman" pitchFamily="18" charset="0"/>
                    </a:rPr>
                    <a:t>        H  </a:t>
                  </a:r>
                </a:p>
              </p:txBody>
            </p:sp>
          </p:grpSp>
          <p:sp>
            <p:nvSpPr>
              <p:cNvPr id="99" name="Text Box 25"/>
              <p:cNvSpPr txBox="1">
                <a:spLocks noChangeArrowheads="1"/>
              </p:cNvSpPr>
              <p:nvPr/>
            </p:nvSpPr>
            <p:spPr bwMode="auto">
              <a:xfrm>
                <a:off x="1763688" y="3573016"/>
                <a:ext cx="720725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GB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  <a:endParaRPr lang="en-GB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9" name="Text Box 6"/>
            <p:cNvSpPr txBox="1">
              <a:spLocks noChangeArrowheads="1"/>
            </p:cNvSpPr>
            <p:nvPr/>
          </p:nvSpPr>
          <p:spPr bwMode="auto">
            <a:xfrm>
              <a:off x="4860032" y="5805264"/>
              <a:ext cx="15128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400" dirty="0">
                  <a:latin typeface="Times New Roman" pitchFamily="18" charset="0"/>
                </a:rPr>
                <a:t>        H  </a:t>
              </a:r>
            </a:p>
          </p:txBody>
        </p:sp>
        <p:sp>
          <p:nvSpPr>
            <p:cNvPr id="110" name="Line 3"/>
            <p:cNvSpPr>
              <a:spLocks noChangeShapeType="1"/>
            </p:cNvSpPr>
            <p:nvPr/>
          </p:nvSpPr>
          <p:spPr bwMode="auto">
            <a:xfrm>
              <a:off x="5940152" y="6021288"/>
              <a:ext cx="648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111" name="Text Box 23"/>
          <p:cNvSpPr txBox="1">
            <a:spLocks noChangeArrowheads="1"/>
          </p:cNvSpPr>
          <p:nvPr/>
        </p:nvSpPr>
        <p:spPr bwMode="auto">
          <a:xfrm>
            <a:off x="8101013" y="6400800"/>
            <a:ext cx="1042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>
                <a:latin typeface="Times New Roman" pitchFamily="18" charset="0"/>
              </a:rPr>
              <a:t>+ :X </a:t>
            </a:r>
            <a:r>
              <a:rPr lang="en-GB" b="1" baseline="30000" dirty="0"/>
              <a:t>—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4860032" y="566124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itchFamily="18" charset="0"/>
              </a:rPr>
              <a:t>+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4000" dirty="0"/>
              <a:t>Ammonia is a neutral </a:t>
            </a:r>
            <a:r>
              <a:rPr lang="en-GB" sz="4000" dirty="0" err="1"/>
              <a:t>nucleophile</a:t>
            </a:r>
            <a:r>
              <a:rPr lang="en-GB" sz="4000" dirty="0"/>
              <a:t>, so the proton (H</a:t>
            </a:r>
            <a:r>
              <a:rPr lang="en-GB" sz="4000" baseline="30000" dirty="0"/>
              <a:t>+</a:t>
            </a:r>
            <a:r>
              <a:rPr lang="en-GB" sz="4000" dirty="0"/>
              <a:t>) must be lost to form the neutral product. The H</a:t>
            </a:r>
            <a:r>
              <a:rPr lang="en-GB" sz="4000" baseline="30000" dirty="0"/>
              <a:t>+</a:t>
            </a:r>
            <a:r>
              <a:rPr lang="en-GB" sz="4000" dirty="0"/>
              <a:t> ion reacts with a second ammonia molecule to form an NH</a:t>
            </a:r>
            <a:r>
              <a:rPr lang="en-GB" sz="4000" baseline="-25000" dirty="0"/>
              <a:t>4</a:t>
            </a:r>
            <a:r>
              <a:rPr lang="en-GB" sz="4000" baseline="30000" dirty="0"/>
              <a:t>+</a:t>
            </a:r>
            <a:r>
              <a:rPr lang="en-GB" sz="4000" dirty="0"/>
              <a:t> ion.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does this mechanism have an extra step?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9"/>
            <a:ext cx="8305800" cy="1512168"/>
          </a:xfrm>
        </p:spPr>
        <p:txBody>
          <a:bodyPr/>
          <a:lstStyle/>
          <a:p>
            <a:r>
              <a:rPr lang="en-GB" dirty="0"/>
              <a:t>Introduce new functional groups into organic molecules</a:t>
            </a:r>
          </a:p>
          <a:p>
            <a:r>
              <a:rPr lang="en-GB" dirty="0" err="1"/>
              <a:t>Haloalknes</a:t>
            </a:r>
            <a:r>
              <a:rPr lang="en-GB" dirty="0"/>
              <a:t>: alcohols, </a:t>
            </a:r>
            <a:r>
              <a:rPr lang="en-GB" dirty="0" err="1"/>
              <a:t>nitriles</a:t>
            </a:r>
            <a:r>
              <a:rPr lang="en-GB" dirty="0"/>
              <a:t> and amines</a:t>
            </a:r>
          </a:p>
          <a:p>
            <a:r>
              <a:rPr lang="en-GB" dirty="0"/>
              <a:t>These can then be turned into other functional groups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Uses of </a:t>
            </a:r>
            <a:r>
              <a:rPr lang="en-GB" dirty="0" err="1"/>
              <a:t>Nucleophilic</a:t>
            </a:r>
            <a:r>
              <a:rPr lang="en-GB" dirty="0"/>
              <a:t> Substitution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256490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RCH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3429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RCH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NH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350100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RCH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2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OH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2016" y="3429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RCH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2</a:t>
            </a:r>
            <a:r>
              <a:rPr lang="en-GB" sz="2400" dirty="0">
                <a:latin typeface="Perpetua" pitchFamily="18" charset="0"/>
                <a:ea typeface="+mj-ea"/>
                <a:cs typeface="+mj-cs"/>
              </a:rPr>
              <a:t>C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458112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(RCH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2)2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NH</a:t>
            </a:r>
            <a:endParaRPr kumimoji="0" lang="en-GB" sz="2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465313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RCH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2120" y="515719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R</a:t>
            </a:r>
            <a:r>
              <a:rPr lang="en-GB" sz="2400" dirty="0">
                <a:latin typeface="Perpetua" pitchFamily="18" charset="0"/>
              </a:rPr>
              <a:t>CH</a:t>
            </a:r>
            <a:r>
              <a:rPr lang="en-GB" sz="2400" baseline="-25000" dirty="0">
                <a:latin typeface="Perpetua" pitchFamily="18" charset="0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CH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2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NH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8344" y="566124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R</a:t>
            </a:r>
            <a:r>
              <a:rPr lang="en-GB" sz="2400" dirty="0">
                <a:latin typeface="Perpetua" pitchFamily="18" charset="0"/>
              </a:rPr>
              <a:t>CH</a:t>
            </a:r>
            <a:r>
              <a:rPr lang="en-GB" sz="2400" baseline="-25000" dirty="0">
                <a:latin typeface="Perpetua" pitchFamily="18" charset="0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CO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2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H</a:t>
            </a:r>
            <a:endParaRPr kumimoji="0" lang="en-GB" sz="2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5943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RCO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2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H</a:t>
            </a:r>
            <a:endParaRPr kumimoji="0" lang="en-GB" sz="2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573325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(RCH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2)3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N</a:t>
            </a:r>
            <a:endParaRPr kumimoji="0" lang="en-GB" sz="2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83968" y="31409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83968" y="422108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83968" y="522920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292080" y="3212976"/>
            <a:ext cx="180020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619672" y="3068960"/>
            <a:ext cx="180020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948264" y="4149080"/>
            <a:ext cx="79208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956376" y="4221088"/>
            <a:ext cx="72008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403648" y="414908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403648" y="5157192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2564904"/>
            <a:ext cx="5004048" cy="860425"/>
          </a:xfrm>
        </p:spPr>
        <p:txBody>
          <a:bodyPr/>
          <a:lstStyle/>
          <a:p>
            <a:pPr algn="ctr"/>
            <a:r>
              <a:rPr lang="en-GB" sz="4000" dirty="0" smtClean="0"/>
              <a:t>Halogenoalkane reactions and mechanisms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 Questions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4" name="ShockwaveFlash1" r:id="rId2" imgW="1828800" imgH="1828800"/>
        </mc:Choice>
        <mc:Fallback>
          <p:control name="ShockwaveFlash1" r:id="rId2" imgW="1828800" imgH="182880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84213" y="1916113"/>
                  <a:ext cx="7632700" cy="4392612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Do Now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77641" y="1700808"/>
            <a:ext cx="8208912" cy="47525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TextBox 4"/>
          <p:cNvSpPr txBox="1"/>
          <p:nvPr/>
        </p:nvSpPr>
        <p:spPr>
          <a:xfrm>
            <a:off x="2339752" y="2368912"/>
            <a:ext cx="46846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What is meant by the word ‘elimination’?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In terms of reaction mechanisms, what do you think happens?</a:t>
            </a:r>
          </a:p>
        </p:txBody>
      </p:sp>
    </p:spTree>
    <p:extLst>
      <p:ext uri="{BB962C8B-B14F-4D97-AF65-F5344CB8AC3E}">
        <p14:creationId xmlns:p14="http://schemas.microsoft.com/office/powerpoint/2010/main" val="21434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Elimination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200000"/>
              </a:lnSpc>
            </a:pPr>
            <a:r>
              <a:rPr lang="en-GB" sz="5400" dirty="0" smtClean="0"/>
              <a:t>Elimination </a:t>
            </a:r>
            <a:r>
              <a:rPr lang="en-GB" sz="5400" dirty="0"/>
              <a:t>occurs when </a:t>
            </a:r>
            <a:r>
              <a:rPr lang="en-GB" sz="5400" b="1" dirty="0"/>
              <a:t>a hydrogen halide </a:t>
            </a:r>
            <a:r>
              <a:rPr lang="en-GB" sz="5400" dirty="0"/>
              <a:t>is </a:t>
            </a:r>
            <a:r>
              <a:rPr lang="en-GB" sz="5400" b="1" dirty="0"/>
              <a:t>eliminated</a:t>
            </a:r>
            <a:r>
              <a:rPr lang="en-GB" sz="5400" dirty="0"/>
              <a:t> from the molecule</a:t>
            </a:r>
          </a:p>
          <a:p>
            <a:pPr marL="0" indent="0">
              <a:lnSpc>
                <a:spcPct val="200000"/>
              </a:lnSpc>
            </a:pPr>
            <a:r>
              <a:rPr lang="en-GB" sz="5400" dirty="0"/>
              <a:t>leaving a </a:t>
            </a:r>
            <a:r>
              <a:rPr lang="en-GB" sz="5400" b="1" dirty="0"/>
              <a:t>double bond </a:t>
            </a:r>
            <a:r>
              <a:rPr lang="en-GB" sz="5400" dirty="0"/>
              <a:t>in its place </a:t>
            </a:r>
          </a:p>
          <a:p>
            <a:pPr marL="0" indent="0">
              <a:lnSpc>
                <a:spcPct val="200000"/>
              </a:lnSpc>
            </a:pPr>
            <a:r>
              <a:rPr lang="en-GB" sz="5400" dirty="0"/>
              <a:t>an </a:t>
            </a:r>
            <a:r>
              <a:rPr lang="en-GB" sz="5400" b="1" dirty="0"/>
              <a:t>alkene</a:t>
            </a:r>
            <a:r>
              <a:rPr lang="en-GB" sz="5400" dirty="0"/>
              <a:t> is formed</a:t>
            </a:r>
          </a:p>
        </p:txBody>
      </p:sp>
    </p:spTree>
    <p:extLst>
      <p:ext uri="{BB962C8B-B14F-4D97-AF65-F5344CB8AC3E}">
        <p14:creationId xmlns:p14="http://schemas.microsoft.com/office/powerpoint/2010/main" val="32027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OH</a:t>
            </a:r>
            <a:r>
              <a:rPr lang="en-GB" baseline="30000" dirty="0" smtClean="0"/>
              <a:t>-</a:t>
            </a:r>
            <a:r>
              <a:rPr lang="en-GB" dirty="0" smtClean="0"/>
              <a:t> acting as a base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GB" sz="4800" dirty="0" smtClean="0"/>
              <a:t>Under different conditions, the OH</a:t>
            </a:r>
            <a:r>
              <a:rPr lang="en-GB" sz="4800" baseline="30000" dirty="0" smtClean="0"/>
              <a:t>-</a:t>
            </a:r>
            <a:r>
              <a:rPr lang="en-GB" sz="4800" dirty="0" smtClean="0"/>
              <a:t> acts as a base, removing an H</a:t>
            </a:r>
            <a:r>
              <a:rPr lang="en-GB" sz="4800" baseline="30000" dirty="0" smtClean="0"/>
              <a:t>+</a:t>
            </a:r>
            <a:r>
              <a:rPr lang="en-GB" sz="4800" dirty="0" smtClean="0"/>
              <a:t> ion from the </a:t>
            </a:r>
            <a:r>
              <a:rPr lang="en-GB" sz="4800" dirty="0" err="1" smtClean="0"/>
              <a:t>haloalkane</a:t>
            </a:r>
            <a:r>
              <a:rPr lang="en-GB" sz="4800" dirty="0" smtClean="0"/>
              <a:t>.</a:t>
            </a:r>
          </a:p>
          <a:p>
            <a:pPr>
              <a:lnSpc>
                <a:spcPct val="150000"/>
              </a:lnSpc>
            </a:pPr>
            <a:endParaRPr lang="en-GB" sz="4800" dirty="0"/>
          </a:p>
          <a:p>
            <a:pPr>
              <a:lnSpc>
                <a:spcPct val="150000"/>
              </a:lnSpc>
            </a:pPr>
            <a:r>
              <a:rPr lang="en-GB" sz="4800" dirty="0" smtClean="0"/>
              <a:t>This means it is an elimination reaction rather than a substitution reaction.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0082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Bromoethane</a:t>
            </a:r>
            <a:r>
              <a:rPr lang="en-GB" dirty="0" smtClean="0"/>
              <a:t> + Potassium Hydroxide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57388" y="4653082"/>
            <a:ext cx="849039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 this case, the molecule of hydrogen bromide is eliminated, producing an </a:t>
            </a:r>
            <a:r>
              <a:rPr lang="en-GB" sz="2400" b="1" dirty="0"/>
              <a:t>alkene</a:t>
            </a:r>
            <a:r>
              <a:rPr lang="en-GB" sz="2400" dirty="0"/>
              <a:t>, </a:t>
            </a:r>
            <a:r>
              <a:rPr lang="en-GB" sz="2400" b="1" dirty="0"/>
              <a:t>potassium bromide </a:t>
            </a:r>
            <a:r>
              <a:rPr lang="en-GB" sz="2400" dirty="0"/>
              <a:t>and </a:t>
            </a:r>
            <a:r>
              <a:rPr lang="en-GB" sz="2400" b="1" dirty="0"/>
              <a:t>water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83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Conditions of Elimination Reaction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556792"/>
            <a:ext cx="4774946" cy="42640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dirty="0" smtClean="0"/>
              <a:t>Potassium hydroxide is dissolved in ethanol and mixed with the </a:t>
            </a:r>
            <a:r>
              <a:rPr lang="en-GB" dirty="0" err="1" smtClean="0"/>
              <a:t>haloalkane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i="1" dirty="0" smtClean="0">
                <a:solidFill>
                  <a:srgbClr val="FF0000"/>
                </a:solidFill>
              </a:rPr>
              <a:t>There is NO WATER present.</a:t>
            </a:r>
          </a:p>
          <a:p>
            <a:endParaRPr lang="en-GB" dirty="0"/>
          </a:p>
          <a:p>
            <a:r>
              <a:rPr lang="en-GB" dirty="0" smtClean="0"/>
              <a:t>Mixture is heated</a:t>
            </a:r>
          </a:p>
          <a:p>
            <a:endParaRPr lang="en-GB" dirty="0"/>
          </a:p>
          <a:p>
            <a:r>
              <a:rPr lang="en-GB" dirty="0" smtClean="0"/>
              <a:t>It produces </a:t>
            </a:r>
            <a:r>
              <a:rPr lang="en-GB" dirty="0" err="1" smtClean="0"/>
              <a:t>ethene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445" y="1921498"/>
            <a:ext cx="3581886" cy="26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4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50405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4000" dirty="0" smtClean="0"/>
              <a:t>2-chlorobutane is heated with:</a:t>
            </a:r>
          </a:p>
          <a:p>
            <a:pPr>
              <a:lnSpc>
                <a:spcPct val="150000"/>
              </a:lnSpc>
            </a:pPr>
            <a:endParaRPr lang="en-GB" sz="4000" dirty="0"/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GB" sz="4000" dirty="0" smtClean="0"/>
              <a:t>Aqueous potassium hydroxide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GB" sz="4000" dirty="0" err="1" smtClean="0"/>
              <a:t>Ethanolic</a:t>
            </a:r>
            <a:r>
              <a:rPr lang="en-GB" sz="4000" dirty="0" smtClean="0"/>
              <a:t> potassium hydroxide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endParaRPr lang="en-GB" sz="40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4000" dirty="0" smtClean="0"/>
              <a:t>State the mechanism of each reaction and explain why there are two different organic products in (b)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Summary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5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80920" cy="391366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dirty="0"/>
              <a:t>The reaction is called </a:t>
            </a:r>
            <a:r>
              <a:rPr lang="en-US" dirty="0">
                <a:solidFill>
                  <a:schemeClr val="hlink"/>
                </a:solidFill>
              </a:rPr>
              <a:t>hydrolysis</a:t>
            </a:r>
            <a:r>
              <a:rPr lang="en-US" dirty="0"/>
              <a:t> because the same product can be obtained by reaction with water.</a:t>
            </a:r>
          </a:p>
          <a:p>
            <a:pPr marL="68580" indent="0" algn="just" eaLnBrk="1" hangingPunct="1">
              <a:lnSpc>
                <a:spcPct val="90000"/>
              </a:lnSpc>
              <a:buNone/>
              <a:defRPr/>
            </a:pPr>
            <a:endParaRPr lang="en-US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dirty="0"/>
              <a:t> Hydrolysis is a reaction in which the compound and the water are both decomposed.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n-US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dirty="0"/>
              <a:t>The reaction is much slower in this case and ethanol is often added as a common solvent.	</a:t>
            </a:r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/>
              <a:t>“Hydrolysis”?</a:t>
            </a:r>
          </a:p>
        </p:txBody>
      </p:sp>
    </p:spTree>
    <p:extLst>
      <p:ext uri="{BB962C8B-B14F-4D97-AF65-F5344CB8AC3E}">
        <p14:creationId xmlns:p14="http://schemas.microsoft.com/office/powerpoint/2010/main" val="721262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ELECTRONS!</a:t>
            </a:r>
          </a:p>
          <a:p>
            <a:endParaRPr lang="en-GB" dirty="0"/>
          </a:p>
          <a:p>
            <a:r>
              <a:rPr lang="en-GB" dirty="0"/>
              <a:t>Most reactions occur via a series of steps</a:t>
            </a:r>
          </a:p>
          <a:p>
            <a:endParaRPr lang="en-GB" dirty="0"/>
          </a:p>
          <a:p>
            <a:r>
              <a:rPr lang="en-GB" dirty="0"/>
              <a:t>Can often predict the steps by thinking about how electrons are likely to move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determines the CHEMISTRY of atoms/elements/molecules?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80728"/>
            <a:ext cx="8305800" cy="5616624"/>
          </a:xfrm>
        </p:spPr>
        <p:txBody>
          <a:bodyPr>
            <a:normAutofit/>
          </a:bodyPr>
          <a:lstStyle/>
          <a:p>
            <a:r>
              <a:rPr lang="en-GB" dirty="0" err="1"/>
              <a:t>Nucleo</a:t>
            </a:r>
            <a:r>
              <a:rPr lang="en-GB" dirty="0"/>
              <a:t> = </a:t>
            </a:r>
          </a:p>
          <a:p>
            <a:r>
              <a:rPr lang="en-GB" dirty="0" err="1"/>
              <a:t>Phile</a:t>
            </a:r>
            <a:r>
              <a:rPr lang="en-GB" dirty="0"/>
              <a:t> = </a:t>
            </a:r>
          </a:p>
          <a:p>
            <a:endParaRPr lang="en-GB" i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GB" i="1" dirty="0">
                <a:solidFill>
                  <a:srgbClr val="FF0000"/>
                </a:solidFill>
              </a:rPr>
              <a:t>Reagents that attack and form bonds with POSITIVELY CHARGED CARBON ATOMS</a:t>
            </a:r>
          </a:p>
          <a:p>
            <a:pPr algn="ctr">
              <a:buNone/>
            </a:pPr>
            <a:r>
              <a:rPr lang="en-GB" i="1" dirty="0">
                <a:solidFill>
                  <a:srgbClr val="FF0000"/>
                </a:solidFill>
              </a:rPr>
              <a:t>A nucleophile is an electron pair donor</a:t>
            </a:r>
          </a:p>
          <a:p>
            <a:endParaRPr lang="en-GB" dirty="0"/>
          </a:p>
          <a:p>
            <a:r>
              <a:rPr lang="en-GB" b="1" dirty="0" err="1"/>
              <a:t>Nucleophile</a:t>
            </a:r>
            <a:r>
              <a:rPr lang="en-GB" b="1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Either negatively charged ion OR has atoms with </a:t>
            </a:r>
            <a:r>
              <a:rPr lang="el-GR" dirty="0">
                <a:latin typeface="Calibri"/>
              </a:rPr>
              <a:t>δ</a:t>
            </a:r>
            <a:r>
              <a:rPr lang="en-GB" dirty="0">
                <a:latin typeface="Calibri"/>
              </a:rPr>
              <a:t>-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alibri"/>
              </a:rPr>
              <a:t>Has a lone pair of e- that it can use to form a covalent bond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alibri"/>
              </a:rPr>
              <a:t>The lone pair is situated on the electronegative atom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</a:t>
            </a:r>
            <a:r>
              <a:rPr lang="en-GB" dirty="0" err="1"/>
              <a:t>Nucleophiles</a:t>
            </a:r>
            <a:r>
              <a:rPr lang="en-GB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None/>
            </a:pPr>
            <a:r>
              <a:rPr lang="en-GB" dirty="0"/>
              <a:t>Form bonds by donating its lone pair of e- to an electron deficient carbon atom</a:t>
            </a:r>
          </a:p>
          <a:p>
            <a:pPr marL="514350" indent="-51435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Hydroxide ion, </a:t>
            </a:r>
            <a:r>
              <a:rPr lang="en-GB" baseline="30000" dirty="0"/>
              <a:t>-</a:t>
            </a:r>
            <a:r>
              <a:rPr lang="en-GB" dirty="0"/>
              <a:t>:OH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Ammonia, :NH</a:t>
            </a:r>
            <a:r>
              <a:rPr lang="en-GB" baseline="-25000" dirty="0"/>
              <a:t>3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Cyanide ion, </a:t>
            </a:r>
            <a:r>
              <a:rPr lang="en-GB" baseline="30000" dirty="0"/>
              <a:t>-</a:t>
            </a:r>
            <a:r>
              <a:rPr lang="en-GB" dirty="0"/>
              <a:t>:CN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/>
            <a:r>
              <a:rPr lang="en-GB" dirty="0"/>
              <a:t>They will replace the halogen in a </a:t>
            </a:r>
            <a:r>
              <a:rPr lang="en-GB" dirty="0" err="1"/>
              <a:t>haloalkane</a:t>
            </a:r>
            <a:endParaRPr lang="en-GB" dirty="0"/>
          </a:p>
          <a:p>
            <a:pPr marL="514350" indent="-514350"/>
            <a:r>
              <a:rPr lang="en-GB" dirty="0"/>
              <a:t>NUCLEOPHILIC SUBSTITUTION</a:t>
            </a:r>
          </a:p>
          <a:p>
            <a:pPr marL="514350" indent="-514350"/>
            <a:r>
              <a:rPr lang="en-GB" dirty="0"/>
              <a:t>All follow same general reaction mechanism ...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Common </a:t>
            </a:r>
            <a:r>
              <a:rPr lang="en-GB" dirty="0" err="1"/>
              <a:t>Nucleophiles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Reaction mechanism describes a route from reactants to products via a series of theoretical steps.</a:t>
            </a:r>
          </a:p>
          <a:p>
            <a:r>
              <a:rPr lang="en-GB" dirty="0"/>
              <a:t>These may involve short-lived intermediates.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Nucleophilic</a:t>
            </a:r>
            <a:r>
              <a:rPr lang="en-GB" dirty="0"/>
              <a:t> Substitution General Mechanism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H="1">
            <a:off x="828353" y="5220134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476053" y="5363009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764978" y="5220134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21181881" flipH="1">
            <a:off x="1547491" y="4566084"/>
            <a:ext cx="1585912" cy="1289050"/>
          </a:xfrm>
          <a:custGeom>
            <a:avLst/>
            <a:gdLst>
              <a:gd name="T0" fmla="*/ 49444111 w 21600"/>
              <a:gd name="T1" fmla="*/ 438038 h 21600"/>
              <a:gd name="T2" fmla="*/ 3083498 w 21600"/>
              <a:gd name="T3" fmla="*/ 27836617 h 21600"/>
              <a:gd name="T4" fmla="*/ 49681337 w 21600"/>
              <a:gd name="T5" fmla="*/ 1467309 h 21600"/>
              <a:gd name="T6" fmla="*/ 118839508 w 21600"/>
              <a:gd name="T7" fmla="*/ 11859797 h 21600"/>
              <a:gd name="T8" fmla="*/ 114548441 w 21600"/>
              <a:gd name="T9" fmla="*/ 25913426 h 21600"/>
              <a:gd name="T10" fmla="*/ 93276442 w 21600"/>
              <a:gd name="T11" fmla="*/ 2307847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52" y="4986"/>
                </a:moveTo>
                <a:cubicBezTo>
                  <a:pt x="17604" y="2054"/>
                  <a:pt x="14319" y="293"/>
                  <a:pt x="10800" y="293"/>
                </a:cubicBezTo>
                <a:cubicBezTo>
                  <a:pt x="6130" y="293"/>
                  <a:pt x="2020" y="3375"/>
                  <a:pt x="713" y="7858"/>
                </a:cubicBezTo>
                <a:lnTo>
                  <a:pt x="431" y="7776"/>
                </a:lnTo>
                <a:cubicBezTo>
                  <a:pt x="1775" y="3168"/>
                  <a:pt x="5999" y="0"/>
                  <a:pt x="10800" y="0"/>
                </a:cubicBezTo>
                <a:cubicBezTo>
                  <a:pt x="14417" y="0"/>
                  <a:pt x="17794" y="1811"/>
                  <a:pt x="19796" y="4824"/>
                </a:cubicBezTo>
                <a:lnTo>
                  <a:pt x="22045" y="3330"/>
                </a:lnTo>
                <a:lnTo>
                  <a:pt x="21249" y="7276"/>
                </a:lnTo>
                <a:lnTo>
                  <a:pt x="17303" y="6480"/>
                </a:lnTo>
                <a:lnTo>
                  <a:pt x="19552" y="4986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12453" y="5939271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2400">
                <a:latin typeface="Times New Roman" panose="02020603050405020304" pitchFamily="18" charset="0"/>
              </a:rPr>
              <a:t>        H 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99791" y="4931209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23528" y="4067609"/>
            <a:ext cx="25923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dirty="0">
                <a:latin typeface="Times New Roman" panose="02020603050405020304" pitchFamily="18" charset="0"/>
              </a:rPr>
              <a:t>            H</a:t>
            </a:r>
            <a:endParaRPr lang="en-GB" sz="2400" baseline="-25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6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400" dirty="0">
                <a:latin typeface="Times New Roman" panose="02020603050405020304" pitchFamily="18" charset="0"/>
              </a:rPr>
              <a:t>R          C         X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19692457" flipV="1">
            <a:off x="1764978" y="5220134"/>
            <a:ext cx="642938" cy="503237"/>
          </a:xfrm>
          <a:custGeom>
            <a:avLst/>
            <a:gdLst>
              <a:gd name="T0" fmla="*/ 1834903 w 21600"/>
              <a:gd name="T1" fmla="*/ 2409480 h 21600"/>
              <a:gd name="T2" fmla="*/ 7933200 w 21600"/>
              <a:gd name="T3" fmla="*/ 11408523 h 21600"/>
              <a:gd name="T4" fmla="*/ 2431169 w 21600"/>
              <a:gd name="T5" fmla="*/ 2675986 h 21600"/>
              <a:gd name="T6" fmla="*/ 20121816 w 21600"/>
              <a:gd name="T7" fmla="*/ 2413278 h 21600"/>
              <a:gd name="T8" fmla="*/ 18985959 w 21600"/>
              <a:gd name="T9" fmla="*/ 4702796 h 21600"/>
              <a:gd name="T10" fmla="*/ 15248852 w 21600"/>
              <a:gd name="T11" fmla="*/ 400583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94" y="6109"/>
                </a:moveTo>
                <a:cubicBezTo>
                  <a:pt x="17862" y="2861"/>
                  <a:pt x="14480" y="833"/>
                  <a:pt x="10800" y="833"/>
                </a:cubicBezTo>
                <a:cubicBezTo>
                  <a:pt x="5295" y="833"/>
                  <a:pt x="833" y="5295"/>
                  <a:pt x="833" y="10800"/>
                </a:cubicBezTo>
                <a:cubicBezTo>
                  <a:pt x="833" y="15621"/>
                  <a:pt x="4283" y="19751"/>
                  <a:pt x="9028" y="20608"/>
                </a:cubicBezTo>
                <a:lnTo>
                  <a:pt x="8880" y="21428"/>
                </a:lnTo>
                <a:cubicBezTo>
                  <a:pt x="3739" y="20499"/>
                  <a:pt x="0" y="1602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4788" y="0"/>
                  <a:pt x="18452" y="2198"/>
                  <a:pt x="20329" y="5717"/>
                </a:cubicBezTo>
                <a:lnTo>
                  <a:pt x="22711" y="4446"/>
                </a:lnTo>
                <a:lnTo>
                  <a:pt x="21429" y="8664"/>
                </a:lnTo>
                <a:lnTo>
                  <a:pt x="17211" y="7380"/>
                </a:lnTo>
                <a:lnTo>
                  <a:pt x="19594" y="6109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997003" y="5291571"/>
            <a:ext cx="9366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229028" y="4283509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        </a:t>
            </a:r>
            <a:r>
              <a:rPr lang="en-GB" sz="2400">
                <a:latin typeface="Times New Roman" panose="02020603050405020304" pitchFamily="18" charset="0"/>
              </a:rPr>
              <a:t>H</a:t>
            </a:r>
            <a:endParaRPr lang="en-GB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581328" y="5220134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dirty="0">
                <a:latin typeface="Times New Roman" panose="02020603050405020304" pitchFamily="18" charset="0"/>
              </a:rPr>
              <a:t> R           C         Nu        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732266" y="6145646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anose="02020603050405020304" pitchFamily="18" charset="0"/>
              </a:rPr>
              <a:t>H</a:t>
            </a:r>
            <a:endParaRPr lang="en-GB" sz="2400" baseline="30000">
              <a:latin typeface="Times New Roman" panose="02020603050405020304" pitchFamily="18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6876728" y="4643871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300466" y="5436034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876728" y="5651934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165653" y="5436034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476053" y="4499409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926693" y="4812294"/>
            <a:ext cx="792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dirty="0">
                <a:latin typeface="Times New Roman" panose="02020603050405020304" pitchFamily="18" charset="0"/>
              </a:rPr>
              <a:t>:Nu</a:t>
            </a:r>
            <a:r>
              <a:rPr lang="en-GB" sz="3200" baseline="30000" dirty="0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942210" y="6105490"/>
            <a:ext cx="10236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en-GB" sz="2400" dirty="0">
                <a:latin typeface="Times New Roman" panose="02020603050405020304" pitchFamily="18" charset="0"/>
              </a:rPr>
              <a:t>+ :X</a:t>
            </a:r>
            <a:r>
              <a:rPr lang="en-GB" sz="3200" baseline="30000" dirty="0">
                <a:latin typeface="Times New Roman" panose="02020603050405020304" pitchFamily="18" charset="0"/>
              </a:rPr>
              <a:t>-</a:t>
            </a:r>
          </a:p>
          <a:p>
            <a:pPr eaLnBrk="1" hangingPunct="1"/>
            <a:endParaRPr lang="en-GB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972816" y="4859771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400">
                <a:latin typeface="Times New Roman" panose="02020603050405020304" pitchFamily="18" charset="0"/>
              </a:rPr>
              <a:t> </a:t>
            </a:r>
            <a:r>
              <a:rPr 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δ</a:t>
            </a:r>
            <a:r>
              <a:rPr lang="en-GB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+</a:t>
            </a:r>
            <a:endParaRPr lang="en-GB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196778" y="4786746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δ</a:t>
            </a:r>
            <a:r>
              <a:rPr lang="en-GB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en-GB"/>
              <a:t> </a:t>
            </a:r>
          </a:p>
        </p:txBody>
      </p:sp>
      <p:sp>
        <p:nvSpPr>
          <p:cNvPr id="25" name="Rectangle 24"/>
          <p:cNvSpPr/>
          <p:nvPr/>
        </p:nvSpPr>
        <p:spPr>
          <a:xfrm rot="480000">
            <a:off x="6234105" y="1888170"/>
            <a:ext cx="2808312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Curly arrow indicates the movement of an electron pair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15816" y="2780928"/>
            <a:ext cx="2880320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</a:rPr>
              <a:t>:Nu</a:t>
            </a:r>
            <a:r>
              <a:rPr lang="en-GB" baseline="30000" dirty="0">
                <a:solidFill>
                  <a:schemeClr val="tx1"/>
                </a:solidFill>
              </a:rPr>
              <a:t>- </a:t>
            </a:r>
            <a:r>
              <a:rPr lang="en-GB" dirty="0">
                <a:solidFill>
                  <a:schemeClr val="tx1"/>
                </a:solidFill>
              </a:rPr>
              <a:t>= </a:t>
            </a:r>
            <a:r>
              <a:rPr lang="en-GB" dirty="0" err="1">
                <a:solidFill>
                  <a:schemeClr val="tx1"/>
                </a:solidFill>
              </a:rPr>
              <a:t>Nucleophile</a:t>
            </a: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</a:rPr>
              <a:t>X = halogen</a:t>
            </a:r>
          </a:p>
          <a:p>
            <a:pPr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</a:rPr>
              <a:t>: X</a:t>
            </a:r>
            <a:r>
              <a:rPr lang="en-GB" baseline="30000" dirty="0">
                <a:solidFill>
                  <a:schemeClr val="tx1"/>
                </a:solidFill>
              </a:rPr>
              <a:t>-</a:t>
            </a:r>
            <a:r>
              <a:rPr lang="en-GB" dirty="0">
                <a:solidFill>
                  <a:schemeClr val="tx1"/>
                </a:solidFill>
              </a:rPr>
              <a:t> = LEAVING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3" grpId="0"/>
      <p:bldP spid="24" grpId="0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76872"/>
            <a:ext cx="8229600" cy="639763"/>
          </a:xfrm>
        </p:spPr>
        <p:txBody>
          <a:bodyPr/>
          <a:lstStyle/>
          <a:p>
            <a:pPr algn="ctr"/>
            <a:r>
              <a:rPr lang="en-GB" sz="5400" dirty="0" err="1"/>
              <a:t>Nucleophilic</a:t>
            </a:r>
            <a:r>
              <a:rPr lang="en-GB" sz="5400" dirty="0"/>
              <a:t> Substitution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Hydrolysis reaction</a:t>
            </a:r>
          </a:p>
          <a:p>
            <a:r>
              <a:rPr lang="en-GB" dirty="0"/>
              <a:t>Products = alcohol and halide ion</a:t>
            </a:r>
          </a:p>
          <a:p>
            <a:r>
              <a:rPr lang="en-GB" dirty="0"/>
              <a:t>Occurs slowly in cold water, so often </a:t>
            </a:r>
            <a:r>
              <a:rPr lang="en-GB" dirty="0" smtClean="0"/>
              <a:t>heated under reflux</a:t>
            </a:r>
            <a:endParaRPr lang="en-GB" dirty="0"/>
          </a:p>
          <a:p>
            <a:r>
              <a:rPr lang="en-GB" dirty="0"/>
              <a:t>Ethanol is used as a solvent (but water is also present – IMPORTANT)!</a:t>
            </a:r>
          </a:p>
          <a:p>
            <a:endParaRPr lang="en-GB" dirty="0"/>
          </a:p>
          <a:p>
            <a:pPr>
              <a:buNone/>
            </a:pPr>
            <a:r>
              <a:rPr lang="en-GB" dirty="0">
                <a:solidFill>
                  <a:srgbClr val="FF0000"/>
                </a:solidFill>
              </a:rPr>
              <a:t>R-X(l) + OH</a:t>
            </a:r>
            <a:r>
              <a:rPr lang="en-GB" baseline="30000" dirty="0">
                <a:solidFill>
                  <a:srgbClr val="FF0000"/>
                </a:solidFill>
              </a:rPr>
              <a:t>-</a:t>
            </a:r>
            <a:r>
              <a:rPr lang="en-GB" dirty="0">
                <a:solidFill>
                  <a:srgbClr val="FF0000"/>
                </a:solidFill>
              </a:rPr>
              <a:t>(</a:t>
            </a:r>
            <a:r>
              <a:rPr lang="en-GB" dirty="0" err="1">
                <a:solidFill>
                  <a:srgbClr val="FF0000"/>
                </a:solidFill>
              </a:rPr>
              <a:t>aq</a:t>
            </a:r>
            <a:r>
              <a:rPr lang="en-GB" dirty="0">
                <a:solidFill>
                  <a:srgbClr val="FF0000"/>
                </a:solidFill>
              </a:rPr>
              <a:t>) </a:t>
            </a:r>
            <a:r>
              <a:rPr lang="en-GB" dirty="0">
                <a:solidFill>
                  <a:srgbClr val="FF0000"/>
                </a:solidFill>
                <a:latin typeface="Calibri"/>
              </a:rPr>
              <a:t>→ ROH(l) +X</a:t>
            </a:r>
            <a:r>
              <a:rPr lang="en-GB" baseline="30000" dirty="0">
                <a:solidFill>
                  <a:srgbClr val="FF0000"/>
                </a:solidFill>
                <a:latin typeface="Calibri"/>
              </a:rPr>
              <a:t>-</a:t>
            </a:r>
            <a:r>
              <a:rPr lang="en-GB" dirty="0">
                <a:solidFill>
                  <a:srgbClr val="FF0000"/>
                </a:solidFill>
              </a:rPr>
              <a:t> (</a:t>
            </a:r>
            <a:r>
              <a:rPr lang="en-GB" dirty="0" err="1">
                <a:solidFill>
                  <a:srgbClr val="FF0000"/>
                </a:solidFill>
              </a:rPr>
              <a:t>aq</a:t>
            </a:r>
            <a:r>
              <a:rPr lang="en-GB" dirty="0">
                <a:solidFill>
                  <a:srgbClr val="FF0000"/>
                </a:solidFill>
              </a:rPr>
              <a:t>) </a:t>
            </a:r>
            <a:endParaRPr lang="en-GB" dirty="0">
              <a:solidFill>
                <a:srgbClr val="FF0000"/>
              </a:solidFill>
              <a:latin typeface="Calibri"/>
            </a:endParaRPr>
          </a:p>
          <a:p>
            <a:pPr>
              <a:buNone/>
            </a:pPr>
            <a:r>
              <a:rPr lang="en-GB" dirty="0">
                <a:solidFill>
                  <a:srgbClr val="FF0000"/>
                </a:solidFill>
                <a:latin typeface="Calibri"/>
              </a:rPr>
              <a:t>C</a:t>
            </a:r>
            <a:r>
              <a:rPr lang="en-GB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en-GB" dirty="0">
                <a:solidFill>
                  <a:srgbClr val="FF0000"/>
                </a:solidFill>
                <a:latin typeface="Calibri"/>
              </a:rPr>
              <a:t>H</a:t>
            </a:r>
            <a:r>
              <a:rPr lang="en-GB" baseline="-25000" dirty="0">
                <a:solidFill>
                  <a:srgbClr val="FF0000"/>
                </a:solidFill>
                <a:latin typeface="Calibri"/>
              </a:rPr>
              <a:t>5</a:t>
            </a:r>
            <a:r>
              <a:rPr lang="en-GB" dirty="0">
                <a:solidFill>
                  <a:srgbClr val="FF0000"/>
                </a:solidFill>
                <a:latin typeface="Calibri"/>
              </a:rPr>
              <a:t>Br(l)</a:t>
            </a:r>
            <a:r>
              <a:rPr lang="en-GB" dirty="0">
                <a:solidFill>
                  <a:srgbClr val="FF0000"/>
                </a:solidFill>
              </a:rPr>
              <a:t> + OH</a:t>
            </a:r>
            <a:r>
              <a:rPr lang="en-GB" baseline="30000" dirty="0">
                <a:solidFill>
                  <a:srgbClr val="FF0000"/>
                </a:solidFill>
              </a:rPr>
              <a:t>-</a:t>
            </a:r>
            <a:r>
              <a:rPr lang="en-GB" dirty="0">
                <a:solidFill>
                  <a:srgbClr val="FF0000"/>
                </a:solidFill>
              </a:rPr>
              <a:t> (</a:t>
            </a:r>
            <a:r>
              <a:rPr lang="en-GB" dirty="0" err="1">
                <a:solidFill>
                  <a:srgbClr val="FF0000"/>
                </a:solidFill>
              </a:rPr>
              <a:t>aq</a:t>
            </a:r>
            <a:r>
              <a:rPr lang="en-GB" dirty="0">
                <a:solidFill>
                  <a:srgbClr val="FF0000"/>
                </a:solidFill>
              </a:rPr>
              <a:t>) → C</a:t>
            </a:r>
            <a:r>
              <a:rPr lang="en-GB" baseline="-25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H</a:t>
            </a:r>
            <a:r>
              <a:rPr lang="en-GB" baseline="-25000" dirty="0">
                <a:solidFill>
                  <a:srgbClr val="FF0000"/>
                </a:solidFill>
              </a:rPr>
              <a:t>5</a:t>
            </a:r>
            <a:r>
              <a:rPr lang="en-GB" dirty="0">
                <a:solidFill>
                  <a:srgbClr val="FF0000"/>
                </a:solidFill>
              </a:rPr>
              <a:t>OH(l) +Br</a:t>
            </a:r>
            <a:r>
              <a:rPr lang="en-GB" baseline="30000" dirty="0">
                <a:solidFill>
                  <a:srgbClr val="FF0000"/>
                </a:solidFill>
              </a:rPr>
              <a:t>-</a:t>
            </a:r>
            <a:r>
              <a:rPr lang="en-GB" dirty="0">
                <a:solidFill>
                  <a:srgbClr val="FF0000"/>
                </a:solidFill>
              </a:rPr>
              <a:t> (</a:t>
            </a:r>
            <a:r>
              <a:rPr lang="en-GB" dirty="0" err="1">
                <a:solidFill>
                  <a:srgbClr val="FF0000"/>
                </a:solidFill>
              </a:rPr>
              <a:t>aq</a:t>
            </a:r>
            <a:r>
              <a:rPr lang="en-GB" dirty="0">
                <a:solidFill>
                  <a:srgbClr val="FF0000"/>
                </a:solidFill>
              </a:rPr>
              <a:t>)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639763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Haloalkanes</a:t>
            </a:r>
            <a:r>
              <a:rPr lang="en-GB" dirty="0"/>
              <a:t> with </a:t>
            </a:r>
            <a:r>
              <a:rPr lang="en-GB" baseline="30000" dirty="0"/>
              <a:t>-</a:t>
            </a:r>
            <a:r>
              <a:rPr lang="en-GB" dirty="0"/>
              <a:t>:OH</a:t>
            </a:r>
            <a:br>
              <a:rPr lang="en-GB" dirty="0"/>
            </a:br>
            <a:r>
              <a:rPr lang="en-GB" dirty="0"/>
              <a:t>(From aqueous </a:t>
            </a:r>
            <a:r>
              <a:rPr lang="en-GB" dirty="0" smtClean="0"/>
              <a:t>KOH</a:t>
            </a:r>
            <a:r>
              <a:rPr lang="en-GB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M_atom_molecule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B050"/>
      </a:accent1>
      <a:accent2>
        <a:srgbClr val="0070C0"/>
      </a:accent2>
      <a:accent3>
        <a:srgbClr val="7030A0"/>
      </a:accent3>
      <a:accent4>
        <a:srgbClr val="00B050"/>
      </a:accent4>
      <a:accent5>
        <a:srgbClr val="0070C0"/>
      </a:accent5>
      <a:accent6>
        <a:srgbClr val="7030A0"/>
      </a:accent6>
      <a:hlink>
        <a:srgbClr val="00B0F0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6145</TotalTime>
  <Words>997</Words>
  <Application>Microsoft Office PowerPoint</Application>
  <PresentationFormat>On-screen Show (4:3)</PresentationFormat>
  <Paragraphs>232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Garamond</vt:lpstr>
      <vt:lpstr>Perpetua</vt:lpstr>
      <vt:lpstr>Segoe UI</vt:lpstr>
      <vt:lpstr>Times New Roman</vt:lpstr>
      <vt:lpstr>Wingdings</vt:lpstr>
      <vt:lpstr>PM_atom_molecule</vt:lpstr>
      <vt:lpstr>Do Now</vt:lpstr>
      <vt:lpstr>Halogenoalkane reactions and mechanisms</vt:lpstr>
      <vt:lpstr>What is “Hydrolysis”?</vt:lpstr>
      <vt:lpstr>What determines the CHEMISTRY of atoms/elements/molecules?</vt:lpstr>
      <vt:lpstr>What are Nucleophiles?</vt:lpstr>
      <vt:lpstr>Some Common Nucleophiles</vt:lpstr>
      <vt:lpstr>Nucleophilic Substitution General Mechanism</vt:lpstr>
      <vt:lpstr>Nucleophilic Substitution Examples</vt:lpstr>
      <vt:lpstr>1. Haloalkanes with -:OH (From aqueous KOH)</vt:lpstr>
      <vt:lpstr>PowerPoint Presentation</vt:lpstr>
      <vt:lpstr>2. Haloalkanes with -:CN</vt:lpstr>
      <vt:lpstr>PowerPoint Presentation</vt:lpstr>
      <vt:lpstr>Hinge Questions</vt:lpstr>
      <vt:lpstr>Naming Nitriles</vt:lpstr>
      <vt:lpstr>Examples</vt:lpstr>
      <vt:lpstr>3. Haloalkanes with :NH3 Ammonia </vt:lpstr>
      <vt:lpstr>PowerPoint Presentation</vt:lpstr>
      <vt:lpstr>Why does this mechanism have an extra step?</vt:lpstr>
      <vt:lpstr>Uses of Nucleophilic Substitution</vt:lpstr>
      <vt:lpstr>Exam Questions</vt:lpstr>
      <vt:lpstr>Do Now</vt:lpstr>
      <vt:lpstr>Elimination</vt:lpstr>
      <vt:lpstr>OH- acting as a base</vt:lpstr>
      <vt:lpstr>Bromoethane + Potassium Hydroxide</vt:lpstr>
      <vt:lpstr>Conditions of Elimination Reaction</vt:lpstr>
      <vt:lpstr>Summary Question</vt:lpstr>
    </vt:vector>
  </TitlesOfParts>
  <Company>WHS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Blocks</dc:title>
  <dc:creator>waring</dc:creator>
  <cp:lastModifiedBy>Charlotte Murray</cp:lastModifiedBy>
  <cp:revision>680</cp:revision>
  <cp:lastPrinted>2014-01-14T14:28:45Z</cp:lastPrinted>
  <dcterms:created xsi:type="dcterms:W3CDTF">2011-03-27T12:01:19Z</dcterms:created>
  <dcterms:modified xsi:type="dcterms:W3CDTF">2018-04-18T14:47:40Z</dcterms:modified>
</cp:coreProperties>
</file>