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3" r:id="rId4"/>
    <p:sldId id="258" r:id="rId5"/>
    <p:sldId id="259" r:id="rId6"/>
    <p:sldId id="266" r:id="rId7"/>
    <p:sldId id="267" r:id="rId8"/>
    <p:sldId id="271" r:id="rId9"/>
    <p:sldId id="265" r:id="rId10"/>
    <p:sldId id="268" r:id="rId11"/>
    <p:sldId id="269" r:id="rId12"/>
    <p:sldId id="270"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DC8501-4349-491F-8491-FB5670B42F0F}" type="datetimeFigureOut">
              <a:rPr lang="en-GB" smtClean="0"/>
              <a:t>06/11/2016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866-D1FD-4EFB-B887-67A64FAF4F0A}" type="slidenum">
              <a:rPr lang="en-GB" smtClean="0"/>
              <a:t>‹#›</a:t>
            </a:fld>
            <a:endParaRPr lang="en-GB"/>
          </a:p>
        </p:txBody>
      </p:sp>
    </p:spTree>
    <p:extLst>
      <p:ext uri="{BB962C8B-B14F-4D97-AF65-F5344CB8AC3E}">
        <p14:creationId xmlns:p14="http://schemas.microsoft.com/office/powerpoint/2010/main" val="426556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111B7BB-4574-42C5-B034-6FD5F682AB20}" type="slidenum">
              <a:rPr lang="en-GB"/>
              <a:pPr/>
              <a:t>3</a:t>
            </a:fld>
            <a:endParaRPr lang="en-GB"/>
          </a:p>
        </p:txBody>
      </p:sp>
      <p:sp>
        <p:nvSpPr>
          <p:cNvPr id="6" name="Rectangle 10"/>
          <p:cNvSpPr>
            <a:spLocks noGrp="1" noChangeArrowheads="1"/>
          </p:cNvSpPr>
          <p:nvPr>
            <p:ph type="hdr" sz="quarter"/>
          </p:nvPr>
        </p:nvSpPr>
        <p:spPr>
          <a:ln/>
        </p:spPr>
        <p:txBody>
          <a:bodyPr/>
          <a:lstStyle/>
          <a:p>
            <a:r>
              <a:rPr lang="en-GB"/>
              <a:t>Boardworks AS Chemistry </a:t>
            </a:r>
          </a:p>
          <a:p>
            <a:r>
              <a:rPr lang="en-GB"/>
              <a:t>Moles and Formulae</a:t>
            </a:r>
          </a:p>
        </p:txBody>
      </p:sp>
      <p:sp>
        <p:nvSpPr>
          <p:cNvPr id="989186" name="Rectangle 2"/>
          <p:cNvSpPr>
            <a:spLocks noGrp="1" noRot="1" noChangeAspect="1" noChangeArrowheads="1" noTextEdit="1"/>
          </p:cNvSpPr>
          <p:nvPr>
            <p:ph type="sldImg"/>
          </p:nvPr>
        </p:nvSpPr>
        <p:spPr>
          <a:ln/>
        </p:spPr>
      </p:sp>
      <p:sp>
        <p:nvSpPr>
          <p:cNvPr id="989187" name="Rectangle 3"/>
          <p:cNvSpPr>
            <a:spLocks noGrp="1" noChangeArrowheads="1"/>
          </p:cNvSpPr>
          <p:nvPr>
            <p:ph type="body" idx="1"/>
          </p:nvPr>
        </p:nvSpPr>
        <p:spPr>
          <a:xfrm>
            <a:off x="914400" y="4343400"/>
            <a:ext cx="5029200" cy="4114800"/>
          </a:xfrm>
        </p:spPr>
        <p:txBody>
          <a:bodyPr/>
          <a:lstStyle/>
          <a:p>
            <a:r>
              <a:rPr lang="en-GB" b="1" dirty="0"/>
              <a:t>Teacher notes</a:t>
            </a:r>
          </a:p>
          <a:p>
            <a:r>
              <a:rPr lang="en-GB" dirty="0"/>
              <a:t>The definition of standard temperature and pressure varies from source to source. The most recent IUPAC definition is 273 K / 100 </a:t>
            </a:r>
            <a:r>
              <a:rPr lang="en-GB" dirty="0" err="1"/>
              <a:t>kPa</a:t>
            </a:r>
            <a:r>
              <a:rPr lang="en-GB" dirty="0"/>
              <a:t>, although its old definition was 273 K / 101 </a:t>
            </a:r>
            <a:r>
              <a:rPr lang="en-GB" dirty="0" err="1"/>
              <a:t>kPa</a:t>
            </a:r>
            <a:r>
              <a:rPr lang="en-GB" dirty="0"/>
              <a:t>. Other common definitions include 293 K / 101 </a:t>
            </a:r>
            <a:r>
              <a:rPr lang="en-GB" dirty="0" err="1"/>
              <a:t>kPa</a:t>
            </a:r>
            <a:r>
              <a:rPr lang="en-GB" dirty="0"/>
              <a:t> (the National Institute of Standards and Technology (NIST))</a:t>
            </a:r>
          </a:p>
          <a:p>
            <a:endParaRPr lang="en-GB" dirty="0"/>
          </a:p>
          <a:p>
            <a:r>
              <a:rPr lang="en-GB" dirty="0"/>
              <a:t>At 25</a:t>
            </a:r>
            <a:r>
              <a:rPr lang="en-GB" dirty="0">
                <a:cs typeface="Tahoma" panose="020B0604030504040204" pitchFamily="34" charset="0"/>
              </a:rPr>
              <a:t>°C / 100 </a:t>
            </a:r>
            <a:r>
              <a:rPr lang="en-GB" dirty="0" err="1">
                <a:cs typeface="Tahoma" panose="020B0604030504040204" pitchFamily="34" charset="0"/>
              </a:rPr>
              <a:t>kPa</a:t>
            </a:r>
            <a:r>
              <a:rPr lang="en-GB" dirty="0">
                <a:cs typeface="Tahoma" panose="020B0604030504040204" pitchFamily="34" charset="0"/>
              </a:rPr>
              <a:t>, the molar volume of an ideal gas is 24.8 dm</a:t>
            </a:r>
            <a:r>
              <a:rPr lang="en-GB" baseline="30000" dirty="0">
                <a:cs typeface="Tahoma" panose="020B0604030504040204" pitchFamily="34" charset="0"/>
              </a:rPr>
              <a:t>3</a:t>
            </a:r>
            <a:r>
              <a:rPr lang="en-GB" dirty="0">
                <a:cs typeface="Tahoma" panose="020B0604030504040204" pitchFamily="34" charset="0"/>
              </a:rPr>
              <a:t>.</a:t>
            </a:r>
          </a:p>
        </p:txBody>
      </p:sp>
    </p:spTree>
    <p:extLst>
      <p:ext uri="{BB962C8B-B14F-4D97-AF65-F5344CB8AC3E}">
        <p14:creationId xmlns:p14="http://schemas.microsoft.com/office/powerpoint/2010/main" val="60392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fld id="{FB4520FF-FAAF-497A-8C2C-50EA30FA8E15}" type="slidenum">
              <a:rPr lang="en-GB" sz="1200">
                <a:solidFill>
                  <a:schemeClr val="tx1"/>
                </a:solidFill>
                <a:latin typeface="Tahoma" panose="020B0604030504040204" pitchFamily="34" charset="0"/>
              </a:rPr>
              <a:pPr>
                <a:spcBef>
                  <a:spcPct val="0"/>
                </a:spcBef>
              </a:pPr>
              <a:t>4</a:t>
            </a:fld>
            <a:endParaRPr lang="en-GB" sz="1200" dirty="0">
              <a:solidFill>
                <a:schemeClr val="tx1"/>
              </a:solidFill>
              <a:latin typeface="Tahoma" panose="020B0604030504040204" pitchFamily="34" charset="0"/>
            </a:endParaRPr>
          </a:p>
        </p:txBody>
      </p:sp>
      <p:sp>
        <p:nvSpPr>
          <p:cNvPr id="15363" name="Rectangle 10"/>
          <p:cNvSpPr>
            <a:spLocks noGrp="1" noChangeArrowheads="1"/>
          </p:cNvSpPr>
          <p:nvPr>
            <p:ph type="hdr" sz="quarter"/>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r>
              <a:rPr lang="en-GB" sz="1200" dirty="0" err="1">
                <a:solidFill>
                  <a:schemeClr val="tx1"/>
                </a:solidFill>
                <a:latin typeface="Tahoma" panose="020B0604030504040204" pitchFamily="34" charset="0"/>
              </a:rPr>
              <a:t>Boardworks</a:t>
            </a:r>
            <a:r>
              <a:rPr lang="en-GB" sz="1200" dirty="0">
                <a:solidFill>
                  <a:schemeClr val="tx1"/>
                </a:solidFill>
                <a:latin typeface="Tahoma" panose="020B0604030504040204" pitchFamily="34" charset="0"/>
              </a:rPr>
              <a:t> AS Chemistry </a:t>
            </a:r>
          </a:p>
          <a:p>
            <a:pPr>
              <a:spcBef>
                <a:spcPct val="0"/>
              </a:spcBef>
            </a:pPr>
            <a:r>
              <a:rPr lang="en-GB" sz="1200" dirty="0">
                <a:solidFill>
                  <a:schemeClr val="tx1"/>
                </a:solidFill>
                <a:latin typeface="Tahoma" panose="020B0604030504040204" pitchFamily="34" charset="0"/>
              </a:rPr>
              <a:t>Moles and Formulae</a:t>
            </a:r>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xfrm>
            <a:off x="914400" y="4343400"/>
            <a:ext cx="5029200" cy="4114800"/>
          </a:xfrm>
          <a:noFill/>
        </p:spPr>
        <p:txBody>
          <a:bodyPr/>
          <a:lstStyle/>
          <a:p>
            <a:pPr eaLnBrk="1" hangingPunct="1"/>
            <a:r>
              <a:rPr lang="en-GB" b="1" smtClean="0"/>
              <a:t>Teacher notes</a:t>
            </a:r>
            <a:br>
              <a:rPr lang="en-GB" b="1" smtClean="0"/>
            </a:br>
            <a:r>
              <a:rPr lang="en-GB" smtClean="0"/>
              <a:t>Students should be made aware that an ideal (or perfect) gas is purely hypothetical, as the law assumes that the molecules of the gas have negligible volume, have negligible forces between them and collisions between them are perfectly elastic. In reality, none of these assumptions are true.</a:t>
            </a:r>
          </a:p>
        </p:txBody>
      </p:sp>
    </p:spTree>
    <p:extLst>
      <p:ext uri="{BB962C8B-B14F-4D97-AF65-F5344CB8AC3E}">
        <p14:creationId xmlns:p14="http://schemas.microsoft.com/office/powerpoint/2010/main" val="3256439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fld id="{8C1F1FE5-9895-428C-86E6-7DF6EECFD378}" type="slidenum">
              <a:rPr lang="en-GB" sz="1200">
                <a:solidFill>
                  <a:schemeClr val="tx1"/>
                </a:solidFill>
                <a:latin typeface="Tahoma" panose="020B0604030504040204" pitchFamily="34" charset="0"/>
              </a:rPr>
              <a:pPr>
                <a:spcBef>
                  <a:spcPct val="0"/>
                </a:spcBef>
              </a:pPr>
              <a:t>5</a:t>
            </a:fld>
            <a:endParaRPr lang="en-GB" sz="1200" dirty="0">
              <a:solidFill>
                <a:schemeClr val="tx1"/>
              </a:solidFill>
              <a:latin typeface="Tahoma" panose="020B0604030504040204" pitchFamily="34" charset="0"/>
            </a:endParaRPr>
          </a:p>
        </p:txBody>
      </p:sp>
      <p:sp>
        <p:nvSpPr>
          <p:cNvPr id="17411" name="Rectangle 10"/>
          <p:cNvSpPr>
            <a:spLocks noGrp="1" noChangeArrowheads="1"/>
          </p:cNvSpPr>
          <p:nvPr>
            <p:ph type="hdr" sz="quarter"/>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r>
              <a:rPr lang="en-GB" sz="1200" dirty="0" err="1">
                <a:solidFill>
                  <a:schemeClr val="tx1"/>
                </a:solidFill>
                <a:latin typeface="Tahoma" panose="020B0604030504040204" pitchFamily="34" charset="0"/>
              </a:rPr>
              <a:t>Boardworks</a:t>
            </a:r>
            <a:r>
              <a:rPr lang="en-GB" sz="1200" dirty="0">
                <a:solidFill>
                  <a:schemeClr val="tx1"/>
                </a:solidFill>
                <a:latin typeface="Tahoma" panose="020B0604030504040204" pitchFamily="34" charset="0"/>
              </a:rPr>
              <a:t> AS Chemistry </a:t>
            </a:r>
          </a:p>
          <a:p>
            <a:pPr>
              <a:spcBef>
                <a:spcPct val="0"/>
              </a:spcBef>
            </a:pPr>
            <a:r>
              <a:rPr lang="en-GB" sz="1200" dirty="0">
                <a:solidFill>
                  <a:schemeClr val="tx1"/>
                </a:solidFill>
                <a:latin typeface="Tahoma" panose="020B0604030504040204" pitchFamily="34" charset="0"/>
              </a:rPr>
              <a:t>Moles and Formulae</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xfrm>
            <a:off x="914400" y="4343400"/>
            <a:ext cx="5029200" cy="4114800"/>
          </a:xfrm>
          <a:noFill/>
        </p:spPr>
        <p:txBody>
          <a:bodyPr/>
          <a:lstStyle/>
          <a:p>
            <a:pPr eaLnBrk="1" hangingPunct="1"/>
            <a:endParaRPr lang="en-GB" smtClean="0"/>
          </a:p>
        </p:txBody>
      </p:sp>
    </p:spTree>
    <p:extLst>
      <p:ext uri="{BB962C8B-B14F-4D97-AF65-F5344CB8AC3E}">
        <p14:creationId xmlns:p14="http://schemas.microsoft.com/office/powerpoint/2010/main" val="120200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03C7F6-91CC-4559-A6C6-AB7414FD1CC7}"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419179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3C7F6-91CC-4559-A6C6-AB7414FD1CC7}"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363358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3C7F6-91CC-4559-A6C6-AB7414FD1CC7}"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344102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057467" cy="6122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8906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3C7F6-91CC-4559-A6C6-AB7414FD1CC7}"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137199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3C7F6-91CC-4559-A6C6-AB7414FD1CC7}" type="datetimeFigureOut">
              <a:rPr lang="en-GB" smtClean="0"/>
              <a:t>06/11/2016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181494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03C7F6-91CC-4559-A6C6-AB7414FD1CC7}"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335815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03C7F6-91CC-4559-A6C6-AB7414FD1CC7}" type="datetimeFigureOut">
              <a:rPr lang="en-GB" smtClean="0"/>
              <a:t>06/11/2016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413918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03C7F6-91CC-4559-A6C6-AB7414FD1CC7}" type="datetimeFigureOut">
              <a:rPr lang="en-GB" smtClean="0"/>
              <a:t>06/11/2016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312604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3C7F6-91CC-4559-A6C6-AB7414FD1CC7}" type="datetimeFigureOut">
              <a:rPr lang="en-GB" smtClean="0"/>
              <a:t>06/11/2016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259984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3C7F6-91CC-4559-A6C6-AB7414FD1CC7}"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248386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3C7F6-91CC-4559-A6C6-AB7414FD1CC7}" type="datetimeFigureOut">
              <a:rPr lang="en-GB" smtClean="0"/>
              <a:t>06/11/2016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587C4D-DD28-4D50-8D5F-421B41364ECB}" type="slidenum">
              <a:rPr lang="en-GB" smtClean="0"/>
              <a:t>‹#›</a:t>
            </a:fld>
            <a:endParaRPr lang="en-GB"/>
          </a:p>
        </p:txBody>
      </p:sp>
    </p:spTree>
    <p:extLst>
      <p:ext uri="{BB962C8B-B14F-4D97-AF65-F5344CB8AC3E}">
        <p14:creationId xmlns:p14="http://schemas.microsoft.com/office/powerpoint/2010/main" val="56026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3C7F6-91CC-4559-A6C6-AB7414FD1CC7}" type="datetimeFigureOut">
              <a:rPr lang="en-GB" smtClean="0"/>
              <a:t>06/11/2016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87C4D-DD28-4D50-8D5F-421B41364ECB}" type="slidenum">
              <a:rPr lang="en-GB" smtClean="0"/>
              <a:t>‹#›</a:t>
            </a:fld>
            <a:endParaRPr lang="en-GB"/>
          </a:p>
        </p:txBody>
      </p:sp>
    </p:spTree>
    <p:extLst>
      <p:ext uri="{BB962C8B-B14F-4D97-AF65-F5344CB8AC3E}">
        <p14:creationId xmlns:p14="http://schemas.microsoft.com/office/powerpoint/2010/main" val="2698962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Ideal Gas Equation </a:t>
            </a:r>
            <a:br>
              <a:rPr lang="en-GB" dirty="0" smtClean="0"/>
            </a:br>
            <a:r>
              <a:rPr lang="en-GB" dirty="0" err="1" smtClean="0"/>
              <a:t>pV</a:t>
            </a:r>
            <a:r>
              <a:rPr lang="en-GB" dirty="0" smtClean="0"/>
              <a:t>= </a:t>
            </a:r>
            <a:r>
              <a:rPr lang="en-GB" dirty="0" err="1" smtClean="0"/>
              <a:t>nRT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16494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marL="0" indent="0">
              <a:buNone/>
            </a:pPr>
            <a:endParaRPr lang="en-GB" sz="3600" dirty="0" smtClean="0">
              <a:latin typeface="+mj-lt"/>
            </a:endParaRPr>
          </a:p>
          <a:p>
            <a:pPr marL="0" indent="0">
              <a:buNone/>
            </a:pPr>
            <a:r>
              <a:rPr lang="en-GB" sz="3600" b="1" u="sng" dirty="0" smtClean="0">
                <a:latin typeface="+mj-lt"/>
              </a:rPr>
              <a:t>Example</a:t>
            </a:r>
          </a:p>
          <a:p>
            <a:pPr marL="0" indent="0">
              <a:buNone/>
            </a:pPr>
            <a:r>
              <a:rPr lang="en-GB" sz="3600" dirty="0" smtClean="0">
                <a:latin typeface="+mj-lt"/>
              </a:rPr>
              <a:t>Calculate the volume in cm</a:t>
            </a:r>
            <a:r>
              <a:rPr lang="en-GB" sz="3600" baseline="30000" dirty="0" smtClean="0">
                <a:latin typeface="+mj-lt"/>
              </a:rPr>
              <a:t>3</a:t>
            </a:r>
            <a:r>
              <a:rPr lang="en-GB" sz="3600" dirty="0" smtClean="0">
                <a:latin typeface="+mj-lt"/>
              </a:rPr>
              <a:t> occupied by 0.0200 </a:t>
            </a:r>
            <a:r>
              <a:rPr lang="en-GB" sz="3600" dirty="0" err="1" smtClean="0">
                <a:latin typeface="+mj-lt"/>
              </a:rPr>
              <a:t>mol</a:t>
            </a:r>
            <a:r>
              <a:rPr lang="en-GB" sz="3600" dirty="0" smtClean="0">
                <a:latin typeface="+mj-lt"/>
              </a:rPr>
              <a:t> of oxygen in 298 K and 100 </a:t>
            </a:r>
            <a:r>
              <a:rPr lang="en-GB" sz="3600" dirty="0" err="1" smtClean="0">
                <a:latin typeface="+mj-lt"/>
              </a:rPr>
              <a:t>kPa</a:t>
            </a:r>
            <a:r>
              <a:rPr lang="en-GB" sz="3600" dirty="0" smtClean="0">
                <a:latin typeface="+mj-lt"/>
              </a:rPr>
              <a:t> pressure.</a:t>
            </a:r>
          </a:p>
          <a:p>
            <a:pPr marL="0" indent="0">
              <a:buNone/>
            </a:pPr>
            <a:endParaRPr lang="en-GB" sz="3600" dirty="0">
              <a:latin typeface="+mj-lt"/>
            </a:endParaRPr>
          </a:p>
          <a:p>
            <a:pPr marL="0" indent="0">
              <a:buNone/>
            </a:pPr>
            <a:r>
              <a:rPr lang="en-GB" sz="3600" dirty="0" err="1" smtClean="0">
                <a:solidFill>
                  <a:srgbClr val="FF0000"/>
                </a:solidFill>
                <a:latin typeface="+mj-lt"/>
              </a:rPr>
              <a:t>pV</a:t>
            </a:r>
            <a:r>
              <a:rPr lang="en-GB" sz="3600" dirty="0" smtClean="0">
                <a:solidFill>
                  <a:srgbClr val="FF0000"/>
                </a:solidFill>
                <a:latin typeface="+mj-lt"/>
              </a:rPr>
              <a:t> = </a:t>
            </a:r>
            <a:r>
              <a:rPr lang="en-GB" sz="3600" dirty="0" err="1" smtClean="0">
                <a:solidFill>
                  <a:srgbClr val="FF0000"/>
                </a:solidFill>
                <a:latin typeface="+mj-lt"/>
              </a:rPr>
              <a:t>nRT</a:t>
            </a:r>
            <a:endParaRPr lang="en-GB" sz="3600" dirty="0" smtClean="0">
              <a:solidFill>
                <a:srgbClr val="FF0000"/>
              </a:solidFill>
              <a:latin typeface="+mj-lt"/>
            </a:endParaRPr>
          </a:p>
          <a:p>
            <a:pPr marL="0" indent="0">
              <a:buNone/>
            </a:pPr>
            <a:r>
              <a:rPr lang="en-GB" sz="3600" dirty="0" smtClean="0">
                <a:solidFill>
                  <a:srgbClr val="FF0000"/>
                </a:solidFill>
                <a:latin typeface="+mj-lt"/>
              </a:rPr>
              <a:t>=4.95 x 10</a:t>
            </a:r>
            <a:r>
              <a:rPr lang="en-GB" sz="3600" baseline="30000" dirty="0" smtClean="0">
                <a:solidFill>
                  <a:srgbClr val="FF0000"/>
                </a:solidFill>
                <a:latin typeface="+mj-lt"/>
              </a:rPr>
              <a:t>-4</a:t>
            </a:r>
            <a:r>
              <a:rPr lang="en-GB" sz="3600" dirty="0" smtClean="0">
                <a:solidFill>
                  <a:srgbClr val="FF0000"/>
                </a:solidFill>
                <a:latin typeface="+mj-lt"/>
              </a:rPr>
              <a:t> m</a:t>
            </a:r>
            <a:r>
              <a:rPr lang="en-GB" sz="3600" baseline="30000" dirty="0" smtClean="0">
                <a:solidFill>
                  <a:srgbClr val="FF0000"/>
                </a:solidFill>
                <a:latin typeface="+mj-lt"/>
              </a:rPr>
              <a:t>3</a:t>
            </a:r>
          </a:p>
          <a:p>
            <a:pPr marL="0" indent="0">
              <a:buNone/>
            </a:pPr>
            <a:r>
              <a:rPr lang="en-GB" sz="3600" dirty="0" smtClean="0">
                <a:solidFill>
                  <a:srgbClr val="FF0000"/>
                </a:solidFill>
                <a:latin typeface="+mj-lt"/>
              </a:rPr>
              <a:t>Volume = 4.95 x 10</a:t>
            </a:r>
            <a:r>
              <a:rPr lang="en-GB" sz="3600" baseline="30000" dirty="0" smtClean="0">
                <a:solidFill>
                  <a:srgbClr val="FF0000"/>
                </a:solidFill>
                <a:latin typeface="+mj-lt"/>
              </a:rPr>
              <a:t>-4</a:t>
            </a:r>
            <a:r>
              <a:rPr lang="en-GB" sz="3600" dirty="0" smtClean="0">
                <a:solidFill>
                  <a:srgbClr val="FF0000"/>
                </a:solidFill>
                <a:latin typeface="+mj-lt"/>
              </a:rPr>
              <a:t> x 10</a:t>
            </a:r>
            <a:r>
              <a:rPr lang="en-GB" sz="3600" baseline="30000" dirty="0" smtClean="0">
                <a:solidFill>
                  <a:srgbClr val="FF0000"/>
                </a:solidFill>
                <a:latin typeface="+mj-lt"/>
              </a:rPr>
              <a:t>6 </a:t>
            </a:r>
            <a:r>
              <a:rPr lang="en-GB" sz="3600" dirty="0" smtClean="0">
                <a:solidFill>
                  <a:srgbClr val="FF0000"/>
                </a:solidFill>
                <a:latin typeface="+mj-lt"/>
              </a:rPr>
              <a:t>= 495 cm</a:t>
            </a:r>
            <a:r>
              <a:rPr lang="en-GB" sz="3600" baseline="30000" dirty="0" smtClean="0">
                <a:solidFill>
                  <a:srgbClr val="FF0000"/>
                </a:solidFill>
                <a:latin typeface="+mj-lt"/>
              </a:rPr>
              <a:t>3</a:t>
            </a:r>
            <a:endParaRPr lang="en-GB" sz="3600" baseline="-25000" dirty="0" smtClean="0">
              <a:solidFill>
                <a:srgbClr val="FF0000"/>
              </a:solidFill>
              <a:latin typeface="+mj-lt"/>
            </a:endParaRPr>
          </a:p>
          <a:p>
            <a:pPr marL="0" indent="0">
              <a:buNone/>
            </a:pPr>
            <a:r>
              <a:rPr lang="en-GB" sz="3600" dirty="0" smtClean="0">
                <a:solidFill>
                  <a:srgbClr val="FF0000"/>
                </a:solidFill>
                <a:latin typeface="+mj-lt"/>
              </a:rPr>
              <a:t>(x 1000 000)</a:t>
            </a:r>
          </a:p>
        </p:txBody>
      </p:sp>
    </p:spTree>
    <p:extLst>
      <p:ext uri="{BB962C8B-B14F-4D97-AF65-F5344CB8AC3E}">
        <p14:creationId xmlns:p14="http://schemas.microsoft.com/office/powerpoint/2010/main" val="128165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GB" b="1" u="sng" dirty="0" smtClean="0"/>
              <a:t>Example</a:t>
            </a:r>
            <a:endParaRPr lang="en-GB" dirty="0" smtClean="0"/>
          </a:p>
          <a:p>
            <a:pPr marL="0" indent="0">
              <a:buNone/>
            </a:pPr>
            <a:endParaRPr lang="en-GB" dirty="0" smtClean="0"/>
          </a:p>
          <a:p>
            <a:pPr marL="0" indent="0">
              <a:buNone/>
            </a:pPr>
            <a:r>
              <a:rPr lang="en-GB" dirty="0" smtClean="0"/>
              <a:t>Calculate the volume which 2.2 g of carbon monoxide would occupy at a temperature of 20</a:t>
            </a:r>
            <a:r>
              <a:rPr lang="en-GB" baseline="30000" dirty="0" smtClean="0"/>
              <a:t>o</a:t>
            </a:r>
            <a:r>
              <a:rPr lang="en-GB" dirty="0" smtClean="0"/>
              <a:t>C and a pressure of 6500 Pa.</a:t>
            </a:r>
          </a:p>
          <a:p>
            <a:pPr marL="0" indent="0">
              <a:buNone/>
            </a:pPr>
            <a:endParaRPr lang="en-GB" dirty="0" smtClean="0"/>
          </a:p>
          <a:p>
            <a:pPr marL="0" indent="0">
              <a:buNone/>
            </a:pPr>
            <a:r>
              <a:rPr lang="en-GB" dirty="0" smtClean="0">
                <a:solidFill>
                  <a:srgbClr val="FF0000"/>
                </a:solidFill>
              </a:rPr>
              <a:t>n = 2.2 / 28</a:t>
            </a:r>
            <a:endParaRPr lang="en-GB" dirty="0">
              <a:solidFill>
                <a:srgbClr val="FF0000"/>
              </a:solidFill>
            </a:endParaRPr>
          </a:p>
          <a:p>
            <a:pPr marL="0" indent="0">
              <a:buNone/>
            </a:pPr>
            <a:r>
              <a:rPr lang="en-GB" dirty="0" err="1" smtClean="0">
                <a:solidFill>
                  <a:srgbClr val="FF0000"/>
                </a:solidFill>
              </a:rPr>
              <a:t>pV</a:t>
            </a:r>
            <a:r>
              <a:rPr lang="en-GB" dirty="0" smtClean="0">
                <a:solidFill>
                  <a:srgbClr val="FF0000"/>
                </a:solidFill>
              </a:rPr>
              <a:t> = </a:t>
            </a:r>
            <a:r>
              <a:rPr lang="en-GB" dirty="0" err="1" smtClean="0">
                <a:solidFill>
                  <a:srgbClr val="FF0000"/>
                </a:solidFill>
              </a:rPr>
              <a:t>nRT</a:t>
            </a:r>
            <a:r>
              <a:rPr lang="en-GB" dirty="0" smtClean="0">
                <a:solidFill>
                  <a:srgbClr val="FF0000"/>
                </a:solidFill>
              </a:rPr>
              <a:t> = 6500 x V = 0.07857 x 8.31 x 293</a:t>
            </a:r>
          </a:p>
          <a:p>
            <a:pPr marL="0" indent="0">
              <a:buNone/>
            </a:pPr>
            <a:r>
              <a:rPr lang="en-GB" dirty="0" smtClean="0">
                <a:solidFill>
                  <a:srgbClr val="FF0000"/>
                </a:solidFill>
              </a:rPr>
              <a:t>V= 0.07857 x 8.31 x 293 / 6500</a:t>
            </a:r>
          </a:p>
          <a:p>
            <a:pPr marL="0" indent="0">
              <a:buNone/>
            </a:pPr>
            <a:r>
              <a:rPr lang="en-GB" dirty="0" smtClean="0">
                <a:solidFill>
                  <a:srgbClr val="FF0000"/>
                </a:solidFill>
              </a:rPr>
              <a:t>V =0.02943 m</a:t>
            </a:r>
            <a:r>
              <a:rPr lang="en-GB" baseline="30000" dirty="0" smtClean="0">
                <a:solidFill>
                  <a:srgbClr val="FF0000"/>
                </a:solidFill>
              </a:rPr>
              <a:t>3</a:t>
            </a:r>
            <a:r>
              <a:rPr lang="en-GB" dirty="0" smtClean="0">
                <a:solidFill>
                  <a:srgbClr val="FF0000"/>
                </a:solidFill>
              </a:rPr>
              <a:t> = 29430 cm</a:t>
            </a:r>
            <a:r>
              <a:rPr lang="en-GB" baseline="30000" dirty="0" smtClean="0">
                <a:solidFill>
                  <a:srgbClr val="FF0000"/>
                </a:solidFill>
              </a:rPr>
              <a:t>3</a:t>
            </a:r>
          </a:p>
          <a:p>
            <a:pPr marL="0" indent="0">
              <a:buNone/>
            </a:pPr>
            <a:r>
              <a:rPr lang="en-GB" dirty="0" smtClean="0">
                <a:solidFill>
                  <a:srgbClr val="FF0000"/>
                </a:solidFill>
              </a:rPr>
              <a:t>= 29.43 dm</a:t>
            </a:r>
            <a:r>
              <a:rPr lang="en-GB" baseline="30000" dirty="0" smtClean="0">
                <a:solidFill>
                  <a:srgbClr val="FF0000"/>
                </a:solidFill>
              </a:rPr>
              <a:t>3</a:t>
            </a:r>
            <a:endParaRPr lang="en-GB" dirty="0">
              <a:solidFill>
                <a:srgbClr val="FF0000"/>
              </a:solidFill>
            </a:endParaRPr>
          </a:p>
        </p:txBody>
      </p:sp>
    </p:spTree>
    <p:extLst>
      <p:ext uri="{BB962C8B-B14F-4D97-AF65-F5344CB8AC3E}">
        <p14:creationId xmlns:p14="http://schemas.microsoft.com/office/powerpoint/2010/main" val="33115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37465"/>
            <a:ext cx="11057467" cy="6122988"/>
          </a:xfrm>
        </p:spPr>
        <p:txBody>
          <a:bodyPr/>
          <a:lstStyle/>
          <a:p>
            <a:pPr marL="0" indent="0">
              <a:buNone/>
            </a:pPr>
            <a:r>
              <a:rPr lang="en-GB" b="1" u="sng" dirty="0" smtClean="0"/>
              <a:t>Example</a:t>
            </a:r>
            <a:endParaRPr lang="en-GB" dirty="0" smtClean="0"/>
          </a:p>
          <a:p>
            <a:pPr marL="0" indent="0">
              <a:buNone/>
            </a:pPr>
            <a:endParaRPr lang="en-GB" dirty="0" smtClean="0"/>
          </a:p>
          <a:p>
            <a:pPr marL="0" indent="0">
              <a:buNone/>
            </a:pPr>
            <a:r>
              <a:rPr lang="en-GB" dirty="0" smtClean="0"/>
              <a:t>What is the volume of 2.50 g of hydrogen gas at a temperature of 293 K and a pressure of 100 </a:t>
            </a:r>
            <a:r>
              <a:rPr lang="en-GB" dirty="0" err="1" smtClean="0"/>
              <a:t>kPa</a:t>
            </a:r>
            <a:endParaRPr lang="en-GB" dirty="0" smtClean="0"/>
          </a:p>
          <a:p>
            <a:pPr marL="0" indent="0">
              <a:buNone/>
            </a:pPr>
            <a:endParaRPr lang="en-GB" dirty="0" smtClean="0"/>
          </a:p>
          <a:p>
            <a:pPr marL="0" indent="0">
              <a:buNone/>
            </a:pPr>
            <a:r>
              <a:rPr lang="en-GB" dirty="0" smtClean="0">
                <a:solidFill>
                  <a:srgbClr val="FF0000"/>
                </a:solidFill>
              </a:rPr>
              <a:t>Moles = 2.50/2 = 1.25</a:t>
            </a:r>
          </a:p>
          <a:p>
            <a:pPr marL="0" indent="0">
              <a:buNone/>
            </a:pPr>
            <a:r>
              <a:rPr lang="en-GB" dirty="0" err="1" smtClean="0">
                <a:solidFill>
                  <a:srgbClr val="FF0000"/>
                </a:solidFill>
              </a:rPr>
              <a:t>pV</a:t>
            </a:r>
            <a:r>
              <a:rPr lang="en-GB" dirty="0" smtClean="0">
                <a:solidFill>
                  <a:srgbClr val="FF0000"/>
                </a:solidFill>
              </a:rPr>
              <a:t> = </a:t>
            </a:r>
            <a:r>
              <a:rPr lang="en-GB" dirty="0" err="1" smtClean="0">
                <a:solidFill>
                  <a:srgbClr val="FF0000"/>
                </a:solidFill>
              </a:rPr>
              <a:t>nRT</a:t>
            </a:r>
            <a:r>
              <a:rPr lang="en-GB" dirty="0" smtClean="0">
                <a:solidFill>
                  <a:srgbClr val="FF0000"/>
                </a:solidFill>
              </a:rPr>
              <a:t> </a:t>
            </a:r>
          </a:p>
          <a:p>
            <a:pPr marL="0" indent="0">
              <a:buNone/>
            </a:pPr>
            <a:r>
              <a:rPr lang="en-GB" dirty="0" smtClean="0">
                <a:solidFill>
                  <a:srgbClr val="FF0000"/>
                </a:solidFill>
              </a:rPr>
              <a:t>V= </a:t>
            </a:r>
            <a:r>
              <a:rPr lang="en-GB" dirty="0" err="1" smtClean="0">
                <a:solidFill>
                  <a:srgbClr val="FF0000"/>
                </a:solidFill>
              </a:rPr>
              <a:t>nRT</a:t>
            </a:r>
            <a:r>
              <a:rPr lang="en-GB" dirty="0" smtClean="0">
                <a:solidFill>
                  <a:srgbClr val="FF0000"/>
                </a:solidFill>
              </a:rPr>
              <a:t>/P</a:t>
            </a:r>
          </a:p>
          <a:p>
            <a:pPr marL="0" indent="0">
              <a:buNone/>
            </a:pPr>
            <a:r>
              <a:rPr lang="en-GB" dirty="0" smtClean="0">
                <a:solidFill>
                  <a:srgbClr val="FF0000"/>
                </a:solidFill>
              </a:rPr>
              <a:t>= 1.25 x 8.31x 293 / 100 000</a:t>
            </a:r>
          </a:p>
          <a:p>
            <a:pPr marL="0" indent="0">
              <a:buNone/>
            </a:pPr>
            <a:r>
              <a:rPr lang="en-GB" dirty="0" smtClean="0">
                <a:solidFill>
                  <a:srgbClr val="FF0000"/>
                </a:solidFill>
              </a:rPr>
              <a:t>= 3043.538 / 100 000</a:t>
            </a:r>
          </a:p>
          <a:p>
            <a:pPr marL="0" indent="0">
              <a:buNone/>
            </a:pPr>
            <a:r>
              <a:rPr lang="en-GB" dirty="0" smtClean="0">
                <a:solidFill>
                  <a:srgbClr val="FF0000"/>
                </a:solidFill>
              </a:rPr>
              <a:t>=0.0304353 m</a:t>
            </a:r>
            <a:r>
              <a:rPr lang="en-GB" baseline="30000" dirty="0" smtClean="0">
                <a:solidFill>
                  <a:srgbClr val="FF0000"/>
                </a:solidFill>
              </a:rPr>
              <a:t>3</a:t>
            </a:r>
            <a:r>
              <a:rPr lang="en-GB" baseline="-25000" dirty="0" smtClean="0">
                <a:solidFill>
                  <a:srgbClr val="FF0000"/>
                </a:solidFill>
              </a:rPr>
              <a:t> </a:t>
            </a:r>
            <a:r>
              <a:rPr lang="en-GB" dirty="0" smtClean="0">
                <a:solidFill>
                  <a:srgbClr val="FF0000"/>
                </a:solidFill>
              </a:rPr>
              <a:t>= 30435 cm</a:t>
            </a:r>
            <a:r>
              <a:rPr lang="en-GB" baseline="30000" dirty="0" smtClean="0">
                <a:solidFill>
                  <a:srgbClr val="FF0000"/>
                </a:solidFill>
              </a:rPr>
              <a:t>3 </a:t>
            </a:r>
            <a:r>
              <a:rPr lang="en-GB" dirty="0" smtClean="0">
                <a:solidFill>
                  <a:srgbClr val="FF0000"/>
                </a:solidFill>
              </a:rPr>
              <a:t>= </a:t>
            </a:r>
            <a:r>
              <a:rPr lang="en-GB" smtClean="0">
                <a:solidFill>
                  <a:srgbClr val="FF0000"/>
                </a:solidFill>
              </a:rPr>
              <a:t>30.4 dm</a:t>
            </a:r>
            <a:r>
              <a:rPr lang="en-GB" baseline="30000" smtClean="0">
                <a:solidFill>
                  <a:srgbClr val="FF0000"/>
                </a:solidFill>
              </a:rPr>
              <a:t>3</a:t>
            </a:r>
            <a:endParaRPr lang="en-GB" dirty="0" smtClean="0">
              <a:solidFill>
                <a:srgbClr val="FF0000"/>
              </a:solidFill>
            </a:endParaRPr>
          </a:p>
        </p:txBody>
      </p:sp>
    </p:spTree>
    <p:extLst>
      <p:ext uri="{BB962C8B-B14F-4D97-AF65-F5344CB8AC3E}">
        <p14:creationId xmlns:p14="http://schemas.microsoft.com/office/powerpoint/2010/main" val="210654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389" y="244699"/>
            <a:ext cx="11237495" cy="5932264"/>
          </a:xfrm>
        </p:spPr>
        <p:txBody>
          <a:bodyPr>
            <a:normAutofit/>
          </a:bodyPr>
          <a:lstStyle/>
          <a:p>
            <a:pPr marL="0" indent="0" algn="ctr">
              <a:buNone/>
            </a:pPr>
            <a:r>
              <a:rPr lang="en-GB" sz="2900" b="1" u="sng" dirty="0" smtClean="0">
                <a:latin typeface="+mj-lt"/>
              </a:rPr>
              <a:t>The Ideal Gas Equation</a:t>
            </a:r>
          </a:p>
          <a:p>
            <a:pPr marL="0" indent="0">
              <a:buNone/>
            </a:pPr>
            <a:endParaRPr lang="en-GB" sz="2900" b="1" dirty="0" smtClean="0">
              <a:latin typeface="+mj-lt"/>
            </a:endParaRPr>
          </a:p>
          <a:p>
            <a:pPr marL="0" indent="0">
              <a:buNone/>
            </a:pPr>
            <a:r>
              <a:rPr lang="en-GB" sz="2900" b="1" dirty="0" smtClean="0">
                <a:latin typeface="+mj-lt"/>
              </a:rPr>
              <a:t>Objective: </a:t>
            </a:r>
            <a:r>
              <a:rPr lang="en-GB" sz="2900" dirty="0" smtClean="0">
                <a:latin typeface="+mj-lt"/>
              </a:rPr>
              <a:t>To be able to use the Ideal Gas Equation (</a:t>
            </a:r>
            <a:r>
              <a:rPr lang="en-GB" sz="2900" dirty="0" err="1" smtClean="0">
                <a:latin typeface="+mj-lt"/>
              </a:rPr>
              <a:t>pV</a:t>
            </a:r>
            <a:r>
              <a:rPr lang="en-GB" sz="2900" dirty="0" smtClean="0">
                <a:latin typeface="+mj-lt"/>
              </a:rPr>
              <a:t> = </a:t>
            </a:r>
            <a:r>
              <a:rPr lang="en-GB" sz="2900" dirty="0" err="1" smtClean="0">
                <a:latin typeface="+mj-lt"/>
              </a:rPr>
              <a:t>nRT</a:t>
            </a:r>
            <a:r>
              <a:rPr lang="en-GB" sz="2900" dirty="0" smtClean="0">
                <a:latin typeface="+mj-lt"/>
              </a:rPr>
              <a:t>)</a:t>
            </a:r>
          </a:p>
          <a:p>
            <a:pPr marL="0" indent="0">
              <a:buNone/>
            </a:pPr>
            <a:endParaRPr lang="en-GB" sz="2900" b="1" dirty="0">
              <a:latin typeface="+mj-lt"/>
            </a:endParaRPr>
          </a:p>
          <a:p>
            <a:pPr marL="0" indent="0">
              <a:buNone/>
            </a:pPr>
            <a:r>
              <a:rPr lang="en-GB" sz="2900" b="1" dirty="0" smtClean="0">
                <a:latin typeface="+mj-lt"/>
              </a:rPr>
              <a:t>Outcomes:</a:t>
            </a:r>
            <a:endParaRPr lang="en-GB" sz="2900" dirty="0" smtClean="0">
              <a:latin typeface="+mj-lt"/>
            </a:endParaRPr>
          </a:p>
          <a:p>
            <a:r>
              <a:rPr lang="en-GB" sz="2900" dirty="0" smtClean="0">
                <a:latin typeface="+mj-lt"/>
              </a:rPr>
              <a:t>To know the ideal gas equation</a:t>
            </a:r>
          </a:p>
          <a:p>
            <a:r>
              <a:rPr lang="en-GB" sz="2900" dirty="0" smtClean="0">
                <a:latin typeface="+mj-lt"/>
              </a:rPr>
              <a:t>To use the ideal gas equation</a:t>
            </a:r>
          </a:p>
          <a:p>
            <a:r>
              <a:rPr lang="en-GB" sz="2900" dirty="0" smtClean="0">
                <a:latin typeface="+mj-lt"/>
              </a:rPr>
              <a:t>To rearrange the ideal gas equation</a:t>
            </a:r>
          </a:p>
          <a:p>
            <a:r>
              <a:rPr lang="en-GB" sz="2900" dirty="0" smtClean="0">
                <a:latin typeface="+mj-lt"/>
              </a:rPr>
              <a:t>To use the ideal gas equation to find molecular </a:t>
            </a:r>
            <a:r>
              <a:rPr lang="en-GB" sz="2900" dirty="0" err="1" smtClean="0">
                <a:latin typeface="+mj-lt"/>
              </a:rPr>
              <a:t>formuale</a:t>
            </a:r>
            <a:r>
              <a:rPr lang="en-GB" sz="2900" dirty="0" smtClean="0">
                <a:latin typeface="+mj-lt"/>
              </a:rPr>
              <a:t> of gases and volatile liquids</a:t>
            </a:r>
            <a:endParaRPr lang="en-GB" sz="2900" dirty="0">
              <a:latin typeface="+mj-lt"/>
            </a:endParaRPr>
          </a:p>
        </p:txBody>
      </p:sp>
    </p:spTree>
    <p:extLst>
      <p:ext uri="{BB962C8B-B14F-4D97-AF65-F5344CB8AC3E}">
        <p14:creationId xmlns:p14="http://schemas.microsoft.com/office/powerpoint/2010/main" val="3718779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389" y="244699"/>
            <a:ext cx="11237495" cy="5932264"/>
          </a:xfrm>
        </p:spPr>
        <p:txBody>
          <a:bodyPr>
            <a:normAutofit/>
          </a:bodyPr>
          <a:lstStyle/>
          <a:p>
            <a:pPr marL="0" indent="0" algn="ctr">
              <a:buNone/>
            </a:pPr>
            <a:r>
              <a:rPr lang="en-GB" sz="2900" b="1" u="sng" dirty="0" smtClean="0">
                <a:latin typeface="+mj-lt"/>
              </a:rPr>
              <a:t>The Ideal Gas Equation</a:t>
            </a:r>
          </a:p>
          <a:p>
            <a:pPr marL="0" indent="0">
              <a:buNone/>
            </a:pPr>
            <a:endParaRPr lang="en-GB" sz="2900" b="1" dirty="0" smtClean="0">
              <a:latin typeface="+mj-lt"/>
            </a:endParaRPr>
          </a:p>
          <a:p>
            <a:pPr marL="0" indent="0">
              <a:buNone/>
            </a:pPr>
            <a:r>
              <a:rPr lang="en-GB" sz="2900" b="1" dirty="0" smtClean="0">
                <a:latin typeface="+mj-lt"/>
              </a:rPr>
              <a:t>Objective: </a:t>
            </a:r>
            <a:r>
              <a:rPr lang="en-GB" sz="2900" dirty="0" smtClean="0">
                <a:latin typeface="+mj-lt"/>
              </a:rPr>
              <a:t>To be able to use the Ideal Gas Equation (</a:t>
            </a:r>
            <a:r>
              <a:rPr lang="en-GB" sz="2900" dirty="0" err="1" smtClean="0">
                <a:latin typeface="+mj-lt"/>
              </a:rPr>
              <a:t>pV</a:t>
            </a:r>
            <a:r>
              <a:rPr lang="en-GB" sz="2900" dirty="0" smtClean="0">
                <a:latin typeface="+mj-lt"/>
              </a:rPr>
              <a:t> = </a:t>
            </a:r>
            <a:r>
              <a:rPr lang="en-GB" sz="2900" dirty="0" err="1" smtClean="0">
                <a:latin typeface="+mj-lt"/>
              </a:rPr>
              <a:t>nRT</a:t>
            </a:r>
            <a:r>
              <a:rPr lang="en-GB" sz="2900" dirty="0" smtClean="0">
                <a:latin typeface="+mj-lt"/>
              </a:rPr>
              <a:t>)</a:t>
            </a:r>
          </a:p>
          <a:p>
            <a:pPr marL="0" indent="0">
              <a:buNone/>
            </a:pPr>
            <a:endParaRPr lang="en-GB" sz="2900" b="1" dirty="0">
              <a:latin typeface="+mj-lt"/>
            </a:endParaRPr>
          </a:p>
          <a:p>
            <a:pPr marL="0" indent="0">
              <a:buNone/>
            </a:pPr>
            <a:r>
              <a:rPr lang="en-GB" sz="2900" b="1" dirty="0" smtClean="0">
                <a:latin typeface="+mj-lt"/>
              </a:rPr>
              <a:t>Outcomes:</a:t>
            </a:r>
            <a:endParaRPr lang="en-GB" sz="2900" dirty="0" smtClean="0">
              <a:latin typeface="+mj-lt"/>
            </a:endParaRPr>
          </a:p>
          <a:p>
            <a:r>
              <a:rPr lang="en-GB" sz="2900" dirty="0" smtClean="0">
                <a:latin typeface="+mj-lt"/>
              </a:rPr>
              <a:t>To know the ideal gas equation</a:t>
            </a:r>
          </a:p>
          <a:p>
            <a:r>
              <a:rPr lang="en-GB" sz="2900" dirty="0" smtClean="0">
                <a:latin typeface="+mj-lt"/>
              </a:rPr>
              <a:t>To use the ideal gas equation</a:t>
            </a:r>
          </a:p>
          <a:p>
            <a:r>
              <a:rPr lang="en-GB" sz="2900" dirty="0" smtClean="0">
                <a:latin typeface="+mj-lt"/>
              </a:rPr>
              <a:t>To rearrange the ideal gas equation</a:t>
            </a:r>
          </a:p>
          <a:p>
            <a:r>
              <a:rPr lang="en-GB" sz="2900" dirty="0" smtClean="0">
                <a:latin typeface="+mj-lt"/>
              </a:rPr>
              <a:t>To use the ideal gas equation to find molecular </a:t>
            </a:r>
            <a:r>
              <a:rPr lang="en-GB" sz="2900" dirty="0" err="1" smtClean="0">
                <a:latin typeface="+mj-lt"/>
              </a:rPr>
              <a:t>formuale</a:t>
            </a:r>
            <a:r>
              <a:rPr lang="en-GB" sz="2900" dirty="0" smtClean="0">
                <a:latin typeface="+mj-lt"/>
              </a:rPr>
              <a:t> of gases and volatile liquids</a:t>
            </a:r>
            <a:endParaRPr lang="en-GB" sz="2900" dirty="0">
              <a:latin typeface="+mj-lt"/>
            </a:endParaRPr>
          </a:p>
        </p:txBody>
      </p:sp>
    </p:spTree>
    <p:extLst>
      <p:ext uri="{BB962C8B-B14F-4D97-AF65-F5344CB8AC3E}">
        <p14:creationId xmlns:p14="http://schemas.microsoft.com/office/powerpoint/2010/main" val="1180902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idx="4294967295"/>
          </p:nvPr>
        </p:nvSpPr>
        <p:spPr>
          <a:xfrm>
            <a:off x="838200" y="646112"/>
            <a:ext cx="10515600" cy="1325563"/>
          </a:xfrm>
        </p:spPr>
        <p:txBody>
          <a:bodyPr/>
          <a:lstStyle/>
          <a:p>
            <a:pPr algn="ctr"/>
            <a:r>
              <a:rPr lang="en-GB" b="1" u="sng" dirty="0"/>
              <a:t>Molar volumes of gases</a:t>
            </a:r>
          </a:p>
        </p:txBody>
      </p:sp>
      <p:sp>
        <p:nvSpPr>
          <p:cNvPr id="988163" name="Text Box 3"/>
          <p:cNvSpPr txBox="1">
            <a:spLocks noChangeArrowheads="1"/>
          </p:cNvSpPr>
          <p:nvPr/>
        </p:nvSpPr>
        <p:spPr bwMode="auto">
          <a:xfrm>
            <a:off x="669701" y="1679358"/>
            <a:ext cx="111659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dirty="0">
                <a:latin typeface="Tahoma" panose="020B0604030504040204" pitchFamily="34" charset="0"/>
                <a:ea typeface="Tahoma" panose="020B0604030504040204" pitchFamily="34" charset="0"/>
                <a:cs typeface="Tahoma" panose="020B0604030504040204" pitchFamily="34" charset="0"/>
              </a:rPr>
              <a:t>If the temperature and pressure are fixed at convenient standard values, the molar volume of a gas can be determined. </a:t>
            </a:r>
          </a:p>
        </p:txBody>
      </p:sp>
      <p:sp>
        <p:nvSpPr>
          <p:cNvPr id="988165" name="AutoShape 5"/>
          <p:cNvSpPr>
            <a:spLocks noChangeArrowheads="1"/>
          </p:cNvSpPr>
          <p:nvPr/>
        </p:nvSpPr>
        <p:spPr bwMode="auto">
          <a:xfrm>
            <a:off x="433673" y="2768600"/>
            <a:ext cx="11201091" cy="1403350"/>
          </a:xfrm>
          <a:prstGeom prst="roundRect">
            <a:avLst>
              <a:gd name="adj" fmla="val 11426"/>
            </a:avLst>
          </a:prstGeom>
          <a:solidFill>
            <a:srgbClr val="FFFFCC"/>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2400">
              <a:latin typeface="Tahoma" panose="020B0604030504040204" pitchFamily="34" charset="0"/>
              <a:ea typeface="Tahoma" panose="020B0604030504040204" pitchFamily="34" charset="0"/>
              <a:cs typeface="Tahoma" panose="020B0604030504040204" pitchFamily="34" charset="0"/>
            </a:endParaRPr>
          </a:p>
        </p:txBody>
      </p:sp>
      <p:sp>
        <p:nvSpPr>
          <p:cNvPr id="988166" name="Text Box 6"/>
          <p:cNvSpPr txBox="1">
            <a:spLocks noChangeArrowheads="1"/>
          </p:cNvSpPr>
          <p:nvPr/>
        </p:nvSpPr>
        <p:spPr bwMode="auto">
          <a:xfrm>
            <a:off x="738502" y="2811463"/>
            <a:ext cx="10598083" cy="46166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10000"/>
              </a:spcBef>
            </a:pPr>
            <a:r>
              <a:rPr lang="en-GB" sz="2400" b="1" dirty="0">
                <a:latin typeface="Tahoma" panose="020B0604030504040204" pitchFamily="34" charset="0"/>
                <a:ea typeface="Tahoma" panose="020B0604030504040204" pitchFamily="34" charset="0"/>
                <a:cs typeface="Tahoma" panose="020B0604030504040204" pitchFamily="34" charset="0"/>
              </a:rPr>
              <a:t>Standard temperature is 273 K </a:t>
            </a:r>
            <a:r>
              <a:rPr lang="en-GB" sz="2400" b="1" dirty="0" smtClean="0">
                <a:latin typeface="Tahoma" panose="020B0604030504040204" pitchFamily="34" charset="0"/>
                <a:ea typeface="Tahoma" panose="020B0604030504040204" pitchFamily="34" charset="0"/>
                <a:cs typeface="Tahoma" panose="020B0604030504040204" pitchFamily="34" charset="0"/>
              </a:rPr>
              <a:t>(0</a:t>
            </a:r>
            <a:r>
              <a:rPr lang="en-GB" sz="2400" b="1" baseline="30000" dirty="0" smtClean="0">
                <a:latin typeface="Tahoma" panose="020B0604030504040204" pitchFamily="34" charset="0"/>
                <a:ea typeface="Tahoma" panose="020B0604030504040204" pitchFamily="34" charset="0"/>
                <a:cs typeface="Tahoma" panose="020B0604030504040204" pitchFamily="34" charset="0"/>
              </a:rPr>
              <a:t>o</a:t>
            </a:r>
            <a:r>
              <a:rPr lang="en-GB" sz="2400" b="1" dirty="0" smtClean="0">
                <a:latin typeface="Tahoma" panose="020B0604030504040204" pitchFamily="34" charset="0"/>
                <a:ea typeface="Tahoma" panose="020B0604030504040204" pitchFamily="34" charset="0"/>
                <a:cs typeface="Tahoma" panose="020B0604030504040204" pitchFamily="34" charset="0"/>
              </a:rPr>
              <a:t>C) and </a:t>
            </a:r>
            <a:r>
              <a:rPr lang="en-GB" sz="2400" b="1" dirty="0">
                <a:latin typeface="Tahoma" panose="020B0604030504040204" pitchFamily="34" charset="0"/>
                <a:ea typeface="Tahoma" panose="020B0604030504040204" pitchFamily="34" charset="0"/>
                <a:cs typeface="Tahoma" panose="020B0604030504040204" pitchFamily="34" charset="0"/>
              </a:rPr>
              <a:t>pressure is </a:t>
            </a:r>
            <a:r>
              <a:rPr lang="en-GB" sz="2400" b="1" dirty="0" smtClean="0">
                <a:latin typeface="Tahoma" panose="020B0604030504040204" pitchFamily="34" charset="0"/>
                <a:ea typeface="Tahoma" panose="020B0604030504040204" pitchFamily="34" charset="0"/>
                <a:cs typeface="Tahoma" panose="020B0604030504040204" pitchFamily="34" charset="0"/>
              </a:rPr>
              <a:t>101.3 </a:t>
            </a:r>
            <a:r>
              <a:rPr lang="en-GB" sz="2400" b="1" dirty="0" err="1">
                <a:latin typeface="Tahoma" panose="020B0604030504040204" pitchFamily="34" charset="0"/>
                <a:ea typeface="Tahoma" panose="020B0604030504040204" pitchFamily="34" charset="0"/>
                <a:cs typeface="Tahoma" panose="020B0604030504040204" pitchFamily="34" charset="0"/>
              </a:rPr>
              <a:t>kPa</a:t>
            </a:r>
            <a:r>
              <a:rPr lang="en-GB" sz="2400" b="1" dirty="0">
                <a:latin typeface="Tahoma" panose="020B0604030504040204" pitchFamily="34" charset="0"/>
                <a:ea typeface="Tahoma" panose="020B0604030504040204" pitchFamily="34" charset="0"/>
                <a:cs typeface="Tahoma" panose="020B0604030504040204" pitchFamily="34" charset="0"/>
              </a:rPr>
              <a:t>. </a:t>
            </a:r>
          </a:p>
        </p:txBody>
      </p:sp>
      <p:sp>
        <p:nvSpPr>
          <p:cNvPr id="988167" name="Text Box 7"/>
          <p:cNvSpPr txBox="1">
            <a:spLocks noChangeArrowheads="1"/>
          </p:cNvSpPr>
          <p:nvPr/>
        </p:nvSpPr>
        <p:spPr bwMode="auto">
          <a:xfrm>
            <a:off x="446200" y="3298826"/>
            <a:ext cx="1117631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400" b="1" dirty="0">
                <a:latin typeface="Tahoma" panose="020B0604030504040204" pitchFamily="34" charset="0"/>
                <a:ea typeface="Tahoma" panose="020B0604030504040204" pitchFamily="34" charset="0"/>
                <a:cs typeface="Tahoma" panose="020B0604030504040204" pitchFamily="34" charset="0"/>
              </a:rPr>
              <a:t>At standard temperature and </a:t>
            </a:r>
            <a:r>
              <a:rPr lang="en-GB" sz="2400" b="1" dirty="0" smtClean="0">
                <a:latin typeface="Tahoma" panose="020B0604030504040204" pitchFamily="34" charset="0"/>
                <a:ea typeface="Tahoma" panose="020B0604030504040204" pitchFamily="34" charset="0"/>
                <a:cs typeface="Tahoma" panose="020B0604030504040204" pitchFamily="34" charset="0"/>
              </a:rPr>
              <a:t>pressure (</a:t>
            </a:r>
            <a:r>
              <a:rPr lang="en-GB" sz="2400" b="1" dirty="0" err="1" smtClean="0">
                <a:latin typeface="Tahoma" panose="020B0604030504040204" pitchFamily="34" charset="0"/>
                <a:ea typeface="Tahoma" panose="020B0604030504040204" pitchFamily="34" charset="0"/>
                <a:cs typeface="Tahoma" panose="020B0604030504040204" pitchFamily="34" charset="0"/>
              </a:rPr>
              <a:t>s.t.p</a:t>
            </a:r>
            <a:r>
              <a:rPr lang="en-GB" sz="2400" b="1" dirty="0" smtClean="0">
                <a:latin typeface="Tahoma" panose="020B0604030504040204" pitchFamily="34" charset="0"/>
                <a:ea typeface="Tahoma" panose="020B0604030504040204" pitchFamily="34" charset="0"/>
                <a:cs typeface="Tahoma" panose="020B0604030504040204" pitchFamily="34" charset="0"/>
              </a:rPr>
              <a:t>) 1 </a:t>
            </a:r>
            <a:r>
              <a:rPr lang="en-GB" sz="2400" b="1" dirty="0">
                <a:latin typeface="Tahoma" panose="020B0604030504040204" pitchFamily="34" charset="0"/>
                <a:ea typeface="Tahoma" panose="020B0604030504040204" pitchFamily="34" charset="0"/>
                <a:cs typeface="Tahoma" panose="020B0604030504040204" pitchFamily="34" charset="0"/>
              </a:rPr>
              <a:t>mole of any gas occupies a volume of </a:t>
            </a:r>
            <a:r>
              <a:rPr lang="en-GB" sz="2400" b="1" dirty="0" smtClean="0">
                <a:latin typeface="Tahoma" panose="020B0604030504040204" pitchFamily="34" charset="0"/>
                <a:ea typeface="Tahoma" panose="020B0604030504040204" pitchFamily="34" charset="0"/>
                <a:cs typeface="Tahoma" panose="020B0604030504040204" pitchFamily="34" charset="0"/>
              </a:rPr>
              <a:t>22.4 </a:t>
            </a:r>
            <a:r>
              <a:rPr lang="en-GB" sz="2400" b="1" dirty="0">
                <a:latin typeface="Tahoma" panose="020B0604030504040204" pitchFamily="34" charset="0"/>
                <a:ea typeface="Tahoma" panose="020B0604030504040204" pitchFamily="34" charset="0"/>
                <a:cs typeface="Tahoma" panose="020B0604030504040204" pitchFamily="34" charset="0"/>
              </a:rPr>
              <a:t>dm</a:t>
            </a:r>
            <a:r>
              <a:rPr lang="en-GB" sz="2400" b="1" baseline="30000" dirty="0">
                <a:latin typeface="Tahoma" panose="020B0604030504040204" pitchFamily="34" charset="0"/>
                <a:ea typeface="Tahoma" panose="020B0604030504040204" pitchFamily="34" charset="0"/>
                <a:cs typeface="Tahoma" panose="020B0604030504040204" pitchFamily="34" charset="0"/>
              </a:rPr>
              <a:t>3</a:t>
            </a:r>
            <a:r>
              <a:rPr lang="en-GB" sz="2400" b="1" dirty="0">
                <a:latin typeface="Tahoma" panose="020B0604030504040204" pitchFamily="34" charset="0"/>
                <a:ea typeface="Tahoma" panose="020B0604030504040204" pitchFamily="34" charset="0"/>
                <a:cs typeface="Tahoma" panose="020B0604030504040204" pitchFamily="34" charset="0"/>
              </a:rPr>
              <a:t>. This is the </a:t>
            </a:r>
            <a:r>
              <a:rPr lang="en-GB" sz="2400" b="1" dirty="0">
                <a:solidFill>
                  <a:srgbClr val="FF6600"/>
                </a:solidFill>
                <a:latin typeface="Tahoma" panose="020B0604030504040204" pitchFamily="34" charset="0"/>
                <a:ea typeface="Tahoma" panose="020B0604030504040204" pitchFamily="34" charset="0"/>
                <a:cs typeface="Tahoma" panose="020B0604030504040204" pitchFamily="34" charset="0"/>
              </a:rPr>
              <a:t>molar </a:t>
            </a:r>
            <a:r>
              <a:rPr lang="en-GB" sz="2400" b="1" dirty="0" smtClean="0">
                <a:solidFill>
                  <a:srgbClr val="FF6600"/>
                </a:solidFill>
                <a:latin typeface="Tahoma" panose="020B0604030504040204" pitchFamily="34" charset="0"/>
                <a:ea typeface="Tahoma" panose="020B0604030504040204" pitchFamily="34" charset="0"/>
                <a:cs typeface="Tahoma" panose="020B0604030504040204" pitchFamily="34" charset="0"/>
              </a:rPr>
              <a:t>gas volume</a:t>
            </a:r>
            <a:r>
              <a:rPr lang="en-GB" sz="2400" b="1" dirty="0">
                <a:latin typeface="Tahoma" panose="020B0604030504040204" pitchFamily="34" charset="0"/>
                <a:ea typeface="Tahoma" panose="020B0604030504040204" pitchFamily="34" charset="0"/>
                <a:cs typeface="Tahoma" panose="020B0604030504040204" pitchFamily="34" charset="0"/>
              </a:rPr>
              <a:t>.</a:t>
            </a:r>
          </a:p>
        </p:txBody>
      </p:sp>
      <p:sp>
        <p:nvSpPr>
          <p:cNvPr id="988169" name="AutoShape 9"/>
          <p:cNvSpPr>
            <a:spLocks noChangeArrowheads="1"/>
          </p:cNvSpPr>
          <p:nvPr/>
        </p:nvSpPr>
        <p:spPr bwMode="auto">
          <a:xfrm>
            <a:off x="529715" y="4525964"/>
            <a:ext cx="11011102" cy="2111375"/>
          </a:xfrm>
          <a:prstGeom prst="roundRect">
            <a:avLst>
              <a:gd name="adj" fmla="val 6389"/>
            </a:avLst>
          </a:prstGeom>
          <a:solidFill>
            <a:srgbClr val="FFD4B7"/>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sz="2400">
              <a:latin typeface="Tahoma" panose="020B0604030504040204" pitchFamily="34" charset="0"/>
              <a:ea typeface="Tahoma" panose="020B0604030504040204" pitchFamily="34" charset="0"/>
              <a:cs typeface="Tahoma" panose="020B0604030504040204" pitchFamily="34" charset="0"/>
            </a:endParaRPr>
          </a:p>
        </p:txBody>
      </p:sp>
      <p:sp>
        <p:nvSpPr>
          <p:cNvPr id="988170" name="Text Box 10"/>
          <p:cNvSpPr txBox="1">
            <a:spLocks noChangeArrowheads="1"/>
          </p:cNvSpPr>
          <p:nvPr/>
        </p:nvSpPr>
        <p:spPr bwMode="auto">
          <a:xfrm>
            <a:off x="700671" y="4595813"/>
            <a:ext cx="1067449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Tahoma" panose="020B0604030504040204" pitchFamily="34" charset="0"/>
                <a:ea typeface="Tahoma" panose="020B0604030504040204" pitchFamily="34" charset="0"/>
                <a:cs typeface="Tahoma" panose="020B0604030504040204" pitchFamily="34" charset="0"/>
              </a:rPr>
              <a:t>At room temperature and pressure (</a:t>
            </a:r>
            <a:r>
              <a:rPr lang="en-GB" sz="2400" b="1" dirty="0" err="1" smtClean="0">
                <a:latin typeface="Tahoma" panose="020B0604030504040204" pitchFamily="34" charset="0"/>
                <a:ea typeface="Tahoma" panose="020B0604030504040204" pitchFamily="34" charset="0"/>
                <a:cs typeface="Tahoma" panose="020B0604030504040204" pitchFamily="34" charset="0"/>
              </a:rPr>
              <a:t>r.t.p</a:t>
            </a:r>
            <a:r>
              <a:rPr lang="en-GB" sz="2400" b="1" dirty="0" smtClean="0">
                <a:latin typeface="Tahoma" panose="020B0604030504040204" pitchFamily="34" charset="0"/>
                <a:ea typeface="Tahoma" panose="020B0604030504040204" pitchFamily="34" charset="0"/>
                <a:cs typeface="Tahoma" panose="020B0604030504040204" pitchFamily="34" charset="0"/>
              </a:rPr>
              <a:t>) 1 mole of any gas will occupy a volume of 24 dm</a:t>
            </a:r>
            <a:r>
              <a:rPr lang="en-GB" sz="2400" b="1" baseline="30000" dirty="0" smtClean="0">
                <a:latin typeface="Tahoma" panose="020B0604030504040204" pitchFamily="34" charset="0"/>
                <a:ea typeface="Tahoma" panose="020B0604030504040204" pitchFamily="34" charset="0"/>
                <a:cs typeface="Tahoma" panose="020B0604030504040204" pitchFamily="34" charset="0"/>
              </a:rPr>
              <a:t>3</a:t>
            </a:r>
            <a:r>
              <a:rPr lang="en-GB" sz="2400" b="1" dirty="0" smtClean="0">
                <a:latin typeface="Tahoma" panose="020B0604030504040204" pitchFamily="34" charset="0"/>
                <a:ea typeface="Tahoma" panose="020B0604030504040204" pitchFamily="34" charset="0"/>
                <a:cs typeface="Tahoma" panose="020B0604030504040204" pitchFamily="34" charset="0"/>
              </a:rPr>
              <a:t> mol</a:t>
            </a:r>
            <a:r>
              <a:rPr lang="en-GB" sz="2400" b="1" baseline="30000" dirty="0" smtClean="0">
                <a:latin typeface="Tahoma" panose="020B0604030504040204" pitchFamily="34" charset="0"/>
                <a:ea typeface="Tahoma" panose="020B0604030504040204" pitchFamily="34" charset="0"/>
                <a:cs typeface="Tahoma" panose="020B0604030504040204" pitchFamily="34" charset="0"/>
              </a:rPr>
              <a:t>-1</a:t>
            </a:r>
            <a:r>
              <a:rPr lang="en-GB" sz="2400" b="1" dirty="0" smtClean="0">
                <a:latin typeface="Tahoma" panose="020B0604030504040204" pitchFamily="34" charset="0"/>
                <a:ea typeface="Tahoma" panose="020B0604030504040204" pitchFamily="34" charset="0"/>
                <a:cs typeface="Tahoma" panose="020B0604030504040204" pitchFamily="34" charset="0"/>
              </a:rPr>
              <a:t> .  R. T.P is 293 K (20</a:t>
            </a:r>
            <a:r>
              <a:rPr lang="en-GB" sz="2400" b="1" baseline="30000" dirty="0" smtClean="0">
                <a:latin typeface="Tahoma" panose="020B0604030504040204" pitchFamily="34" charset="0"/>
                <a:ea typeface="Tahoma" panose="020B0604030504040204" pitchFamily="34" charset="0"/>
                <a:cs typeface="Tahoma" panose="020B0604030504040204" pitchFamily="34" charset="0"/>
              </a:rPr>
              <a:t>o</a:t>
            </a:r>
            <a:r>
              <a:rPr lang="en-GB" sz="2400" b="1" dirty="0" smtClean="0">
                <a:latin typeface="Tahoma" panose="020B0604030504040204" pitchFamily="34" charset="0"/>
                <a:ea typeface="Tahoma" panose="020B0604030504040204" pitchFamily="34" charset="0"/>
                <a:cs typeface="Tahoma" panose="020B0604030504040204" pitchFamily="34" charset="0"/>
              </a:rPr>
              <a:t> C) and 101.3  </a:t>
            </a:r>
            <a:r>
              <a:rPr lang="en-GB" sz="2400" b="1" dirty="0" err="1" smtClean="0">
                <a:latin typeface="Tahoma" panose="020B0604030504040204" pitchFamily="34" charset="0"/>
                <a:ea typeface="Tahoma" panose="020B0604030504040204" pitchFamily="34" charset="0"/>
                <a:cs typeface="Tahoma" panose="020B0604030504040204" pitchFamily="34" charset="0"/>
              </a:rPr>
              <a:t>kPa</a:t>
            </a:r>
            <a:r>
              <a:rPr lang="en-GB" sz="2400" b="1" dirty="0" smtClean="0">
                <a:latin typeface="Tahoma" panose="020B0604030504040204" pitchFamily="34" charset="0"/>
                <a:ea typeface="Tahoma" panose="020B0604030504040204" pitchFamily="34" charset="0"/>
                <a:cs typeface="Tahoma" panose="020B0604030504040204" pitchFamily="34" charset="0"/>
              </a:rPr>
              <a:t>.  This is the molar gas volume.</a:t>
            </a:r>
            <a:endParaRPr lang="en-GB" sz="2400" b="1"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247650" y="171598"/>
            <a:ext cx="10820400" cy="461665"/>
          </a:xfrm>
          <a:prstGeom prst="rect">
            <a:avLst/>
          </a:prstGeom>
          <a:noFill/>
        </p:spPr>
        <p:txBody>
          <a:bodyPr wrap="square" rtlCol="0">
            <a:spAutoFit/>
          </a:bodyPr>
          <a:lstStyle/>
          <a:p>
            <a:r>
              <a:rPr lang="en-GB" sz="2400" b="1" dirty="0" smtClean="0">
                <a:solidFill>
                  <a:srgbClr val="FF0000"/>
                </a:solidFill>
                <a:latin typeface="+mj-lt"/>
              </a:rPr>
              <a:t>Last lesson we learnt this</a:t>
            </a:r>
            <a:endParaRPr lang="en-GB" sz="2400" b="1" dirty="0">
              <a:solidFill>
                <a:srgbClr val="FF0000"/>
              </a:solidFill>
              <a:latin typeface="+mj-lt"/>
            </a:endParaRPr>
          </a:p>
        </p:txBody>
      </p:sp>
    </p:spTree>
    <p:extLst>
      <p:ext uri="{BB962C8B-B14F-4D97-AF65-F5344CB8AC3E}">
        <p14:creationId xmlns:p14="http://schemas.microsoft.com/office/powerpoint/2010/main" val="3841168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734219" y="41881"/>
            <a:ext cx="10515600" cy="1325563"/>
          </a:xfrm>
        </p:spPr>
        <p:txBody>
          <a:bodyPr/>
          <a:lstStyle/>
          <a:p>
            <a:pPr algn="ctr" eaLnBrk="1" hangingPunct="1"/>
            <a:r>
              <a:rPr lang="en-GB" dirty="0" smtClean="0"/>
              <a:t>Ideal gas equation</a:t>
            </a:r>
          </a:p>
        </p:txBody>
      </p:sp>
      <p:sp>
        <p:nvSpPr>
          <p:cNvPr id="990211" name="Text Box 3"/>
          <p:cNvSpPr txBox="1">
            <a:spLocks noChangeArrowheads="1"/>
          </p:cNvSpPr>
          <p:nvPr/>
        </p:nvSpPr>
        <p:spPr bwMode="auto">
          <a:xfrm>
            <a:off x="549542" y="2094231"/>
            <a:ext cx="114232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dirty="0">
                <a:latin typeface="Tahoma" panose="020B0604030504040204" pitchFamily="34" charset="0"/>
              </a:rPr>
              <a:t>The </a:t>
            </a:r>
            <a:r>
              <a:rPr lang="en-GB" b="1" dirty="0">
                <a:solidFill>
                  <a:srgbClr val="FF6600"/>
                </a:solidFill>
                <a:latin typeface="Tahoma" panose="020B0604030504040204" pitchFamily="34" charset="0"/>
              </a:rPr>
              <a:t>ideal gas equation</a:t>
            </a:r>
            <a:r>
              <a:rPr lang="en-GB" dirty="0">
                <a:latin typeface="Tahoma" panose="020B0604030504040204" pitchFamily="34" charset="0"/>
              </a:rPr>
              <a:t> relates pressure, volume, number of moles and temperature for a gas.</a:t>
            </a:r>
          </a:p>
        </p:txBody>
      </p:sp>
      <p:sp>
        <p:nvSpPr>
          <p:cNvPr id="990213" name="AutoShape 5"/>
          <p:cNvSpPr>
            <a:spLocks noChangeArrowheads="1"/>
          </p:cNvSpPr>
          <p:nvPr/>
        </p:nvSpPr>
        <p:spPr bwMode="auto">
          <a:xfrm>
            <a:off x="4626949" y="3097530"/>
            <a:ext cx="2999426" cy="692150"/>
          </a:xfrm>
          <a:prstGeom prst="roundRect">
            <a:avLst>
              <a:gd name="adj" fmla="val 16667"/>
            </a:avLst>
          </a:prstGeom>
          <a:solidFill>
            <a:srgbClr val="FFFFCC"/>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dirty="0">
              <a:latin typeface="Tahoma" panose="020B0604030504040204" pitchFamily="34" charset="0"/>
            </a:endParaRPr>
          </a:p>
        </p:txBody>
      </p:sp>
      <p:sp>
        <p:nvSpPr>
          <p:cNvPr id="990214" name="Text Box 6"/>
          <p:cNvSpPr txBox="1">
            <a:spLocks noChangeArrowheads="1"/>
          </p:cNvSpPr>
          <p:nvPr/>
        </p:nvSpPr>
        <p:spPr bwMode="auto">
          <a:xfrm>
            <a:off x="4756119" y="3183256"/>
            <a:ext cx="2735691" cy="51911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a:spcBef>
                <a:spcPct val="0"/>
              </a:spcBef>
            </a:pPr>
            <a:r>
              <a:rPr lang="en-GB" sz="2800" b="1" i="1" dirty="0" err="1">
                <a:latin typeface="Tahoma" panose="020B0604030504040204" pitchFamily="34" charset="0"/>
              </a:rPr>
              <a:t>pV</a:t>
            </a:r>
            <a:r>
              <a:rPr lang="en-GB" sz="2800" b="1" dirty="0">
                <a:latin typeface="Tahoma" panose="020B0604030504040204" pitchFamily="34" charset="0"/>
              </a:rPr>
              <a:t> = </a:t>
            </a:r>
            <a:r>
              <a:rPr lang="en-GB" sz="2800" b="1" i="1" dirty="0" err="1">
                <a:latin typeface="Tahoma" panose="020B0604030504040204" pitchFamily="34" charset="0"/>
              </a:rPr>
              <a:t>nRT</a:t>
            </a:r>
            <a:endParaRPr lang="en-GB" sz="2800" b="1" i="1" dirty="0">
              <a:latin typeface="Tahoma" panose="020B0604030504040204" pitchFamily="34" charset="0"/>
            </a:endParaRPr>
          </a:p>
        </p:txBody>
      </p:sp>
      <p:sp>
        <p:nvSpPr>
          <p:cNvPr id="990215" name="Text Box 7"/>
          <p:cNvSpPr txBox="1">
            <a:spLocks noChangeArrowheads="1"/>
          </p:cNvSpPr>
          <p:nvPr/>
        </p:nvSpPr>
        <p:spPr bwMode="auto">
          <a:xfrm>
            <a:off x="1536572" y="3937319"/>
            <a:ext cx="409235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b="1" i="1" dirty="0">
                <a:latin typeface="Tahoma" panose="020B0604030504040204" pitchFamily="34" charset="0"/>
              </a:rPr>
              <a:t>p</a:t>
            </a:r>
            <a:r>
              <a:rPr lang="en-GB" dirty="0">
                <a:latin typeface="Tahoma" panose="020B0604030504040204" pitchFamily="34" charset="0"/>
              </a:rPr>
              <a:t> = pressure in Pa</a:t>
            </a:r>
          </a:p>
          <a:p>
            <a:pPr eaLnBrk="1" hangingPunct="1"/>
            <a:r>
              <a:rPr lang="en-GB" b="1" i="1" dirty="0">
                <a:latin typeface="Tahoma" panose="020B0604030504040204" pitchFamily="34" charset="0"/>
              </a:rPr>
              <a:t>V</a:t>
            </a:r>
            <a:r>
              <a:rPr lang="en-GB" dirty="0">
                <a:latin typeface="Tahoma" panose="020B0604030504040204" pitchFamily="34" charset="0"/>
              </a:rPr>
              <a:t> = volume in m</a:t>
            </a:r>
            <a:r>
              <a:rPr lang="en-GB" baseline="30000" dirty="0">
                <a:latin typeface="Tahoma" panose="020B0604030504040204" pitchFamily="34" charset="0"/>
              </a:rPr>
              <a:t>3</a:t>
            </a:r>
            <a:r>
              <a:rPr lang="en-GB" dirty="0">
                <a:latin typeface="Tahoma" panose="020B0604030504040204" pitchFamily="34" charset="0"/>
              </a:rPr>
              <a:t> </a:t>
            </a:r>
          </a:p>
        </p:txBody>
      </p:sp>
      <p:sp>
        <p:nvSpPr>
          <p:cNvPr id="14343" name="Text Box 8"/>
          <p:cNvSpPr txBox="1">
            <a:spLocks noChangeArrowheads="1"/>
          </p:cNvSpPr>
          <p:nvPr/>
        </p:nvSpPr>
        <p:spPr bwMode="auto">
          <a:xfrm>
            <a:off x="548640" y="1081406"/>
            <a:ext cx="1143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dirty="0">
                <a:latin typeface="Tahoma" panose="020B0604030504040204" pitchFamily="34" charset="0"/>
              </a:rPr>
              <a:t>How is the number of moles in a gas at other temperatures and pressures calculated?</a:t>
            </a:r>
          </a:p>
        </p:txBody>
      </p:sp>
      <p:sp>
        <p:nvSpPr>
          <p:cNvPr id="990217" name="Rectangle 9"/>
          <p:cNvSpPr>
            <a:spLocks noChangeArrowheads="1"/>
          </p:cNvSpPr>
          <p:nvPr/>
        </p:nvSpPr>
        <p:spPr bwMode="auto">
          <a:xfrm>
            <a:off x="4791225" y="3937318"/>
            <a:ext cx="695544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b="1" i="1" dirty="0">
                <a:latin typeface="Tahoma" panose="020B0604030504040204" pitchFamily="34" charset="0"/>
              </a:rPr>
              <a:t>n</a:t>
            </a:r>
            <a:r>
              <a:rPr lang="en-GB" dirty="0">
                <a:latin typeface="Tahoma" panose="020B0604030504040204" pitchFamily="34" charset="0"/>
              </a:rPr>
              <a:t> = number of moles</a:t>
            </a:r>
          </a:p>
          <a:p>
            <a:pPr eaLnBrk="1" hangingPunct="1"/>
            <a:r>
              <a:rPr lang="en-GB" b="1" i="1" dirty="0">
                <a:latin typeface="Tahoma" panose="020B0604030504040204" pitchFamily="34" charset="0"/>
              </a:rPr>
              <a:t>R</a:t>
            </a:r>
            <a:r>
              <a:rPr lang="en-GB" dirty="0">
                <a:latin typeface="Tahoma" panose="020B0604030504040204" pitchFamily="34" charset="0"/>
              </a:rPr>
              <a:t> = gas constant: 8.31JK</a:t>
            </a:r>
            <a:r>
              <a:rPr lang="en-GB" baseline="30000" dirty="0">
                <a:latin typeface="Tahoma" panose="020B0604030504040204" pitchFamily="34" charset="0"/>
              </a:rPr>
              <a:t>-1</a:t>
            </a:r>
            <a:r>
              <a:rPr lang="en-GB" sz="1000" dirty="0">
                <a:latin typeface="Tahoma" panose="020B0604030504040204" pitchFamily="34" charset="0"/>
              </a:rPr>
              <a:t> </a:t>
            </a:r>
            <a:r>
              <a:rPr lang="en-GB" dirty="0">
                <a:latin typeface="Tahoma" panose="020B0604030504040204" pitchFamily="34" charset="0"/>
              </a:rPr>
              <a:t>mol</a:t>
            </a:r>
            <a:r>
              <a:rPr lang="en-GB" baseline="30000" dirty="0">
                <a:latin typeface="Tahoma" panose="020B0604030504040204" pitchFamily="34" charset="0"/>
              </a:rPr>
              <a:t>-1</a:t>
            </a:r>
          </a:p>
          <a:p>
            <a:pPr eaLnBrk="1" hangingPunct="1"/>
            <a:r>
              <a:rPr lang="en-GB" b="1" i="1" dirty="0">
                <a:latin typeface="Tahoma" panose="020B0604030504040204" pitchFamily="34" charset="0"/>
              </a:rPr>
              <a:t>T</a:t>
            </a:r>
            <a:r>
              <a:rPr lang="en-GB" dirty="0">
                <a:latin typeface="Tahoma" panose="020B0604030504040204" pitchFamily="34" charset="0"/>
              </a:rPr>
              <a:t> = temperature in Kelvin</a:t>
            </a:r>
          </a:p>
        </p:txBody>
      </p:sp>
      <p:sp>
        <p:nvSpPr>
          <p:cNvPr id="990218" name="Text Box 10"/>
          <p:cNvSpPr txBox="1">
            <a:spLocks noChangeArrowheads="1"/>
          </p:cNvSpPr>
          <p:nvPr/>
        </p:nvSpPr>
        <p:spPr bwMode="auto">
          <a:xfrm>
            <a:off x="607318" y="5666106"/>
            <a:ext cx="109941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dirty="0">
                <a:latin typeface="Tahoma" panose="020B0604030504040204" pitchFamily="34" charset="0"/>
              </a:rPr>
              <a:t>A gas that obeys this law under all conditions is called an </a:t>
            </a:r>
            <a:r>
              <a:rPr lang="en-GB" b="1" dirty="0">
                <a:solidFill>
                  <a:srgbClr val="FF6600"/>
                </a:solidFill>
                <a:latin typeface="Tahoma" panose="020B0604030504040204" pitchFamily="34" charset="0"/>
              </a:rPr>
              <a:t>ideal gas</a:t>
            </a:r>
            <a:r>
              <a:rPr lang="en-GB" dirty="0">
                <a:latin typeface="Tahoma" panose="020B0604030504040204" pitchFamily="34" charset="0"/>
              </a:rPr>
              <a:t>.</a:t>
            </a:r>
          </a:p>
        </p:txBody>
      </p:sp>
    </p:spTree>
    <p:extLst>
      <p:ext uri="{BB962C8B-B14F-4D97-AF65-F5344CB8AC3E}">
        <p14:creationId xmlns:p14="http://schemas.microsoft.com/office/powerpoint/2010/main" val="401466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65" name="AutoShape 9"/>
          <p:cNvSpPr>
            <a:spLocks noChangeArrowheads="1"/>
          </p:cNvSpPr>
          <p:nvPr/>
        </p:nvSpPr>
        <p:spPr bwMode="auto">
          <a:xfrm>
            <a:off x="2303670" y="2781300"/>
            <a:ext cx="7697580" cy="3638550"/>
          </a:xfrm>
          <a:prstGeom prst="roundRect">
            <a:avLst>
              <a:gd name="adj" fmla="val 3532"/>
            </a:avLst>
          </a:prstGeom>
          <a:solidFill>
            <a:srgbClr val="FFFFCC"/>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dirty="0">
              <a:latin typeface="Tahoma" panose="020B0604030504040204" pitchFamily="34" charset="0"/>
            </a:endParaRPr>
          </a:p>
        </p:txBody>
      </p:sp>
      <p:sp>
        <p:nvSpPr>
          <p:cNvPr id="16387" name="Rectangle 2"/>
          <p:cNvSpPr>
            <a:spLocks noGrp="1" noChangeArrowheads="1"/>
          </p:cNvSpPr>
          <p:nvPr>
            <p:ph type="title" idx="4294967295"/>
          </p:nvPr>
        </p:nvSpPr>
        <p:spPr>
          <a:xfrm>
            <a:off x="837407" y="-107155"/>
            <a:ext cx="10515600" cy="1325563"/>
          </a:xfrm>
        </p:spPr>
        <p:txBody>
          <a:bodyPr/>
          <a:lstStyle/>
          <a:p>
            <a:pPr eaLnBrk="1" hangingPunct="1"/>
            <a:r>
              <a:rPr lang="en-GB" dirty="0" smtClean="0"/>
              <a:t>Ideal gas equation: converting units</a:t>
            </a:r>
          </a:p>
        </p:txBody>
      </p:sp>
      <p:sp>
        <p:nvSpPr>
          <p:cNvPr id="16388" name="Text Box 6"/>
          <p:cNvSpPr txBox="1">
            <a:spLocks noChangeArrowheads="1"/>
          </p:cNvSpPr>
          <p:nvPr/>
        </p:nvSpPr>
        <p:spPr bwMode="auto">
          <a:xfrm>
            <a:off x="837407" y="841861"/>
            <a:ext cx="1093549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dirty="0">
                <a:latin typeface="Tahoma" panose="020B0604030504040204" pitchFamily="34" charset="0"/>
              </a:rPr>
              <a:t>It is very important when using the ideal gas equation that the values are in the correct units. </a:t>
            </a:r>
          </a:p>
        </p:txBody>
      </p:sp>
      <p:sp>
        <p:nvSpPr>
          <p:cNvPr id="992263" name="Rectangle 7"/>
          <p:cNvSpPr>
            <a:spLocks noChangeArrowheads="1"/>
          </p:cNvSpPr>
          <p:nvPr/>
        </p:nvSpPr>
        <p:spPr bwMode="auto">
          <a:xfrm>
            <a:off x="837408" y="1778001"/>
            <a:ext cx="111640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dirty="0">
                <a:latin typeface="Tahoma" panose="020B0604030504040204" pitchFamily="34" charset="0"/>
              </a:rPr>
              <a:t>The units of pressure, volume or temperature often need to be converted before using the formula.</a:t>
            </a:r>
          </a:p>
        </p:txBody>
      </p:sp>
      <p:sp>
        <p:nvSpPr>
          <p:cNvPr id="992259" name="Text Box 3"/>
          <p:cNvSpPr txBox="1">
            <a:spLocks noChangeArrowheads="1"/>
          </p:cNvSpPr>
          <p:nvPr/>
        </p:nvSpPr>
        <p:spPr bwMode="auto">
          <a:xfrm>
            <a:off x="2465676" y="2908300"/>
            <a:ext cx="38367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spcBef>
                <a:spcPct val="25000"/>
              </a:spcBef>
            </a:pPr>
            <a:r>
              <a:rPr lang="en-GB" b="1" dirty="0">
                <a:latin typeface="Tahoma" panose="020B0604030504040204" pitchFamily="34" charset="0"/>
              </a:rPr>
              <a:t>Pressure</a:t>
            </a:r>
          </a:p>
          <a:p>
            <a:pPr eaLnBrk="1" hangingPunct="1">
              <a:spcBef>
                <a:spcPct val="25000"/>
              </a:spcBef>
            </a:pPr>
            <a:r>
              <a:rPr lang="en-GB" dirty="0">
                <a:latin typeface="Tahoma" panose="020B0604030504040204" pitchFamily="34" charset="0"/>
              </a:rPr>
              <a:t>to convert </a:t>
            </a:r>
            <a:r>
              <a:rPr lang="en-GB" dirty="0" err="1">
                <a:latin typeface="Tahoma" panose="020B0604030504040204" pitchFamily="34" charset="0"/>
              </a:rPr>
              <a:t>kPa</a:t>
            </a:r>
            <a:r>
              <a:rPr lang="en-GB" dirty="0">
                <a:latin typeface="Tahoma" panose="020B0604030504040204" pitchFamily="34" charset="0"/>
              </a:rPr>
              <a:t> to Pa:</a:t>
            </a:r>
            <a:endParaRPr lang="en-GB" b="1" dirty="0">
              <a:latin typeface="Tahoma" panose="020B0604030504040204" pitchFamily="34" charset="0"/>
            </a:endParaRPr>
          </a:p>
        </p:txBody>
      </p:sp>
      <p:sp>
        <p:nvSpPr>
          <p:cNvPr id="992266" name="Text Box 10"/>
          <p:cNvSpPr txBox="1">
            <a:spLocks noChangeArrowheads="1"/>
          </p:cNvSpPr>
          <p:nvPr/>
        </p:nvSpPr>
        <p:spPr bwMode="auto">
          <a:xfrm>
            <a:off x="6160739" y="3378200"/>
            <a:ext cx="16341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b="1" dirty="0">
                <a:latin typeface="Tahoma" panose="020B0604030504040204" pitchFamily="34" charset="0"/>
              </a:rPr>
              <a:t>× 1000</a:t>
            </a:r>
          </a:p>
        </p:txBody>
      </p:sp>
      <p:sp>
        <p:nvSpPr>
          <p:cNvPr id="992260" name="Text Box 4"/>
          <p:cNvSpPr txBox="1">
            <a:spLocks noChangeArrowheads="1"/>
          </p:cNvSpPr>
          <p:nvPr/>
        </p:nvSpPr>
        <p:spPr bwMode="auto">
          <a:xfrm>
            <a:off x="2438400" y="3968750"/>
            <a:ext cx="397351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spcBef>
                <a:spcPct val="25000"/>
              </a:spcBef>
            </a:pPr>
            <a:r>
              <a:rPr lang="en-GB" b="1" dirty="0">
                <a:latin typeface="Tahoma" panose="020B0604030504040204" pitchFamily="34" charset="0"/>
              </a:rPr>
              <a:t>Volume</a:t>
            </a:r>
          </a:p>
          <a:p>
            <a:pPr eaLnBrk="1" hangingPunct="1">
              <a:spcBef>
                <a:spcPct val="25000"/>
              </a:spcBef>
            </a:pPr>
            <a:r>
              <a:rPr lang="en-GB" dirty="0">
                <a:latin typeface="Tahoma" panose="020B0604030504040204" pitchFamily="34" charset="0"/>
              </a:rPr>
              <a:t>to convert dm</a:t>
            </a:r>
            <a:r>
              <a:rPr lang="en-GB" baseline="30000" dirty="0">
                <a:latin typeface="Tahoma" panose="020B0604030504040204" pitchFamily="34" charset="0"/>
              </a:rPr>
              <a:t>3</a:t>
            </a:r>
            <a:r>
              <a:rPr lang="en-GB" dirty="0">
                <a:latin typeface="Tahoma" panose="020B0604030504040204" pitchFamily="34" charset="0"/>
              </a:rPr>
              <a:t> to m</a:t>
            </a:r>
            <a:r>
              <a:rPr lang="en-GB" baseline="30000" dirty="0">
                <a:latin typeface="Tahoma" panose="020B0604030504040204" pitchFamily="34" charset="0"/>
              </a:rPr>
              <a:t>3</a:t>
            </a:r>
            <a:r>
              <a:rPr lang="en-GB" dirty="0">
                <a:latin typeface="Tahoma" panose="020B0604030504040204" pitchFamily="34" charset="0"/>
              </a:rPr>
              <a:t>:</a:t>
            </a:r>
            <a:r>
              <a:rPr lang="en-GB" b="1" dirty="0">
                <a:latin typeface="Tahoma" panose="020B0604030504040204" pitchFamily="34" charset="0"/>
              </a:rPr>
              <a:t/>
            </a:r>
            <a:br>
              <a:rPr lang="en-GB" b="1" dirty="0">
                <a:latin typeface="Tahoma" panose="020B0604030504040204" pitchFamily="34" charset="0"/>
              </a:rPr>
            </a:br>
            <a:r>
              <a:rPr lang="en-GB" dirty="0">
                <a:latin typeface="Tahoma" panose="020B0604030504040204" pitchFamily="34" charset="0"/>
              </a:rPr>
              <a:t>to convert cm</a:t>
            </a:r>
            <a:r>
              <a:rPr lang="en-GB" baseline="30000" dirty="0">
                <a:latin typeface="Tahoma" panose="020B0604030504040204" pitchFamily="34" charset="0"/>
              </a:rPr>
              <a:t>3</a:t>
            </a:r>
            <a:r>
              <a:rPr lang="en-GB" dirty="0">
                <a:latin typeface="Tahoma" panose="020B0604030504040204" pitchFamily="34" charset="0"/>
              </a:rPr>
              <a:t> to m</a:t>
            </a:r>
            <a:r>
              <a:rPr lang="en-GB" baseline="30000" dirty="0">
                <a:latin typeface="Tahoma" panose="020B0604030504040204" pitchFamily="34" charset="0"/>
              </a:rPr>
              <a:t>3</a:t>
            </a:r>
            <a:r>
              <a:rPr lang="en-GB" dirty="0">
                <a:latin typeface="Tahoma" panose="020B0604030504040204" pitchFamily="34" charset="0"/>
              </a:rPr>
              <a:t>:</a:t>
            </a:r>
            <a:endParaRPr lang="en-GB" b="1" dirty="0">
              <a:latin typeface="Tahoma" panose="020B0604030504040204" pitchFamily="34" charset="0"/>
            </a:endParaRPr>
          </a:p>
        </p:txBody>
      </p:sp>
      <p:sp>
        <p:nvSpPr>
          <p:cNvPr id="992267" name="Text Box 11"/>
          <p:cNvSpPr txBox="1">
            <a:spLocks noChangeArrowheads="1"/>
          </p:cNvSpPr>
          <p:nvPr/>
        </p:nvSpPr>
        <p:spPr bwMode="auto">
          <a:xfrm>
            <a:off x="5938811" y="4421188"/>
            <a:ext cx="27473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US" b="1" dirty="0">
                <a:latin typeface="Tahoma" panose="020B0604030504040204" pitchFamily="34" charset="0"/>
                <a:cs typeface="Tahoma" panose="020B0604030504040204" pitchFamily="34" charset="0"/>
              </a:rPr>
              <a:t>÷ </a:t>
            </a:r>
            <a:r>
              <a:rPr lang="en-GB" b="1" dirty="0">
                <a:latin typeface="Tahoma" panose="020B0604030504040204" pitchFamily="34" charset="0"/>
              </a:rPr>
              <a:t>1000 (10</a:t>
            </a:r>
            <a:r>
              <a:rPr lang="en-GB" b="1" baseline="30000" dirty="0">
                <a:latin typeface="Tahoma" panose="020B0604030504040204" pitchFamily="34" charset="0"/>
              </a:rPr>
              <a:t>3</a:t>
            </a:r>
            <a:r>
              <a:rPr lang="en-GB" b="1" dirty="0">
                <a:latin typeface="Tahoma" panose="020B0604030504040204" pitchFamily="34" charset="0"/>
              </a:rPr>
              <a:t>)</a:t>
            </a:r>
          </a:p>
        </p:txBody>
      </p:sp>
      <p:sp>
        <p:nvSpPr>
          <p:cNvPr id="992268" name="Text Box 12"/>
          <p:cNvSpPr txBox="1">
            <a:spLocks noChangeArrowheads="1"/>
          </p:cNvSpPr>
          <p:nvPr/>
        </p:nvSpPr>
        <p:spPr bwMode="auto">
          <a:xfrm>
            <a:off x="5770369" y="4791075"/>
            <a:ext cx="35922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US" b="1" dirty="0">
                <a:latin typeface="Tahoma" panose="020B0604030504040204" pitchFamily="34" charset="0"/>
                <a:cs typeface="Tahoma" panose="020B0604030504040204" pitchFamily="34" charset="0"/>
              </a:rPr>
              <a:t>÷ </a:t>
            </a:r>
            <a:r>
              <a:rPr lang="en-GB" b="1" dirty="0">
                <a:latin typeface="Tahoma" panose="020B0604030504040204" pitchFamily="34" charset="0"/>
              </a:rPr>
              <a:t>1</a:t>
            </a:r>
            <a:r>
              <a:rPr lang="en-GB" sz="1200" b="1" dirty="0">
                <a:latin typeface="Tahoma" panose="020B0604030504040204" pitchFamily="34" charset="0"/>
              </a:rPr>
              <a:t> </a:t>
            </a:r>
            <a:r>
              <a:rPr lang="en-GB" b="1" dirty="0">
                <a:latin typeface="Tahoma" panose="020B0604030504040204" pitchFamily="34" charset="0"/>
              </a:rPr>
              <a:t>000</a:t>
            </a:r>
            <a:r>
              <a:rPr lang="en-GB" sz="1200" b="1" dirty="0">
                <a:latin typeface="Tahoma" panose="020B0604030504040204" pitchFamily="34" charset="0"/>
              </a:rPr>
              <a:t> </a:t>
            </a:r>
            <a:r>
              <a:rPr lang="en-GB" b="1" dirty="0">
                <a:latin typeface="Tahoma" panose="020B0604030504040204" pitchFamily="34" charset="0"/>
              </a:rPr>
              <a:t>000 (10</a:t>
            </a:r>
            <a:r>
              <a:rPr lang="en-GB" b="1" baseline="30000" dirty="0">
                <a:latin typeface="Tahoma" panose="020B0604030504040204" pitchFamily="34" charset="0"/>
              </a:rPr>
              <a:t>6</a:t>
            </a:r>
            <a:r>
              <a:rPr lang="en-GB" b="1" dirty="0">
                <a:latin typeface="Tahoma" panose="020B0604030504040204" pitchFamily="34" charset="0"/>
              </a:rPr>
              <a:t>)</a:t>
            </a:r>
          </a:p>
        </p:txBody>
      </p:sp>
      <p:sp>
        <p:nvSpPr>
          <p:cNvPr id="992261" name="Text Box 5"/>
          <p:cNvSpPr txBox="1">
            <a:spLocks noChangeArrowheads="1"/>
          </p:cNvSpPr>
          <p:nvPr/>
        </p:nvSpPr>
        <p:spPr bwMode="auto">
          <a:xfrm>
            <a:off x="2405591" y="5381625"/>
            <a:ext cx="41380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spcBef>
                <a:spcPct val="25000"/>
              </a:spcBef>
            </a:pPr>
            <a:r>
              <a:rPr lang="en-GB" b="1" dirty="0">
                <a:latin typeface="Tahoma" panose="020B0604030504040204" pitchFamily="34" charset="0"/>
              </a:rPr>
              <a:t>Temperature</a:t>
            </a:r>
          </a:p>
          <a:p>
            <a:pPr eaLnBrk="1" hangingPunct="1">
              <a:spcBef>
                <a:spcPct val="25000"/>
              </a:spcBef>
            </a:pPr>
            <a:r>
              <a:rPr lang="en-GB" dirty="0">
                <a:latin typeface="Tahoma" panose="020B0604030504040204" pitchFamily="34" charset="0"/>
              </a:rPr>
              <a:t>to convert </a:t>
            </a:r>
            <a:r>
              <a:rPr lang="en-GB" dirty="0">
                <a:latin typeface="Tahoma" panose="020B0604030504040204" pitchFamily="34" charset="0"/>
                <a:cs typeface="Tahoma" panose="020B0604030504040204" pitchFamily="34" charset="0"/>
              </a:rPr>
              <a:t>°C</a:t>
            </a:r>
            <a:r>
              <a:rPr lang="en-GB" dirty="0">
                <a:latin typeface="Tahoma" panose="020B0604030504040204" pitchFamily="34" charset="0"/>
              </a:rPr>
              <a:t> to Kelvin:</a:t>
            </a:r>
            <a:endParaRPr lang="en-GB" b="1" dirty="0">
              <a:latin typeface="Tahoma" panose="020B0604030504040204" pitchFamily="34" charset="0"/>
            </a:endParaRPr>
          </a:p>
        </p:txBody>
      </p:sp>
      <p:sp>
        <p:nvSpPr>
          <p:cNvPr id="992269" name="Text Box 13"/>
          <p:cNvSpPr txBox="1">
            <a:spLocks noChangeArrowheads="1"/>
          </p:cNvSpPr>
          <p:nvPr/>
        </p:nvSpPr>
        <p:spPr bwMode="auto">
          <a:xfrm>
            <a:off x="6209436" y="5838825"/>
            <a:ext cx="13898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spcBef>
                <a:spcPct val="25000"/>
              </a:spcBef>
            </a:pPr>
            <a:r>
              <a:rPr lang="en-GB" b="1" dirty="0">
                <a:latin typeface="Tahoma" panose="020B0604030504040204" pitchFamily="34" charset="0"/>
              </a:rPr>
              <a:t>+ 273</a:t>
            </a:r>
          </a:p>
        </p:txBody>
      </p:sp>
    </p:spTree>
    <p:extLst>
      <p:ext uri="{BB962C8B-B14F-4D97-AF65-F5344CB8AC3E}">
        <p14:creationId xmlns:p14="http://schemas.microsoft.com/office/powerpoint/2010/main" val="221651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marL="0" indent="0">
              <a:buNone/>
            </a:pPr>
            <a:r>
              <a:rPr lang="en-GB" sz="3200" dirty="0" smtClean="0">
                <a:latin typeface="+mj-lt"/>
              </a:rPr>
              <a:t>Starters for 10</a:t>
            </a:r>
            <a:endParaRPr lang="en-GB" sz="3200" dirty="0">
              <a:latin typeface="+mj-lt"/>
            </a:endParaRPr>
          </a:p>
        </p:txBody>
      </p:sp>
    </p:spTree>
    <p:extLst>
      <p:ext uri="{BB962C8B-B14F-4D97-AF65-F5344CB8AC3E}">
        <p14:creationId xmlns:p14="http://schemas.microsoft.com/office/powerpoint/2010/main" val="68808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4"/>
            <a:ext cx="11057467" cy="6594475"/>
          </a:xfrm>
        </p:spPr>
        <p:txBody>
          <a:bodyPr>
            <a:normAutofit lnSpcReduction="10000"/>
          </a:bodyPr>
          <a:lstStyle/>
          <a:p>
            <a:pPr marL="0" indent="0" algn="ctr">
              <a:buNone/>
            </a:pPr>
            <a:r>
              <a:rPr lang="en-GB" sz="3100" b="1" u="sng" dirty="0" smtClean="0">
                <a:latin typeface="+mj-lt"/>
              </a:rPr>
              <a:t>Finding the molecular formula of a gas using </a:t>
            </a:r>
            <a:r>
              <a:rPr lang="en-GB" sz="3100" b="1" u="sng" dirty="0" err="1" smtClean="0">
                <a:latin typeface="+mj-lt"/>
              </a:rPr>
              <a:t>pV</a:t>
            </a:r>
            <a:r>
              <a:rPr lang="en-GB" sz="3100" b="1" u="sng" dirty="0" smtClean="0">
                <a:latin typeface="+mj-lt"/>
              </a:rPr>
              <a:t> = </a:t>
            </a:r>
            <a:r>
              <a:rPr lang="en-GB" sz="3100" b="1" u="sng" dirty="0" err="1" smtClean="0">
                <a:latin typeface="+mj-lt"/>
              </a:rPr>
              <a:t>nRT</a:t>
            </a:r>
            <a:endParaRPr lang="en-GB" sz="3100" b="1" u="sng" dirty="0">
              <a:latin typeface="+mj-lt"/>
            </a:endParaRPr>
          </a:p>
          <a:p>
            <a:pPr marL="0" indent="0">
              <a:buNone/>
            </a:pPr>
            <a:endParaRPr lang="en-GB" sz="3100" dirty="0" smtClean="0">
              <a:latin typeface="+mj-lt"/>
            </a:endParaRPr>
          </a:p>
          <a:p>
            <a:pPr marL="0" indent="0">
              <a:buNone/>
            </a:pPr>
            <a:r>
              <a:rPr lang="en-GB" sz="3100" dirty="0" smtClean="0">
                <a:latin typeface="+mj-lt"/>
              </a:rPr>
              <a:t>At a temperature of 60</a:t>
            </a:r>
            <a:r>
              <a:rPr lang="en-GB" sz="3100" baseline="30000" dirty="0" smtClean="0">
                <a:latin typeface="+mj-lt"/>
              </a:rPr>
              <a:t>o</a:t>
            </a:r>
            <a:r>
              <a:rPr lang="en-GB" sz="3100" dirty="0" smtClean="0">
                <a:latin typeface="+mj-lt"/>
              </a:rPr>
              <a:t>C and a pressure of 250 </a:t>
            </a:r>
            <a:r>
              <a:rPr lang="en-GB" sz="3100" dirty="0" err="1" smtClean="0">
                <a:latin typeface="+mj-lt"/>
              </a:rPr>
              <a:t>kPa</a:t>
            </a:r>
            <a:r>
              <a:rPr lang="en-GB" sz="3100" dirty="0" smtClean="0">
                <a:latin typeface="+mj-lt"/>
              </a:rPr>
              <a:t>, a gaseous hydrocarbon occupied a volume of 1100 cm</a:t>
            </a:r>
            <a:r>
              <a:rPr lang="en-GB" sz="3100" baseline="30000" dirty="0" smtClean="0">
                <a:latin typeface="+mj-lt"/>
              </a:rPr>
              <a:t>3</a:t>
            </a:r>
            <a:r>
              <a:rPr lang="en-GB" sz="3100" dirty="0" smtClean="0">
                <a:latin typeface="+mj-lt"/>
              </a:rPr>
              <a:t> and had a mass of 1.60 g.  Find the molecular formula of the hydrocarbon.</a:t>
            </a:r>
          </a:p>
          <a:p>
            <a:pPr marL="0" indent="0">
              <a:buNone/>
            </a:pPr>
            <a:endParaRPr lang="en-GB" sz="3100" dirty="0">
              <a:latin typeface="+mj-lt"/>
            </a:endParaRPr>
          </a:p>
          <a:p>
            <a:pPr marL="0" indent="0">
              <a:buNone/>
            </a:pPr>
            <a:r>
              <a:rPr lang="en-GB" sz="3100" dirty="0" smtClean="0">
                <a:solidFill>
                  <a:srgbClr val="FF0000"/>
                </a:solidFill>
                <a:latin typeface="+mj-lt"/>
              </a:rPr>
              <a:t>n = </a:t>
            </a:r>
            <a:r>
              <a:rPr lang="en-GB" sz="3100" dirty="0" err="1" smtClean="0">
                <a:solidFill>
                  <a:srgbClr val="FF0000"/>
                </a:solidFill>
                <a:latin typeface="+mj-lt"/>
              </a:rPr>
              <a:t>pV</a:t>
            </a:r>
            <a:r>
              <a:rPr lang="en-GB" sz="3100" dirty="0" smtClean="0">
                <a:solidFill>
                  <a:srgbClr val="FF0000"/>
                </a:solidFill>
                <a:latin typeface="+mj-lt"/>
              </a:rPr>
              <a:t>/RT = (250 x 10</a:t>
            </a:r>
            <a:r>
              <a:rPr lang="en-GB" sz="3100" baseline="30000" dirty="0" smtClean="0">
                <a:solidFill>
                  <a:srgbClr val="FF0000"/>
                </a:solidFill>
                <a:latin typeface="+mj-lt"/>
              </a:rPr>
              <a:t>3</a:t>
            </a:r>
            <a:r>
              <a:rPr lang="en-GB" sz="3100" dirty="0" smtClean="0">
                <a:solidFill>
                  <a:srgbClr val="FF0000"/>
                </a:solidFill>
                <a:latin typeface="+mj-lt"/>
              </a:rPr>
              <a:t>) x (1.1 x 10</a:t>
            </a:r>
            <a:r>
              <a:rPr lang="en-GB" sz="3100" baseline="30000" dirty="0" smtClean="0">
                <a:solidFill>
                  <a:srgbClr val="FF0000"/>
                </a:solidFill>
                <a:latin typeface="+mj-lt"/>
              </a:rPr>
              <a:t>-3</a:t>
            </a:r>
            <a:r>
              <a:rPr lang="en-GB" sz="3100" dirty="0" smtClean="0">
                <a:solidFill>
                  <a:srgbClr val="FF0000"/>
                </a:solidFill>
                <a:latin typeface="+mj-lt"/>
              </a:rPr>
              <a:t>) / (8.31 x 333) = 0.0993 moles</a:t>
            </a:r>
          </a:p>
          <a:p>
            <a:pPr marL="0" indent="0">
              <a:buNone/>
            </a:pPr>
            <a:endParaRPr lang="en-GB" sz="3100" dirty="0">
              <a:solidFill>
                <a:srgbClr val="FF0000"/>
              </a:solidFill>
              <a:latin typeface="+mj-lt"/>
            </a:endParaRPr>
          </a:p>
          <a:p>
            <a:pPr marL="0" indent="0">
              <a:buNone/>
            </a:pPr>
            <a:r>
              <a:rPr lang="en-GB" sz="3100" dirty="0" smtClean="0">
                <a:solidFill>
                  <a:srgbClr val="FF0000"/>
                </a:solidFill>
                <a:latin typeface="+mj-lt"/>
              </a:rPr>
              <a:t>0.0993 moles = 1.60 g so Mr= 1.60 / 0.0993 = 16.1 g</a:t>
            </a:r>
          </a:p>
          <a:p>
            <a:pPr marL="0" indent="0">
              <a:buNone/>
            </a:pPr>
            <a:r>
              <a:rPr lang="en-GB" sz="3100" dirty="0" smtClean="0">
                <a:solidFill>
                  <a:srgbClr val="FF0000"/>
                </a:solidFill>
                <a:latin typeface="+mj-lt"/>
              </a:rPr>
              <a:t>Molar mass is 16 g</a:t>
            </a:r>
          </a:p>
          <a:p>
            <a:pPr marL="0" indent="0">
              <a:buNone/>
            </a:pPr>
            <a:r>
              <a:rPr lang="en-GB" sz="3100" dirty="0" smtClean="0">
                <a:solidFill>
                  <a:srgbClr val="FF0000"/>
                </a:solidFill>
                <a:latin typeface="+mj-lt"/>
              </a:rPr>
              <a:t>The only hydrocarbon with a molar mass of 16 is methane, CH</a:t>
            </a:r>
            <a:r>
              <a:rPr lang="en-GB" sz="3100" baseline="-25000" dirty="0" smtClean="0">
                <a:solidFill>
                  <a:srgbClr val="FF0000"/>
                </a:solidFill>
                <a:latin typeface="+mj-lt"/>
              </a:rPr>
              <a:t>4</a:t>
            </a:r>
            <a:endParaRPr lang="en-GB" sz="3100" dirty="0">
              <a:solidFill>
                <a:srgbClr val="FF0000"/>
              </a:solidFill>
              <a:latin typeface="+mj-lt"/>
            </a:endParaRPr>
          </a:p>
        </p:txBody>
      </p:sp>
    </p:spTree>
    <p:extLst>
      <p:ext uri="{BB962C8B-B14F-4D97-AF65-F5344CB8AC3E}">
        <p14:creationId xmlns:p14="http://schemas.microsoft.com/office/powerpoint/2010/main" val="1083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4"/>
            <a:ext cx="11057467" cy="6594475"/>
          </a:xfrm>
        </p:spPr>
        <p:txBody>
          <a:bodyPr>
            <a:normAutofit/>
          </a:bodyPr>
          <a:lstStyle/>
          <a:p>
            <a:pPr marL="0" indent="0" algn="ctr">
              <a:buNone/>
            </a:pPr>
            <a:r>
              <a:rPr lang="en-GB" sz="2400" b="1" u="sng" dirty="0" smtClean="0">
                <a:latin typeface="+mj-lt"/>
              </a:rPr>
              <a:t>Finding the molecular formula of a gas using </a:t>
            </a:r>
            <a:r>
              <a:rPr lang="en-GB" sz="2400" b="1" u="sng" dirty="0" err="1" smtClean="0">
                <a:latin typeface="+mj-lt"/>
              </a:rPr>
              <a:t>pV</a:t>
            </a:r>
            <a:r>
              <a:rPr lang="en-GB" sz="2400" b="1" u="sng" dirty="0" smtClean="0">
                <a:latin typeface="+mj-lt"/>
              </a:rPr>
              <a:t> = </a:t>
            </a:r>
            <a:r>
              <a:rPr lang="en-GB" sz="2400" b="1" u="sng" dirty="0" err="1" smtClean="0">
                <a:latin typeface="+mj-lt"/>
              </a:rPr>
              <a:t>nRT</a:t>
            </a:r>
            <a:endParaRPr lang="en-GB" sz="2400" b="1" u="sng" dirty="0">
              <a:latin typeface="+mj-lt"/>
            </a:endParaRPr>
          </a:p>
          <a:p>
            <a:pPr marL="0" indent="0">
              <a:buNone/>
            </a:pPr>
            <a:endParaRPr lang="en-GB" sz="2400" dirty="0" smtClean="0">
              <a:latin typeface="+mj-lt"/>
            </a:endParaRPr>
          </a:p>
          <a:p>
            <a:pPr marL="0" indent="0">
              <a:buNone/>
            </a:pPr>
            <a:r>
              <a:rPr lang="en-GB" sz="2400" dirty="0" smtClean="0">
                <a:latin typeface="+mj-lt"/>
              </a:rPr>
              <a:t>A cylinder of gas X weighed 242.487 g. After it was used to release some gas into a gas syringe, the cylinder weighed 242.313 g.</a:t>
            </a:r>
          </a:p>
          <a:p>
            <a:pPr marL="514350" indent="-514350">
              <a:buAutoNum type="alphaLcParenR"/>
            </a:pPr>
            <a:r>
              <a:rPr lang="en-GB" sz="2400" dirty="0" smtClean="0">
                <a:latin typeface="+mj-lt"/>
              </a:rPr>
              <a:t>Calculate the mass of the gas released</a:t>
            </a:r>
          </a:p>
          <a:p>
            <a:pPr marL="514350" indent="-514350">
              <a:buAutoNum type="alphaLcParenR"/>
            </a:pPr>
            <a:r>
              <a:rPr lang="en-GB" sz="2400" dirty="0" smtClean="0">
                <a:latin typeface="+mj-lt"/>
              </a:rPr>
              <a:t>The reading on the gas syringe was 75 cm</a:t>
            </a:r>
            <a:r>
              <a:rPr lang="en-GB" sz="2400" baseline="30000" dirty="0" smtClean="0">
                <a:latin typeface="+mj-lt"/>
              </a:rPr>
              <a:t>3</a:t>
            </a:r>
            <a:r>
              <a:rPr lang="en-GB" sz="2400" baseline="30000" dirty="0">
                <a:latin typeface="+mj-lt"/>
              </a:rPr>
              <a:t> </a:t>
            </a:r>
            <a:r>
              <a:rPr lang="en-GB" sz="2400" dirty="0" smtClean="0">
                <a:latin typeface="+mj-lt"/>
              </a:rPr>
              <a:t>, the temperature was 27</a:t>
            </a:r>
            <a:r>
              <a:rPr lang="en-GB" sz="2400" baseline="30000" dirty="0" smtClean="0">
                <a:latin typeface="+mj-lt"/>
              </a:rPr>
              <a:t>o</a:t>
            </a:r>
            <a:r>
              <a:rPr lang="en-GB" sz="2400" dirty="0" smtClean="0">
                <a:latin typeface="+mj-lt"/>
              </a:rPr>
              <a:t>C and the atmospheric pressure was 100 </a:t>
            </a:r>
            <a:r>
              <a:rPr lang="en-GB" sz="2400" dirty="0" err="1" smtClean="0">
                <a:latin typeface="+mj-lt"/>
              </a:rPr>
              <a:t>kPa</a:t>
            </a:r>
            <a:r>
              <a:rPr lang="en-GB" sz="2400" dirty="0" smtClean="0">
                <a:latin typeface="+mj-lt"/>
              </a:rPr>
              <a:t>.  Calculate the number of moles of gas released into the syringe.</a:t>
            </a:r>
          </a:p>
          <a:p>
            <a:pPr marL="514350" indent="-514350">
              <a:buAutoNum type="alphaLcParenR"/>
            </a:pPr>
            <a:r>
              <a:rPr lang="en-GB" sz="2400" dirty="0" smtClean="0">
                <a:latin typeface="+mj-lt"/>
              </a:rPr>
              <a:t>Use your answers to parts a) and b) to calculate the Mr of the gas.</a:t>
            </a:r>
          </a:p>
          <a:p>
            <a:pPr marL="0" indent="0">
              <a:buNone/>
            </a:pPr>
            <a:r>
              <a:rPr lang="en-GB" sz="1400" dirty="0" smtClean="0">
                <a:latin typeface="+mj-lt"/>
              </a:rPr>
              <a:t>Old AQA page 49</a:t>
            </a:r>
            <a:endParaRPr lang="en-GB" sz="1400" dirty="0">
              <a:latin typeface="+mj-lt"/>
            </a:endParaRPr>
          </a:p>
        </p:txBody>
      </p:sp>
    </p:spTree>
    <p:extLst>
      <p:ext uri="{BB962C8B-B14F-4D97-AF65-F5344CB8AC3E}">
        <p14:creationId xmlns:p14="http://schemas.microsoft.com/office/powerpoint/2010/main" val="100472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4"/>
            <a:ext cx="11057467" cy="6575425"/>
          </a:xfrm>
        </p:spPr>
        <p:txBody>
          <a:bodyPr/>
          <a:lstStyle/>
          <a:p>
            <a:pPr marL="0" indent="0" algn="ctr">
              <a:buNone/>
            </a:pPr>
            <a:r>
              <a:rPr lang="en-GB" b="1" u="sng" dirty="0" smtClean="0">
                <a:latin typeface="+mj-lt"/>
              </a:rPr>
              <a:t>Find the molar mass of a volatile liquid</a:t>
            </a:r>
          </a:p>
          <a:p>
            <a:pPr marL="0" indent="0">
              <a:buNone/>
            </a:pPr>
            <a:r>
              <a:rPr lang="en-GB" dirty="0" smtClean="0">
                <a:latin typeface="+mj-lt"/>
              </a:rPr>
              <a:t>A volatile liquid evaporates easily.</a:t>
            </a:r>
          </a:p>
          <a:p>
            <a:pPr marL="0" indent="0">
              <a:buNone/>
            </a:pPr>
            <a:r>
              <a:rPr lang="en-GB" dirty="0" smtClean="0">
                <a:latin typeface="+mj-lt"/>
              </a:rPr>
              <a:t>You can use the ideal gas equation to find the molar mass of an unknown volatile liquid.</a:t>
            </a:r>
          </a:p>
          <a:p>
            <a:r>
              <a:rPr lang="en-GB" dirty="0" smtClean="0">
                <a:latin typeface="+mj-lt"/>
              </a:rPr>
              <a:t>Put a known </a:t>
            </a:r>
            <a:r>
              <a:rPr lang="en-GB" b="1" dirty="0" smtClean="0">
                <a:latin typeface="+mj-lt"/>
              </a:rPr>
              <a:t>mass </a:t>
            </a:r>
            <a:r>
              <a:rPr lang="en-GB" dirty="0" smtClean="0">
                <a:latin typeface="+mj-lt"/>
              </a:rPr>
              <a:t>of the liquid in a flask, then attach it to a sealed gas syringe . Gently warm the apparatus in a water bath until the liquid completely evaporates.</a:t>
            </a:r>
            <a:br>
              <a:rPr lang="en-GB" dirty="0" smtClean="0">
                <a:latin typeface="+mj-lt"/>
              </a:rPr>
            </a:br>
            <a:endParaRPr lang="en-GB" dirty="0" smtClean="0">
              <a:latin typeface="+mj-lt"/>
            </a:endParaRPr>
          </a:p>
          <a:p>
            <a:r>
              <a:rPr lang="en-GB" dirty="0" smtClean="0">
                <a:latin typeface="+mj-lt"/>
              </a:rPr>
              <a:t>Record the </a:t>
            </a:r>
            <a:r>
              <a:rPr lang="en-GB" b="1" dirty="0" smtClean="0">
                <a:latin typeface="+mj-lt"/>
              </a:rPr>
              <a:t>volume</a:t>
            </a:r>
            <a:r>
              <a:rPr lang="en-GB" dirty="0" smtClean="0">
                <a:latin typeface="+mj-lt"/>
              </a:rPr>
              <a:t> of gas in the syringe and the temperature of the water bath</a:t>
            </a:r>
            <a:br>
              <a:rPr lang="en-GB" dirty="0" smtClean="0">
                <a:latin typeface="+mj-lt"/>
              </a:rPr>
            </a:br>
            <a:endParaRPr lang="en-GB" dirty="0" smtClean="0">
              <a:latin typeface="+mj-lt"/>
            </a:endParaRPr>
          </a:p>
          <a:p>
            <a:r>
              <a:rPr lang="en-GB" dirty="0" smtClean="0">
                <a:latin typeface="+mj-lt"/>
              </a:rPr>
              <a:t>Use the </a:t>
            </a:r>
            <a:r>
              <a:rPr lang="en-GB" b="1" dirty="0" smtClean="0">
                <a:latin typeface="+mj-lt"/>
              </a:rPr>
              <a:t>ideal gas equation </a:t>
            </a:r>
            <a:r>
              <a:rPr lang="en-GB" dirty="0" smtClean="0">
                <a:latin typeface="+mj-lt"/>
              </a:rPr>
              <a:t>to work out how many moles of the liquid were in your sample and the equation </a:t>
            </a:r>
            <a:r>
              <a:rPr lang="en-GB" b="1" dirty="0" smtClean="0">
                <a:latin typeface="+mj-lt"/>
              </a:rPr>
              <a:t>molar mass = mass / moles </a:t>
            </a:r>
            <a:r>
              <a:rPr lang="en-GB" dirty="0" smtClean="0">
                <a:latin typeface="+mj-lt"/>
              </a:rPr>
              <a:t>to calculate the molar mass</a:t>
            </a:r>
            <a:endParaRPr lang="en-GB" dirty="0">
              <a:latin typeface="+mj-lt"/>
            </a:endParaRPr>
          </a:p>
        </p:txBody>
      </p:sp>
    </p:spTree>
    <p:extLst>
      <p:ext uri="{BB962C8B-B14F-4D97-AF65-F5344CB8AC3E}">
        <p14:creationId xmlns:p14="http://schemas.microsoft.com/office/powerpoint/2010/main" val="3933690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1">
      <a:majorFont>
        <a:latin typeface="Tahoma"/>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924</Words>
  <Application>Microsoft Office PowerPoint</Application>
  <PresentationFormat>Widescreen</PresentationFormat>
  <Paragraphs>112</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Ideal Gas Equation  pV= nRT</vt:lpstr>
      <vt:lpstr>PowerPoint Presentation</vt:lpstr>
      <vt:lpstr>Molar volumes of gases</vt:lpstr>
      <vt:lpstr>Ideal gas equation</vt:lpstr>
      <vt:lpstr>Ideal gas equation: converting units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Ideal Gas Equation  pV= nRT</dc:title>
  <dc:creator>Jennifer Scott</dc:creator>
  <cp:lastModifiedBy>Jennifer Scott</cp:lastModifiedBy>
  <cp:revision>17</cp:revision>
  <dcterms:created xsi:type="dcterms:W3CDTF">2016-11-03T20:20:27Z</dcterms:created>
  <dcterms:modified xsi:type="dcterms:W3CDTF">2016-11-06T21:28:23Z</dcterms:modified>
</cp:coreProperties>
</file>