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369DA5-48B9-48FF-BFFF-4C04E88DD763}" type="datetimeFigureOut">
              <a:rPr lang="en-GB" smtClean="0"/>
              <a:pPr/>
              <a:t>29/10/2017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FD10EA-8299-42E6-81C3-3D78B3EE03B5}" type="slidenum">
              <a:rPr lang="en-GB" smtClean="0"/>
              <a:pPr/>
              <a:t>‹#›</a:t>
            </a:fld>
            <a:endParaRPr lang="en-GB"/>
          </a:p>
        </p:txBody>
      </p:sp>
    </p:spTree>
    <p:extLst>
      <p:ext uri="{BB962C8B-B14F-4D97-AF65-F5344CB8AC3E}">
        <p14:creationId xmlns:p14="http://schemas.microsoft.com/office/powerpoint/2010/main" val="3839276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mtClean="0"/>
              <a:t>Old spec</a:t>
            </a:r>
            <a:endParaRPr lang="en-GB"/>
          </a:p>
        </p:txBody>
      </p:sp>
      <p:sp>
        <p:nvSpPr>
          <p:cNvPr id="4" name="Slide Number Placeholder 3"/>
          <p:cNvSpPr>
            <a:spLocks noGrp="1"/>
          </p:cNvSpPr>
          <p:nvPr>
            <p:ph type="sldNum" sz="quarter" idx="10"/>
          </p:nvPr>
        </p:nvSpPr>
        <p:spPr/>
        <p:txBody>
          <a:bodyPr/>
          <a:lstStyle/>
          <a:p>
            <a:fld id="{47FD10EA-8299-42E6-81C3-3D78B3EE03B5}" type="slidenum">
              <a:rPr lang="en-GB" smtClean="0"/>
              <a:pPr/>
              <a:t>6</a:t>
            </a:fld>
            <a:endParaRPr lang="en-GB"/>
          </a:p>
        </p:txBody>
      </p:sp>
    </p:spTree>
    <p:extLst>
      <p:ext uri="{BB962C8B-B14F-4D97-AF65-F5344CB8AC3E}">
        <p14:creationId xmlns:p14="http://schemas.microsoft.com/office/powerpoint/2010/main" val="3548837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E970C6-3CA4-46B8-9126-A35F9031414D}" type="datetimeFigureOut">
              <a:rPr lang="en-GB" smtClean="0"/>
              <a:pPr/>
              <a:t>29/10/2017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63CFA9-0CBF-4E0C-8D64-C72F85C132C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E970C6-3CA4-46B8-9126-A35F9031414D}" type="datetimeFigureOut">
              <a:rPr lang="en-GB" smtClean="0"/>
              <a:pPr/>
              <a:t>29/10/2017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63CFA9-0CBF-4E0C-8D64-C72F85C132C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E970C6-3CA4-46B8-9126-A35F9031414D}" type="datetimeFigureOut">
              <a:rPr lang="en-GB" smtClean="0"/>
              <a:pPr/>
              <a:t>29/10/2017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63CFA9-0CBF-4E0C-8D64-C72F85C132C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E970C6-3CA4-46B8-9126-A35F9031414D}" type="datetimeFigureOut">
              <a:rPr lang="en-GB" smtClean="0"/>
              <a:pPr/>
              <a:t>29/10/2017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63CFA9-0CBF-4E0C-8D64-C72F85C132C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E970C6-3CA4-46B8-9126-A35F9031414D}" type="datetimeFigureOut">
              <a:rPr lang="en-GB" smtClean="0"/>
              <a:pPr/>
              <a:t>29/10/2017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63CFA9-0CBF-4E0C-8D64-C72F85C132C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E970C6-3CA4-46B8-9126-A35F9031414D}" type="datetimeFigureOut">
              <a:rPr lang="en-GB" smtClean="0"/>
              <a:pPr/>
              <a:t>29/10/2017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63CFA9-0CBF-4E0C-8D64-C72F85C132C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E970C6-3CA4-46B8-9126-A35F9031414D}" type="datetimeFigureOut">
              <a:rPr lang="en-GB" smtClean="0"/>
              <a:pPr/>
              <a:t>29/10/2017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63CFA9-0CBF-4E0C-8D64-C72F85C132C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E970C6-3CA4-46B8-9126-A35F9031414D}" type="datetimeFigureOut">
              <a:rPr lang="en-GB" smtClean="0"/>
              <a:pPr/>
              <a:t>29/10/2017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63CFA9-0CBF-4E0C-8D64-C72F85C132C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970C6-3CA4-46B8-9126-A35F9031414D}" type="datetimeFigureOut">
              <a:rPr lang="en-GB" smtClean="0"/>
              <a:pPr/>
              <a:t>29/10/2017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63CFA9-0CBF-4E0C-8D64-C72F85C132C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E970C6-3CA4-46B8-9126-A35F9031414D}" type="datetimeFigureOut">
              <a:rPr lang="en-GB" smtClean="0"/>
              <a:pPr/>
              <a:t>29/10/2017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63CFA9-0CBF-4E0C-8D64-C72F85C132C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E970C6-3CA4-46B8-9126-A35F9031414D}" type="datetimeFigureOut">
              <a:rPr lang="en-GB" smtClean="0"/>
              <a:pPr/>
              <a:t>29/10/2017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63CFA9-0CBF-4E0C-8D64-C72F85C132C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970C6-3CA4-46B8-9126-A35F9031414D}" type="datetimeFigureOut">
              <a:rPr lang="en-GB" smtClean="0"/>
              <a:pPr/>
              <a:t>29/10/2017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3CFA9-0CBF-4E0C-8D64-C72F85C132C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rsc.org/learn-chemistry/resource/res00001065/recrystallisation" TargetMode="External"/><Relationship Id="rId2" Type="http://schemas.openxmlformats.org/officeDocument/2006/relationships/hyperlink" Target="http://www.rsc.org/learn-chemistry/resource/res00001065/recrystallisation?cmpid=CMP00001931#!cmpid=CMP0000777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Identifying if a sample is an </a:t>
            </a:r>
            <a:r>
              <a:rPr lang="en-GB" dirty="0" err="1" smtClean="0"/>
              <a:t>aldehyde</a:t>
            </a:r>
            <a:r>
              <a:rPr lang="en-GB" dirty="0" smtClean="0"/>
              <a:t> or a </a:t>
            </a:r>
            <a:r>
              <a:rPr lang="en-GB" dirty="0" err="1" smtClean="0"/>
              <a:t>ketone</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pPr>
              <a:buNone/>
            </a:pPr>
            <a:r>
              <a:rPr lang="en-GB" u="sng" dirty="0">
                <a:hlinkClick r:id="rId2"/>
              </a:rPr>
              <a:t>http://www.rsc.org/learn-chemistry/resource/res00001065/recrystallisation?cmpid=CMP00001931#!</a:t>
            </a:r>
            <a:r>
              <a:rPr lang="en-GB" u="sng" dirty="0" smtClean="0">
                <a:hlinkClick r:id="rId2"/>
              </a:rPr>
              <a:t>cmpid=CMP00007772</a:t>
            </a:r>
            <a:endParaRPr lang="en-GB" u="sng" dirty="0" smtClean="0"/>
          </a:p>
          <a:p>
            <a:pPr>
              <a:buNone/>
            </a:pPr>
            <a:endParaRPr lang="en-GB" dirty="0" smtClean="0">
              <a:hlinkClick r:id="rId3"/>
            </a:endParaRPr>
          </a:p>
          <a:p>
            <a:pPr>
              <a:buNone/>
            </a:pPr>
            <a:r>
              <a:rPr lang="en-GB" dirty="0" smtClean="0">
                <a:hlinkClick r:id="rId3"/>
              </a:rPr>
              <a:t>http</a:t>
            </a:r>
            <a:r>
              <a:rPr lang="en-GB" dirty="0">
                <a:hlinkClick r:id="rId3"/>
              </a:rPr>
              <a:t>://</a:t>
            </a:r>
            <a:r>
              <a:rPr lang="en-GB" dirty="0" smtClean="0">
                <a:hlinkClick r:id="rId3"/>
              </a:rPr>
              <a:t>www.rsc.org/learn-chemistry/resource/res00001065/recrystallisation</a:t>
            </a:r>
            <a:endParaRPr lang="en-GB" dirty="0" smtClean="0"/>
          </a:p>
          <a:p>
            <a:pPr>
              <a:buNone/>
            </a:pPr>
            <a:endParaRPr lang="en-GB" dirty="0" smtClean="0"/>
          </a:p>
          <a:p>
            <a:pPr>
              <a:buNone/>
            </a:pPr>
            <a:r>
              <a:rPr lang="en-GB" dirty="0" smtClean="0"/>
              <a:t>Video on melting point</a:t>
            </a:r>
          </a:p>
          <a:p>
            <a:pPr>
              <a:buNone/>
            </a:pPr>
            <a:endParaRPr lang="en-GB" dirty="0"/>
          </a:p>
          <a:p>
            <a:pPr>
              <a:buNone/>
            </a:pPr>
            <a:r>
              <a:rPr lang="en-GB" dirty="0" smtClean="0"/>
              <a:t>Demo</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0"/>
            <a:ext cx="8712968" cy="6858000"/>
          </a:xfrm>
        </p:spPr>
        <p:txBody>
          <a:bodyPr>
            <a:normAutofit fontScale="70000" lnSpcReduction="20000"/>
          </a:bodyPr>
          <a:lstStyle/>
          <a:p>
            <a:pPr algn="ctr">
              <a:buNone/>
            </a:pPr>
            <a:r>
              <a:rPr lang="en-GB" b="1" u="sng" dirty="0" smtClean="0"/>
              <a:t>Identifying a sample from it’s melting point</a:t>
            </a:r>
            <a:endParaRPr lang="en-GB" b="1" dirty="0"/>
          </a:p>
          <a:p>
            <a:pPr>
              <a:buNone/>
            </a:pPr>
            <a:r>
              <a:rPr lang="en-GB" dirty="0"/>
              <a:t> </a:t>
            </a:r>
          </a:p>
          <a:p>
            <a:pPr>
              <a:buNone/>
            </a:pPr>
            <a:r>
              <a:rPr lang="en-GB" dirty="0" smtClean="0"/>
              <a:t>This method can be used to identify a product (for your exams an </a:t>
            </a:r>
            <a:r>
              <a:rPr lang="en-GB" dirty="0" err="1" smtClean="0"/>
              <a:t>aldehyde</a:t>
            </a:r>
            <a:r>
              <a:rPr lang="en-GB" dirty="0" smtClean="0"/>
              <a:t> or a </a:t>
            </a:r>
            <a:r>
              <a:rPr lang="en-GB" dirty="0" err="1" smtClean="0"/>
              <a:t>ketone</a:t>
            </a:r>
            <a:r>
              <a:rPr lang="en-GB" dirty="0" smtClean="0"/>
              <a:t>).  Once you have measured the melting point you can compare it to a database to identify the sample.</a:t>
            </a:r>
          </a:p>
          <a:p>
            <a:pPr>
              <a:buNone/>
            </a:pPr>
            <a:endParaRPr lang="en-GB" dirty="0"/>
          </a:p>
          <a:p>
            <a:pPr>
              <a:buNone/>
            </a:pPr>
            <a:r>
              <a:rPr lang="en-GB" dirty="0" smtClean="0"/>
              <a:t>Melting </a:t>
            </a:r>
            <a:r>
              <a:rPr lang="en-GB" dirty="0"/>
              <a:t>point determinations are carried out in the following way:</a:t>
            </a:r>
          </a:p>
          <a:p>
            <a:pPr>
              <a:buNone/>
            </a:pPr>
            <a:r>
              <a:rPr lang="en-GB" dirty="0"/>
              <a:t> </a:t>
            </a:r>
          </a:p>
          <a:p>
            <a:pPr marL="514350" lvl="0" indent="-514350">
              <a:buFont typeface="+mj-lt"/>
              <a:buAutoNum type="arabicPeriod"/>
            </a:pPr>
            <a:r>
              <a:rPr lang="en-GB" dirty="0"/>
              <a:t>Break off around 5 cm of a capillary tube and seal one end in a Bunsen burner.</a:t>
            </a:r>
          </a:p>
          <a:p>
            <a:pPr marL="514350" lvl="0" indent="-514350">
              <a:buFont typeface="+mj-lt"/>
              <a:buAutoNum type="arabicPeriod"/>
            </a:pPr>
            <a:r>
              <a:rPr lang="en-GB" dirty="0"/>
              <a:t>Pack 1 cm of the solid as densely as possible into the sealed end of the capillary tube.</a:t>
            </a:r>
          </a:p>
          <a:p>
            <a:pPr marL="514350" lvl="0" indent="-514350">
              <a:buFont typeface="+mj-lt"/>
              <a:buAutoNum type="arabicPeriod"/>
            </a:pPr>
            <a:r>
              <a:rPr lang="en-GB" dirty="0"/>
              <a:t>Place the capillary tube in the melting point apparatus. Ensure that the apparatus heats up very slowly as the expected melting point of the substance approaches. Record the temperature when the liquid starts to melt and when it finishes melting.</a:t>
            </a:r>
          </a:p>
          <a:p>
            <a:pPr marL="514350" lvl="0" indent="-514350">
              <a:buFont typeface="+mj-lt"/>
              <a:buAutoNum type="arabicPeriod"/>
            </a:pPr>
            <a:r>
              <a:rPr lang="en-GB" dirty="0"/>
              <a:t>Compare the melting point </a:t>
            </a:r>
            <a:r>
              <a:rPr lang="en-GB" dirty="0" smtClean="0"/>
              <a:t>to a data table for identification. </a:t>
            </a:r>
          </a:p>
          <a:p>
            <a:pPr marL="514350" lvl="0" indent="-514350">
              <a:buNone/>
            </a:pPr>
            <a:r>
              <a:rPr lang="en-GB" dirty="0" smtClean="0"/>
              <a:t>(You can also compare the melting point range to the known melting point of the pure solid to test it’s purity. A pure sample will melt sharply at a temperature close to the known melting point.)</a:t>
            </a:r>
            <a:endParaRPr lang="en-GB" dirty="0"/>
          </a:p>
          <a:p>
            <a:pPr>
              <a:buNone/>
            </a:pPr>
            <a:r>
              <a:rPr lang="en-GB" dirty="0"/>
              <a:t> </a:t>
            </a:r>
          </a:p>
          <a:p>
            <a:pPr>
              <a:buNone/>
            </a:pPr>
            <a:r>
              <a:rPr lang="en-GB" dirty="0" smtClean="0"/>
              <a:t>(The </a:t>
            </a:r>
            <a:r>
              <a:rPr lang="en-GB" dirty="0"/>
              <a:t>melting point of your sample is 78</a:t>
            </a:r>
            <a:r>
              <a:rPr lang="en-GB" baseline="30000" dirty="0"/>
              <a:t>o</a:t>
            </a:r>
            <a:r>
              <a:rPr lang="en-GB" dirty="0"/>
              <a:t>C – </a:t>
            </a:r>
            <a:r>
              <a:rPr lang="en-GB" dirty="0" smtClean="0"/>
              <a:t>80</a:t>
            </a:r>
            <a:r>
              <a:rPr lang="en-GB" baseline="30000" dirty="0" smtClean="0"/>
              <a:t>o</a:t>
            </a:r>
            <a:r>
              <a:rPr lang="en-GB" dirty="0" smtClean="0"/>
              <a:t>C)</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568952" cy="5865515"/>
          </a:xfrm>
        </p:spPr>
        <p:txBody>
          <a:bodyPr/>
          <a:lstStyle/>
          <a:p>
            <a:pPr algn="ctr">
              <a:buNone/>
            </a:pPr>
            <a:r>
              <a:rPr lang="en-GB" b="1" u="sng" dirty="0" smtClean="0"/>
              <a:t>Question</a:t>
            </a:r>
          </a:p>
          <a:p>
            <a:pPr>
              <a:buNone/>
            </a:pPr>
            <a:r>
              <a:rPr lang="en-GB" dirty="0" smtClean="0"/>
              <a:t>Explain how you would use the solid obtained from the reaction of an </a:t>
            </a:r>
            <a:r>
              <a:rPr lang="en-GB" dirty="0" err="1" smtClean="0"/>
              <a:t>aldehyde</a:t>
            </a:r>
            <a:r>
              <a:rPr lang="en-GB" dirty="0" smtClean="0"/>
              <a:t> with 2,4 – </a:t>
            </a:r>
            <a:r>
              <a:rPr lang="en-GB" dirty="0" err="1" smtClean="0"/>
              <a:t>dinitrophenylhydrazine</a:t>
            </a:r>
            <a:r>
              <a:rPr lang="en-GB" dirty="0" smtClean="0"/>
              <a:t> to prove the </a:t>
            </a:r>
            <a:r>
              <a:rPr lang="en-GB" dirty="0" err="1" smtClean="0"/>
              <a:t>orginal</a:t>
            </a:r>
            <a:r>
              <a:rPr lang="en-GB" dirty="0" smtClean="0"/>
              <a:t> </a:t>
            </a:r>
            <a:r>
              <a:rPr lang="en-GB" dirty="0" err="1" smtClean="0"/>
              <a:t>aldehyde</a:t>
            </a:r>
            <a:r>
              <a:rPr lang="en-GB" dirty="0" smtClean="0"/>
              <a:t> was </a:t>
            </a:r>
            <a:r>
              <a:rPr lang="en-GB" dirty="0" err="1" smtClean="0"/>
              <a:t>butanal</a:t>
            </a:r>
            <a:r>
              <a:rPr lang="en-GB" dirty="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algn="ctr">
              <a:buNone/>
            </a:pPr>
            <a:r>
              <a:rPr lang="en-GB" b="1" u="sng" dirty="0" smtClean="0">
                <a:solidFill>
                  <a:srgbClr val="FF0000"/>
                </a:solidFill>
              </a:rPr>
              <a:t>Answer</a:t>
            </a:r>
          </a:p>
          <a:p>
            <a:pPr>
              <a:buNone/>
            </a:pPr>
            <a:r>
              <a:rPr lang="en-GB" dirty="0" smtClean="0"/>
              <a:t>The solid would be purified by </a:t>
            </a:r>
            <a:r>
              <a:rPr lang="en-GB" dirty="0" err="1" smtClean="0"/>
              <a:t>recrystalistion</a:t>
            </a:r>
            <a:r>
              <a:rPr lang="en-GB" dirty="0" smtClean="0"/>
              <a:t> and filtered to produce a fine, dry crystalline solid.</a:t>
            </a:r>
          </a:p>
          <a:p>
            <a:pPr>
              <a:buNone/>
            </a:pPr>
            <a:r>
              <a:rPr lang="en-GB" dirty="0" smtClean="0"/>
              <a:t>The melting point of this solid would be taken and compared to a data table for identification.</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692696"/>
          </a:xfrm>
        </p:spPr>
        <p:txBody>
          <a:bodyPr>
            <a:normAutofit fontScale="90000"/>
          </a:bodyPr>
          <a:lstStyle/>
          <a:p>
            <a:r>
              <a:rPr lang="en-GB" dirty="0" smtClean="0"/>
              <a:t>Exam question</a:t>
            </a:r>
            <a:endParaRPr lang="en-GB" dirty="0"/>
          </a:p>
        </p:txBody>
      </p:sp>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3" cstate="print"/>
          <a:srcRect/>
          <a:stretch>
            <a:fillRect/>
          </a:stretch>
        </p:blipFill>
        <p:spPr bwMode="auto">
          <a:xfrm>
            <a:off x="0" y="1124744"/>
            <a:ext cx="9144000" cy="446646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 y="2636912"/>
            <a:ext cx="8598173" cy="316835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box(in)">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esson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TotalTime>
  <Words>99</Words>
  <Application>Microsoft Office PowerPoint</Application>
  <PresentationFormat>On-screen Show (4:3)</PresentationFormat>
  <Paragraphs>29</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Tahoma</vt:lpstr>
      <vt:lpstr>Office Theme</vt:lpstr>
      <vt:lpstr>Identifying if a sample is an aldehyde or a ketone</vt:lpstr>
      <vt:lpstr>PowerPoint Presentation</vt:lpstr>
      <vt:lpstr>PowerPoint Presentation</vt:lpstr>
      <vt:lpstr>PowerPoint Presentation</vt:lpstr>
      <vt:lpstr>PowerPoint Presentation</vt:lpstr>
      <vt:lpstr>Exam question</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jennifers</dc:creator>
  <cp:lastModifiedBy>Jennifer Tapp</cp:lastModifiedBy>
  <cp:revision>8</cp:revision>
  <dcterms:created xsi:type="dcterms:W3CDTF">2014-06-29T16:42:18Z</dcterms:created>
  <dcterms:modified xsi:type="dcterms:W3CDTF">2017-10-29T10:52:35Z</dcterms:modified>
</cp:coreProperties>
</file>