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8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9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8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8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9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9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1BE0-BC03-445F-84C1-81A58F2CD3E6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E423-884F-4F18-9616-EE3A06950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538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dirty="0" err="1" smtClean="0"/>
              <a:t>Butanal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/>
              <a:t>methylpropanal</a:t>
            </a:r>
            <a:r>
              <a:rPr lang="en-GB" dirty="0"/>
              <a:t> give slightly different mass spectra. Both give a molecular ion peak at m/z = 72, but </a:t>
            </a:r>
            <a:r>
              <a:rPr lang="en-GB" dirty="0" err="1"/>
              <a:t>butanal</a:t>
            </a:r>
            <a:r>
              <a:rPr lang="en-GB" dirty="0"/>
              <a:t> gives four other peaks whereas </a:t>
            </a:r>
            <a:r>
              <a:rPr lang="en-GB" dirty="0" err="1"/>
              <a:t>methylpropanal</a:t>
            </a:r>
            <a:r>
              <a:rPr lang="en-GB" dirty="0"/>
              <a:t> only gives three</a:t>
            </a:r>
            <a:r>
              <a:rPr lang="en-GB" dirty="0" smtClean="0"/>
              <a:t>.</a:t>
            </a:r>
            <a:r>
              <a:rPr lang="en-GB" dirty="0"/>
              <a:t> </a:t>
            </a: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lphaLcParenR"/>
            </a:pPr>
            <a:r>
              <a:rPr lang="en-GB" dirty="0" smtClean="0"/>
              <a:t>State </a:t>
            </a:r>
            <a:r>
              <a:rPr lang="en-GB" dirty="0"/>
              <a:t>the species responsible for the four other peaks in the mass spectrum of </a:t>
            </a:r>
            <a:r>
              <a:rPr lang="en-GB" dirty="0" err="1"/>
              <a:t>butanal</a:t>
            </a:r>
            <a:r>
              <a:rPr lang="en-GB" dirty="0"/>
              <a:t> and write equations to show their formation from the molecular ion</a:t>
            </a:r>
            <a:r>
              <a:rPr lang="en-GB" dirty="0" smtClean="0"/>
              <a:t>.</a:t>
            </a:r>
            <a:r>
              <a:rPr lang="en-GB" dirty="0"/>
              <a:t> </a:t>
            </a:r>
          </a:p>
          <a:p>
            <a:pPr marL="514350" indent="-514350">
              <a:buAutoNum type="alphaLcParenR"/>
            </a:pPr>
            <a:r>
              <a:rPr lang="en-GB" dirty="0" smtClean="0"/>
              <a:t>Suggest which </a:t>
            </a:r>
            <a:r>
              <a:rPr lang="en-GB" dirty="0"/>
              <a:t>one of these peaks will not be present in a mass spectrum of </a:t>
            </a:r>
            <a:r>
              <a:rPr lang="en-GB" dirty="0" err="1"/>
              <a:t>methylpropanal</a:t>
            </a:r>
            <a:r>
              <a:rPr lang="en-GB" dirty="0"/>
              <a:t>, giving a reason for your choice</a:t>
            </a:r>
            <a:r>
              <a:rPr lang="en-GB" dirty="0" smtClean="0"/>
              <a:t>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Suggest </a:t>
            </a:r>
            <a:r>
              <a:rPr lang="en-GB" dirty="0"/>
              <a:t>how pentan-2-one and pentan-3-one could be distinguished in a mass spectrum. Write equations to show the formation of any important fragment 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3. Write </a:t>
            </a:r>
            <a:r>
              <a:rPr lang="en-GB" dirty="0"/>
              <a:t>equations to show the formation of at least two species giving intense peaks in the mass spectra of each of the following molecules: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	a)	pentane</a:t>
            </a:r>
          </a:p>
          <a:p>
            <a:pPr marL="0" indent="0">
              <a:buNone/>
            </a:pPr>
            <a:r>
              <a:rPr lang="en-GB" dirty="0"/>
              <a:t>	b)	ethyl </a:t>
            </a:r>
            <a:r>
              <a:rPr lang="en-GB" dirty="0" err="1"/>
              <a:t>ethanoate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c)	</a:t>
            </a:r>
            <a:r>
              <a:rPr lang="en-GB" dirty="0" err="1"/>
              <a:t>propanoic</a:t>
            </a:r>
            <a:r>
              <a:rPr lang="en-GB" dirty="0"/>
              <a:t> acid</a:t>
            </a:r>
          </a:p>
          <a:p>
            <a:pPr marL="0" indent="0">
              <a:buNone/>
            </a:pPr>
            <a:r>
              <a:rPr lang="en-GB" dirty="0"/>
              <a:t>	d)	</a:t>
            </a:r>
            <a:r>
              <a:rPr lang="en-GB" dirty="0" err="1"/>
              <a:t>pentanal</a:t>
            </a:r>
            <a:endParaRPr lang="en-GB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156101" y="5035639"/>
            <a:ext cx="5197699" cy="1442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Get your answers out for the challenge we finished with last lesson.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490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Challenge – What are the compounds? (C</a:t>
            </a:r>
            <a:r>
              <a:rPr lang="en-GB" baseline="-25000" dirty="0" smtClean="0"/>
              <a:t>3</a:t>
            </a:r>
            <a:r>
              <a:rPr lang="en-GB" dirty="0" smtClean="0"/>
              <a:t>H</a:t>
            </a:r>
            <a:r>
              <a:rPr lang="en-GB" baseline="-25000" dirty="0" smtClean="0"/>
              <a:t>6</a:t>
            </a:r>
            <a:r>
              <a:rPr lang="en-GB" dirty="0" smtClean="0"/>
              <a:t>O)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b="50513"/>
          <a:stretch/>
        </p:blipFill>
        <p:spPr>
          <a:xfrm>
            <a:off x="387438" y="1405978"/>
            <a:ext cx="5468941" cy="455694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7" b="6695"/>
          <a:stretch/>
        </p:blipFill>
        <p:spPr>
          <a:xfrm>
            <a:off x="6276305" y="1405978"/>
            <a:ext cx="5394530" cy="45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Challenge – What are the compounds? (C</a:t>
            </a:r>
            <a:r>
              <a:rPr lang="en-GB" baseline="-25000" dirty="0" smtClean="0"/>
              <a:t>3</a:t>
            </a:r>
            <a:r>
              <a:rPr lang="en-GB" dirty="0" smtClean="0"/>
              <a:t>H</a:t>
            </a:r>
            <a:r>
              <a:rPr lang="en-GB" baseline="-25000" dirty="0"/>
              <a:t>8</a:t>
            </a:r>
            <a:r>
              <a:rPr lang="en-GB" dirty="0" smtClean="0"/>
              <a:t>O)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48131"/>
          <a:stretch/>
        </p:blipFill>
        <p:spPr>
          <a:xfrm>
            <a:off x="162705" y="2043077"/>
            <a:ext cx="5662612" cy="424181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4" b="6103"/>
          <a:stretch/>
        </p:blipFill>
        <p:spPr>
          <a:xfrm>
            <a:off x="6096000" y="2043077"/>
            <a:ext cx="5708045" cy="42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0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Core Practical 4 -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Write an equation for the reaction of 1-bromobutane with water.</a:t>
            </a:r>
          </a:p>
          <a:p>
            <a:pPr marL="0" indent="0">
              <a:buNone/>
            </a:pPr>
            <a:r>
              <a:rPr lang="en-GB" dirty="0"/>
              <a:t>2. In these reactions a precipitate forms. Identify the precipitate formed when the</a:t>
            </a:r>
          </a:p>
          <a:p>
            <a:pPr marL="0" indent="0">
              <a:buNone/>
            </a:pPr>
            <a:r>
              <a:rPr lang="en-GB" dirty="0"/>
              <a:t>halogenoalkane is 1-iodobutane.</a:t>
            </a:r>
          </a:p>
          <a:p>
            <a:pPr marL="0" indent="0">
              <a:buNone/>
            </a:pPr>
            <a:r>
              <a:rPr lang="en-GB" dirty="0"/>
              <a:t>3. Explain why ethanol is used in these reactions.</a:t>
            </a:r>
          </a:p>
          <a:p>
            <a:pPr marL="0" indent="0">
              <a:buNone/>
            </a:pPr>
            <a:r>
              <a:rPr lang="en-GB" dirty="0"/>
              <a:t>4. Explain why water is able to act as a nucleophile.</a:t>
            </a:r>
          </a:p>
          <a:p>
            <a:pPr marL="0" indent="0">
              <a:buNone/>
            </a:pPr>
            <a:r>
              <a:rPr lang="en-GB" dirty="0"/>
              <a:t>5. Explain why water is used as the nucleophile rather than hydroxide ions?</a:t>
            </a:r>
          </a:p>
          <a:p>
            <a:pPr marL="0" indent="0">
              <a:buNone/>
            </a:pPr>
            <a:r>
              <a:rPr lang="en-GB" dirty="0"/>
              <a:t>6. Draw skeletal formulae for each of the halogenoalkanes used in this investigation</a:t>
            </a:r>
          </a:p>
        </p:txBody>
      </p:sp>
    </p:spTree>
    <p:extLst>
      <p:ext uri="{BB962C8B-B14F-4D97-AF65-F5344CB8AC3E}">
        <p14:creationId xmlns:p14="http://schemas.microsoft.com/office/powerpoint/2010/main" val="61662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Answers to Core Practical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1. CH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CH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CH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CH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Br </a:t>
            </a:r>
            <a:r>
              <a:rPr lang="en-GB" dirty="0">
                <a:solidFill>
                  <a:srgbClr val="FF0000"/>
                </a:solidFill>
              </a:rPr>
              <a:t>+ H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O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CH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CH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CH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CH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OH + H+ + Br–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2. silver iodide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3. The halogenoalkanes are insoluble in water. Using ethanol ensures that the </a:t>
            </a:r>
            <a:r>
              <a:rPr lang="en-GB" dirty="0" smtClean="0">
                <a:solidFill>
                  <a:srgbClr val="FF0000"/>
                </a:solidFill>
              </a:rPr>
              <a:t>halogenoalkane dissolves </a:t>
            </a:r>
            <a:r>
              <a:rPr lang="en-GB" dirty="0">
                <a:solidFill>
                  <a:srgbClr val="FF0000"/>
                </a:solidFill>
              </a:rPr>
              <a:t>so it can react with the water molecules.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4. Water has lone pair(s) of electrons on the oxygen atom.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5. If hydroxide ions were used, a precipitate of silver hydroxide would form instantly.</a:t>
            </a:r>
          </a:p>
        </p:txBody>
      </p:sp>
    </p:spTree>
    <p:extLst>
      <p:ext uri="{BB962C8B-B14F-4D97-AF65-F5344CB8AC3E}">
        <p14:creationId xmlns:p14="http://schemas.microsoft.com/office/powerpoint/2010/main" val="102507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Answers to Core Practical 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0" t="17535" r="40006" b="9950"/>
          <a:stretch/>
        </p:blipFill>
        <p:spPr>
          <a:xfrm>
            <a:off x="6382555" y="1880316"/>
            <a:ext cx="4971245" cy="47025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38200" y="1880316"/>
            <a:ext cx="52148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i="0" u="none" strike="noStrike" baseline="0" dirty="0" smtClean="0">
                <a:latin typeface="ArialMT"/>
              </a:rPr>
              <a:t>Draw skeletal formulae for each of the halogenoalkanes used in this investigation</a:t>
            </a:r>
          </a:p>
          <a:p>
            <a:r>
              <a:rPr lang="en-GB" sz="3200" b="0" i="0" u="none" strike="noStrike" baseline="0" dirty="0" smtClean="0">
                <a:latin typeface="ArialMT"/>
              </a:rPr>
              <a:t>(there are 5 of them). Classify each halogenoalkane as primary, secondary or tertiary.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7952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271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 Light</vt:lpstr>
      <vt:lpstr>Wingdings</vt:lpstr>
      <vt:lpstr>Office Theme</vt:lpstr>
      <vt:lpstr>Do Now</vt:lpstr>
      <vt:lpstr>Challenge – What are the compounds? (C3H6O)</vt:lpstr>
      <vt:lpstr>Challenge – What are the compounds? (C3H8O)</vt:lpstr>
      <vt:lpstr>Core Practical 4 - Questions</vt:lpstr>
      <vt:lpstr>Answers to Core Practical 4</vt:lpstr>
      <vt:lpstr>Answers to Core Practical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Charlotte Murray</dc:creator>
  <cp:lastModifiedBy>Charlotte Murray</cp:lastModifiedBy>
  <cp:revision>2</cp:revision>
  <dcterms:created xsi:type="dcterms:W3CDTF">2018-05-10T06:51:48Z</dcterms:created>
  <dcterms:modified xsi:type="dcterms:W3CDTF">2018-05-10T08:12:26Z</dcterms:modified>
</cp:coreProperties>
</file>