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257" r:id="rId45"/>
    <p:sldId id="258" r:id="rId46"/>
    <p:sldId id="259" r:id="rId47"/>
    <p:sldId id="260" r:id="rId48"/>
    <p:sldId id="261" r:id="rId49"/>
    <p:sldId id="262" r:id="rId50"/>
    <p:sldId id="263" r:id="rId51"/>
    <p:sldId id="308" r:id="rId52"/>
    <p:sldId id="309" r:id="rId53"/>
    <p:sldId id="310" r:id="rId54"/>
    <p:sldId id="321" r:id="rId55"/>
    <p:sldId id="312" r:id="rId56"/>
    <p:sldId id="313" r:id="rId57"/>
    <p:sldId id="314" r:id="rId58"/>
    <p:sldId id="315" r:id="rId59"/>
    <p:sldId id="316" r:id="rId60"/>
    <p:sldId id="320" r:id="rId61"/>
    <p:sldId id="317" r:id="rId62"/>
    <p:sldId id="318" r:id="rId63"/>
    <p:sldId id="31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standalone="no"?>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8AC77-80DE-48A6-A18F-E9792C6202ED}" type="datetimeFigureOut">
              <a:rPr lang="en-GB" smtClean="0"/>
              <a:pPr/>
              <a:t>22/09/2015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D79BE-603C-4084-A070-9268BB02625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questions </a:t>
            </a:r>
            <a:r>
              <a:rPr lang="en-GB" dirty="0" err="1" smtClean="0"/>
              <a:t>edexcel</a:t>
            </a:r>
            <a:endParaRPr lang="en-GB" dirty="0"/>
          </a:p>
        </p:txBody>
      </p:sp>
      <p:sp>
        <p:nvSpPr>
          <p:cNvPr id="4" name="Slide Number Placeholder 3"/>
          <p:cNvSpPr>
            <a:spLocks noGrp="1"/>
          </p:cNvSpPr>
          <p:nvPr>
            <p:ph type="sldNum" sz="quarter" idx="10"/>
          </p:nvPr>
        </p:nvSpPr>
        <p:spPr/>
        <p:txBody>
          <a:bodyPr/>
          <a:lstStyle/>
          <a:p>
            <a:pPr>
              <a:defRPr/>
            </a:pPr>
            <a:fld id="{6AC159F9-B705-4C1D-BFCD-BD7C7432C11A}"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Next slide or make others up</a:t>
            </a:r>
          </a:p>
        </p:txBody>
      </p:sp>
      <p:sp>
        <p:nvSpPr>
          <p:cNvPr id="4" name="Slide Number Placeholder 3"/>
          <p:cNvSpPr>
            <a:spLocks noGrp="1"/>
          </p:cNvSpPr>
          <p:nvPr>
            <p:ph type="sldNum" sz="quarter" idx="5"/>
          </p:nvPr>
        </p:nvSpPr>
        <p:spPr/>
        <p:txBody>
          <a:bodyPr/>
          <a:lstStyle/>
          <a:p>
            <a:pPr>
              <a:defRPr/>
            </a:pPr>
            <a:fld id="{5D401C95-3F71-4FC2-89D2-1D0A8D8F0597}" type="slidenum">
              <a:rPr lang="en-GB" smtClean="0"/>
              <a:pPr>
                <a:defRPr/>
              </a:pPr>
              <a:t>35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F506AD8-849F-4859-B92B-06F07DCA9C70}" type="slidenum">
              <a:rPr lang="en-GB" smtClean="0"/>
              <a:pPr>
                <a:defRPr/>
              </a:pPr>
              <a:t>54</a:t>
            </a:fld>
            <a:endParaRPr lang="en-GB" smtClean="0"/>
          </a:p>
        </p:txBody>
      </p:sp>
      <p:sp>
        <p:nvSpPr>
          <p:cNvPr id="6" name="Rectangle 10"/>
          <p:cNvSpPr>
            <a:spLocks noGrp="1" noChangeArrowheads="1"/>
          </p:cNvSpPr>
          <p:nvPr>
            <p:ph type="hdr" sz="quarter"/>
          </p:nvPr>
        </p:nvSpPr>
        <p:spPr/>
        <p:txBody>
          <a:bodyPr/>
          <a:lstStyle/>
          <a:p>
            <a:pPr>
              <a:defRPr/>
            </a:pPr>
            <a:r>
              <a:rPr lang="en-GB" smtClean="0"/>
              <a:t>Boardworks AS Chemistry </a:t>
            </a:r>
          </a:p>
          <a:p>
            <a:pPr>
              <a:defRPr/>
            </a:pPr>
            <a:r>
              <a:rPr lang="en-GB" smtClean="0"/>
              <a:t>Bonding and Intermolecular Forces</a:t>
            </a:r>
          </a:p>
        </p:txBody>
      </p:sp>
      <p:sp>
        <p:nvSpPr>
          <p:cNvPr id="78852" name="Rectangle 2"/>
          <p:cNvSpPr>
            <a:spLocks noRot="1" noChangeArrowheads="1" noTextEdit="1"/>
          </p:cNvSpPr>
          <p:nvPr>
            <p:ph type="sldImg"/>
          </p:nvPr>
        </p:nvSpPr>
        <p:spPr bwMode="auto">
          <a:noFill/>
          <a:ln>
            <a:solidFill>
              <a:srgbClr val="000000"/>
            </a:solidFill>
            <a:miter lim="800000"/>
            <a:headEnd/>
            <a:tailEnd/>
          </a:ln>
        </p:spPr>
      </p:sp>
      <p:sp>
        <p:nvSpPr>
          <p:cNvPr id="7885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Set up and leave while introducing ionic bonding</a:t>
            </a:r>
          </a:p>
        </p:txBody>
      </p:sp>
      <p:sp>
        <p:nvSpPr>
          <p:cNvPr id="4" name="Slide Number Placeholder 3"/>
          <p:cNvSpPr>
            <a:spLocks noGrp="1"/>
          </p:cNvSpPr>
          <p:nvPr>
            <p:ph type="sldNum" sz="quarter" idx="5"/>
          </p:nvPr>
        </p:nvSpPr>
        <p:spPr/>
        <p:txBody>
          <a:bodyPr/>
          <a:lstStyle/>
          <a:p>
            <a:pPr>
              <a:defRPr/>
            </a:pPr>
            <a:fld id="{95163704-752E-48A2-9416-CC47499DC1CF}"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408F6-7258-48F2-BF9D-24379069AB9E}" type="slidenum">
              <a:rPr lang="en-GB" smtClean="0"/>
              <a:pPr fontAlgn="base">
                <a:spcBef>
                  <a:spcPct val="0"/>
                </a:spcBef>
                <a:spcAft>
                  <a:spcPct val="0"/>
                </a:spcAft>
                <a:defRPr/>
              </a:pPr>
              <a:t>10</a:t>
            </a:fld>
            <a:endParaRPr lang="en-GB" smtClean="0"/>
          </a:p>
        </p:txBody>
      </p:sp>
      <p:sp>
        <p:nvSpPr>
          <p:cNvPr id="36867"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AS Chemistry </a:t>
            </a:r>
          </a:p>
          <a:p>
            <a:pPr fontAlgn="base">
              <a:spcBef>
                <a:spcPct val="0"/>
              </a:spcBef>
              <a:spcAft>
                <a:spcPct val="0"/>
              </a:spcAft>
              <a:defRPr/>
            </a:pPr>
            <a:r>
              <a:rPr lang="en-GB" smtClean="0"/>
              <a:t>Bonding and Intermolecular Forces</a:t>
            </a: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smtClean="0"/>
              <a:t>Photo credit (left):</a:t>
            </a:r>
            <a:r>
              <a:rPr lang="en-GB" smtClean="0"/>
              <a:t> Vladimir Zivkovic / shutterstock.com</a:t>
            </a:r>
          </a:p>
          <a:p>
            <a:pPr eaLnBrk="1" hangingPunct="1">
              <a:spcBef>
                <a:spcPct val="0"/>
              </a:spcBef>
            </a:pPr>
            <a:r>
              <a:rPr lang="en-GB" smtClean="0"/>
              <a:t>Microscope shot of salt (NaCl) crystals.</a:t>
            </a:r>
          </a:p>
          <a:p>
            <a:pPr eaLnBrk="1" hangingPunct="1">
              <a:spcBef>
                <a:spcPct val="0"/>
              </a:spcBef>
            </a:pPr>
            <a:endParaRPr lang="en-GB" smtClean="0"/>
          </a:p>
          <a:p>
            <a:pPr eaLnBrk="1" hangingPunct="1">
              <a:spcBef>
                <a:spcPct val="0"/>
              </a:spcBef>
            </a:pPr>
            <a:r>
              <a:rPr lang="en-GB" b="1" smtClean="0"/>
              <a:t>Photo credit (middle):</a:t>
            </a:r>
            <a:r>
              <a:rPr lang="en-GB" smtClean="0"/>
              <a:t> Dr John Mileham</a:t>
            </a:r>
          </a:p>
          <a:p>
            <a:pPr eaLnBrk="1" hangingPunct="1">
              <a:spcBef>
                <a:spcPct val="0"/>
              </a:spcBef>
            </a:pPr>
            <a:r>
              <a:rPr lang="en-GB" smtClean="0"/>
              <a:t>Iodine crystals</a:t>
            </a:r>
          </a:p>
          <a:p>
            <a:pPr eaLnBrk="1" hangingPunct="1">
              <a:spcBef>
                <a:spcPct val="0"/>
              </a:spcBef>
            </a:pPr>
            <a:endParaRPr lang="en-GB" smtClean="0"/>
          </a:p>
          <a:p>
            <a:pPr eaLnBrk="1" hangingPunct="1">
              <a:spcBef>
                <a:spcPct val="0"/>
              </a:spcBef>
            </a:pPr>
            <a:r>
              <a:rPr lang="en-GB" b="1" smtClean="0"/>
              <a:t>Photo credit (right):</a:t>
            </a:r>
            <a:r>
              <a:rPr lang="en-GB" smtClean="0"/>
              <a:t> demarcomedia / shutterstock.com</a:t>
            </a:r>
          </a:p>
          <a:p>
            <a:pPr eaLnBrk="1" hangingPunct="1">
              <a:spcBef>
                <a:spcPct val="0"/>
              </a:spcBef>
            </a:pPr>
            <a:r>
              <a:rPr lang="en-GB" smtClean="0"/>
              <a:t>Copper wire</a:t>
            </a:r>
          </a:p>
          <a:p>
            <a:pPr eaLnBrk="1" hangingPunct="1">
              <a:spcBef>
                <a:spcPct val="0"/>
              </a:spcBef>
            </a:pPr>
            <a:endParaRPr lang="en-GB" smtClean="0"/>
          </a:p>
          <a:p>
            <a:pPr eaLnBrk="1" hangingPunct="1">
              <a:spcBef>
                <a:spcPct val="0"/>
              </a:spcBef>
            </a:pPr>
            <a:r>
              <a:rPr lang="en-GB" b="1" smtClean="0"/>
              <a:t>Teacher notes</a:t>
            </a:r>
          </a:p>
          <a:p>
            <a:pPr eaLnBrk="1" hangingPunct="1">
              <a:spcBef>
                <a:spcPct val="0"/>
              </a:spcBef>
            </a:pPr>
            <a:r>
              <a:rPr lang="en-GB" smtClean="0"/>
              <a:t>It could be stressed to students that covalent bonding does not have to occur between two atoms of the same element, as is the case in iodine. It should also be pointed out that while a single ionic or covalent bond occurs between just two atoms, multiple ionic bonds exist in an ionic lattice, and multiple covalent bonds occur in covalent compounds containing more than two atoms.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Can do more examples if necessary</a:t>
            </a:r>
          </a:p>
        </p:txBody>
      </p:sp>
      <p:sp>
        <p:nvSpPr>
          <p:cNvPr id="4" name="Slide Number Placeholder 3"/>
          <p:cNvSpPr>
            <a:spLocks noGrp="1"/>
          </p:cNvSpPr>
          <p:nvPr>
            <p:ph type="sldNum" sz="quarter" idx="5"/>
          </p:nvPr>
        </p:nvSpPr>
        <p:spPr/>
        <p:txBody>
          <a:bodyPr/>
          <a:lstStyle/>
          <a:p>
            <a:pPr>
              <a:defRPr/>
            </a:pPr>
            <a:fld id="{23AD67CF-F47E-46F3-B760-E1CEDF137C98}" type="slidenum">
              <a:rPr lang="en-GB" smtClean="0"/>
              <a:pPr>
                <a:defRPr/>
              </a:pPr>
              <a:t>17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Set up and leave while introducing ionic bonding</a:t>
            </a:r>
          </a:p>
        </p:txBody>
      </p:sp>
      <p:sp>
        <p:nvSpPr>
          <p:cNvPr id="4" name="Slide Number Placeholder 3"/>
          <p:cNvSpPr>
            <a:spLocks noGrp="1"/>
          </p:cNvSpPr>
          <p:nvPr>
            <p:ph type="sldNum" sz="quarter" idx="5"/>
          </p:nvPr>
        </p:nvSpPr>
        <p:spPr/>
        <p:txBody>
          <a:bodyPr/>
          <a:lstStyle/>
          <a:p>
            <a:pPr>
              <a:defRPr/>
            </a:pPr>
            <a:fld id="{674F6F7F-D1C9-46BB-9B6F-24D5AFE45F99}" type="slidenum">
              <a:rPr lang="en-GB" smtClean="0"/>
              <a:pPr>
                <a:defRPr/>
              </a:pPr>
              <a:t>21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A58BCF2-5D4F-4942-927E-90B5796680EC}" type="slidenum">
              <a:rPr lang="en-GB" smtClean="0"/>
              <a:pPr>
                <a:defRPr/>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D51EF5-1D7A-442C-9A74-CAC12C879507}" type="slidenum">
              <a:rPr lang="en-GB" smtClean="0">
                <a:cs typeface="Arial" charset="0"/>
              </a:rPr>
              <a:pPr>
                <a:defRPr/>
              </a:pPr>
              <a:t>28</a:t>
            </a:fld>
            <a:endParaRPr lang="en-GB"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8A1FBC-F577-4AEF-B4A6-A99A52352036}" type="slidenum">
              <a:rPr lang="en-GB" smtClean="0"/>
              <a:pPr fontAlgn="base">
                <a:spcBef>
                  <a:spcPct val="0"/>
                </a:spcBef>
                <a:spcAft>
                  <a:spcPct val="0"/>
                </a:spcAft>
                <a:defRPr/>
              </a:pPr>
              <a:t>29</a:t>
            </a:fld>
            <a:endParaRPr lang="en-GB" smtClean="0"/>
          </a:p>
        </p:txBody>
      </p:sp>
      <p:sp>
        <p:nvSpPr>
          <p:cNvPr id="39939"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AS Chemistry </a:t>
            </a:r>
          </a:p>
          <a:p>
            <a:pPr fontAlgn="base">
              <a:spcBef>
                <a:spcPct val="0"/>
              </a:spcBef>
              <a:spcAft>
                <a:spcPct val="0"/>
              </a:spcAft>
              <a:defRPr/>
            </a:pPr>
            <a:r>
              <a:rPr lang="en-GB" smtClean="0"/>
              <a:t>Bonding and Intermolecular Forces</a:t>
            </a: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B0B5DE-3013-438F-B30B-FE1479C42ED6}" type="slidenum">
              <a:rPr lang="en-GB" smtClean="0"/>
              <a:pPr fontAlgn="base">
                <a:spcBef>
                  <a:spcPct val="0"/>
                </a:spcBef>
                <a:spcAft>
                  <a:spcPct val="0"/>
                </a:spcAft>
                <a:defRPr/>
              </a:pPr>
              <a:t>31</a:t>
            </a:fld>
            <a:endParaRPr lang="en-GB" smtClean="0"/>
          </a:p>
        </p:txBody>
      </p:sp>
      <p:sp>
        <p:nvSpPr>
          <p:cNvPr id="40963" name="Rectangle 10"/>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Boardworks AS Chemistry </a:t>
            </a:r>
          </a:p>
          <a:p>
            <a:pPr fontAlgn="base">
              <a:spcBef>
                <a:spcPct val="0"/>
              </a:spcBef>
              <a:spcAft>
                <a:spcPct val="0"/>
              </a:spcAft>
              <a:defRPr/>
            </a:pPr>
            <a:r>
              <a:rPr lang="en-GB" smtClean="0"/>
              <a:t>Bonding and Intermolecular Forces</a:t>
            </a:r>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A8B334A9-2878-4724-A1E3-F4DDB169FBC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69648-1B3D-4D82-B2A5-5E4534BD6BDD}" type="datetimeFigureOut">
              <a:rPr lang="en-GB" smtClean="0"/>
              <a:pPr/>
              <a:t>22/09/2015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6CA452-36F7-466F-B494-46C66ADE2D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defRPr>
            </a:lvl1pPr>
          </a:lstStyle>
          <a:p>
            <a:fld id="{64069648-1B3D-4D82-B2A5-5E4534BD6BDD}" type="datetimeFigureOut">
              <a:rPr lang="en-GB" smtClean="0"/>
              <a:pPr/>
              <a:t>22/09/2015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defRPr>
            </a:lvl1pPr>
          </a:lstStyle>
          <a:p>
            <a:fld id="{BF6CA452-36F7-466F-B494-46C66ADE2D01}"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Tahom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emguide.co.uk/atoms/bonding/ionic.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hemnotes.org.uk/f321.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TjJsYXdchZ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8893175" cy="6858000"/>
          </a:xfrm>
        </p:spPr>
        <p:txBody>
          <a:bodyPr/>
          <a:lstStyle/>
          <a:p>
            <a:pPr algn="ctr">
              <a:buFont typeface="Arial" charset="0"/>
              <a:buNone/>
            </a:pPr>
            <a:r>
              <a:rPr lang="en-GB" sz="2800" u="sng" smtClean="0"/>
              <a:t>Homework</a:t>
            </a:r>
          </a:p>
          <a:p>
            <a:r>
              <a:rPr lang="en-GB" sz="2800" smtClean="0"/>
              <a:t>Look at the following websites</a:t>
            </a:r>
          </a:p>
          <a:p>
            <a:r>
              <a:rPr lang="en-GB" sz="2800" smtClean="0">
                <a:hlinkClick r:id="rId3"/>
              </a:rPr>
              <a:t>http://www.chemguide.co.uk/atoms/bonding/ionic.html#top</a:t>
            </a:r>
            <a:endParaRPr lang="en-GB" sz="2800" smtClean="0"/>
          </a:p>
          <a:p>
            <a:r>
              <a:rPr lang="en-GB" sz="2800" smtClean="0">
                <a:hlinkClick r:id="rId4"/>
              </a:rPr>
              <a:t>http://www.chemnotes.org.uk/f321.html</a:t>
            </a:r>
            <a:endParaRPr lang="en-GB" sz="2800" smtClean="0"/>
          </a:p>
          <a:p>
            <a:r>
              <a:rPr lang="en-GB" sz="2800" smtClean="0"/>
              <a:t>Topic 5, concentrate on ionic bonding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7" descr="iodine"/>
          <p:cNvPicPr>
            <a:picLocks noChangeAspect="1" noChangeArrowheads="1"/>
          </p:cNvPicPr>
          <p:nvPr/>
        </p:nvPicPr>
        <p:blipFill>
          <a:blip r:embed="rId3" cstate="print"/>
          <a:srcRect/>
          <a:stretch>
            <a:fillRect/>
          </a:stretch>
        </p:blipFill>
        <p:spPr bwMode="auto">
          <a:xfrm>
            <a:off x="3498850" y="4067175"/>
            <a:ext cx="2687638" cy="1495425"/>
          </a:xfrm>
          <a:prstGeom prst="rect">
            <a:avLst/>
          </a:prstGeom>
          <a:noFill/>
          <a:ln w="9525">
            <a:noFill/>
            <a:miter lim="800000"/>
            <a:headEnd/>
            <a:tailEnd/>
          </a:ln>
        </p:spPr>
      </p:pic>
      <p:sp>
        <p:nvSpPr>
          <p:cNvPr id="1040386" name="Rectangle 2"/>
          <p:cNvSpPr>
            <a:spLocks noGrp="1" noChangeArrowheads="1"/>
          </p:cNvSpPr>
          <p:nvPr>
            <p:ph type="title"/>
          </p:nvPr>
        </p:nvSpPr>
        <p:spPr>
          <a:xfrm>
            <a:off x="468313" y="0"/>
            <a:ext cx="8229600" cy="692150"/>
          </a:xfrm>
        </p:spPr>
        <p:txBody>
          <a:bodyPr rtlCol="0">
            <a:normAutofit fontScale="90000"/>
          </a:bodyPr>
          <a:lstStyle/>
          <a:p>
            <a:pPr eaLnBrk="1" fontAlgn="auto" hangingPunct="1">
              <a:spcAft>
                <a:spcPts val="0"/>
              </a:spcAft>
              <a:defRPr/>
            </a:pPr>
            <a:r>
              <a:rPr lang="en-GB" dirty="0" smtClean="0"/>
              <a:t>Types of bonding</a:t>
            </a:r>
          </a:p>
        </p:txBody>
      </p:sp>
      <p:sp>
        <p:nvSpPr>
          <p:cNvPr id="15364" name="Text Box 5"/>
          <p:cNvSpPr txBox="1">
            <a:spLocks noChangeArrowheads="1"/>
          </p:cNvSpPr>
          <p:nvPr/>
        </p:nvSpPr>
        <p:spPr bwMode="auto">
          <a:xfrm>
            <a:off x="179388" y="1341438"/>
            <a:ext cx="3046412" cy="1938337"/>
          </a:xfrm>
          <a:prstGeom prst="rect">
            <a:avLst/>
          </a:prstGeom>
          <a:noFill/>
          <a:ln w="9525" algn="ctr">
            <a:noFill/>
            <a:miter lim="800000"/>
            <a:headEnd/>
            <a:tailEnd/>
          </a:ln>
        </p:spPr>
        <p:txBody>
          <a:bodyPr>
            <a:spAutoFit/>
          </a:bodyPr>
          <a:lstStyle/>
          <a:p>
            <a:pPr marL="355600" indent="-355600">
              <a:buClr>
                <a:srgbClr val="FF6600"/>
              </a:buClr>
              <a:buSzPct val="80000"/>
              <a:buFont typeface="Wingdings" pitchFamily="2" charset="2"/>
              <a:buChar char="l"/>
            </a:pPr>
            <a:r>
              <a:rPr lang="en-GB" sz="2400">
                <a:latin typeface="Tahoma" pitchFamily="34" charset="0"/>
              </a:rPr>
              <a:t>an</a:t>
            </a:r>
            <a:r>
              <a:rPr lang="en-GB" sz="2400" b="1">
                <a:solidFill>
                  <a:srgbClr val="FF6600"/>
                </a:solidFill>
                <a:latin typeface="Tahoma" pitchFamily="34" charset="0"/>
              </a:rPr>
              <a:t> ionic bond </a:t>
            </a:r>
            <a:r>
              <a:rPr lang="en-GB" sz="2400">
                <a:latin typeface="Tahoma" pitchFamily="34" charset="0"/>
              </a:rPr>
              <a:t>occurs</a:t>
            </a:r>
            <a:r>
              <a:rPr lang="en-GB" sz="2400" b="1">
                <a:solidFill>
                  <a:srgbClr val="FF6600"/>
                </a:solidFill>
                <a:latin typeface="Tahoma" pitchFamily="34" charset="0"/>
              </a:rPr>
              <a:t> </a:t>
            </a:r>
            <a:r>
              <a:rPr lang="en-GB" sz="2400">
                <a:latin typeface="Tahoma" pitchFamily="34" charset="0"/>
              </a:rPr>
              <a:t>between a metal and </a:t>
            </a:r>
            <a:br>
              <a:rPr lang="en-GB" sz="2400">
                <a:latin typeface="Tahoma" pitchFamily="34" charset="0"/>
              </a:rPr>
            </a:br>
            <a:r>
              <a:rPr lang="en-GB" sz="2400">
                <a:latin typeface="Tahoma" pitchFamily="34" charset="0"/>
              </a:rPr>
              <a:t>non-metal atom (e.g. NaCl)</a:t>
            </a:r>
          </a:p>
        </p:txBody>
      </p:sp>
      <p:sp>
        <p:nvSpPr>
          <p:cNvPr id="15365" name="Text Box 6"/>
          <p:cNvSpPr txBox="1">
            <a:spLocks noChangeArrowheads="1"/>
          </p:cNvSpPr>
          <p:nvPr/>
        </p:nvSpPr>
        <p:spPr bwMode="auto">
          <a:xfrm>
            <a:off x="3205163" y="1409700"/>
            <a:ext cx="2984500" cy="1938338"/>
          </a:xfrm>
          <a:prstGeom prst="rect">
            <a:avLst/>
          </a:prstGeom>
          <a:noFill/>
          <a:ln w="9525" algn="ctr">
            <a:noFill/>
            <a:miter lim="800000"/>
            <a:headEnd/>
            <a:tailEnd/>
          </a:ln>
        </p:spPr>
        <p:txBody>
          <a:bodyPr>
            <a:spAutoFit/>
          </a:bodyPr>
          <a:lstStyle/>
          <a:p>
            <a:pPr marL="355600" indent="-355600">
              <a:buClr>
                <a:srgbClr val="FF6600"/>
              </a:buClr>
              <a:buSzPct val="80000"/>
              <a:buFont typeface="Wingdings" pitchFamily="2" charset="2"/>
              <a:buChar char="l"/>
            </a:pPr>
            <a:r>
              <a:rPr lang="en-GB" sz="2400">
                <a:latin typeface="Tahoma" pitchFamily="34" charset="0"/>
              </a:rPr>
              <a:t>a</a:t>
            </a:r>
            <a:r>
              <a:rPr lang="en-GB" sz="2400" b="1">
                <a:solidFill>
                  <a:srgbClr val="FF6600"/>
                </a:solidFill>
                <a:latin typeface="Tahoma" pitchFamily="34" charset="0"/>
              </a:rPr>
              <a:t> covalent bond </a:t>
            </a:r>
            <a:r>
              <a:rPr lang="en-GB" sz="2400">
                <a:latin typeface="Tahoma" pitchFamily="34" charset="0"/>
              </a:rPr>
              <a:t>occurs</a:t>
            </a:r>
            <a:r>
              <a:rPr lang="en-GB" sz="2400" b="1">
                <a:solidFill>
                  <a:srgbClr val="FF6600"/>
                </a:solidFill>
                <a:latin typeface="Tahoma" pitchFamily="34" charset="0"/>
              </a:rPr>
              <a:t> </a:t>
            </a:r>
            <a:r>
              <a:rPr lang="en-GB" sz="2400">
                <a:latin typeface="Tahoma" pitchFamily="34" charset="0"/>
              </a:rPr>
              <a:t>between two non-metal atoms (e.g. I2, CH4)</a:t>
            </a:r>
          </a:p>
        </p:txBody>
      </p:sp>
      <p:sp>
        <p:nvSpPr>
          <p:cNvPr id="15366" name="Text Box 7"/>
          <p:cNvSpPr txBox="1">
            <a:spLocks noChangeArrowheads="1"/>
          </p:cNvSpPr>
          <p:nvPr/>
        </p:nvSpPr>
        <p:spPr bwMode="auto">
          <a:xfrm>
            <a:off x="6049963" y="1409700"/>
            <a:ext cx="3005137" cy="1570038"/>
          </a:xfrm>
          <a:prstGeom prst="rect">
            <a:avLst/>
          </a:prstGeom>
          <a:noFill/>
          <a:ln w="9525" algn="ctr">
            <a:noFill/>
            <a:miter lim="800000"/>
            <a:headEnd/>
            <a:tailEnd/>
          </a:ln>
        </p:spPr>
        <p:txBody>
          <a:bodyPr>
            <a:spAutoFit/>
          </a:bodyPr>
          <a:lstStyle/>
          <a:p>
            <a:pPr marL="355600" indent="-355600">
              <a:spcBef>
                <a:spcPct val="20000"/>
              </a:spcBef>
              <a:buClr>
                <a:srgbClr val="FF6600"/>
              </a:buClr>
              <a:buSzPct val="80000"/>
              <a:buFont typeface="Wingdings" pitchFamily="2" charset="2"/>
              <a:buChar char="l"/>
            </a:pPr>
            <a:r>
              <a:rPr lang="en-GB" sz="2400">
                <a:latin typeface="Tahoma" pitchFamily="34" charset="0"/>
              </a:rPr>
              <a:t>a </a:t>
            </a:r>
            <a:r>
              <a:rPr lang="en-GB" sz="2400" b="1">
                <a:solidFill>
                  <a:srgbClr val="FF6600"/>
                </a:solidFill>
                <a:latin typeface="Tahoma" pitchFamily="34" charset="0"/>
              </a:rPr>
              <a:t>metallic bond </a:t>
            </a:r>
            <a:r>
              <a:rPr lang="en-GB" sz="2400">
                <a:latin typeface="Tahoma" pitchFamily="34" charset="0"/>
              </a:rPr>
              <a:t>occurs</a:t>
            </a:r>
            <a:r>
              <a:rPr lang="en-GB" sz="2400" b="1">
                <a:solidFill>
                  <a:srgbClr val="FF6600"/>
                </a:solidFill>
                <a:latin typeface="Tahoma" pitchFamily="34" charset="0"/>
              </a:rPr>
              <a:t> </a:t>
            </a:r>
            <a:r>
              <a:rPr lang="en-GB" sz="2400">
                <a:latin typeface="Tahoma" pitchFamily="34" charset="0"/>
              </a:rPr>
              <a:t>between atoms in a metal (e.g. Cu)</a:t>
            </a:r>
          </a:p>
        </p:txBody>
      </p:sp>
      <p:sp>
        <p:nvSpPr>
          <p:cNvPr id="15367" name="Text Box 9"/>
          <p:cNvSpPr txBox="1">
            <a:spLocks noChangeArrowheads="1"/>
          </p:cNvSpPr>
          <p:nvPr/>
        </p:nvSpPr>
        <p:spPr bwMode="auto">
          <a:xfrm>
            <a:off x="61913" y="784225"/>
            <a:ext cx="9082087" cy="457200"/>
          </a:xfrm>
          <a:prstGeom prst="rect">
            <a:avLst/>
          </a:prstGeom>
          <a:noFill/>
          <a:ln w="9525" algn="ctr">
            <a:noFill/>
            <a:miter lim="800000"/>
            <a:headEnd/>
            <a:tailEnd/>
          </a:ln>
        </p:spPr>
        <p:txBody>
          <a:bodyPr>
            <a:spAutoFit/>
          </a:bodyPr>
          <a:lstStyle/>
          <a:p>
            <a:r>
              <a:rPr lang="en-GB" sz="2400">
                <a:latin typeface="Tahoma" pitchFamily="34" charset="0"/>
              </a:rPr>
              <a:t>There are three types of bond that can occur between atoms:</a:t>
            </a:r>
          </a:p>
        </p:txBody>
      </p:sp>
      <p:pic>
        <p:nvPicPr>
          <p:cNvPr id="15368" name="Picture 24" descr="copper_wire"/>
          <p:cNvPicPr>
            <a:picLocks noChangeAspect="1" noChangeArrowheads="1"/>
          </p:cNvPicPr>
          <p:nvPr/>
        </p:nvPicPr>
        <p:blipFill>
          <a:blip r:embed="rId4" cstate="print"/>
          <a:srcRect/>
          <a:stretch>
            <a:fillRect/>
          </a:stretch>
        </p:blipFill>
        <p:spPr bwMode="auto">
          <a:xfrm>
            <a:off x="6386513" y="3308350"/>
            <a:ext cx="2543175" cy="2857500"/>
          </a:xfrm>
          <a:prstGeom prst="rect">
            <a:avLst/>
          </a:prstGeom>
          <a:noFill/>
          <a:ln w="9525">
            <a:noFill/>
            <a:miter lim="800000"/>
            <a:headEnd/>
            <a:tailEnd/>
          </a:ln>
        </p:spPr>
      </p:pic>
      <p:pic>
        <p:nvPicPr>
          <p:cNvPr id="15369" name="Picture 25" descr="NaCl_crystals"/>
          <p:cNvPicPr>
            <a:picLocks noChangeAspect="1" noChangeArrowheads="1"/>
          </p:cNvPicPr>
          <p:nvPr/>
        </p:nvPicPr>
        <p:blipFill>
          <a:blip r:embed="rId5" cstate="print"/>
          <a:srcRect/>
          <a:stretch>
            <a:fillRect/>
          </a:stretch>
        </p:blipFill>
        <p:spPr bwMode="auto">
          <a:xfrm>
            <a:off x="765175" y="3308350"/>
            <a:ext cx="25336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Types of bonding</a:t>
            </a:r>
          </a:p>
        </p:txBody>
      </p:sp>
      <p:sp>
        <p:nvSpPr>
          <p:cNvPr id="16387" name="Rectangle 3"/>
          <p:cNvSpPr>
            <a:spLocks noGrp="1" noChangeArrowheads="1"/>
          </p:cNvSpPr>
          <p:nvPr>
            <p:ph type="body" sz="half" idx="1"/>
          </p:nvPr>
        </p:nvSpPr>
        <p:spPr>
          <a:xfrm>
            <a:off x="457200" y="1600200"/>
            <a:ext cx="8382000" cy="4525963"/>
          </a:xfrm>
        </p:spPr>
        <p:txBody>
          <a:bodyPr/>
          <a:lstStyle/>
          <a:p>
            <a:pPr eaLnBrk="1" hangingPunct="1"/>
            <a:r>
              <a:rPr lang="en-GB" sz="2800" smtClean="0"/>
              <a:t>The type of bonding can be predicted from the types of atom involved:</a:t>
            </a:r>
          </a:p>
        </p:txBody>
      </p:sp>
      <p:graphicFrame>
        <p:nvGraphicFramePr>
          <p:cNvPr id="55320" name="Group 24"/>
          <p:cNvGraphicFramePr>
            <a:graphicFrameLocks noGrp="1"/>
          </p:cNvGraphicFramePr>
          <p:nvPr>
            <p:ph sz="half" idx="2"/>
          </p:nvPr>
        </p:nvGraphicFramePr>
        <p:xfrm>
          <a:off x="990600" y="2667000"/>
          <a:ext cx="7315200" cy="3992563"/>
        </p:xfrm>
        <a:graphic>
          <a:graphicData uri="http://schemas.openxmlformats.org/drawingml/2006/table">
            <a:tbl>
              <a:tblPr/>
              <a:tblGrid>
                <a:gridCol w="2438400"/>
                <a:gridCol w="2438400"/>
                <a:gridCol w="2438400"/>
              </a:tblGrid>
              <a:tr h="1330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FF00"/>
                          </a:solidFill>
                          <a:effectLst/>
                          <a:latin typeface="Arial" charset="0"/>
                          <a:cs typeface="Arial" charset="0"/>
                        </a:rPr>
                        <a:t>metal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FF00"/>
                          </a:solidFill>
                          <a:effectLst/>
                          <a:latin typeface="Arial" charset="0"/>
                          <a:cs typeface="Arial" charset="0"/>
                        </a:rPr>
                        <a:t>non-metal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1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FF00"/>
                          </a:solidFill>
                          <a:effectLst/>
                          <a:latin typeface="Arial" charset="0"/>
                          <a:cs typeface="Arial" charset="0"/>
                        </a:rPr>
                        <a:t>metal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0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FFFF00"/>
                          </a:solidFill>
                          <a:effectLst/>
                          <a:latin typeface="Arial" charset="0"/>
                          <a:cs typeface="Arial" charset="0"/>
                        </a:rPr>
                        <a:t>non-metal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6" name="Rectangle 27"/>
          <p:cNvSpPr>
            <a:spLocks noChangeArrowheads="1"/>
          </p:cNvSpPr>
          <p:nvPr/>
        </p:nvSpPr>
        <p:spPr bwMode="auto">
          <a:xfrm>
            <a:off x="3429000" y="4022725"/>
            <a:ext cx="2438400" cy="1295400"/>
          </a:xfrm>
          <a:prstGeom prst="rect">
            <a:avLst/>
          </a:prstGeom>
          <a:solidFill>
            <a:schemeClr val="accent1"/>
          </a:solidFill>
          <a:ln w="9525">
            <a:solidFill>
              <a:schemeClr val="tx1"/>
            </a:solidFill>
            <a:miter lim="800000"/>
            <a:headEnd/>
            <a:tailEnd/>
          </a:ln>
        </p:spPr>
        <p:txBody>
          <a:bodyPr wrap="none" anchor="ctr"/>
          <a:lstStyle/>
          <a:p>
            <a:pPr algn="ctr"/>
            <a:r>
              <a:rPr lang="en-GB" sz="2000" b="1">
                <a:solidFill>
                  <a:srgbClr val="FFFF00"/>
                </a:solidFill>
                <a:latin typeface="Tahoma" pitchFamily="34" charset="0"/>
              </a:rPr>
              <a:t>Metallic bonding</a:t>
            </a:r>
          </a:p>
          <a:p>
            <a:pPr algn="ctr"/>
            <a:r>
              <a:rPr lang="en-GB">
                <a:latin typeface="Tahoma" pitchFamily="34" charset="0"/>
              </a:rPr>
              <a:t>-electrons </a:t>
            </a:r>
            <a:r>
              <a:rPr lang="en-GB" u="sng">
                <a:latin typeface="Tahoma" pitchFamily="34" charset="0"/>
              </a:rPr>
              <a:t>delocalised</a:t>
            </a:r>
            <a:r>
              <a:rPr lang="en-GB">
                <a:latin typeface="Tahoma" pitchFamily="34" charset="0"/>
              </a:rPr>
              <a:t> </a:t>
            </a:r>
          </a:p>
          <a:p>
            <a:pPr algn="ctr"/>
            <a:r>
              <a:rPr lang="en-GB">
                <a:latin typeface="Tahoma" pitchFamily="34" charset="0"/>
              </a:rPr>
              <a:t>across the structure</a:t>
            </a:r>
          </a:p>
        </p:txBody>
      </p:sp>
      <p:sp>
        <p:nvSpPr>
          <p:cNvPr id="16407" name="Rectangle 29"/>
          <p:cNvSpPr>
            <a:spLocks noChangeArrowheads="1"/>
          </p:cNvSpPr>
          <p:nvPr/>
        </p:nvSpPr>
        <p:spPr bwMode="auto">
          <a:xfrm>
            <a:off x="3429000" y="5334000"/>
            <a:ext cx="2438400" cy="1295400"/>
          </a:xfrm>
          <a:prstGeom prst="rect">
            <a:avLst/>
          </a:prstGeom>
          <a:solidFill>
            <a:srgbClr val="00FF00"/>
          </a:solidFill>
          <a:ln w="9525">
            <a:solidFill>
              <a:schemeClr val="tx1"/>
            </a:solidFill>
            <a:miter lim="800000"/>
            <a:headEnd/>
            <a:tailEnd/>
          </a:ln>
        </p:spPr>
        <p:txBody>
          <a:bodyPr wrap="none" anchor="ctr"/>
          <a:lstStyle/>
          <a:p>
            <a:pPr algn="ctr"/>
            <a:r>
              <a:rPr lang="en-GB" sz="2000" b="1">
                <a:solidFill>
                  <a:srgbClr val="FF0000"/>
                </a:solidFill>
                <a:latin typeface="Tahoma" pitchFamily="34" charset="0"/>
              </a:rPr>
              <a:t>Ionic bonding</a:t>
            </a:r>
          </a:p>
          <a:p>
            <a:pPr algn="ctr"/>
            <a:r>
              <a:rPr lang="en-GB">
                <a:solidFill>
                  <a:schemeClr val="bg1"/>
                </a:solidFill>
                <a:latin typeface="Tahoma" pitchFamily="34" charset="0"/>
              </a:rPr>
              <a:t>-electrons </a:t>
            </a:r>
            <a:r>
              <a:rPr lang="en-GB" u="sng">
                <a:solidFill>
                  <a:schemeClr val="bg1"/>
                </a:solidFill>
                <a:latin typeface="Tahoma" pitchFamily="34" charset="0"/>
              </a:rPr>
              <a:t>move</a:t>
            </a:r>
            <a:r>
              <a:rPr lang="en-GB">
                <a:solidFill>
                  <a:schemeClr val="bg1"/>
                </a:solidFill>
                <a:latin typeface="Tahoma" pitchFamily="34" charset="0"/>
              </a:rPr>
              <a:t> from </a:t>
            </a:r>
          </a:p>
          <a:p>
            <a:pPr algn="ctr"/>
            <a:r>
              <a:rPr lang="en-GB">
                <a:solidFill>
                  <a:schemeClr val="bg1"/>
                </a:solidFill>
                <a:latin typeface="Tahoma" pitchFamily="34" charset="0"/>
              </a:rPr>
              <a:t>the metal atom to the </a:t>
            </a:r>
          </a:p>
          <a:p>
            <a:pPr algn="ctr"/>
            <a:r>
              <a:rPr lang="en-GB">
                <a:solidFill>
                  <a:schemeClr val="bg1"/>
                </a:solidFill>
                <a:latin typeface="Tahoma" pitchFamily="34" charset="0"/>
              </a:rPr>
              <a:t>non-metal</a:t>
            </a:r>
          </a:p>
        </p:txBody>
      </p:sp>
      <p:sp>
        <p:nvSpPr>
          <p:cNvPr id="16408" name="Rectangle 30"/>
          <p:cNvSpPr>
            <a:spLocks noChangeArrowheads="1"/>
          </p:cNvSpPr>
          <p:nvPr/>
        </p:nvSpPr>
        <p:spPr bwMode="auto">
          <a:xfrm>
            <a:off x="5867400" y="4022725"/>
            <a:ext cx="2438400" cy="1295400"/>
          </a:xfrm>
          <a:prstGeom prst="rect">
            <a:avLst/>
          </a:prstGeom>
          <a:solidFill>
            <a:srgbClr val="00FF00"/>
          </a:solidFill>
          <a:ln w="9525">
            <a:solidFill>
              <a:schemeClr val="tx1"/>
            </a:solidFill>
            <a:miter lim="800000"/>
            <a:headEnd/>
            <a:tailEnd/>
          </a:ln>
        </p:spPr>
        <p:txBody>
          <a:bodyPr wrap="none" anchor="ctr"/>
          <a:lstStyle/>
          <a:p>
            <a:pPr algn="ctr"/>
            <a:r>
              <a:rPr lang="en-GB" sz="2000" b="1">
                <a:solidFill>
                  <a:srgbClr val="FF0000"/>
                </a:solidFill>
                <a:latin typeface="Tahoma" pitchFamily="34" charset="0"/>
              </a:rPr>
              <a:t>Ionic bonding</a:t>
            </a:r>
          </a:p>
          <a:p>
            <a:pPr algn="ctr"/>
            <a:r>
              <a:rPr lang="en-GB">
                <a:solidFill>
                  <a:schemeClr val="bg1"/>
                </a:solidFill>
                <a:latin typeface="Tahoma" pitchFamily="34" charset="0"/>
              </a:rPr>
              <a:t>-electrons </a:t>
            </a:r>
            <a:r>
              <a:rPr lang="en-GB" u="sng">
                <a:solidFill>
                  <a:schemeClr val="bg1"/>
                </a:solidFill>
                <a:latin typeface="Tahoma" pitchFamily="34" charset="0"/>
              </a:rPr>
              <a:t>move</a:t>
            </a:r>
            <a:r>
              <a:rPr lang="en-GB">
                <a:solidFill>
                  <a:schemeClr val="bg1"/>
                </a:solidFill>
                <a:latin typeface="Tahoma" pitchFamily="34" charset="0"/>
              </a:rPr>
              <a:t> from </a:t>
            </a:r>
          </a:p>
          <a:p>
            <a:pPr algn="ctr"/>
            <a:r>
              <a:rPr lang="en-GB">
                <a:solidFill>
                  <a:schemeClr val="bg1"/>
                </a:solidFill>
                <a:latin typeface="Tahoma" pitchFamily="34" charset="0"/>
              </a:rPr>
              <a:t>the metal atom to the </a:t>
            </a:r>
          </a:p>
          <a:p>
            <a:pPr algn="ctr"/>
            <a:r>
              <a:rPr lang="en-GB">
                <a:solidFill>
                  <a:schemeClr val="bg1"/>
                </a:solidFill>
                <a:latin typeface="Tahoma" pitchFamily="34" charset="0"/>
              </a:rPr>
              <a:t>non-metal</a:t>
            </a:r>
          </a:p>
        </p:txBody>
      </p:sp>
      <p:sp>
        <p:nvSpPr>
          <p:cNvPr id="16409" name="Rectangle 31"/>
          <p:cNvSpPr>
            <a:spLocks noChangeArrowheads="1"/>
          </p:cNvSpPr>
          <p:nvPr/>
        </p:nvSpPr>
        <p:spPr bwMode="auto">
          <a:xfrm>
            <a:off x="5867400" y="5334000"/>
            <a:ext cx="2438400" cy="1295400"/>
          </a:xfrm>
          <a:prstGeom prst="rect">
            <a:avLst/>
          </a:prstGeom>
          <a:solidFill>
            <a:srgbClr val="FFCC00"/>
          </a:solidFill>
          <a:ln w="9525">
            <a:solidFill>
              <a:schemeClr val="tx1"/>
            </a:solidFill>
            <a:miter lim="800000"/>
            <a:headEnd/>
            <a:tailEnd/>
          </a:ln>
        </p:spPr>
        <p:txBody>
          <a:bodyPr wrap="none" anchor="ctr"/>
          <a:lstStyle/>
          <a:p>
            <a:pPr algn="ctr"/>
            <a:r>
              <a:rPr lang="en-GB" sz="2000" b="1">
                <a:solidFill>
                  <a:schemeClr val="accent1"/>
                </a:solidFill>
                <a:latin typeface="Tahoma" pitchFamily="34" charset="0"/>
              </a:rPr>
              <a:t>Covalent bonding</a:t>
            </a:r>
          </a:p>
          <a:p>
            <a:pPr algn="ctr"/>
            <a:r>
              <a:rPr lang="en-GB">
                <a:solidFill>
                  <a:schemeClr val="bg1"/>
                </a:solidFill>
                <a:latin typeface="Tahoma" pitchFamily="34" charset="0"/>
              </a:rPr>
              <a:t>-electrons </a:t>
            </a:r>
            <a:r>
              <a:rPr lang="en-GB" u="sng">
                <a:solidFill>
                  <a:schemeClr val="bg1"/>
                </a:solidFill>
                <a:latin typeface="Tahoma" pitchFamily="34" charset="0"/>
              </a:rPr>
              <a:t>shared</a:t>
            </a:r>
            <a:r>
              <a:rPr lang="en-GB">
                <a:solidFill>
                  <a:schemeClr val="bg1"/>
                </a:solidFill>
                <a:latin typeface="Tahoma" pitchFamily="34" charset="0"/>
              </a:rPr>
              <a:t> </a:t>
            </a:r>
          </a:p>
          <a:p>
            <a:pPr algn="ctr"/>
            <a:r>
              <a:rPr lang="en-GB">
                <a:solidFill>
                  <a:schemeClr val="bg1"/>
                </a:solidFill>
                <a:latin typeface="Tahoma" pitchFamily="34" charset="0"/>
              </a:rPr>
              <a:t>Between the atoms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0"/>
            <a:ext cx="8229600" cy="1143000"/>
          </a:xfrm>
        </p:spPr>
        <p:txBody>
          <a:bodyPr/>
          <a:lstStyle/>
          <a:p>
            <a:r>
              <a:rPr lang="en-GB" smtClean="0"/>
              <a:t>Ionic Bonding</a:t>
            </a:r>
          </a:p>
        </p:txBody>
      </p:sp>
      <p:sp>
        <p:nvSpPr>
          <p:cNvPr id="3" name="Text Placeholder 2"/>
          <p:cNvSpPr>
            <a:spLocks noGrp="1"/>
          </p:cNvSpPr>
          <p:nvPr>
            <p:ph type="body" sz="half" idx="1"/>
          </p:nvPr>
        </p:nvSpPr>
        <p:spPr>
          <a:xfrm>
            <a:off x="323850" y="981075"/>
            <a:ext cx="8640763" cy="5616575"/>
          </a:xfrm>
        </p:spPr>
        <p:txBody>
          <a:bodyPr/>
          <a:lstStyle/>
          <a:p>
            <a:pPr>
              <a:defRPr/>
            </a:pPr>
            <a:r>
              <a:rPr lang="en-GB" dirty="0" smtClean="0">
                <a:solidFill>
                  <a:schemeClr val="bg1">
                    <a:lumMod val="95000"/>
                  </a:schemeClr>
                </a:solidFill>
              </a:rPr>
              <a:t>What do we know about ionic bonding from GCSE?</a:t>
            </a:r>
          </a:p>
          <a:p>
            <a:pPr>
              <a:defRPr/>
            </a:pPr>
            <a:endParaRPr lang="en-GB" dirty="0" smtClean="0"/>
          </a:p>
          <a:p>
            <a:pPr marL="514350" indent="-514350">
              <a:buFont typeface="+mj-lt"/>
              <a:buAutoNum type="arabicPeriod"/>
              <a:defRPr/>
            </a:pPr>
            <a:r>
              <a:rPr lang="en-GB" dirty="0" smtClean="0"/>
              <a:t>Write down the formula for sodium chloride</a:t>
            </a:r>
          </a:p>
          <a:p>
            <a:pPr marL="514350" indent="-514350">
              <a:buFont typeface="+mj-lt"/>
              <a:buAutoNum type="arabicPeriod"/>
              <a:defRPr/>
            </a:pPr>
            <a:endParaRPr lang="en-GB" dirty="0" smtClean="0"/>
          </a:p>
          <a:p>
            <a:pPr marL="514350" indent="-514350">
              <a:buFont typeface="+mj-lt"/>
              <a:buAutoNum type="arabicPeriod"/>
              <a:defRPr/>
            </a:pPr>
            <a:r>
              <a:rPr lang="en-GB" dirty="0" smtClean="0"/>
              <a:t>Draw a dot and cross diagram for sodium chloride</a:t>
            </a:r>
          </a:p>
          <a:p>
            <a:pPr marL="514350" indent="-514350">
              <a:buFont typeface="+mj-lt"/>
              <a:buAutoNum type="arabicPeriod"/>
              <a:defRPr/>
            </a:pPr>
            <a:endParaRPr lang="en-GB" dirty="0" smtClean="0"/>
          </a:p>
          <a:p>
            <a:pPr marL="514350" indent="-514350">
              <a:buFont typeface="+mj-lt"/>
              <a:buAutoNum type="arabicPeriod"/>
              <a:defRPr/>
            </a:pPr>
            <a:r>
              <a:rPr lang="en-GB" dirty="0" smtClean="0"/>
              <a:t>How would you know sodium chloride contains ionic bonding from it’s name?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388" y="260350"/>
            <a:ext cx="8785225" cy="6408738"/>
          </a:xfrm>
        </p:spPr>
        <p:txBody>
          <a:bodyPr>
            <a:normAutofit lnSpcReduction="10000"/>
          </a:bodyPr>
          <a:lstStyle/>
          <a:p>
            <a:pPr marL="609600" indent="-609600" algn="ctr" eaLnBrk="1" hangingPunct="1">
              <a:buFont typeface="Arial" charset="0"/>
              <a:buNone/>
              <a:defRPr/>
            </a:pPr>
            <a:r>
              <a:rPr lang="en-GB" b="1" u="sng" dirty="0" smtClean="0"/>
              <a:t>Ionic Bonding</a:t>
            </a:r>
          </a:p>
          <a:p>
            <a:pPr marL="609600" indent="-609600" eaLnBrk="1" hangingPunct="1">
              <a:buFont typeface="Arial" charset="0"/>
              <a:buNone/>
              <a:defRPr/>
            </a:pPr>
            <a:r>
              <a:rPr lang="en-GB" b="1" u="sng" dirty="0" smtClean="0">
                <a:solidFill>
                  <a:srgbClr val="7030A0"/>
                </a:solidFill>
              </a:rPr>
              <a:t>Definition</a:t>
            </a:r>
          </a:p>
          <a:p>
            <a:pPr marL="609600" indent="-609600" eaLnBrk="1" hangingPunct="1">
              <a:buFont typeface="Arial" charset="0"/>
              <a:buNone/>
              <a:defRPr/>
            </a:pPr>
            <a:r>
              <a:rPr lang="en-GB" dirty="0" smtClean="0">
                <a:solidFill>
                  <a:srgbClr val="7030A0"/>
                </a:solidFill>
              </a:rPr>
              <a:t>An ionic bond is the electrostatic attraction between oppositely charged ions</a:t>
            </a:r>
          </a:p>
          <a:p>
            <a:pPr marL="609600" indent="-609600" eaLnBrk="1" hangingPunct="1">
              <a:buFont typeface="Arial" charset="0"/>
              <a:buNone/>
              <a:defRPr/>
            </a:pPr>
            <a:endParaRPr lang="en-GB" dirty="0" smtClean="0"/>
          </a:p>
          <a:p>
            <a:pPr marL="609600" indent="-609600" eaLnBrk="1" hangingPunct="1">
              <a:defRPr/>
            </a:pPr>
            <a:r>
              <a:rPr lang="en-GB" dirty="0" smtClean="0"/>
              <a:t>In ionic compounds we have</a:t>
            </a:r>
          </a:p>
          <a:p>
            <a:pPr marL="990600" lvl="1" indent="-533400" eaLnBrk="1" hangingPunct="1">
              <a:defRPr/>
            </a:pPr>
            <a:r>
              <a:rPr lang="en-GB" dirty="0" smtClean="0">
                <a:solidFill>
                  <a:schemeClr val="bg1">
                    <a:lumMod val="95000"/>
                  </a:schemeClr>
                </a:solidFill>
              </a:rPr>
              <a:t>negatively charged non-metal ions (anions)</a:t>
            </a:r>
          </a:p>
          <a:p>
            <a:pPr marL="990600" lvl="1" indent="-533400" eaLnBrk="1" hangingPunct="1">
              <a:buFontTx/>
              <a:buNone/>
              <a:defRPr/>
            </a:pPr>
            <a:r>
              <a:rPr lang="en-GB" dirty="0" smtClean="0"/>
              <a:t>and</a:t>
            </a:r>
          </a:p>
          <a:p>
            <a:pPr marL="990600" lvl="1" indent="-533400" eaLnBrk="1" hangingPunct="1">
              <a:defRPr/>
            </a:pPr>
            <a:r>
              <a:rPr lang="en-GB" dirty="0" smtClean="0">
                <a:solidFill>
                  <a:schemeClr val="bg1">
                    <a:lumMod val="95000"/>
                  </a:schemeClr>
                </a:solidFill>
              </a:rPr>
              <a:t>positively charged metal ions (</a:t>
            </a:r>
            <a:r>
              <a:rPr lang="en-GB" dirty="0" err="1" smtClean="0">
                <a:solidFill>
                  <a:schemeClr val="bg1">
                    <a:lumMod val="95000"/>
                  </a:schemeClr>
                </a:solidFill>
              </a:rPr>
              <a:t>cations</a:t>
            </a:r>
            <a:r>
              <a:rPr lang="en-GB" dirty="0" smtClean="0">
                <a:solidFill>
                  <a:schemeClr val="bg1">
                    <a:lumMod val="95000"/>
                  </a:schemeClr>
                </a:solidFill>
              </a:rPr>
              <a:t>)</a:t>
            </a:r>
          </a:p>
          <a:p>
            <a:pPr marL="609600" indent="-609600" eaLnBrk="1" hangingPunct="1">
              <a:defRPr/>
            </a:pPr>
            <a:r>
              <a:rPr lang="en-GB" dirty="0" smtClean="0"/>
              <a:t>These oppositely charged ions are bonded together by </a:t>
            </a:r>
            <a:r>
              <a:rPr lang="en-GB" dirty="0" smtClean="0">
                <a:solidFill>
                  <a:schemeClr val="bg1">
                    <a:lumMod val="95000"/>
                  </a:schemeClr>
                </a:solidFill>
              </a:rPr>
              <a:t>electrostatic attraction.</a:t>
            </a:r>
          </a:p>
          <a:p>
            <a:pPr marL="990600" lvl="1" indent="-533400" eaLnBrk="1" hangingPunct="1">
              <a:defRPr/>
            </a:pPr>
            <a:r>
              <a:rPr lang="en-GB" dirty="0" smtClean="0"/>
              <a:t>This attraction is the ionic bond.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For example Na</a:t>
            </a:r>
            <a:r>
              <a:rPr lang="en-GB" baseline="-25000" smtClean="0"/>
              <a:t>2</a:t>
            </a:r>
            <a:r>
              <a:rPr lang="en-GB" smtClean="0"/>
              <a:t>O</a:t>
            </a:r>
            <a:endParaRPr lang="en-GB" baseline="-25000" smtClean="0"/>
          </a:p>
        </p:txBody>
      </p:sp>
      <p:sp>
        <p:nvSpPr>
          <p:cNvPr id="16387" name="Rectangle 3"/>
          <p:cNvSpPr>
            <a:spLocks noGrp="1" noChangeArrowheads="1"/>
          </p:cNvSpPr>
          <p:nvPr>
            <p:ph type="body" idx="1"/>
          </p:nvPr>
        </p:nvSpPr>
        <p:spPr>
          <a:xfrm>
            <a:off x="457200" y="4941888"/>
            <a:ext cx="8229600" cy="1184275"/>
          </a:xfrm>
        </p:spPr>
        <p:txBody>
          <a:bodyPr/>
          <a:lstStyle/>
          <a:p>
            <a:pPr eaLnBrk="1" hangingPunct="1">
              <a:buFont typeface="Arial" charset="0"/>
              <a:buNone/>
              <a:defRPr/>
            </a:pPr>
            <a:r>
              <a:rPr lang="en-US" dirty="0" smtClean="0"/>
              <a:t>Why do we have </a:t>
            </a:r>
            <a:r>
              <a:rPr lang="en-US" dirty="0" smtClean="0">
                <a:solidFill>
                  <a:schemeClr val="bg1">
                    <a:lumMod val="95000"/>
                  </a:schemeClr>
                </a:solidFill>
              </a:rPr>
              <a:t>two sodium ions </a:t>
            </a:r>
            <a:r>
              <a:rPr lang="en-US" dirty="0" smtClean="0"/>
              <a:t>and </a:t>
            </a:r>
            <a:r>
              <a:rPr lang="en-US" dirty="0" smtClean="0">
                <a:solidFill>
                  <a:schemeClr val="bg1">
                    <a:lumMod val="95000"/>
                  </a:schemeClr>
                </a:solidFill>
              </a:rPr>
              <a:t>one oxygen atom</a:t>
            </a:r>
            <a:r>
              <a:rPr lang="en-US" dirty="0" smtClean="0"/>
              <a:t>?</a:t>
            </a:r>
          </a:p>
        </p:txBody>
      </p:sp>
      <p:pic>
        <p:nvPicPr>
          <p:cNvPr id="19460" name="Picture 4" descr="S691813_aw_021"/>
          <p:cNvPicPr>
            <a:picLocks noChangeAspect="1" noChangeArrowheads="1"/>
          </p:cNvPicPr>
          <p:nvPr/>
        </p:nvPicPr>
        <p:blipFill>
          <a:blip r:embed="rId2" cstate="print"/>
          <a:srcRect/>
          <a:stretch>
            <a:fillRect/>
          </a:stretch>
        </p:blipFill>
        <p:spPr bwMode="auto">
          <a:xfrm>
            <a:off x="228600" y="1412875"/>
            <a:ext cx="8915400" cy="3290888"/>
          </a:xfrm>
          <a:prstGeom prst="rect">
            <a:avLst/>
          </a:prstGeom>
          <a:noFill/>
          <a:ln w="9525">
            <a:noFill/>
            <a:miter lim="800000"/>
            <a:headEnd/>
            <a:tailEnd/>
          </a:ln>
        </p:spPr>
      </p:pic>
      <p:sp>
        <p:nvSpPr>
          <p:cNvPr id="6" name="Line 47"/>
          <p:cNvSpPr>
            <a:spLocks noChangeShapeType="1"/>
          </p:cNvSpPr>
          <p:nvPr/>
        </p:nvSpPr>
        <p:spPr bwMode="auto">
          <a:xfrm>
            <a:off x="6516688" y="2420938"/>
            <a:ext cx="576262" cy="215900"/>
          </a:xfrm>
          <a:prstGeom prst="line">
            <a:avLst/>
          </a:prstGeom>
          <a:noFill/>
          <a:ln w="50800">
            <a:solidFill>
              <a:schemeClr val="accent2"/>
            </a:solidFill>
            <a:round/>
            <a:headEnd type="triangle" w="med" len="med"/>
            <a:tailEnd type="triangle" w="med" len="med"/>
          </a:ln>
        </p:spPr>
        <p:txBody>
          <a:bodyPr/>
          <a:lstStyle/>
          <a:p>
            <a:pPr>
              <a:defRPr/>
            </a:pPr>
            <a:endParaRPr lang="en-GB">
              <a:latin typeface="+mn-lt"/>
              <a:cs typeface="Arial" pitchFamily="34" charset="0"/>
            </a:endParaRPr>
          </a:p>
        </p:txBody>
      </p:sp>
      <p:sp>
        <p:nvSpPr>
          <p:cNvPr id="7" name="Text Box 48"/>
          <p:cNvSpPr txBox="1">
            <a:spLocks noChangeArrowheads="1"/>
          </p:cNvSpPr>
          <p:nvPr/>
        </p:nvSpPr>
        <p:spPr bwMode="auto">
          <a:xfrm>
            <a:off x="5580063" y="2852738"/>
            <a:ext cx="1727200" cy="461962"/>
          </a:xfrm>
          <a:prstGeom prst="rect">
            <a:avLst/>
          </a:prstGeom>
          <a:noFill/>
          <a:ln w="9525">
            <a:noFill/>
            <a:miter lim="800000"/>
            <a:headEnd/>
            <a:tailEnd/>
          </a:ln>
        </p:spPr>
        <p:txBody>
          <a:bodyPr>
            <a:spAutoFit/>
          </a:bodyPr>
          <a:lstStyle/>
          <a:p>
            <a:pPr algn="ctr">
              <a:spcBef>
                <a:spcPct val="50000"/>
              </a:spcBef>
              <a:defRPr/>
            </a:pPr>
            <a:r>
              <a:rPr lang="en-GB" sz="2400" dirty="0">
                <a:solidFill>
                  <a:schemeClr val="accent2"/>
                </a:solidFill>
                <a:latin typeface="+mn-lt"/>
                <a:cs typeface="Arial" pitchFamily="34" charset="0"/>
              </a:rPr>
              <a:t>ionic bond</a:t>
            </a:r>
          </a:p>
        </p:txBody>
      </p:sp>
      <p:sp>
        <p:nvSpPr>
          <p:cNvPr id="8" name="Line 47"/>
          <p:cNvSpPr>
            <a:spLocks noChangeShapeType="1"/>
          </p:cNvSpPr>
          <p:nvPr/>
        </p:nvSpPr>
        <p:spPr bwMode="auto">
          <a:xfrm flipV="1">
            <a:off x="6516688" y="3500438"/>
            <a:ext cx="647700" cy="288925"/>
          </a:xfrm>
          <a:prstGeom prst="line">
            <a:avLst/>
          </a:prstGeom>
          <a:noFill/>
          <a:ln w="50800">
            <a:solidFill>
              <a:schemeClr val="accent2"/>
            </a:solidFill>
            <a:round/>
            <a:headEnd type="triangle" w="med" len="med"/>
            <a:tailEnd type="triangle" w="med" len="med"/>
          </a:ln>
        </p:spPr>
        <p:txBody>
          <a:bodyPr/>
          <a:lstStyle/>
          <a:p>
            <a:pPr>
              <a:defRPr/>
            </a:pPr>
            <a:endParaRPr lang="en-GB">
              <a:latin typeface="+mn-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60350"/>
            <a:ext cx="8229600" cy="5865813"/>
          </a:xfrm>
        </p:spPr>
        <p:txBody>
          <a:bodyPr>
            <a:normAutofit lnSpcReduction="10000"/>
          </a:bodyPr>
          <a:lstStyle/>
          <a:p>
            <a:pPr marL="609600" indent="-609600" algn="ctr" eaLnBrk="1" hangingPunct="1">
              <a:buFont typeface="Arial" charset="0"/>
              <a:buNone/>
              <a:defRPr/>
            </a:pPr>
            <a:r>
              <a:rPr lang="en-GB" b="1" u="sng" dirty="0" smtClean="0"/>
              <a:t>Drawing ionic dot and cross diagrams</a:t>
            </a:r>
          </a:p>
          <a:p>
            <a:pPr marL="609600" indent="-609600" eaLnBrk="1" hangingPunct="1">
              <a:defRPr/>
            </a:pPr>
            <a:r>
              <a:rPr lang="en-GB" dirty="0" smtClean="0"/>
              <a:t>Remember it is the outer electrons involved in chemical bonds.</a:t>
            </a:r>
          </a:p>
          <a:p>
            <a:pPr marL="609600" indent="-609600" eaLnBrk="1" hangingPunct="1">
              <a:defRPr/>
            </a:pPr>
            <a:r>
              <a:rPr lang="en-GB" dirty="0" smtClean="0">
                <a:solidFill>
                  <a:schemeClr val="bg1">
                    <a:lumMod val="95000"/>
                  </a:schemeClr>
                </a:solidFill>
              </a:rPr>
              <a:t>So you only need to draw the outer electrons.</a:t>
            </a:r>
          </a:p>
          <a:p>
            <a:pPr marL="609600" indent="-609600" eaLnBrk="1" hangingPunct="1">
              <a:defRPr/>
            </a:pPr>
            <a:r>
              <a:rPr lang="en-GB" dirty="0" smtClean="0"/>
              <a:t>In exams you only need to draw the ions formed, i.e. Do not draw the electron transfer part (remember this is just a model to help us)</a:t>
            </a:r>
          </a:p>
          <a:p>
            <a:pPr marL="609600" indent="-609600" eaLnBrk="1" hangingPunct="1">
              <a:defRPr/>
            </a:pPr>
            <a:r>
              <a:rPr lang="en-GB" dirty="0" smtClean="0">
                <a:solidFill>
                  <a:schemeClr val="bg1">
                    <a:lumMod val="95000"/>
                  </a:schemeClr>
                </a:solidFill>
              </a:rPr>
              <a:t>Finally if it is ionic the electrons are not shared. </a:t>
            </a:r>
            <a:r>
              <a:rPr lang="en-GB" dirty="0" smtClean="0"/>
              <a:t>This is the most common mistake made!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476250"/>
            <a:ext cx="8229600" cy="1143000"/>
          </a:xfrm>
        </p:spPr>
        <p:txBody>
          <a:bodyPr/>
          <a:lstStyle/>
          <a:p>
            <a:pPr eaLnBrk="1" hangingPunct="1"/>
            <a:r>
              <a:rPr lang="en-GB" smtClean="0"/>
              <a:t>CaO</a:t>
            </a:r>
          </a:p>
        </p:txBody>
      </p:sp>
      <p:pic>
        <p:nvPicPr>
          <p:cNvPr id="17411" name="Picture 4" descr="S691813_aw_023"/>
          <p:cNvPicPr>
            <a:picLocks noGrp="1" noChangeAspect="1" noChangeArrowheads="1"/>
          </p:cNvPicPr>
          <p:nvPr>
            <p:ph type="body" idx="1"/>
          </p:nvPr>
        </p:nvPicPr>
        <p:blipFill>
          <a:blip r:embed="rId2" cstate="print"/>
          <a:srcRect/>
          <a:stretch>
            <a:fillRect/>
          </a:stretch>
        </p:blipFill>
        <p:spPr>
          <a:xfrm>
            <a:off x="990600" y="2305050"/>
            <a:ext cx="6629400" cy="2952750"/>
          </a:xfrm>
          <a:noFill/>
        </p:spPr>
      </p:pic>
      <p:sp>
        <p:nvSpPr>
          <p:cNvPr id="4" name="TextBox 3"/>
          <p:cNvSpPr txBox="1"/>
          <p:nvPr/>
        </p:nvSpPr>
        <p:spPr>
          <a:xfrm>
            <a:off x="0" y="0"/>
            <a:ext cx="8748713" cy="523875"/>
          </a:xfrm>
          <a:prstGeom prst="rect">
            <a:avLst/>
          </a:prstGeom>
          <a:noFill/>
        </p:spPr>
        <p:txBody>
          <a:bodyPr>
            <a:spAutoFit/>
          </a:bodyPr>
          <a:lstStyle/>
          <a:p>
            <a:pPr>
              <a:defRPr/>
            </a:pPr>
            <a:r>
              <a:rPr lang="en-GB" sz="2800" dirty="0">
                <a:latin typeface="+mj-lt"/>
              </a:rPr>
              <a:t>On white boards draw a dot and cross diagram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AlF</a:t>
            </a:r>
            <a:r>
              <a:rPr lang="en-GB" baseline="-25000" smtClean="0"/>
              <a:t>3</a:t>
            </a:r>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18436" name="Picture 4" descr="S691813_aw_024"/>
          <p:cNvPicPr>
            <a:picLocks noChangeAspect="1" noChangeArrowheads="1"/>
          </p:cNvPicPr>
          <p:nvPr/>
        </p:nvPicPr>
        <p:blipFill>
          <a:blip r:embed="rId3" cstate="print"/>
          <a:srcRect/>
          <a:stretch>
            <a:fillRect/>
          </a:stretch>
        </p:blipFill>
        <p:spPr bwMode="auto">
          <a:xfrm>
            <a:off x="1371600" y="1758950"/>
            <a:ext cx="6096000" cy="4641850"/>
          </a:xfrm>
          <a:prstGeom prst="rect">
            <a:avLst/>
          </a:prstGeom>
          <a:noFill/>
          <a:ln w="9525">
            <a:noFill/>
            <a:miter lim="800000"/>
            <a:headEnd/>
            <a:tailEnd/>
          </a:ln>
        </p:spPr>
      </p:pic>
      <p:sp>
        <p:nvSpPr>
          <p:cNvPr id="5" name="TextBox 4"/>
          <p:cNvSpPr txBox="1"/>
          <p:nvPr/>
        </p:nvSpPr>
        <p:spPr>
          <a:xfrm>
            <a:off x="0" y="0"/>
            <a:ext cx="8748713" cy="523875"/>
          </a:xfrm>
          <a:prstGeom prst="rect">
            <a:avLst/>
          </a:prstGeom>
          <a:noFill/>
        </p:spPr>
        <p:txBody>
          <a:bodyPr>
            <a:spAutoFit/>
          </a:bodyPr>
          <a:lstStyle/>
          <a:p>
            <a:pPr>
              <a:defRPr/>
            </a:pPr>
            <a:r>
              <a:rPr lang="en-GB" sz="2800" dirty="0">
                <a:latin typeface="+mj-lt"/>
              </a:rPr>
              <a:t>On white boards draw a dot and cross diagram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amond(in)">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Ionic Bonding</a:t>
            </a:r>
          </a:p>
        </p:txBody>
      </p:sp>
      <p:sp>
        <p:nvSpPr>
          <p:cNvPr id="23555" name="Rectangle 3"/>
          <p:cNvSpPr>
            <a:spLocks noGrp="1" noChangeArrowheads="1"/>
          </p:cNvSpPr>
          <p:nvPr>
            <p:ph type="body" idx="1"/>
          </p:nvPr>
        </p:nvSpPr>
        <p:spPr>
          <a:xfrm>
            <a:off x="250825" y="1600200"/>
            <a:ext cx="8435975" cy="4525963"/>
          </a:xfrm>
        </p:spPr>
        <p:txBody>
          <a:bodyPr/>
          <a:lstStyle/>
          <a:p>
            <a:pPr marL="609600" indent="-609600" eaLnBrk="1" hangingPunct="1"/>
            <a:r>
              <a:rPr lang="en-GB" smtClean="0"/>
              <a:t>Each ion ends up surrounded by oppositely charged ions to which it is attracted.</a:t>
            </a:r>
          </a:p>
          <a:p>
            <a:pPr marL="609600" indent="-609600" eaLnBrk="1" hangingPunct="1"/>
            <a:r>
              <a:rPr lang="en-GB" smtClean="0"/>
              <a:t>This is called </a:t>
            </a:r>
            <a:br>
              <a:rPr lang="en-GB" smtClean="0"/>
            </a:br>
            <a:r>
              <a:rPr lang="en-GB" smtClean="0"/>
              <a:t>a </a:t>
            </a:r>
            <a:r>
              <a:rPr lang="en-GB" smtClean="0">
                <a:solidFill>
                  <a:srgbClr val="FFFF00"/>
                </a:solidFill>
              </a:rPr>
              <a:t>giant ionic </a:t>
            </a:r>
            <a:br>
              <a:rPr lang="en-GB" smtClean="0">
                <a:solidFill>
                  <a:srgbClr val="FFFF00"/>
                </a:solidFill>
              </a:rPr>
            </a:br>
            <a:r>
              <a:rPr lang="en-GB" smtClean="0">
                <a:solidFill>
                  <a:srgbClr val="FFFF00"/>
                </a:solidFill>
              </a:rPr>
              <a:t>lattice</a:t>
            </a:r>
            <a:r>
              <a:rPr lang="en-GB" smtClean="0"/>
              <a:t>.</a:t>
            </a:r>
          </a:p>
          <a:p>
            <a:pPr marL="609600" indent="-609600" eaLnBrk="1" hangingPunct="1"/>
            <a:endParaRPr lang="en-GB" smtClean="0"/>
          </a:p>
        </p:txBody>
      </p:sp>
      <p:pic>
        <p:nvPicPr>
          <p:cNvPr id="23556" name="Picture 4" descr="S691813_aw_022"/>
          <p:cNvPicPr>
            <a:picLocks noChangeAspect="1" noChangeArrowheads="1"/>
          </p:cNvPicPr>
          <p:nvPr/>
        </p:nvPicPr>
        <p:blipFill>
          <a:blip r:embed="rId2" cstate="print"/>
          <a:srcRect/>
          <a:stretch>
            <a:fillRect/>
          </a:stretch>
        </p:blipFill>
        <p:spPr bwMode="auto">
          <a:xfrm>
            <a:off x="3657600" y="2819400"/>
            <a:ext cx="5334000" cy="395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mtClean="0"/>
              <a:t>Limitations of ionic models</a:t>
            </a:r>
          </a:p>
        </p:txBody>
      </p:sp>
      <p:sp>
        <p:nvSpPr>
          <p:cNvPr id="24579" name="Content Placeholder 2"/>
          <p:cNvSpPr>
            <a:spLocks noGrp="1"/>
          </p:cNvSpPr>
          <p:nvPr>
            <p:ph idx="1"/>
          </p:nvPr>
        </p:nvSpPr>
        <p:spPr/>
        <p:txBody>
          <a:bodyPr/>
          <a:lstStyle/>
          <a:p>
            <a:r>
              <a:rPr lang="en-GB" smtClean="0"/>
              <a:t>Most bonds aren’t purely ionic or covalent</a:t>
            </a:r>
          </a:p>
          <a:p>
            <a:endParaRPr lang="en-GB" smtClean="0"/>
          </a:p>
          <a:p>
            <a:r>
              <a:rPr lang="en-GB" smtClean="0"/>
              <a:t>The dot and cross model makes it look like sodium chloride (and others) are made up of 1 sodium ion bonded to 1 chloride ion.</a:t>
            </a:r>
            <a:br>
              <a:rPr lang="en-GB" smtClean="0"/>
            </a:br>
            <a:r>
              <a:rPr lang="en-GB" smtClean="0"/>
              <a:t>It’s actually a giant ionic lattice made of equal numbers of the two 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GB" smtClean="0"/>
          </a:p>
        </p:txBody>
      </p:sp>
      <p:sp>
        <p:nvSpPr>
          <p:cNvPr id="7171" name="Content Placeholder 2"/>
          <p:cNvSpPr>
            <a:spLocks noGrp="1"/>
          </p:cNvSpPr>
          <p:nvPr>
            <p:ph idx="1"/>
          </p:nvPr>
        </p:nvSpPr>
        <p:spPr/>
        <p:txBody>
          <a:bodyPr/>
          <a:lstStyle/>
          <a:p>
            <a:pPr>
              <a:buFont typeface="Arial" charset="0"/>
              <a:buNone/>
            </a:pPr>
            <a:r>
              <a:rPr lang="en-GB" smtClean="0">
                <a:hlinkClick r:id="rId2"/>
              </a:rPr>
              <a:t>http://www.youtube.com/watch?v=TjJsYXdchZo</a:t>
            </a:r>
            <a:endParaRPr lang="en-GB" smtClean="0"/>
          </a:p>
          <a:p>
            <a:pPr>
              <a:buFont typeface="Arial" charset="0"/>
              <a:buNone/>
            </a:pPr>
            <a:endParaRPr lang="en-GB" smtClean="0"/>
          </a:p>
          <a:p>
            <a:pPr>
              <a:buFont typeface="Arial" charset="0"/>
              <a:buNone/>
            </a:pPr>
            <a:r>
              <a:rPr lang="en-GB" smtClean="0"/>
              <a:t>Watch the video.</a:t>
            </a:r>
          </a:p>
          <a:p>
            <a:pPr>
              <a:buFont typeface="Arial" charset="0"/>
              <a:buNone/>
            </a:pPr>
            <a:endParaRPr lang="en-GB" smtClean="0"/>
          </a:p>
          <a:p>
            <a:pPr>
              <a:buFont typeface="Arial" charset="0"/>
              <a:buNone/>
            </a:pPr>
            <a:r>
              <a:rPr lang="en-GB" smtClean="0"/>
              <a:t>Can you explain what happens and why?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solidFill>
                  <a:srgbClr val="FF0000"/>
                </a:solidFill>
              </a:rPr>
              <a:t>Describe ionic bonding</a:t>
            </a:r>
          </a:p>
          <a:p>
            <a:pPr eaLnBrk="1" hangingPunct="1"/>
            <a:r>
              <a:rPr lang="en-GB" smtClean="0">
                <a:solidFill>
                  <a:srgbClr val="FF0000"/>
                </a:solidFill>
              </a:rPr>
              <a:t>Draw dot and cross diagrams for ionic for ionic compounds</a:t>
            </a:r>
          </a:p>
          <a:p>
            <a:pPr eaLnBrk="1" hangingPunct="1"/>
            <a:r>
              <a:rPr lang="en-GB" smtClean="0"/>
              <a:t>Explain what effects the strength of an ionic bond</a:t>
            </a:r>
          </a:p>
          <a:p>
            <a:pPr eaLnBrk="1" hangingPunct="1"/>
            <a:r>
              <a:rPr lang="en-GB" smtClean="0"/>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5" y="188913"/>
            <a:ext cx="8713788" cy="6480175"/>
          </a:xfrm>
        </p:spPr>
        <p:txBody>
          <a:bodyPr/>
          <a:lstStyle/>
          <a:p>
            <a:pPr algn="ctr">
              <a:buFont typeface="Arial" charset="0"/>
              <a:buNone/>
              <a:defRPr/>
            </a:pPr>
            <a:r>
              <a:rPr lang="en-GB" sz="2000" b="1" u="sng" dirty="0" smtClean="0"/>
              <a:t>Migration of ions</a:t>
            </a:r>
            <a:endParaRPr lang="en-GB" sz="2000" dirty="0" smtClean="0"/>
          </a:p>
          <a:p>
            <a:pPr marL="457200" indent="-457200">
              <a:buFont typeface="+mj-lt"/>
              <a:buAutoNum type="arabicPeriod"/>
              <a:defRPr/>
            </a:pPr>
            <a:r>
              <a:rPr lang="en-GB" sz="2000" dirty="0" smtClean="0"/>
              <a:t>Equipment needed: potassium </a:t>
            </a:r>
            <a:r>
              <a:rPr lang="en-GB" sz="2000" dirty="0" err="1" smtClean="0"/>
              <a:t>manganate</a:t>
            </a:r>
            <a:r>
              <a:rPr lang="en-GB" sz="2000" dirty="0" smtClean="0"/>
              <a:t>, chromatography paper, tweezers, ruler, pencil, 20 V power supply</a:t>
            </a:r>
          </a:p>
          <a:p>
            <a:pPr marL="457200" indent="-457200">
              <a:buFont typeface="+mj-lt"/>
              <a:buAutoNum type="arabicPeriod"/>
              <a:defRPr/>
            </a:pPr>
            <a:r>
              <a:rPr lang="en-GB" sz="2000" dirty="0" smtClean="0"/>
              <a:t>Cut a strip of chromatography paper to the width, but slightly longer than a microscope slide.</a:t>
            </a:r>
          </a:p>
          <a:p>
            <a:pPr marL="457200" indent="-457200">
              <a:buFont typeface="+mj-lt"/>
              <a:buAutoNum type="arabicPeriod"/>
              <a:defRPr/>
            </a:pPr>
            <a:r>
              <a:rPr lang="en-GB" sz="2000" dirty="0" smtClean="0"/>
              <a:t>Mark the middle with a pencil line, moisten with tap water and place on a slide.</a:t>
            </a:r>
          </a:p>
          <a:p>
            <a:pPr marL="457200" indent="-457200">
              <a:buFont typeface="+mj-lt"/>
              <a:buAutoNum type="arabicPeriod"/>
              <a:defRPr/>
            </a:pPr>
            <a:r>
              <a:rPr lang="en-GB" sz="2000" dirty="0" smtClean="0"/>
              <a:t>Use tweezers to place a small crystal of potassium </a:t>
            </a:r>
            <a:r>
              <a:rPr lang="en-GB" sz="2000" dirty="0" err="1" smtClean="0"/>
              <a:t>manganate</a:t>
            </a:r>
            <a:r>
              <a:rPr lang="en-GB" sz="2000" dirty="0" smtClean="0"/>
              <a:t> (VII) in the centre of the paper, and cover with another slide to reduce evaporation.</a:t>
            </a:r>
          </a:p>
          <a:p>
            <a:pPr marL="457200" indent="-457200">
              <a:buFont typeface="+mj-lt"/>
              <a:buAutoNum type="arabicPeriod"/>
              <a:defRPr/>
            </a:pPr>
            <a:r>
              <a:rPr lang="en-GB" sz="2000" dirty="0" smtClean="0"/>
              <a:t>Connect the paper to a 20 DC power supply using crocodile clips and leave for about 20 minutes.</a:t>
            </a:r>
          </a:p>
          <a:p>
            <a:pPr>
              <a:buFont typeface="Arial" charset="0"/>
              <a:buNone/>
              <a:defRPr/>
            </a:pPr>
            <a:r>
              <a:rPr lang="en-GB" sz="2000" dirty="0" smtClean="0"/>
              <a:t> </a:t>
            </a:r>
          </a:p>
          <a:p>
            <a:pPr>
              <a:buFont typeface="Arial" charset="0"/>
              <a:buNone/>
              <a:defRPr/>
            </a:pPr>
            <a:r>
              <a:rPr lang="en-GB" sz="2000" dirty="0" smtClean="0"/>
              <a:t>Record your observations (hint look at what is happening at each electrode).</a:t>
            </a:r>
          </a:p>
          <a:p>
            <a:pPr>
              <a:buFont typeface="Arial" charset="0"/>
              <a:buNone/>
              <a:defRPr/>
            </a:pPr>
            <a:r>
              <a:rPr lang="en-GB" sz="2000" dirty="0" smtClean="0"/>
              <a:t>Use them to answer the questions below:</a:t>
            </a:r>
          </a:p>
          <a:p>
            <a:pPr marL="457200" indent="-457200">
              <a:buFont typeface="+mj-lt"/>
              <a:buAutoNum type="arabicPeriod"/>
              <a:defRPr/>
            </a:pPr>
            <a:r>
              <a:rPr lang="en-GB" sz="2000" dirty="0" smtClean="0"/>
              <a:t>What does the experiment show about the colour of potassium ions?</a:t>
            </a:r>
          </a:p>
          <a:p>
            <a:pPr marL="457200" indent="-457200">
              <a:buFont typeface="+mj-lt"/>
              <a:buAutoNum type="arabicPeriod"/>
              <a:defRPr/>
            </a:pPr>
            <a:r>
              <a:rPr lang="en-GB" sz="2000" dirty="0" smtClean="0"/>
              <a:t>How does this experiment show that ions are charged particles?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GB" smtClean="0"/>
          </a:p>
        </p:txBody>
      </p:sp>
      <p:sp>
        <p:nvSpPr>
          <p:cNvPr id="27651" name="Content Placeholder 2"/>
          <p:cNvSpPr>
            <a:spLocks noGrp="1"/>
          </p:cNvSpPr>
          <p:nvPr>
            <p:ph sz="half" idx="1"/>
          </p:nvPr>
        </p:nvSpPr>
        <p:spPr/>
        <p:txBody>
          <a:bodyPr/>
          <a:lstStyle/>
          <a:p>
            <a:endParaRPr lang="en-GB" smtClean="0"/>
          </a:p>
        </p:txBody>
      </p:sp>
      <p:sp>
        <p:nvSpPr>
          <p:cNvPr id="27652" name="Content Placeholder 3"/>
          <p:cNvSpPr>
            <a:spLocks noGrp="1"/>
          </p:cNvSpPr>
          <p:nvPr>
            <p:ph sz="half" idx="2"/>
          </p:nvPr>
        </p:nvSpPr>
        <p:spPr/>
        <p:txBody>
          <a:bodyPr/>
          <a:lstStyle/>
          <a:p>
            <a:endParaRPr lang="en-GB" smtClean="0"/>
          </a:p>
        </p:txBody>
      </p:sp>
      <p:pic>
        <p:nvPicPr>
          <p:cNvPr id="27653" name="Picture 2"/>
          <p:cNvPicPr>
            <a:picLocks noChangeAspect="1" noChangeArrowheads="1"/>
          </p:cNvPicPr>
          <p:nvPr/>
        </p:nvPicPr>
        <p:blipFill>
          <a:blip r:embed="rId2" cstate="print"/>
          <a:srcRect/>
          <a:stretch>
            <a:fillRect/>
          </a:stretch>
        </p:blipFill>
        <p:spPr bwMode="auto">
          <a:xfrm>
            <a:off x="971550" y="620713"/>
            <a:ext cx="6264275" cy="3902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5" y="188913"/>
            <a:ext cx="8713788" cy="6480175"/>
          </a:xfrm>
        </p:spPr>
        <p:txBody>
          <a:bodyPr/>
          <a:lstStyle/>
          <a:p>
            <a:pPr algn="ctr">
              <a:buFont typeface="Arial" charset="0"/>
              <a:buNone/>
              <a:defRPr/>
            </a:pPr>
            <a:r>
              <a:rPr lang="en-GB" sz="2200" b="1" u="sng" dirty="0" smtClean="0"/>
              <a:t>Migration of ions answers</a:t>
            </a:r>
            <a:endParaRPr lang="en-GB" sz="2200" dirty="0" smtClean="0"/>
          </a:p>
          <a:p>
            <a:pPr>
              <a:buFont typeface="Arial" charset="0"/>
              <a:buNone/>
              <a:defRPr/>
            </a:pPr>
            <a:r>
              <a:rPr lang="en-GB" sz="2200" dirty="0" smtClean="0"/>
              <a:t>Record your observations (hint look at what is happening at each electrode).</a:t>
            </a:r>
          </a:p>
          <a:p>
            <a:pPr>
              <a:buFont typeface="Arial" charset="0"/>
              <a:buNone/>
              <a:defRPr/>
            </a:pPr>
            <a:endParaRPr lang="en-GB" sz="2200" dirty="0" smtClean="0"/>
          </a:p>
          <a:p>
            <a:pPr>
              <a:buFont typeface="Arial" charset="0"/>
              <a:buNone/>
              <a:defRPr/>
            </a:pPr>
            <a:r>
              <a:rPr lang="en-GB" sz="2200" dirty="0" smtClean="0"/>
              <a:t>Use them to answer the questions below:</a:t>
            </a:r>
          </a:p>
          <a:p>
            <a:pPr marL="457200" indent="-457200">
              <a:buFont typeface="Arial" charset="0"/>
              <a:buNone/>
              <a:defRPr/>
            </a:pPr>
            <a:r>
              <a:rPr lang="en-GB" sz="2200" dirty="0" smtClean="0"/>
              <a:t>1) What does the experiment show about the colour of potassium ions?</a:t>
            </a:r>
          </a:p>
          <a:p>
            <a:pPr marL="457200" indent="-457200">
              <a:buFont typeface="Arial" charset="0"/>
              <a:buNone/>
              <a:defRPr/>
            </a:pPr>
            <a:r>
              <a:rPr lang="en-GB" sz="2200" dirty="0" smtClean="0">
                <a:solidFill>
                  <a:srgbClr val="FF0000"/>
                </a:solidFill>
              </a:rPr>
              <a:t>They are colourless</a:t>
            </a:r>
            <a:br>
              <a:rPr lang="en-GB" sz="2200" dirty="0" smtClean="0">
                <a:solidFill>
                  <a:srgbClr val="FF0000"/>
                </a:solidFill>
              </a:rPr>
            </a:br>
            <a:r>
              <a:rPr lang="en-GB" sz="2200" dirty="0" smtClean="0">
                <a:solidFill>
                  <a:srgbClr val="FF0000"/>
                </a:solidFill>
              </a:rPr>
              <a:t>Potassium ions have a 1+ charge. So the potassium ions in the diagram must be moving towards the cathode. Since you can’t see a colourful streak moving in that direction they must be colourless.</a:t>
            </a:r>
            <a:br>
              <a:rPr lang="en-GB" sz="2200" dirty="0" smtClean="0">
                <a:solidFill>
                  <a:srgbClr val="FF0000"/>
                </a:solidFill>
              </a:rPr>
            </a:br>
            <a:endParaRPr lang="en-GB" sz="2200" dirty="0" smtClean="0">
              <a:solidFill>
                <a:srgbClr val="FF0000"/>
              </a:solidFill>
            </a:endParaRPr>
          </a:p>
          <a:p>
            <a:pPr marL="457200" indent="-457200">
              <a:buFont typeface="Arial" charset="0"/>
              <a:buNone/>
              <a:defRPr/>
            </a:pPr>
            <a:r>
              <a:rPr lang="en-GB" sz="2200" dirty="0" smtClean="0"/>
              <a:t>2) How does this experiment show that ions are charged particles?</a:t>
            </a:r>
          </a:p>
          <a:p>
            <a:pPr marL="457200" indent="-457200">
              <a:buFont typeface="Arial" charset="0"/>
              <a:buNone/>
              <a:defRPr/>
            </a:pPr>
            <a:r>
              <a:rPr lang="en-GB" sz="2200" dirty="0" smtClean="0">
                <a:solidFill>
                  <a:srgbClr val="FF0000"/>
                </a:solidFill>
              </a:rPr>
              <a:t>When a current is passed through the solution, the ions/particles move to the oppositely charged electrode.</a:t>
            </a:r>
            <a:endParaRPr lang="en-GB"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GB" smtClean="0"/>
          </a:p>
        </p:txBody>
      </p:sp>
      <p:sp>
        <p:nvSpPr>
          <p:cNvPr id="29699" name="Content Placeholder 2"/>
          <p:cNvSpPr>
            <a:spLocks noGrp="1"/>
          </p:cNvSpPr>
          <p:nvPr>
            <p:ph sz="half" idx="1"/>
          </p:nvPr>
        </p:nvSpPr>
        <p:spPr/>
        <p:txBody>
          <a:bodyPr/>
          <a:lstStyle/>
          <a:p>
            <a:endParaRPr lang="en-GB" smtClean="0"/>
          </a:p>
        </p:txBody>
      </p:sp>
      <p:sp>
        <p:nvSpPr>
          <p:cNvPr id="29700" name="Content Placeholder 3"/>
          <p:cNvSpPr>
            <a:spLocks noGrp="1"/>
          </p:cNvSpPr>
          <p:nvPr>
            <p:ph sz="half" idx="2"/>
          </p:nvPr>
        </p:nvSpPr>
        <p:spPr/>
        <p:txBody>
          <a:bodyPr/>
          <a:lstStyle/>
          <a:p>
            <a:endParaRPr lang="en-GB" smtClean="0"/>
          </a:p>
        </p:txBody>
      </p:sp>
      <p:pic>
        <p:nvPicPr>
          <p:cNvPr id="29701" name="Picture 2"/>
          <p:cNvPicPr>
            <a:picLocks noChangeAspect="1" noChangeArrowheads="1"/>
          </p:cNvPicPr>
          <p:nvPr/>
        </p:nvPicPr>
        <p:blipFill>
          <a:blip r:embed="rId2" cstate="print"/>
          <a:srcRect/>
          <a:stretch>
            <a:fillRect/>
          </a:stretch>
        </p:blipFill>
        <p:spPr bwMode="auto">
          <a:xfrm>
            <a:off x="76200" y="933450"/>
            <a:ext cx="8991600" cy="49911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GB" smtClean="0"/>
          </a:p>
        </p:txBody>
      </p:sp>
      <p:sp>
        <p:nvSpPr>
          <p:cNvPr id="30723" name="Content Placeholder 2"/>
          <p:cNvSpPr>
            <a:spLocks noGrp="1"/>
          </p:cNvSpPr>
          <p:nvPr>
            <p:ph sz="half" idx="1"/>
          </p:nvPr>
        </p:nvSpPr>
        <p:spPr>
          <a:xfrm>
            <a:off x="0" y="1557338"/>
            <a:ext cx="3178175" cy="4525962"/>
          </a:xfrm>
        </p:spPr>
        <p:txBody>
          <a:bodyPr/>
          <a:lstStyle/>
          <a:p>
            <a:pPr>
              <a:buFont typeface="Arial" charset="0"/>
              <a:buNone/>
            </a:pPr>
            <a:r>
              <a:rPr lang="en-GB" smtClean="0"/>
              <a:t>A = Na</a:t>
            </a:r>
            <a:r>
              <a:rPr lang="en-GB" baseline="30000" smtClean="0"/>
              <a:t>+</a:t>
            </a:r>
          </a:p>
          <a:p>
            <a:pPr>
              <a:buFont typeface="Arial" charset="0"/>
              <a:buNone/>
            </a:pPr>
            <a:r>
              <a:rPr lang="en-GB" smtClean="0"/>
              <a:t>B=Cl</a:t>
            </a:r>
            <a:r>
              <a:rPr lang="en-GB" baseline="30000" smtClean="0"/>
              <a:t>-</a:t>
            </a:r>
          </a:p>
          <a:p>
            <a:pPr>
              <a:buFont typeface="Arial" charset="0"/>
              <a:buNone/>
            </a:pPr>
            <a:r>
              <a:rPr lang="en-GB" smtClean="0"/>
              <a:t>High electron density</a:t>
            </a:r>
          </a:p>
          <a:p>
            <a:pPr>
              <a:buFont typeface="Arial" charset="0"/>
              <a:buNone/>
            </a:pPr>
            <a:endParaRPr lang="en-GB" smtClean="0"/>
          </a:p>
          <a:p>
            <a:pPr>
              <a:buFont typeface="Arial" charset="0"/>
              <a:buNone/>
            </a:pPr>
            <a:endParaRPr lang="en-GB" smtClean="0"/>
          </a:p>
          <a:p>
            <a:pPr>
              <a:buFont typeface="Arial" charset="0"/>
              <a:buNone/>
            </a:pPr>
            <a:endParaRPr lang="en-GB" smtClean="0"/>
          </a:p>
          <a:p>
            <a:pPr>
              <a:buFont typeface="Arial" charset="0"/>
              <a:buNone/>
            </a:pPr>
            <a:r>
              <a:rPr lang="en-GB" smtClean="0"/>
              <a:t>Low electron density</a:t>
            </a:r>
          </a:p>
        </p:txBody>
      </p:sp>
      <p:sp>
        <p:nvSpPr>
          <p:cNvPr id="30724" name="Content Placeholder 3"/>
          <p:cNvSpPr>
            <a:spLocks noGrp="1"/>
          </p:cNvSpPr>
          <p:nvPr>
            <p:ph sz="half" idx="2"/>
          </p:nvPr>
        </p:nvSpPr>
        <p:spPr/>
        <p:txBody>
          <a:bodyPr/>
          <a:lstStyle/>
          <a:p>
            <a:endParaRPr lang="en-GB" smtClean="0"/>
          </a:p>
        </p:txBody>
      </p:sp>
      <p:pic>
        <p:nvPicPr>
          <p:cNvPr id="30725" name="Picture 2"/>
          <p:cNvPicPr>
            <a:picLocks noChangeAspect="1" noChangeArrowheads="1"/>
          </p:cNvPicPr>
          <p:nvPr/>
        </p:nvPicPr>
        <p:blipFill>
          <a:blip r:embed="rId2" cstate="print"/>
          <a:srcRect/>
          <a:stretch>
            <a:fillRect/>
          </a:stretch>
        </p:blipFill>
        <p:spPr bwMode="auto">
          <a:xfrm>
            <a:off x="3714750" y="752475"/>
            <a:ext cx="5429250" cy="6105525"/>
          </a:xfrm>
          <a:prstGeom prst="rect">
            <a:avLst/>
          </a:prstGeom>
          <a:noFill/>
          <a:ln w="9525">
            <a:noFill/>
            <a:miter lim="800000"/>
            <a:headEnd/>
            <a:tailEnd/>
          </a:ln>
        </p:spPr>
      </p:pic>
      <p:cxnSp>
        <p:nvCxnSpPr>
          <p:cNvPr id="7" name="Straight Arrow Connector 6"/>
          <p:cNvCxnSpPr/>
          <p:nvPr/>
        </p:nvCxnSpPr>
        <p:spPr>
          <a:xfrm flipV="1">
            <a:off x="2195513" y="2060575"/>
            <a:ext cx="2881312" cy="936625"/>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24075" y="5084763"/>
            <a:ext cx="2087563" cy="576262"/>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63713" y="3357563"/>
            <a:ext cx="3240087" cy="1150937"/>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24075" y="5157788"/>
            <a:ext cx="5040313" cy="935037"/>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half" idx="1"/>
          </p:nvPr>
        </p:nvSpPr>
        <p:spPr>
          <a:xfrm>
            <a:off x="395288" y="404813"/>
            <a:ext cx="8424862" cy="5721350"/>
          </a:xfrm>
        </p:spPr>
        <p:txBody>
          <a:bodyPr/>
          <a:lstStyle/>
          <a:p>
            <a:pPr>
              <a:buFont typeface="Arial" charset="0"/>
              <a:buNone/>
            </a:pPr>
            <a:r>
              <a:rPr lang="en-GB" b="1" smtClean="0"/>
              <a:t>The physical properties of ionic compounds provide evidence that supports the theory of ionic bonding</a:t>
            </a:r>
          </a:p>
          <a:p>
            <a:r>
              <a:rPr lang="en-GB" smtClean="0"/>
              <a:t>High melting points </a:t>
            </a:r>
            <a:r>
              <a:rPr lang="en-GB" smtClean="0">
                <a:sym typeface="Wingdings" pitchFamily="2" charset="2"/>
              </a:rPr>
              <a:t></a:t>
            </a:r>
            <a:r>
              <a:rPr lang="en-GB" smtClean="0"/>
              <a:t> atoms held together by a strong attractions. + and – ions are strongly attracted</a:t>
            </a:r>
          </a:p>
          <a:p>
            <a:endParaRPr lang="en-GB" smtClean="0"/>
          </a:p>
          <a:p>
            <a:r>
              <a:rPr lang="en-GB" smtClean="0"/>
              <a:t>Soluble in water but non polar solvents </a:t>
            </a:r>
            <a:r>
              <a:rPr lang="en-GB" smtClean="0">
                <a:sym typeface="Wingdings" pitchFamily="2" charset="2"/>
              </a:rPr>
              <a:t> particles are charged. Ions are pulled apart by polar molecules, but not non polar molecules.</a:t>
            </a:r>
            <a:endParaRPr lang="en-GB"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t>Explain what effects the strength of an ionic bond</a:t>
            </a:r>
          </a:p>
          <a:p>
            <a:pPr eaLnBrk="1" hangingPunct="1"/>
            <a:r>
              <a:rPr lang="en-GB" smtClean="0">
                <a:solidFill>
                  <a:srgbClr val="FF0000"/>
                </a:solidFill>
              </a:rPr>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7"/>
          <p:cNvPicPr>
            <a:picLocks noChangeAspect="1" noChangeArrowheads="1"/>
          </p:cNvPicPr>
          <p:nvPr/>
        </p:nvPicPr>
        <p:blipFill>
          <a:blip r:embed="rId3" cstate="print"/>
          <a:srcRect/>
          <a:stretch>
            <a:fillRect/>
          </a:stretch>
        </p:blipFill>
        <p:spPr bwMode="auto">
          <a:xfrm>
            <a:off x="441325" y="1433513"/>
            <a:ext cx="8366125" cy="3946525"/>
          </a:xfrm>
          <a:prstGeom prst="rect">
            <a:avLst/>
          </a:prstGeom>
          <a:noFill/>
          <a:ln w="9525">
            <a:noFill/>
            <a:miter lim="800000"/>
            <a:headEnd/>
            <a:tailEnd/>
          </a:ln>
        </p:spPr>
      </p:pic>
      <p:sp>
        <p:nvSpPr>
          <p:cNvPr id="33795" name="TextBox 1"/>
          <p:cNvSpPr txBox="1">
            <a:spLocks noChangeArrowheads="1"/>
          </p:cNvSpPr>
          <p:nvPr/>
        </p:nvSpPr>
        <p:spPr bwMode="auto">
          <a:xfrm>
            <a:off x="8740775" y="1460500"/>
            <a:ext cx="468313" cy="3908425"/>
          </a:xfrm>
          <a:prstGeom prst="rect">
            <a:avLst/>
          </a:prstGeom>
          <a:noFill/>
          <a:ln w="9525">
            <a:noFill/>
            <a:miter lim="800000"/>
            <a:headEnd/>
            <a:tailEnd/>
          </a:ln>
        </p:spPr>
        <p:txBody>
          <a:bodyPr>
            <a:spAutoFit/>
          </a:bodyPr>
          <a:lstStyle/>
          <a:p>
            <a:r>
              <a:rPr lang="en-GB" sz="3200" u="sng">
                <a:latin typeface="Tahoma" pitchFamily="34" charset="0"/>
              </a:rPr>
              <a:t>1</a:t>
            </a:r>
          </a:p>
          <a:p>
            <a:r>
              <a:rPr lang="en-GB" sz="3200" u="sng">
                <a:latin typeface="Tahoma" pitchFamily="34" charset="0"/>
              </a:rPr>
              <a:t>2</a:t>
            </a:r>
          </a:p>
          <a:p>
            <a:endParaRPr lang="en-GB" sz="1600" u="sng">
              <a:latin typeface="Tahoma" pitchFamily="34" charset="0"/>
            </a:endParaRPr>
          </a:p>
          <a:p>
            <a:r>
              <a:rPr lang="en-GB" sz="3200" u="sng">
                <a:latin typeface="Tahoma" pitchFamily="34" charset="0"/>
              </a:rPr>
              <a:t>3</a:t>
            </a:r>
            <a:endParaRPr lang="en-GB" u="sng">
              <a:latin typeface="Tahoma" pitchFamily="34" charset="0"/>
            </a:endParaRPr>
          </a:p>
          <a:p>
            <a:r>
              <a:rPr lang="en-GB" sz="3200" u="sng">
                <a:latin typeface="Tahoma" pitchFamily="34" charset="0"/>
              </a:rPr>
              <a:t>4</a:t>
            </a:r>
          </a:p>
          <a:p>
            <a:r>
              <a:rPr lang="en-GB" sz="3200" u="sng">
                <a:latin typeface="Tahoma" pitchFamily="34" charset="0"/>
              </a:rPr>
              <a:t>5</a:t>
            </a:r>
          </a:p>
          <a:p>
            <a:endParaRPr lang="en-GB" sz="800" u="sng">
              <a:latin typeface="Tahoma" pitchFamily="34" charset="0"/>
            </a:endParaRPr>
          </a:p>
          <a:p>
            <a:r>
              <a:rPr lang="en-GB" sz="3200" u="sng">
                <a:latin typeface="Tahoma" pitchFamily="34" charset="0"/>
              </a:rPr>
              <a:t>6</a:t>
            </a:r>
          </a:p>
          <a:p>
            <a:r>
              <a:rPr lang="en-GB" sz="3200" u="sng">
                <a:latin typeface="Tahoma" pitchFamily="34" charset="0"/>
              </a:rPr>
              <a:t>7</a:t>
            </a:r>
          </a:p>
        </p:txBody>
      </p:sp>
      <p:sp>
        <p:nvSpPr>
          <p:cNvPr id="33796" name="TextBox 2"/>
          <p:cNvSpPr txBox="1">
            <a:spLocks noChangeArrowheads="1"/>
          </p:cNvSpPr>
          <p:nvPr/>
        </p:nvSpPr>
        <p:spPr bwMode="auto">
          <a:xfrm>
            <a:off x="1763713" y="2570163"/>
            <a:ext cx="3455987" cy="523875"/>
          </a:xfrm>
          <a:prstGeom prst="rect">
            <a:avLst/>
          </a:prstGeom>
          <a:noFill/>
          <a:ln w="9525">
            <a:noFill/>
            <a:miter lim="800000"/>
            <a:headEnd/>
            <a:tailEnd/>
          </a:ln>
        </p:spPr>
        <p:txBody>
          <a:bodyPr>
            <a:spAutoFit/>
          </a:bodyPr>
          <a:lstStyle/>
          <a:p>
            <a:r>
              <a:rPr lang="en-GB" sz="2800">
                <a:solidFill>
                  <a:schemeClr val="accent2"/>
                </a:solidFill>
                <a:latin typeface="Tahoma" pitchFamily="34" charset="0"/>
              </a:rPr>
              <a:t>Transition metals</a:t>
            </a:r>
          </a:p>
        </p:txBody>
      </p:sp>
      <p:sp>
        <p:nvSpPr>
          <p:cNvPr id="33797" name="Text Box 4"/>
          <p:cNvSpPr txBox="1">
            <a:spLocks noChangeArrowheads="1"/>
          </p:cNvSpPr>
          <p:nvPr/>
        </p:nvSpPr>
        <p:spPr bwMode="auto">
          <a:xfrm>
            <a:off x="271463" y="5411788"/>
            <a:ext cx="2257425" cy="461962"/>
          </a:xfrm>
          <a:prstGeom prst="rect">
            <a:avLst/>
          </a:prstGeom>
          <a:noFill/>
          <a:ln w="9525">
            <a:noFill/>
            <a:miter lim="800000"/>
            <a:headEnd/>
            <a:tailEnd/>
          </a:ln>
        </p:spPr>
        <p:txBody>
          <a:bodyPr>
            <a:spAutoFit/>
          </a:bodyPr>
          <a:lstStyle/>
          <a:p>
            <a:pPr>
              <a:spcBef>
                <a:spcPct val="50000"/>
              </a:spcBef>
            </a:pPr>
            <a:r>
              <a:rPr lang="en-GB" sz="2400">
                <a:latin typeface="Tahoma" pitchFamily="34" charset="0"/>
              </a:rPr>
              <a:t>Periods (rows)</a:t>
            </a:r>
          </a:p>
        </p:txBody>
      </p:sp>
      <p:cxnSp>
        <p:nvCxnSpPr>
          <p:cNvPr id="7" name="Straight Arrow Connector 6"/>
          <p:cNvCxnSpPr/>
          <p:nvPr/>
        </p:nvCxnSpPr>
        <p:spPr>
          <a:xfrm>
            <a:off x="2457450" y="5640388"/>
            <a:ext cx="575945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799" name="Title 1"/>
          <p:cNvSpPr>
            <a:spLocks/>
          </p:cNvSpPr>
          <p:nvPr/>
        </p:nvSpPr>
        <p:spPr bwMode="auto">
          <a:xfrm>
            <a:off x="231775" y="-3175"/>
            <a:ext cx="8785225" cy="681038"/>
          </a:xfrm>
          <a:prstGeom prst="rect">
            <a:avLst/>
          </a:prstGeom>
          <a:noFill/>
          <a:ln w="9525">
            <a:noFill/>
            <a:miter lim="800000"/>
            <a:headEnd/>
            <a:tailEnd/>
          </a:ln>
        </p:spPr>
        <p:txBody>
          <a:bodyPr anchor="ctr"/>
          <a:lstStyle/>
          <a:p>
            <a:pPr algn="ctr"/>
            <a:r>
              <a:rPr lang="en-GB" sz="3600">
                <a:latin typeface="Tahoma" pitchFamily="34" charset="0"/>
              </a:rPr>
              <a:t>Electrons and the periodic table</a:t>
            </a:r>
          </a:p>
        </p:txBody>
      </p:sp>
      <p:sp>
        <p:nvSpPr>
          <p:cNvPr id="33800" name="Text Box 4"/>
          <p:cNvSpPr txBox="1">
            <a:spLocks noChangeArrowheads="1"/>
          </p:cNvSpPr>
          <p:nvPr/>
        </p:nvSpPr>
        <p:spPr bwMode="auto">
          <a:xfrm>
            <a:off x="0" y="5886450"/>
            <a:ext cx="9144000" cy="908050"/>
          </a:xfrm>
          <a:prstGeom prst="rect">
            <a:avLst/>
          </a:prstGeom>
          <a:noFill/>
          <a:ln w="9525">
            <a:noFill/>
            <a:miter lim="800000"/>
            <a:headEnd/>
            <a:tailEnd/>
          </a:ln>
        </p:spPr>
        <p:txBody>
          <a:bodyPr>
            <a:spAutoFit/>
          </a:bodyPr>
          <a:lstStyle/>
          <a:p>
            <a:pPr>
              <a:spcBef>
                <a:spcPts val="600"/>
              </a:spcBef>
            </a:pPr>
            <a:r>
              <a:rPr lang="en-GB" sz="2400">
                <a:solidFill>
                  <a:srgbClr val="0066FF"/>
                </a:solidFill>
                <a:latin typeface="Tahoma" pitchFamily="34" charset="0"/>
              </a:rPr>
              <a:t>Group number = the number of electrons in the outer shell</a:t>
            </a:r>
          </a:p>
          <a:p>
            <a:pPr>
              <a:spcBef>
                <a:spcPts val="600"/>
              </a:spcBef>
            </a:pPr>
            <a:r>
              <a:rPr lang="en-GB" sz="2400">
                <a:solidFill>
                  <a:srgbClr val="0066FF"/>
                </a:solidFill>
                <a:latin typeface="Tahoma" pitchFamily="34" charset="0"/>
              </a:rPr>
              <a:t>Is there a link between this and the charges on the ions formed?</a:t>
            </a:r>
          </a:p>
        </p:txBody>
      </p:sp>
      <p:sp>
        <p:nvSpPr>
          <p:cNvPr id="33801" name="Text Box 4"/>
          <p:cNvSpPr txBox="1">
            <a:spLocks noChangeArrowheads="1"/>
          </p:cNvSpPr>
          <p:nvPr/>
        </p:nvSpPr>
        <p:spPr bwMode="auto">
          <a:xfrm>
            <a:off x="0" y="600075"/>
            <a:ext cx="2855913" cy="461963"/>
          </a:xfrm>
          <a:prstGeom prst="rect">
            <a:avLst/>
          </a:prstGeom>
          <a:noFill/>
          <a:ln w="9525">
            <a:noFill/>
            <a:miter lim="800000"/>
            <a:headEnd/>
            <a:tailEnd/>
          </a:ln>
        </p:spPr>
        <p:txBody>
          <a:bodyPr>
            <a:spAutoFit/>
          </a:bodyPr>
          <a:lstStyle/>
          <a:p>
            <a:pPr>
              <a:spcBef>
                <a:spcPct val="50000"/>
              </a:spcBef>
            </a:pPr>
            <a:r>
              <a:rPr lang="en-GB" sz="2400">
                <a:solidFill>
                  <a:srgbClr val="0066FF"/>
                </a:solidFill>
                <a:latin typeface="Tahoma" pitchFamily="34" charset="0"/>
              </a:rPr>
              <a:t>Groups (columns)</a:t>
            </a:r>
          </a:p>
        </p:txBody>
      </p:sp>
      <p:cxnSp>
        <p:nvCxnSpPr>
          <p:cNvPr id="19" name="Straight Arrow Connector 18"/>
          <p:cNvCxnSpPr/>
          <p:nvPr/>
        </p:nvCxnSpPr>
        <p:spPr>
          <a:xfrm>
            <a:off x="2627313" y="750888"/>
            <a:ext cx="20637" cy="9429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3" name="TextBox 37"/>
          <p:cNvSpPr txBox="1">
            <a:spLocks noChangeArrowheads="1"/>
          </p:cNvSpPr>
          <p:nvPr/>
        </p:nvSpPr>
        <p:spPr bwMode="auto">
          <a:xfrm>
            <a:off x="-30163" y="1433513"/>
            <a:ext cx="468313" cy="3908425"/>
          </a:xfrm>
          <a:prstGeom prst="rect">
            <a:avLst/>
          </a:prstGeom>
          <a:noFill/>
          <a:ln w="9525">
            <a:noFill/>
            <a:miter lim="800000"/>
            <a:headEnd/>
            <a:tailEnd/>
          </a:ln>
        </p:spPr>
        <p:txBody>
          <a:bodyPr>
            <a:spAutoFit/>
          </a:bodyPr>
          <a:lstStyle/>
          <a:p>
            <a:r>
              <a:rPr lang="en-GB" sz="3200" u="sng">
                <a:latin typeface="Tahoma" pitchFamily="34" charset="0"/>
              </a:rPr>
              <a:t>1</a:t>
            </a:r>
          </a:p>
          <a:p>
            <a:r>
              <a:rPr lang="en-GB" sz="3200" u="sng">
                <a:latin typeface="Tahoma" pitchFamily="34" charset="0"/>
              </a:rPr>
              <a:t>2</a:t>
            </a:r>
          </a:p>
          <a:p>
            <a:endParaRPr lang="en-GB" sz="1600" u="sng">
              <a:latin typeface="Tahoma" pitchFamily="34" charset="0"/>
            </a:endParaRPr>
          </a:p>
          <a:p>
            <a:r>
              <a:rPr lang="en-GB" sz="3200" u="sng">
                <a:latin typeface="Tahoma" pitchFamily="34" charset="0"/>
              </a:rPr>
              <a:t>3</a:t>
            </a:r>
            <a:endParaRPr lang="en-GB" u="sng">
              <a:latin typeface="Tahoma" pitchFamily="34" charset="0"/>
            </a:endParaRPr>
          </a:p>
          <a:p>
            <a:r>
              <a:rPr lang="en-GB" sz="3200" u="sng">
                <a:latin typeface="Tahoma" pitchFamily="34" charset="0"/>
              </a:rPr>
              <a:t>4</a:t>
            </a:r>
          </a:p>
          <a:p>
            <a:r>
              <a:rPr lang="en-GB" sz="3200" u="sng">
                <a:latin typeface="Tahoma" pitchFamily="34" charset="0"/>
              </a:rPr>
              <a:t>5</a:t>
            </a:r>
          </a:p>
          <a:p>
            <a:endParaRPr lang="en-GB" sz="800" u="sng">
              <a:latin typeface="Tahoma" pitchFamily="34" charset="0"/>
            </a:endParaRPr>
          </a:p>
          <a:p>
            <a:r>
              <a:rPr lang="en-GB" sz="3200" u="sng">
                <a:latin typeface="Tahoma" pitchFamily="34" charset="0"/>
              </a:rPr>
              <a:t>6</a:t>
            </a:r>
          </a:p>
          <a:p>
            <a:r>
              <a:rPr lang="en-GB" sz="3200" u="sng">
                <a:latin typeface="Tahoma" pitchFamily="34" charset="0"/>
              </a:rPr>
              <a:t>7</a:t>
            </a:r>
          </a:p>
        </p:txBody>
      </p:sp>
      <p:sp>
        <p:nvSpPr>
          <p:cNvPr id="33804" name="TextBox 40960"/>
          <p:cNvSpPr txBox="1">
            <a:spLocks noChangeArrowheads="1"/>
          </p:cNvSpPr>
          <p:nvPr/>
        </p:nvSpPr>
        <p:spPr bwMode="auto">
          <a:xfrm>
            <a:off x="438150" y="930275"/>
            <a:ext cx="8535988" cy="584200"/>
          </a:xfrm>
          <a:prstGeom prst="rect">
            <a:avLst/>
          </a:prstGeom>
          <a:noFill/>
          <a:ln w="9525">
            <a:noFill/>
            <a:miter lim="800000"/>
            <a:headEnd/>
            <a:tailEnd/>
          </a:ln>
        </p:spPr>
        <p:txBody>
          <a:bodyPr>
            <a:spAutoFit/>
          </a:bodyPr>
          <a:lstStyle/>
          <a:p>
            <a:r>
              <a:rPr lang="en-GB" sz="3200">
                <a:latin typeface="Tahoma" pitchFamily="34" charset="0"/>
              </a:rPr>
              <a:t>1   2						3  4  5  6  7  0</a:t>
            </a:r>
          </a:p>
        </p:txBody>
      </p:sp>
      <p:sp>
        <p:nvSpPr>
          <p:cNvPr id="14" name="Rectangle 13"/>
          <p:cNvSpPr/>
          <p:nvPr/>
        </p:nvSpPr>
        <p:spPr>
          <a:xfrm>
            <a:off x="1400175" y="3054350"/>
            <a:ext cx="4611688" cy="2357438"/>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2" name="Group 14"/>
          <p:cNvGrpSpPr>
            <a:grpSpLocks/>
          </p:cNvGrpSpPr>
          <p:nvPr/>
        </p:nvGrpSpPr>
        <p:grpSpPr bwMode="auto">
          <a:xfrm>
            <a:off x="6011863" y="2033588"/>
            <a:ext cx="1873250" cy="2808287"/>
            <a:chOff x="6011863" y="1772816"/>
            <a:chExt cx="1872505" cy="2808312"/>
          </a:xfrm>
        </p:grpSpPr>
        <p:cxnSp>
          <p:nvCxnSpPr>
            <p:cNvPr id="16" name="Elbow Connector 15"/>
            <p:cNvCxnSpPr/>
            <p:nvPr/>
          </p:nvCxnSpPr>
          <p:spPr>
            <a:xfrm rot="16200000" flipH="1">
              <a:off x="5691097" y="2093582"/>
              <a:ext cx="1073160" cy="431628"/>
            </a:xfrm>
            <a:prstGeom prst="bent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43491" y="2845976"/>
              <a:ext cx="5046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48116" y="2845976"/>
              <a:ext cx="0" cy="5826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48115" y="3428593"/>
              <a:ext cx="431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79744" y="3428593"/>
              <a:ext cx="0" cy="557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79744" y="3985811"/>
              <a:ext cx="5046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84368" y="3985811"/>
              <a:ext cx="0" cy="5953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95288" y="0"/>
            <a:ext cx="8229600" cy="836613"/>
          </a:xfrm>
        </p:spPr>
        <p:txBody>
          <a:bodyPr/>
          <a:lstStyle/>
          <a:p>
            <a:pPr eaLnBrk="1" hangingPunct="1"/>
            <a:r>
              <a:rPr lang="en-GB" smtClean="0"/>
              <a:t>Charge on the ions</a:t>
            </a:r>
          </a:p>
        </p:txBody>
      </p:sp>
      <p:sp>
        <p:nvSpPr>
          <p:cNvPr id="34819" name="Text Box 3"/>
          <p:cNvSpPr txBox="1">
            <a:spLocks noChangeArrowheads="1"/>
          </p:cNvSpPr>
          <p:nvPr/>
        </p:nvSpPr>
        <p:spPr bwMode="auto">
          <a:xfrm>
            <a:off x="323850" y="784225"/>
            <a:ext cx="8496300" cy="1200150"/>
          </a:xfrm>
          <a:prstGeom prst="rect">
            <a:avLst/>
          </a:prstGeom>
          <a:noFill/>
          <a:ln w="9525" algn="ctr">
            <a:noFill/>
            <a:miter lim="800000"/>
            <a:headEnd/>
            <a:tailEnd/>
          </a:ln>
        </p:spPr>
        <p:txBody>
          <a:bodyPr>
            <a:spAutoFit/>
          </a:bodyPr>
          <a:lstStyle/>
          <a:p>
            <a:r>
              <a:rPr lang="en-GB" sz="2400">
                <a:latin typeface="Tahoma" pitchFamily="34" charset="0"/>
              </a:rPr>
              <a:t>Look at the table below</a:t>
            </a:r>
          </a:p>
          <a:p>
            <a:endParaRPr lang="en-GB" sz="2400">
              <a:latin typeface="Tahoma" pitchFamily="34" charset="0"/>
            </a:endParaRPr>
          </a:p>
          <a:p>
            <a:r>
              <a:rPr lang="en-GB" sz="2400">
                <a:latin typeface="Tahoma" pitchFamily="34" charset="0"/>
              </a:rPr>
              <a:t>What do you notice about the charges that the ions form?</a:t>
            </a:r>
          </a:p>
        </p:txBody>
      </p:sp>
      <p:sp>
        <p:nvSpPr>
          <p:cNvPr id="34820" name="Text Box 72"/>
          <p:cNvSpPr txBox="1">
            <a:spLocks noChangeArrowheads="1"/>
          </p:cNvSpPr>
          <p:nvPr/>
        </p:nvSpPr>
        <p:spPr bwMode="auto">
          <a:xfrm>
            <a:off x="2459038"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1</a:t>
            </a:r>
          </a:p>
        </p:txBody>
      </p:sp>
      <p:sp>
        <p:nvSpPr>
          <p:cNvPr id="34821" name="Text Box 74"/>
          <p:cNvSpPr txBox="1">
            <a:spLocks noChangeArrowheads="1"/>
          </p:cNvSpPr>
          <p:nvPr/>
        </p:nvSpPr>
        <p:spPr bwMode="auto">
          <a:xfrm>
            <a:off x="3146425"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2</a:t>
            </a:r>
          </a:p>
        </p:txBody>
      </p:sp>
      <p:sp>
        <p:nvSpPr>
          <p:cNvPr id="34822" name="Text Box 75"/>
          <p:cNvSpPr txBox="1">
            <a:spLocks noChangeArrowheads="1"/>
          </p:cNvSpPr>
          <p:nvPr/>
        </p:nvSpPr>
        <p:spPr bwMode="auto">
          <a:xfrm>
            <a:off x="3833813"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3</a:t>
            </a:r>
          </a:p>
        </p:txBody>
      </p:sp>
      <p:sp>
        <p:nvSpPr>
          <p:cNvPr id="34823" name="Text Box 76"/>
          <p:cNvSpPr txBox="1">
            <a:spLocks noChangeArrowheads="1"/>
          </p:cNvSpPr>
          <p:nvPr/>
        </p:nvSpPr>
        <p:spPr bwMode="auto">
          <a:xfrm>
            <a:off x="4522788"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4</a:t>
            </a:r>
          </a:p>
        </p:txBody>
      </p:sp>
      <p:sp>
        <p:nvSpPr>
          <p:cNvPr id="34824" name="Text Box 77"/>
          <p:cNvSpPr txBox="1">
            <a:spLocks noChangeArrowheads="1"/>
          </p:cNvSpPr>
          <p:nvPr/>
        </p:nvSpPr>
        <p:spPr bwMode="auto">
          <a:xfrm>
            <a:off x="5210175"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5</a:t>
            </a:r>
          </a:p>
        </p:txBody>
      </p:sp>
      <p:sp>
        <p:nvSpPr>
          <p:cNvPr id="34825" name="Text Box 78"/>
          <p:cNvSpPr txBox="1">
            <a:spLocks noChangeArrowheads="1"/>
          </p:cNvSpPr>
          <p:nvPr/>
        </p:nvSpPr>
        <p:spPr bwMode="auto">
          <a:xfrm>
            <a:off x="5899150"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6</a:t>
            </a:r>
          </a:p>
        </p:txBody>
      </p:sp>
      <p:sp>
        <p:nvSpPr>
          <p:cNvPr id="34826" name="Text Box 79"/>
          <p:cNvSpPr txBox="1">
            <a:spLocks noChangeArrowheads="1"/>
          </p:cNvSpPr>
          <p:nvPr/>
        </p:nvSpPr>
        <p:spPr bwMode="auto">
          <a:xfrm>
            <a:off x="6804025"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7</a:t>
            </a:r>
          </a:p>
        </p:txBody>
      </p:sp>
      <p:sp>
        <p:nvSpPr>
          <p:cNvPr id="34827" name="Text Box 80"/>
          <p:cNvSpPr txBox="1">
            <a:spLocks noChangeArrowheads="1"/>
          </p:cNvSpPr>
          <p:nvPr/>
        </p:nvSpPr>
        <p:spPr bwMode="auto">
          <a:xfrm>
            <a:off x="7667625" y="2924175"/>
            <a:ext cx="892175" cy="457200"/>
          </a:xfrm>
          <a:prstGeom prst="rect">
            <a:avLst/>
          </a:prstGeom>
          <a:noFill/>
          <a:ln w="9525" algn="ctr">
            <a:noFill/>
            <a:miter lim="800000"/>
            <a:headEnd/>
            <a:tailEnd/>
          </a:ln>
        </p:spPr>
        <p:txBody>
          <a:bodyPr>
            <a:spAutoFit/>
          </a:bodyPr>
          <a:lstStyle/>
          <a:p>
            <a:pPr algn="ctr"/>
            <a:r>
              <a:rPr lang="en-GB" sz="2400">
                <a:latin typeface="Tahoma" pitchFamily="34" charset="0"/>
              </a:rPr>
              <a:t>8/0</a:t>
            </a:r>
          </a:p>
        </p:txBody>
      </p:sp>
      <p:sp>
        <p:nvSpPr>
          <p:cNvPr id="34828" name="Text Box 81"/>
          <p:cNvSpPr txBox="1">
            <a:spLocks noChangeArrowheads="1"/>
          </p:cNvSpPr>
          <p:nvPr/>
        </p:nvSpPr>
        <p:spPr bwMode="auto">
          <a:xfrm>
            <a:off x="2268538" y="3789363"/>
            <a:ext cx="644525" cy="461962"/>
          </a:xfrm>
          <a:prstGeom prst="rect">
            <a:avLst/>
          </a:prstGeom>
          <a:noFill/>
          <a:ln w="9525" algn="ctr">
            <a:noFill/>
            <a:miter lim="800000"/>
            <a:headEnd/>
            <a:tailEnd/>
          </a:ln>
        </p:spPr>
        <p:txBody>
          <a:bodyPr>
            <a:spAutoFit/>
          </a:bodyPr>
          <a:lstStyle/>
          <a:p>
            <a:pPr algn="ctr"/>
            <a:r>
              <a:rPr lang="en-GB" sz="2400">
                <a:latin typeface="Tahoma" pitchFamily="34" charset="0"/>
              </a:rPr>
              <a:t>1+</a:t>
            </a:r>
          </a:p>
        </p:txBody>
      </p:sp>
      <p:sp>
        <p:nvSpPr>
          <p:cNvPr id="34829" name="Text Box 82"/>
          <p:cNvSpPr txBox="1">
            <a:spLocks noChangeArrowheads="1"/>
          </p:cNvSpPr>
          <p:nvPr/>
        </p:nvSpPr>
        <p:spPr bwMode="auto">
          <a:xfrm>
            <a:off x="3059113" y="3789363"/>
            <a:ext cx="644525" cy="461962"/>
          </a:xfrm>
          <a:prstGeom prst="rect">
            <a:avLst/>
          </a:prstGeom>
          <a:noFill/>
          <a:ln w="9525" algn="ctr">
            <a:noFill/>
            <a:miter lim="800000"/>
            <a:headEnd/>
            <a:tailEnd/>
          </a:ln>
        </p:spPr>
        <p:txBody>
          <a:bodyPr>
            <a:spAutoFit/>
          </a:bodyPr>
          <a:lstStyle/>
          <a:p>
            <a:pPr algn="ctr"/>
            <a:r>
              <a:rPr lang="en-GB" sz="2400">
                <a:latin typeface="Tahoma" pitchFamily="34" charset="0"/>
              </a:rPr>
              <a:t>2+</a:t>
            </a:r>
          </a:p>
        </p:txBody>
      </p:sp>
      <p:sp>
        <p:nvSpPr>
          <p:cNvPr id="34830" name="Text Box 83"/>
          <p:cNvSpPr txBox="1">
            <a:spLocks noChangeArrowheads="1"/>
          </p:cNvSpPr>
          <p:nvPr/>
        </p:nvSpPr>
        <p:spPr bwMode="auto">
          <a:xfrm>
            <a:off x="3836988" y="3803650"/>
            <a:ext cx="644525" cy="461963"/>
          </a:xfrm>
          <a:prstGeom prst="rect">
            <a:avLst/>
          </a:prstGeom>
          <a:noFill/>
          <a:ln w="9525" algn="ctr">
            <a:noFill/>
            <a:miter lim="800000"/>
            <a:headEnd/>
            <a:tailEnd/>
          </a:ln>
        </p:spPr>
        <p:txBody>
          <a:bodyPr>
            <a:spAutoFit/>
          </a:bodyPr>
          <a:lstStyle/>
          <a:p>
            <a:pPr algn="ctr"/>
            <a:r>
              <a:rPr lang="en-GB" sz="2400">
                <a:latin typeface="Tahoma" pitchFamily="34" charset="0"/>
              </a:rPr>
              <a:t>3+</a:t>
            </a:r>
          </a:p>
        </p:txBody>
      </p:sp>
      <p:sp>
        <p:nvSpPr>
          <p:cNvPr id="34831" name="Text Box 84"/>
          <p:cNvSpPr txBox="1">
            <a:spLocks noChangeArrowheads="1"/>
          </p:cNvSpPr>
          <p:nvPr/>
        </p:nvSpPr>
        <p:spPr bwMode="auto">
          <a:xfrm>
            <a:off x="4414838" y="3803650"/>
            <a:ext cx="874712" cy="457200"/>
          </a:xfrm>
          <a:prstGeom prst="rect">
            <a:avLst/>
          </a:prstGeom>
          <a:noFill/>
          <a:ln w="9525" algn="ctr">
            <a:noFill/>
            <a:miter lim="800000"/>
            <a:headEnd/>
            <a:tailEnd/>
          </a:ln>
        </p:spPr>
        <p:txBody>
          <a:bodyPr>
            <a:spAutoFit/>
          </a:bodyPr>
          <a:lstStyle/>
          <a:p>
            <a:pPr algn="ctr"/>
            <a:r>
              <a:rPr lang="en-GB" sz="2400">
                <a:latin typeface="Tahoma" pitchFamily="34" charset="0"/>
              </a:rPr>
              <a:t>N/A</a:t>
            </a:r>
          </a:p>
        </p:txBody>
      </p:sp>
      <p:sp>
        <p:nvSpPr>
          <p:cNvPr id="34832" name="Text Box 85"/>
          <p:cNvSpPr txBox="1">
            <a:spLocks noChangeArrowheads="1"/>
          </p:cNvSpPr>
          <p:nvPr/>
        </p:nvSpPr>
        <p:spPr bwMode="auto">
          <a:xfrm>
            <a:off x="5216525" y="3803650"/>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3-</a:t>
            </a:r>
          </a:p>
        </p:txBody>
      </p:sp>
      <p:sp>
        <p:nvSpPr>
          <p:cNvPr id="34833" name="Text Box 86"/>
          <p:cNvSpPr txBox="1">
            <a:spLocks noChangeArrowheads="1"/>
          </p:cNvSpPr>
          <p:nvPr/>
        </p:nvSpPr>
        <p:spPr bwMode="auto">
          <a:xfrm>
            <a:off x="5905500" y="3803650"/>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2-</a:t>
            </a:r>
          </a:p>
        </p:txBody>
      </p:sp>
      <p:sp>
        <p:nvSpPr>
          <p:cNvPr id="34834" name="Text Box 87"/>
          <p:cNvSpPr txBox="1">
            <a:spLocks noChangeArrowheads="1"/>
          </p:cNvSpPr>
          <p:nvPr/>
        </p:nvSpPr>
        <p:spPr bwMode="auto">
          <a:xfrm>
            <a:off x="6948488" y="3789363"/>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1-</a:t>
            </a:r>
          </a:p>
        </p:txBody>
      </p:sp>
      <p:sp>
        <p:nvSpPr>
          <p:cNvPr id="34835" name="Text Box 88"/>
          <p:cNvSpPr txBox="1">
            <a:spLocks noChangeArrowheads="1"/>
          </p:cNvSpPr>
          <p:nvPr/>
        </p:nvSpPr>
        <p:spPr bwMode="auto">
          <a:xfrm>
            <a:off x="7451725" y="3789363"/>
            <a:ext cx="962025" cy="457200"/>
          </a:xfrm>
          <a:prstGeom prst="rect">
            <a:avLst/>
          </a:prstGeom>
          <a:noFill/>
          <a:ln w="9525" algn="ctr">
            <a:noFill/>
            <a:miter lim="800000"/>
            <a:headEnd/>
            <a:tailEnd/>
          </a:ln>
        </p:spPr>
        <p:txBody>
          <a:bodyPr>
            <a:spAutoFit/>
          </a:bodyPr>
          <a:lstStyle/>
          <a:p>
            <a:pPr algn="ctr"/>
            <a:r>
              <a:rPr lang="en-GB" sz="2400">
                <a:latin typeface="Tahoma" pitchFamily="34" charset="0"/>
              </a:rPr>
              <a:t>N/A</a:t>
            </a:r>
          </a:p>
        </p:txBody>
      </p:sp>
      <p:sp>
        <p:nvSpPr>
          <p:cNvPr id="34836" name="Text Box 89"/>
          <p:cNvSpPr txBox="1">
            <a:spLocks noChangeArrowheads="1"/>
          </p:cNvSpPr>
          <p:nvPr/>
        </p:nvSpPr>
        <p:spPr bwMode="auto">
          <a:xfrm>
            <a:off x="2195513" y="4652963"/>
            <a:ext cx="863600" cy="457200"/>
          </a:xfrm>
          <a:prstGeom prst="rect">
            <a:avLst/>
          </a:prstGeom>
          <a:noFill/>
          <a:ln w="9525" algn="ctr">
            <a:noFill/>
            <a:miter lim="800000"/>
            <a:headEnd/>
            <a:tailEnd/>
          </a:ln>
        </p:spPr>
        <p:txBody>
          <a:bodyPr>
            <a:spAutoFit/>
          </a:bodyPr>
          <a:lstStyle/>
          <a:p>
            <a:pPr algn="ctr"/>
            <a:r>
              <a:rPr lang="en-GB" sz="2400">
                <a:latin typeface="Tahoma" pitchFamily="34" charset="0"/>
              </a:rPr>
              <a:t>Na</a:t>
            </a:r>
            <a:r>
              <a:rPr lang="en-GB" sz="2400" baseline="30000">
                <a:latin typeface="Tahoma" pitchFamily="34" charset="0"/>
              </a:rPr>
              <a:t>+</a:t>
            </a:r>
          </a:p>
        </p:txBody>
      </p:sp>
      <p:sp>
        <p:nvSpPr>
          <p:cNvPr id="34837" name="Text Box 90"/>
          <p:cNvSpPr txBox="1">
            <a:spLocks noChangeArrowheads="1"/>
          </p:cNvSpPr>
          <p:nvPr/>
        </p:nvSpPr>
        <p:spPr bwMode="auto">
          <a:xfrm>
            <a:off x="3735388" y="4667250"/>
            <a:ext cx="841375" cy="457200"/>
          </a:xfrm>
          <a:prstGeom prst="rect">
            <a:avLst/>
          </a:prstGeom>
          <a:noFill/>
          <a:ln w="9525" algn="ctr">
            <a:noFill/>
            <a:miter lim="800000"/>
            <a:headEnd/>
            <a:tailEnd/>
          </a:ln>
        </p:spPr>
        <p:txBody>
          <a:bodyPr>
            <a:spAutoFit/>
          </a:bodyPr>
          <a:lstStyle/>
          <a:p>
            <a:pPr algn="ctr"/>
            <a:r>
              <a:rPr lang="en-GB" sz="2400">
                <a:latin typeface="Tahoma" pitchFamily="34" charset="0"/>
              </a:rPr>
              <a:t>Al</a:t>
            </a:r>
            <a:r>
              <a:rPr lang="en-GB" sz="2400" baseline="30000">
                <a:latin typeface="Tahoma" pitchFamily="34" charset="0"/>
              </a:rPr>
              <a:t>3+</a:t>
            </a:r>
          </a:p>
        </p:txBody>
      </p:sp>
      <p:sp>
        <p:nvSpPr>
          <p:cNvPr id="34838" name="Text Box 91"/>
          <p:cNvSpPr txBox="1">
            <a:spLocks noChangeArrowheads="1"/>
          </p:cNvSpPr>
          <p:nvPr/>
        </p:nvSpPr>
        <p:spPr bwMode="auto">
          <a:xfrm>
            <a:off x="7740650" y="4652963"/>
            <a:ext cx="830263" cy="457200"/>
          </a:xfrm>
          <a:prstGeom prst="rect">
            <a:avLst/>
          </a:prstGeom>
          <a:noFill/>
          <a:ln w="9525" algn="ctr">
            <a:noFill/>
            <a:miter lim="800000"/>
            <a:headEnd/>
            <a:tailEnd/>
          </a:ln>
        </p:spPr>
        <p:txBody>
          <a:bodyPr>
            <a:spAutoFit/>
          </a:bodyPr>
          <a:lstStyle/>
          <a:p>
            <a:pPr algn="ctr"/>
            <a:r>
              <a:rPr lang="en-GB" sz="2400">
                <a:latin typeface="Tahoma" pitchFamily="34" charset="0"/>
              </a:rPr>
              <a:t>N/A</a:t>
            </a:r>
            <a:endParaRPr lang="en-GB" sz="2400" baseline="30000">
              <a:latin typeface="Tahoma" pitchFamily="34" charset="0"/>
            </a:endParaRPr>
          </a:p>
        </p:txBody>
      </p:sp>
      <p:sp>
        <p:nvSpPr>
          <p:cNvPr id="34839" name="Text Box 92"/>
          <p:cNvSpPr txBox="1">
            <a:spLocks noChangeArrowheads="1"/>
          </p:cNvSpPr>
          <p:nvPr/>
        </p:nvSpPr>
        <p:spPr bwMode="auto">
          <a:xfrm>
            <a:off x="4464050" y="4667250"/>
            <a:ext cx="819150" cy="457200"/>
          </a:xfrm>
          <a:prstGeom prst="rect">
            <a:avLst/>
          </a:prstGeom>
          <a:noFill/>
          <a:ln w="9525" algn="ctr">
            <a:noFill/>
            <a:miter lim="800000"/>
            <a:headEnd/>
            <a:tailEnd/>
          </a:ln>
        </p:spPr>
        <p:txBody>
          <a:bodyPr>
            <a:spAutoFit/>
          </a:bodyPr>
          <a:lstStyle/>
          <a:p>
            <a:pPr algn="ctr"/>
            <a:r>
              <a:rPr lang="en-GB" sz="2400">
                <a:latin typeface="Tahoma" pitchFamily="34" charset="0"/>
              </a:rPr>
              <a:t>N/A</a:t>
            </a:r>
            <a:endParaRPr lang="en-GB" sz="2400" baseline="30000">
              <a:latin typeface="Tahoma" pitchFamily="34" charset="0"/>
            </a:endParaRPr>
          </a:p>
        </p:txBody>
      </p:sp>
      <p:sp>
        <p:nvSpPr>
          <p:cNvPr id="34840" name="Text Box 93"/>
          <p:cNvSpPr txBox="1">
            <a:spLocks noChangeArrowheads="1"/>
          </p:cNvSpPr>
          <p:nvPr/>
        </p:nvSpPr>
        <p:spPr bwMode="auto">
          <a:xfrm>
            <a:off x="5173663" y="4667250"/>
            <a:ext cx="742950" cy="457200"/>
          </a:xfrm>
          <a:prstGeom prst="rect">
            <a:avLst/>
          </a:prstGeom>
          <a:noFill/>
          <a:ln w="9525" algn="ctr">
            <a:noFill/>
            <a:miter lim="800000"/>
            <a:headEnd/>
            <a:tailEnd/>
          </a:ln>
        </p:spPr>
        <p:txBody>
          <a:bodyPr>
            <a:spAutoFit/>
          </a:bodyPr>
          <a:lstStyle/>
          <a:p>
            <a:pPr algn="ctr"/>
            <a:r>
              <a:rPr lang="en-GB" sz="2400">
                <a:latin typeface="Tahoma" pitchFamily="34" charset="0"/>
              </a:rPr>
              <a:t>N</a:t>
            </a:r>
            <a:r>
              <a:rPr lang="en-GB" sz="2400" baseline="30000">
                <a:latin typeface="Tahoma" pitchFamily="34" charset="0"/>
              </a:rPr>
              <a:t>3-</a:t>
            </a:r>
          </a:p>
        </p:txBody>
      </p:sp>
      <p:sp>
        <p:nvSpPr>
          <p:cNvPr id="34841" name="Text Box 94"/>
          <p:cNvSpPr txBox="1">
            <a:spLocks noChangeArrowheads="1"/>
          </p:cNvSpPr>
          <p:nvPr/>
        </p:nvSpPr>
        <p:spPr bwMode="auto">
          <a:xfrm>
            <a:off x="6084888" y="4724400"/>
            <a:ext cx="731837" cy="457200"/>
          </a:xfrm>
          <a:prstGeom prst="rect">
            <a:avLst/>
          </a:prstGeom>
          <a:noFill/>
          <a:ln w="9525" algn="ctr">
            <a:noFill/>
            <a:miter lim="800000"/>
            <a:headEnd/>
            <a:tailEnd/>
          </a:ln>
        </p:spPr>
        <p:txBody>
          <a:bodyPr>
            <a:spAutoFit/>
          </a:bodyPr>
          <a:lstStyle/>
          <a:p>
            <a:pPr algn="ctr"/>
            <a:r>
              <a:rPr lang="en-GB" sz="2400">
                <a:latin typeface="Tahoma" pitchFamily="34" charset="0"/>
              </a:rPr>
              <a:t>O</a:t>
            </a:r>
            <a:r>
              <a:rPr lang="en-GB" sz="2400" baseline="30000">
                <a:latin typeface="Tahoma" pitchFamily="34" charset="0"/>
              </a:rPr>
              <a:t>2-</a:t>
            </a:r>
          </a:p>
        </p:txBody>
      </p:sp>
      <p:sp>
        <p:nvSpPr>
          <p:cNvPr id="34842" name="Text Box 95"/>
          <p:cNvSpPr txBox="1">
            <a:spLocks noChangeArrowheads="1"/>
          </p:cNvSpPr>
          <p:nvPr/>
        </p:nvSpPr>
        <p:spPr bwMode="auto">
          <a:xfrm>
            <a:off x="6875463" y="4724400"/>
            <a:ext cx="646112" cy="457200"/>
          </a:xfrm>
          <a:prstGeom prst="rect">
            <a:avLst/>
          </a:prstGeom>
          <a:noFill/>
          <a:ln w="9525" algn="ctr">
            <a:noFill/>
            <a:miter lim="800000"/>
            <a:headEnd/>
            <a:tailEnd/>
          </a:ln>
        </p:spPr>
        <p:txBody>
          <a:bodyPr>
            <a:spAutoFit/>
          </a:bodyPr>
          <a:lstStyle/>
          <a:p>
            <a:pPr algn="ctr"/>
            <a:r>
              <a:rPr lang="en-GB" sz="2400">
                <a:latin typeface="Tahoma" pitchFamily="34" charset="0"/>
              </a:rPr>
              <a:t>F</a:t>
            </a:r>
            <a:r>
              <a:rPr lang="en-GB" sz="2400" baseline="30000">
                <a:latin typeface="Tahoma" pitchFamily="34" charset="0"/>
              </a:rPr>
              <a:t>-</a:t>
            </a:r>
          </a:p>
        </p:txBody>
      </p:sp>
      <p:sp>
        <p:nvSpPr>
          <p:cNvPr id="34843" name="Text Box 96"/>
          <p:cNvSpPr txBox="1">
            <a:spLocks noChangeArrowheads="1"/>
          </p:cNvSpPr>
          <p:nvPr/>
        </p:nvSpPr>
        <p:spPr bwMode="auto">
          <a:xfrm>
            <a:off x="2916238" y="4652963"/>
            <a:ext cx="979487" cy="457200"/>
          </a:xfrm>
          <a:prstGeom prst="rect">
            <a:avLst/>
          </a:prstGeom>
          <a:noFill/>
          <a:ln w="9525" algn="ctr">
            <a:noFill/>
            <a:miter lim="800000"/>
            <a:headEnd/>
            <a:tailEnd/>
          </a:ln>
        </p:spPr>
        <p:txBody>
          <a:bodyPr>
            <a:spAutoFit/>
          </a:bodyPr>
          <a:lstStyle/>
          <a:p>
            <a:pPr algn="ctr"/>
            <a:r>
              <a:rPr lang="en-GB" sz="2400">
                <a:latin typeface="Tahoma" pitchFamily="34" charset="0"/>
              </a:rPr>
              <a:t>Mg</a:t>
            </a:r>
            <a:r>
              <a:rPr lang="en-GB" sz="2400" baseline="30000">
                <a:latin typeface="Tahoma" pitchFamily="34" charset="0"/>
              </a:rPr>
              <a:t>2+</a:t>
            </a:r>
          </a:p>
        </p:txBody>
      </p:sp>
      <p:grpSp>
        <p:nvGrpSpPr>
          <p:cNvPr id="2" name="Group 103"/>
          <p:cNvGrpSpPr>
            <a:grpSpLocks/>
          </p:cNvGrpSpPr>
          <p:nvPr/>
        </p:nvGrpSpPr>
        <p:grpSpPr bwMode="auto">
          <a:xfrm>
            <a:off x="539750" y="2711450"/>
            <a:ext cx="7920038" cy="2779713"/>
            <a:chOff x="672" y="1708"/>
            <a:chExt cx="4350" cy="1751"/>
          </a:xfrm>
        </p:grpSpPr>
        <p:sp>
          <p:nvSpPr>
            <p:cNvPr id="34845" name="Line 59"/>
            <p:cNvSpPr>
              <a:spLocks noChangeShapeType="1"/>
            </p:cNvSpPr>
            <p:nvPr/>
          </p:nvSpPr>
          <p:spPr bwMode="auto">
            <a:xfrm>
              <a:off x="1536" y="1708"/>
              <a:ext cx="0" cy="1648"/>
            </a:xfrm>
            <a:prstGeom prst="line">
              <a:avLst/>
            </a:prstGeom>
            <a:noFill/>
            <a:ln w="25400">
              <a:solidFill>
                <a:srgbClr val="FF6600"/>
              </a:solidFill>
              <a:round/>
              <a:headEnd/>
              <a:tailEnd/>
            </a:ln>
          </p:spPr>
          <p:txBody>
            <a:bodyPr>
              <a:spAutoFit/>
            </a:bodyPr>
            <a:lstStyle/>
            <a:p>
              <a:endParaRPr lang="en-GB"/>
            </a:p>
          </p:txBody>
        </p:sp>
        <p:sp>
          <p:nvSpPr>
            <p:cNvPr id="34846" name="Line 65"/>
            <p:cNvSpPr>
              <a:spLocks noChangeShapeType="1"/>
            </p:cNvSpPr>
            <p:nvPr/>
          </p:nvSpPr>
          <p:spPr bwMode="auto">
            <a:xfrm>
              <a:off x="1970" y="1708"/>
              <a:ext cx="0" cy="1648"/>
            </a:xfrm>
            <a:prstGeom prst="line">
              <a:avLst/>
            </a:prstGeom>
            <a:noFill/>
            <a:ln w="25400">
              <a:solidFill>
                <a:srgbClr val="FF6600"/>
              </a:solidFill>
              <a:round/>
              <a:headEnd/>
              <a:tailEnd/>
            </a:ln>
          </p:spPr>
          <p:txBody>
            <a:bodyPr>
              <a:spAutoFit/>
            </a:bodyPr>
            <a:lstStyle/>
            <a:p>
              <a:endParaRPr lang="en-GB"/>
            </a:p>
          </p:txBody>
        </p:sp>
        <p:sp>
          <p:nvSpPr>
            <p:cNvPr id="34847" name="Line 66"/>
            <p:cNvSpPr>
              <a:spLocks noChangeShapeType="1"/>
            </p:cNvSpPr>
            <p:nvPr/>
          </p:nvSpPr>
          <p:spPr bwMode="auto">
            <a:xfrm>
              <a:off x="2404" y="1708"/>
              <a:ext cx="0" cy="1648"/>
            </a:xfrm>
            <a:prstGeom prst="line">
              <a:avLst/>
            </a:prstGeom>
            <a:noFill/>
            <a:ln w="25400">
              <a:solidFill>
                <a:srgbClr val="FF6600"/>
              </a:solidFill>
              <a:round/>
              <a:headEnd/>
              <a:tailEnd/>
            </a:ln>
          </p:spPr>
          <p:txBody>
            <a:bodyPr>
              <a:spAutoFit/>
            </a:bodyPr>
            <a:lstStyle/>
            <a:p>
              <a:endParaRPr lang="en-GB"/>
            </a:p>
          </p:txBody>
        </p:sp>
        <p:sp>
          <p:nvSpPr>
            <p:cNvPr id="34848" name="Line 67"/>
            <p:cNvSpPr>
              <a:spLocks noChangeShapeType="1"/>
            </p:cNvSpPr>
            <p:nvPr/>
          </p:nvSpPr>
          <p:spPr bwMode="auto">
            <a:xfrm>
              <a:off x="2838" y="1708"/>
              <a:ext cx="0" cy="1648"/>
            </a:xfrm>
            <a:prstGeom prst="line">
              <a:avLst/>
            </a:prstGeom>
            <a:noFill/>
            <a:ln w="25400">
              <a:solidFill>
                <a:srgbClr val="FF6600"/>
              </a:solidFill>
              <a:round/>
              <a:headEnd/>
              <a:tailEnd/>
            </a:ln>
          </p:spPr>
          <p:txBody>
            <a:bodyPr>
              <a:spAutoFit/>
            </a:bodyPr>
            <a:lstStyle/>
            <a:p>
              <a:endParaRPr lang="en-GB"/>
            </a:p>
          </p:txBody>
        </p:sp>
        <p:sp>
          <p:nvSpPr>
            <p:cNvPr id="34849" name="Line 68"/>
            <p:cNvSpPr>
              <a:spLocks noChangeShapeType="1"/>
            </p:cNvSpPr>
            <p:nvPr/>
          </p:nvSpPr>
          <p:spPr bwMode="auto">
            <a:xfrm>
              <a:off x="3273" y="1708"/>
              <a:ext cx="0" cy="1648"/>
            </a:xfrm>
            <a:prstGeom prst="line">
              <a:avLst/>
            </a:prstGeom>
            <a:noFill/>
            <a:ln w="25400">
              <a:solidFill>
                <a:srgbClr val="FF6600"/>
              </a:solidFill>
              <a:round/>
              <a:headEnd/>
              <a:tailEnd/>
            </a:ln>
          </p:spPr>
          <p:txBody>
            <a:bodyPr>
              <a:spAutoFit/>
            </a:bodyPr>
            <a:lstStyle/>
            <a:p>
              <a:endParaRPr lang="en-GB"/>
            </a:p>
          </p:txBody>
        </p:sp>
        <p:sp>
          <p:nvSpPr>
            <p:cNvPr id="34850" name="Line 69"/>
            <p:cNvSpPr>
              <a:spLocks noChangeShapeType="1"/>
            </p:cNvSpPr>
            <p:nvPr/>
          </p:nvSpPr>
          <p:spPr bwMode="auto">
            <a:xfrm>
              <a:off x="3707" y="1708"/>
              <a:ext cx="0" cy="1648"/>
            </a:xfrm>
            <a:prstGeom prst="line">
              <a:avLst/>
            </a:prstGeom>
            <a:noFill/>
            <a:ln w="25400">
              <a:solidFill>
                <a:srgbClr val="FF6600"/>
              </a:solidFill>
              <a:round/>
              <a:headEnd/>
              <a:tailEnd/>
            </a:ln>
          </p:spPr>
          <p:txBody>
            <a:bodyPr>
              <a:spAutoFit/>
            </a:bodyPr>
            <a:lstStyle/>
            <a:p>
              <a:endParaRPr lang="en-GB"/>
            </a:p>
          </p:txBody>
        </p:sp>
        <p:sp>
          <p:nvSpPr>
            <p:cNvPr id="34851" name="Line 70"/>
            <p:cNvSpPr>
              <a:spLocks noChangeShapeType="1"/>
            </p:cNvSpPr>
            <p:nvPr/>
          </p:nvSpPr>
          <p:spPr bwMode="auto">
            <a:xfrm>
              <a:off x="4141" y="1708"/>
              <a:ext cx="0" cy="1648"/>
            </a:xfrm>
            <a:prstGeom prst="line">
              <a:avLst/>
            </a:prstGeom>
            <a:noFill/>
            <a:ln w="25400">
              <a:solidFill>
                <a:srgbClr val="FF6600"/>
              </a:solidFill>
              <a:round/>
              <a:headEnd/>
              <a:tailEnd/>
            </a:ln>
          </p:spPr>
          <p:txBody>
            <a:bodyPr>
              <a:spAutoFit/>
            </a:bodyPr>
            <a:lstStyle/>
            <a:p>
              <a:endParaRPr lang="en-GB"/>
            </a:p>
          </p:txBody>
        </p:sp>
        <p:sp>
          <p:nvSpPr>
            <p:cNvPr id="34852" name="Line 71"/>
            <p:cNvSpPr>
              <a:spLocks noChangeShapeType="1"/>
            </p:cNvSpPr>
            <p:nvPr/>
          </p:nvSpPr>
          <p:spPr bwMode="auto">
            <a:xfrm>
              <a:off x="4576" y="1708"/>
              <a:ext cx="0" cy="1648"/>
            </a:xfrm>
            <a:prstGeom prst="line">
              <a:avLst/>
            </a:prstGeom>
            <a:noFill/>
            <a:ln w="25400">
              <a:solidFill>
                <a:srgbClr val="FF6600"/>
              </a:solidFill>
              <a:round/>
              <a:headEnd/>
              <a:tailEnd/>
            </a:ln>
          </p:spPr>
          <p:txBody>
            <a:bodyPr>
              <a:spAutoFit/>
            </a:bodyPr>
            <a:lstStyle/>
            <a:p>
              <a:endParaRPr lang="en-GB"/>
            </a:p>
          </p:txBody>
        </p:sp>
        <p:grpSp>
          <p:nvGrpSpPr>
            <p:cNvPr id="3" name="Group 102"/>
            <p:cNvGrpSpPr>
              <a:grpSpLocks/>
            </p:cNvGrpSpPr>
            <p:nvPr/>
          </p:nvGrpSpPr>
          <p:grpSpPr bwMode="auto">
            <a:xfrm>
              <a:off x="672" y="1848"/>
              <a:ext cx="4350" cy="1611"/>
              <a:chOff x="672" y="1848"/>
              <a:chExt cx="4350" cy="1611"/>
            </a:xfrm>
          </p:grpSpPr>
          <p:sp>
            <p:nvSpPr>
              <p:cNvPr id="34854" name="AutoShape 58"/>
              <p:cNvSpPr>
                <a:spLocks noChangeArrowheads="1"/>
              </p:cNvSpPr>
              <p:nvPr/>
            </p:nvSpPr>
            <p:spPr bwMode="auto">
              <a:xfrm>
                <a:off x="684" y="2377"/>
                <a:ext cx="848" cy="299"/>
              </a:xfrm>
              <a:prstGeom prst="roundRect">
                <a:avLst>
                  <a:gd name="adj" fmla="val 5190"/>
                </a:avLst>
              </a:prstGeom>
              <a:solidFill>
                <a:srgbClr val="FFC197"/>
              </a:solidFill>
              <a:ln w="9525" algn="ctr">
                <a:noFill/>
                <a:round/>
                <a:headEnd/>
                <a:tailEnd/>
              </a:ln>
            </p:spPr>
            <p:txBody>
              <a:bodyPr anchor="ctr">
                <a:spAutoFit/>
              </a:bodyPr>
              <a:lstStyle/>
              <a:p>
                <a:endParaRPr lang="en-GB" sz="2400">
                  <a:latin typeface="Tahoma" pitchFamily="34" charset="0"/>
                </a:endParaRPr>
              </a:p>
            </p:txBody>
          </p:sp>
          <p:sp>
            <p:nvSpPr>
              <p:cNvPr id="34855" name="AutoShape 57"/>
              <p:cNvSpPr>
                <a:spLocks noChangeArrowheads="1"/>
              </p:cNvSpPr>
              <p:nvPr/>
            </p:nvSpPr>
            <p:spPr bwMode="auto">
              <a:xfrm>
                <a:off x="680" y="2385"/>
                <a:ext cx="4328" cy="294"/>
              </a:xfrm>
              <a:prstGeom prst="roundRect">
                <a:avLst>
                  <a:gd name="adj" fmla="val 2194"/>
                </a:avLst>
              </a:prstGeom>
              <a:noFill/>
              <a:ln w="38100" algn="ctr">
                <a:solidFill>
                  <a:srgbClr val="FF6600"/>
                </a:solidFill>
                <a:round/>
                <a:headEnd/>
                <a:tailEnd/>
              </a:ln>
            </p:spPr>
            <p:txBody>
              <a:bodyPr anchor="ctr">
                <a:spAutoFit/>
              </a:bodyPr>
              <a:lstStyle/>
              <a:p>
                <a:endParaRPr lang="en-GB" sz="2400">
                  <a:latin typeface="Tahoma" pitchFamily="34" charset="0"/>
                </a:endParaRPr>
              </a:p>
            </p:txBody>
          </p:sp>
          <p:sp>
            <p:nvSpPr>
              <p:cNvPr id="34856" name="Text Box 62"/>
              <p:cNvSpPr txBox="1">
                <a:spLocks noChangeArrowheads="1"/>
              </p:cNvSpPr>
              <p:nvPr/>
            </p:nvSpPr>
            <p:spPr bwMode="auto">
              <a:xfrm>
                <a:off x="672" y="1848"/>
                <a:ext cx="840" cy="288"/>
              </a:xfrm>
              <a:prstGeom prst="rect">
                <a:avLst/>
              </a:prstGeom>
              <a:noFill/>
              <a:ln w="9525" algn="ctr">
                <a:noFill/>
                <a:miter lim="800000"/>
                <a:headEnd/>
                <a:tailEnd/>
              </a:ln>
            </p:spPr>
            <p:txBody>
              <a:bodyPr>
                <a:spAutoFit/>
              </a:bodyPr>
              <a:lstStyle/>
              <a:p>
                <a:r>
                  <a:rPr lang="en-GB" sz="2400" b="1">
                    <a:latin typeface="Tahoma" pitchFamily="34" charset="0"/>
                  </a:rPr>
                  <a:t>Group</a:t>
                </a:r>
              </a:p>
            </p:txBody>
          </p:sp>
          <p:sp>
            <p:nvSpPr>
              <p:cNvPr id="34857" name="Text Box 63"/>
              <p:cNvSpPr txBox="1">
                <a:spLocks noChangeArrowheads="1"/>
              </p:cNvSpPr>
              <p:nvPr/>
            </p:nvSpPr>
            <p:spPr bwMode="auto">
              <a:xfrm>
                <a:off x="672" y="2396"/>
                <a:ext cx="840" cy="288"/>
              </a:xfrm>
              <a:prstGeom prst="rect">
                <a:avLst/>
              </a:prstGeom>
              <a:noFill/>
              <a:ln w="9525" algn="ctr">
                <a:noFill/>
                <a:miter lim="800000"/>
                <a:headEnd/>
                <a:tailEnd/>
              </a:ln>
            </p:spPr>
            <p:txBody>
              <a:bodyPr>
                <a:spAutoFit/>
              </a:bodyPr>
              <a:lstStyle/>
              <a:p>
                <a:r>
                  <a:rPr lang="en-GB" sz="2400" b="1">
                    <a:latin typeface="Tahoma" pitchFamily="34" charset="0"/>
                  </a:rPr>
                  <a:t>Charge</a:t>
                </a:r>
              </a:p>
            </p:txBody>
          </p:sp>
          <p:sp>
            <p:nvSpPr>
              <p:cNvPr id="34858" name="Text Box 64"/>
              <p:cNvSpPr txBox="1">
                <a:spLocks noChangeArrowheads="1"/>
              </p:cNvSpPr>
              <p:nvPr/>
            </p:nvSpPr>
            <p:spPr bwMode="auto">
              <a:xfrm>
                <a:off x="672" y="2936"/>
                <a:ext cx="920" cy="523"/>
              </a:xfrm>
              <a:prstGeom prst="rect">
                <a:avLst/>
              </a:prstGeom>
              <a:noFill/>
              <a:ln w="9525" algn="ctr">
                <a:noFill/>
                <a:miter lim="800000"/>
                <a:headEnd/>
                <a:tailEnd/>
              </a:ln>
            </p:spPr>
            <p:txBody>
              <a:bodyPr>
                <a:spAutoFit/>
              </a:bodyPr>
              <a:lstStyle/>
              <a:p>
                <a:r>
                  <a:rPr lang="en-GB" sz="2400" b="1">
                    <a:latin typeface="Tahoma" pitchFamily="34" charset="0"/>
                  </a:rPr>
                  <a:t>Example</a:t>
                </a:r>
              </a:p>
            </p:txBody>
          </p:sp>
          <p:sp>
            <p:nvSpPr>
              <p:cNvPr id="34859" name="Line 60"/>
              <p:cNvSpPr>
                <a:spLocks noChangeShapeType="1"/>
              </p:cNvSpPr>
              <p:nvPr/>
            </p:nvSpPr>
            <p:spPr bwMode="auto">
              <a:xfrm>
                <a:off x="672" y="2264"/>
                <a:ext cx="4336" cy="0"/>
              </a:xfrm>
              <a:prstGeom prst="line">
                <a:avLst/>
              </a:prstGeom>
              <a:noFill/>
              <a:ln w="25400">
                <a:solidFill>
                  <a:srgbClr val="FF6600"/>
                </a:solidFill>
                <a:round/>
                <a:headEnd/>
                <a:tailEnd/>
              </a:ln>
            </p:spPr>
            <p:txBody>
              <a:bodyPr>
                <a:spAutoFit/>
              </a:bodyPr>
              <a:lstStyle/>
              <a:p>
                <a:endParaRPr lang="en-GB"/>
              </a:p>
            </p:txBody>
          </p:sp>
          <p:sp>
            <p:nvSpPr>
              <p:cNvPr id="34860" name="Line 61"/>
              <p:cNvSpPr>
                <a:spLocks noChangeShapeType="1"/>
              </p:cNvSpPr>
              <p:nvPr/>
            </p:nvSpPr>
            <p:spPr bwMode="auto">
              <a:xfrm>
                <a:off x="680" y="2816"/>
                <a:ext cx="4342" cy="6"/>
              </a:xfrm>
              <a:prstGeom prst="line">
                <a:avLst/>
              </a:prstGeom>
              <a:noFill/>
              <a:ln w="25400">
                <a:solidFill>
                  <a:srgbClr val="FF6600"/>
                </a:solidFill>
                <a:round/>
                <a:headEnd/>
                <a:tailEnd/>
              </a:ln>
            </p:spPr>
            <p:txBody>
              <a:bodyPr>
                <a:spAutoFit/>
              </a:bodyPr>
              <a:lstStyle/>
              <a:p>
                <a:endParaRPr lang="en-GB"/>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250825" y="188913"/>
            <a:ext cx="7489825" cy="6480175"/>
          </a:xfrm>
        </p:spPr>
        <p:txBody>
          <a:bodyPr rtlCol="0">
            <a:normAutofit fontScale="85000" lnSpcReduction="20000"/>
          </a:bodyPr>
          <a:lstStyle/>
          <a:p>
            <a:pPr algn="ctr" eaLnBrk="1" fontAlgn="auto" hangingPunct="1">
              <a:spcAft>
                <a:spcPts val="0"/>
              </a:spcAft>
              <a:buFont typeface="Arial" pitchFamily="34" charset="0"/>
              <a:buNone/>
              <a:defRPr/>
            </a:pPr>
            <a:r>
              <a:rPr lang="en-GB" b="1" u="sng" dirty="0" smtClean="0"/>
              <a:t>GCSE recall</a:t>
            </a:r>
          </a:p>
          <a:p>
            <a:pPr eaLnBrk="1" fontAlgn="auto" hangingPunct="1">
              <a:spcAft>
                <a:spcPts val="0"/>
              </a:spcAft>
              <a:buFont typeface="Arial" pitchFamily="34" charset="0"/>
              <a:buChar char="•"/>
              <a:defRPr/>
            </a:pPr>
            <a:r>
              <a:rPr lang="en-GB" dirty="0" smtClean="0"/>
              <a:t>What is special about the electron configuration of the Noble gases?</a:t>
            </a:r>
          </a:p>
          <a:p>
            <a:pPr eaLnBrk="1" fontAlgn="auto" hangingPunct="1">
              <a:spcAft>
                <a:spcPts val="0"/>
              </a:spcAft>
              <a:buFont typeface="Arial" pitchFamily="34" charset="0"/>
              <a:buChar char="•"/>
              <a:defRPr/>
            </a:pPr>
            <a:r>
              <a:rPr lang="en-GB" b="1" dirty="0" smtClean="0">
                <a:solidFill>
                  <a:schemeClr val="bg1">
                    <a:lumMod val="95000"/>
                  </a:schemeClr>
                </a:solidFill>
              </a:rPr>
              <a:t>They all have full outer shells:</a:t>
            </a:r>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endParaRPr lang="en-GB" dirty="0" smtClean="0"/>
          </a:p>
          <a:p>
            <a:pPr eaLnBrk="1" fontAlgn="auto" hangingPunct="1">
              <a:spcAft>
                <a:spcPts val="0"/>
              </a:spcAft>
              <a:buFont typeface="Arial" pitchFamily="34" charset="0"/>
              <a:buChar char="•"/>
              <a:defRPr/>
            </a:pPr>
            <a:r>
              <a:rPr lang="en-GB" dirty="0" smtClean="0"/>
              <a:t>Predict the type of bonding in the following compounds (give reasons):</a:t>
            </a:r>
          </a:p>
          <a:p>
            <a:pPr eaLnBrk="1" fontAlgn="auto" hangingPunct="1">
              <a:spcAft>
                <a:spcPts val="0"/>
              </a:spcAft>
              <a:buFont typeface="Arial" pitchFamily="34" charset="0"/>
              <a:buNone/>
              <a:defRPr/>
            </a:pPr>
            <a:r>
              <a:rPr lang="en-GB" dirty="0" smtClean="0"/>
              <a:t>CO</a:t>
            </a:r>
          </a:p>
          <a:p>
            <a:pPr eaLnBrk="1" fontAlgn="auto" hangingPunct="1">
              <a:spcAft>
                <a:spcPts val="0"/>
              </a:spcAft>
              <a:buFont typeface="Arial" pitchFamily="34" charset="0"/>
              <a:buNone/>
              <a:defRPr/>
            </a:pPr>
            <a:r>
              <a:rPr lang="en-GB" dirty="0" err="1" smtClean="0"/>
              <a:t>NaCl</a:t>
            </a:r>
            <a:endParaRPr lang="en-GB" dirty="0" smtClean="0"/>
          </a:p>
        </p:txBody>
      </p:sp>
      <p:pic>
        <p:nvPicPr>
          <p:cNvPr id="43012" name="Picture 4" descr="S691813_aw_019"/>
          <p:cNvPicPr>
            <a:picLocks noChangeAspect="1" noChangeArrowheads="1"/>
          </p:cNvPicPr>
          <p:nvPr/>
        </p:nvPicPr>
        <p:blipFill>
          <a:blip r:embed="rId2" cstate="print"/>
          <a:srcRect/>
          <a:stretch>
            <a:fillRect/>
          </a:stretch>
        </p:blipFill>
        <p:spPr bwMode="auto">
          <a:xfrm>
            <a:off x="7956550" y="260350"/>
            <a:ext cx="873125" cy="5410200"/>
          </a:xfrm>
          <a:prstGeom prst="rect">
            <a:avLst/>
          </a:prstGeom>
          <a:noFill/>
          <a:ln w="9525">
            <a:noFill/>
            <a:miter lim="800000"/>
            <a:headEnd/>
            <a:tailEnd/>
          </a:ln>
        </p:spPr>
      </p:pic>
      <p:pic>
        <p:nvPicPr>
          <p:cNvPr id="43013" name="Picture 5" descr="S691813_aw_020"/>
          <p:cNvPicPr>
            <a:picLocks noChangeAspect="1" noChangeArrowheads="1"/>
          </p:cNvPicPr>
          <p:nvPr/>
        </p:nvPicPr>
        <p:blipFill>
          <a:blip r:embed="rId3" cstate="print"/>
          <a:srcRect/>
          <a:stretch>
            <a:fillRect/>
          </a:stretch>
        </p:blipFill>
        <p:spPr bwMode="auto">
          <a:xfrm>
            <a:off x="468313" y="1844675"/>
            <a:ext cx="5299075" cy="2476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GB" smtClean="0"/>
          </a:p>
        </p:txBody>
      </p:sp>
      <p:sp>
        <p:nvSpPr>
          <p:cNvPr id="3" name="Content Placeholder 2"/>
          <p:cNvSpPr>
            <a:spLocks noGrp="1"/>
          </p:cNvSpPr>
          <p:nvPr>
            <p:ph idx="1"/>
          </p:nvPr>
        </p:nvSpPr>
        <p:spPr>
          <a:xfrm>
            <a:off x="179388" y="3573463"/>
            <a:ext cx="8507412" cy="3024187"/>
          </a:xfrm>
        </p:spPr>
        <p:txBody>
          <a:bodyPr rtlCol="0">
            <a:normAutofit fontScale="92500" lnSpcReduction="20000"/>
          </a:bodyPr>
          <a:lstStyle/>
          <a:p>
            <a:pPr eaLnBrk="1" fontAlgn="auto" hangingPunct="1">
              <a:spcAft>
                <a:spcPts val="0"/>
              </a:spcAft>
              <a:buFont typeface="Arial" pitchFamily="34" charset="0"/>
              <a:buChar char="•"/>
              <a:defRPr/>
            </a:pPr>
            <a:r>
              <a:rPr lang="en-GB" sz="2800" dirty="0" smtClean="0"/>
              <a:t>Each sodium atom has lost one electron to obtain the electron configuration of the noble gas, neon:</a:t>
            </a:r>
          </a:p>
          <a:p>
            <a:pPr algn="ctr" eaLnBrk="1" fontAlgn="auto" hangingPunct="1">
              <a:spcAft>
                <a:spcPts val="0"/>
              </a:spcAft>
              <a:buFont typeface="Arial" pitchFamily="34" charset="0"/>
              <a:buNone/>
              <a:defRPr/>
            </a:pPr>
            <a:r>
              <a:rPr lang="en-GB" sz="2800" dirty="0" smtClean="0"/>
              <a:t>2Na </a:t>
            </a:r>
            <a:r>
              <a:rPr lang="en-GB" sz="2800" dirty="0" smtClean="0">
                <a:sym typeface="Wingdings" pitchFamily="2" charset="2"/>
              </a:rPr>
              <a:t> 2Na+  2e</a:t>
            </a:r>
            <a:r>
              <a:rPr lang="en-GB" sz="2800" baseline="30000" dirty="0" smtClean="0">
                <a:sym typeface="Wingdings" pitchFamily="2" charset="2"/>
              </a:rPr>
              <a:t>-</a:t>
            </a:r>
          </a:p>
          <a:p>
            <a:pPr algn="ctr" eaLnBrk="1" fontAlgn="auto" hangingPunct="1">
              <a:spcAft>
                <a:spcPts val="0"/>
              </a:spcAft>
              <a:buFont typeface="Arial" pitchFamily="34" charset="0"/>
              <a:buNone/>
              <a:defRPr/>
            </a:pPr>
            <a:r>
              <a:rPr lang="en-GB" sz="2800" dirty="0" smtClean="0">
                <a:sym typeface="Wingdings" pitchFamily="2" charset="2"/>
              </a:rPr>
              <a:t>1s</a:t>
            </a:r>
            <a:r>
              <a:rPr lang="en-GB" sz="2800" baseline="30000" dirty="0" smtClean="0">
                <a:sym typeface="Wingdings" pitchFamily="2" charset="2"/>
              </a:rPr>
              <a:t>2</a:t>
            </a:r>
            <a:r>
              <a:rPr lang="en-GB" sz="2800" dirty="0" smtClean="0">
                <a:sym typeface="Wingdings" pitchFamily="2" charset="2"/>
              </a:rPr>
              <a:t>2s</a:t>
            </a:r>
            <a:r>
              <a:rPr lang="en-GB" sz="2800" baseline="30000" dirty="0" smtClean="0">
                <a:sym typeface="Wingdings" pitchFamily="2" charset="2"/>
              </a:rPr>
              <a:t>2</a:t>
            </a:r>
            <a:r>
              <a:rPr lang="en-GB" sz="2800" dirty="0" smtClean="0">
                <a:sym typeface="Wingdings" pitchFamily="2" charset="2"/>
              </a:rPr>
              <a:t>2p</a:t>
            </a:r>
            <a:r>
              <a:rPr lang="en-GB" sz="2800" baseline="30000" dirty="0" smtClean="0">
                <a:sym typeface="Wingdings" pitchFamily="2" charset="2"/>
              </a:rPr>
              <a:t>6</a:t>
            </a:r>
            <a:r>
              <a:rPr lang="en-GB" sz="2800" dirty="0" smtClean="0">
                <a:sym typeface="Wingdings" pitchFamily="2" charset="2"/>
              </a:rPr>
              <a:t>3s</a:t>
            </a:r>
            <a:r>
              <a:rPr lang="en-GB" sz="2800" baseline="30000" dirty="0" smtClean="0">
                <a:sym typeface="Wingdings" pitchFamily="2" charset="2"/>
              </a:rPr>
              <a:t>1</a:t>
            </a:r>
            <a:r>
              <a:rPr lang="en-GB" sz="2800" dirty="0" smtClean="0">
                <a:sym typeface="Wingdings" pitchFamily="2" charset="2"/>
              </a:rPr>
              <a:t>  1s</a:t>
            </a:r>
            <a:r>
              <a:rPr lang="en-GB" sz="2800" baseline="30000" dirty="0" smtClean="0">
                <a:sym typeface="Wingdings" pitchFamily="2" charset="2"/>
              </a:rPr>
              <a:t>2</a:t>
            </a:r>
            <a:r>
              <a:rPr lang="en-GB" sz="2800" dirty="0" smtClean="0">
                <a:sym typeface="Wingdings" pitchFamily="2" charset="2"/>
              </a:rPr>
              <a:t>2s</a:t>
            </a:r>
            <a:r>
              <a:rPr lang="en-GB" sz="2800" baseline="30000" dirty="0" smtClean="0">
                <a:sym typeface="Wingdings" pitchFamily="2" charset="2"/>
              </a:rPr>
              <a:t>2</a:t>
            </a:r>
            <a:r>
              <a:rPr lang="en-GB" sz="2800" dirty="0" smtClean="0">
                <a:sym typeface="Wingdings" pitchFamily="2" charset="2"/>
              </a:rPr>
              <a:t>2p</a:t>
            </a:r>
            <a:r>
              <a:rPr lang="en-GB" sz="2800" baseline="30000" dirty="0" smtClean="0">
                <a:sym typeface="Wingdings" pitchFamily="2" charset="2"/>
              </a:rPr>
              <a:t>6</a:t>
            </a:r>
          </a:p>
          <a:p>
            <a:pPr eaLnBrk="1" fontAlgn="auto" hangingPunct="1">
              <a:spcAft>
                <a:spcPts val="0"/>
              </a:spcAft>
              <a:buFont typeface="Arial" pitchFamily="34" charset="0"/>
              <a:buChar char="•"/>
              <a:defRPr/>
            </a:pPr>
            <a:r>
              <a:rPr lang="en-GB" sz="2800" dirty="0" smtClean="0">
                <a:sym typeface="Wingdings" pitchFamily="2" charset="2"/>
              </a:rPr>
              <a:t>An oxygen atom has gained two electrons to obtain the electron configuration of the noble gas neon too</a:t>
            </a:r>
          </a:p>
          <a:p>
            <a:pPr algn="ctr" eaLnBrk="1" fontAlgn="auto" hangingPunct="1">
              <a:spcAft>
                <a:spcPts val="0"/>
              </a:spcAft>
              <a:buFont typeface="Arial" pitchFamily="34" charset="0"/>
              <a:buNone/>
              <a:defRPr/>
            </a:pPr>
            <a:r>
              <a:rPr lang="en-GB" sz="2800" dirty="0" smtClean="0"/>
              <a:t>O + </a:t>
            </a:r>
            <a:r>
              <a:rPr lang="en-GB" sz="2800" dirty="0" smtClean="0">
                <a:sym typeface="Wingdings" pitchFamily="2" charset="2"/>
              </a:rPr>
              <a:t>2e</a:t>
            </a:r>
            <a:r>
              <a:rPr lang="en-GB" sz="2800" baseline="30000" dirty="0" smtClean="0">
                <a:sym typeface="Wingdings" pitchFamily="2" charset="2"/>
              </a:rPr>
              <a:t>-</a:t>
            </a:r>
            <a:r>
              <a:rPr lang="en-GB" sz="2800" dirty="0" smtClean="0"/>
              <a:t> </a:t>
            </a:r>
            <a:r>
              <a:rPr lang="en-GB" sz="2800" dirty="0" smtClean="0">
                <a:sym typeface="Wingdings" pitchFamily="2" charset="2"/>
              </a:rPr>
              <a:t> O</a:t>
            </a:r>
            <a:r>
              <a:rPr lang="en-GB" sz="2800" baseline="30000" dirty="0" smtClean="0">
                <a:sym typeface="Wingdings" pitchFamily="2" charset="2"/>
              </a:rPr>
              <a:t>2-</a:t>
            </a:r>
          </a:p>
          <a:p>
            <a:pPr algn="ctr" eaLnBrk="1" fontAlgn="auto" hangingPunct="1">
              <a:spcAft>
                <a:spcPts val="0"/>
              </a:spcAft>
              <a:buFont typeface="Arial" pitchFamily="34" charset="0"/>
              <a:buNone/>
              <a:defRPr/>
            </a:pPr>
            <a:r>
              <a:rPr lang="en-GB" sz="2800" dirty="0" smtClean="0">
                <a:sym typeface="Wingdings" pitchFamily="2" charset="2"/>
              </a:rPr>
              <a:t>1s</a:t>
            </a:r>
            <a:r>
              <a:rPr lang="en-GB" sz="2800" baseline="30000" dirty="0" smtClean="0">
                <a:sym typeface="Wingdings" pitchFamily="2" charset="2"/>
              </a:rPr>
              <a:t>2</a:t>
            </a:r>
            <a:r>
              <a:rPr lang="en-GB" sz="2800" dirty="0" smtClean="0">
                <a:sym typeface="Wingdings" pitchFamily="2" charset="2"/>
              </a:rPr>
              <a:t>2s</a:t>
            </a:r>
            <a:r>
              <a:rPr lang="en-GB" sz="2800" baseline="30000" dirty="0" smtClean="0">
                <a:sym typeface="Wingdings" pitchFamily="2" charset="2"/>
              </a:rPr>
              <a:t>2</a:t>
            </a:r>
            <a:r>
              <a:rPr lang="en-GB" sz="2800" dirty="0" smtClean="0">
                <a:sym typeface="Wingdings" pitchFamily="2" charset="2"/>
              </a:rPr>
              <a:t>2p</a:t>
            </a:r>
            <a:r>
              <a:rPr lang="en-GB" sz="2800" baseline="30000" dirty="0" smtClean="0">
                <a:sym typeface="Wingdings" pitchFamily="2" charset="2"/>
              </a:rPr>
              <a:t>4</a:t>
            </a:r>
            <a:r>
              <a:rPr lang="en-GB" sz="2800" dirty="0" smtClean="0">
                <a:sym typeface="Wingdings" pitchFamily="2" charset="2"/>
              </a:rPr>
              <a:t>  1s</a:t>
            </a:r>
            <a:r>
              <a:rPr lang="en-GB" sz="2800" baseline="30000" dirty="0" smtClean="0">
                <a:sym typeface="Wingdings" pitchFamily="2" charset="2"/>
              </a:rPr>
              <a:t>2</a:t>
            </a:r>
            <a:r>
              <a:rPr lang="en-GB" sz="2800" dirty="0" smtClean="0">
                <a:sym typeface="Wingdings" pitchFamily="2" charset="2"/>
              </a:rPr>
              <a:t>2s</a:t>
            </a:r>
            <a:r>
              <a:rPr lang="en-GB" sz="2800" baseline="30000" dirty="0" smtClean="0">
                <a:sym typeface="Wingdings" pitchFamily="2" charset="2"/>
              </a:rPr>
              <a:t>2</a:t>
            </a:r>
            <a:r>
              <a:rPr lang="en-GB" sz="2800" dirty="0" smtClean="0">
                <a:sym typeface="Wingdings" pitchFamily="2" charset="2"/>
              </a:rPr>
              <a:t>2p</a:t>
            </a:r>
            <a:r>
              <a:rPr lang="en-GB" sz="2800" baseline="30000" dirty="0" smtClean="0">
                <a:sym typeface="Wingdings" pitchFamily="2" charset="2"/>
              </a:rPr>
              <a:t>6</a:t>
            </a:r>
          </a:p>
        </p:txBody>
      </p:sp>
      <p:pic>
        <p:nvPicPr>
          <p:cNvPr id="35844" name="Picture 4" descr="S691813_aw_021"/>
          <p:cNvPicPr>
            <a:picLocks noChangeAspect="1" noChangeArrowheads="1"/>
          </p:cNvPicPr>
          <p:nvPr/>
        </p:nvPicPr>
        <p:blipFill>
          <a:blip r:embed="rId2" cstate="print"/>
          <a:srcRect/>
          <a:stretch>
            <a:fillRect/>
          </a:stretch>
        </p:blipFill>
        <p:spPr bwMode="auto">
          <a:xfrm>
            <a:off x="0" y="0"/>
            <a:ext cx="8915400" cy="329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95288" y="0"/>
            <a:ext cx="8229600" cy="836613"/>
          </a:xfrm>
        </p:spPr>
        <p:txBody>
          <a:bodyPr/>
          <a:lstStyle/>
          <a:p>
            <a:pPr eaLnBrk="1" hangingPunct="1"/>
            <a:r>
              <a:rPr lang="en-GB" smtClean="0"/>
              <a:t>Charge on the ions</a:t>
            </a:r>
          </a:p>
        </p:txBody>
      </p:sp>
      <p:sp>
        <p:nvSpPr>
          <p:cNvPr id="36867" name="Text Box 3"/>
          <p:cNvSpPr txBox="1">
            <a:spLocks noChangeArrowheads="1"/>
          </p:cNvSpPr>
          <p:nvPr/>
        </p:nvSpPr>
        <p:spPr bwMode="auto">
          <a:xfrm>
            <a:off x="323850" y="784225"/>
            <a:ext cx="8496300" cy="830263"/>
          </a:xfrm>
          <a:prstGeom prst="rect">
            <a:avLst/>
          </a:prstGeom>
          <a:noFill/>
          <a:ln w="9525" algn="ctr">
            <a:noFill/>
            <a:miter lim="800000"/>
            <a:headEnd/>
            <a:tailEnd/>
          </a:ln>
        </p:spPr>
        <p:txBody>
          <a:bodyPr>
            <a:spAutoFit/>
          </a:bodyPr>
          <a:lstStyle/>
          <a:p>
            <a:r>
              <a:rPr lang="en-GB" sz="2400" b="1">
                <a:latin typeface="Tahoma" pitchFamily="34" charset="0"/>
              </a:rPr>
              <a:t>Metals</a:t>
            </a:r>
            <a:r>
              <a:rPr lang="en-GB" sz="2400">
                <a:latin typeface="Tahoma" pitchFamily="34" charset="0"/>
              </a:rPr>
              <a:t> lose electrons to form </a:t>
            </a:r>
            <a:r>
              <a:rPr lang="en-GB" sz="2400" b="1">
                <a:latin typeface="Tahoma" pitchFamily="34" charset="0"/>
              </a:rPr>
              <a:t>positive</a:t>
            </a:r>
            <a:r>
              <a:rPr lang="en-GB" sz="2400">
                <a:latin typeface="Tahoma" pitchFamily="34" charset="0"/>
              </a:rPr>
              <a:t> ions while </a:t>
            </a:r>
            <a:r>
              <a:rPr lang="en-GB" sz="2400" b="1">
                <a:latin typeface="Tahoma" pitchFamily="34" charset="0"/>
              </a:rPr>
              <a:t>non-metals</a:t>
            </a:r>
            <a:r>
              <a:rPr lang="en-GB" sz="2400">
                <a:latin typeface="Tahoma" pitchFamily="34" charset="0"/>
              </a:rPr>
              <a:t> gain electrons to form </a:t>
            </a:r>
            <a:r>
              <a:rPr lang="en-GB" sz="2400" b="1">
                <a:latin typeface="Tahoma" pitchFamily="34" charset="0"/>
              </a:rPr>
              <a:t>negative</a:t>
            </a:r>
            <a:r>
              <a:rPr lang="en-GB" sz="2400">
                <a:latin typeface="Tahoma" pitchFamily="34" charset="0"/>
              </a:rPr>
              <a:t> ions.</a:t>
            </a:r>
          </a:p>
        </p:txBody>
      </p:sp>
      <p:sp>
        <p:nvSpPr>
          <p:cNvPr id="36868" name="Text Box 36"/>
          <p:cNvSpPr txBox="1">
            <a:spLocks noChangeArrowheads="1"/>
          </p:cNvSpPr>
          <p:nvPr/>
        </p:nvSpPr>
        <p:spPr bwMode="auto">
          <a:xfrm>
            <a:off x="115888" y="5516563"/>
            <a:ext cx="9028112" cy="831850"/>
          </a:xfrm>
          <a:prstGeom prst="rect">
            <a:avLst/>
          </a:prstGeom>
          <a:noFill/>
          <a:ln w="9525" algn="ctr">
            <a:noFill/>
            <a:miter lim="800000"/>
            <a:headEnd/>
            <a:tailEnd/>
          </a:ln>
        </p:spPr>
        <p:txBody>
          <a:bodyPr>
            <a:spAutoFit/>
          </a:bodyPr>
          <a:lstStyle/>
          <a:p>
            <a:r>
              <a:rPr lang="en-GB" sz="2400">
                <a:latin typeface="Tahoma" pitchFamily="34" charset="0"/>
              </a:rPr>
              <a:t>The elements in groups 4 and 8 (also called group 0) do not gain or lose electrons to form ionic compounds.</a:t>
            </a:r>
          </a:p>
        </p:txBody>
      </p:sp>
      <p:sp>
        <p:nvSpPr>
          <p:cNvPr id="36869" name="Text Box 72"/>
          <p:cNvSpPr txBox="1">
            <a:spLocks noChangeArrowheads="1"/>
          </p:cNvSpPr>
          <p:nvPr/>
        </p:nvSpPr>
        <p:spPr bwMode="auto">
          <a:xfrm>
            <a:off x="2459038"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1</a:t>
            </a:r>
          </a:p>
        </p:txBody>
      </p:sp>
      <p:sp>
        <p:nvSpPr>
          <p:cNvPr id="36870" name="Text Box 74"/>
          <p:cNvSpPr txBox="1">
            <a:spLocks noChangeArrowheads="1"/>
          </p:cNvSpPr>
          <p:nvPr/>
        </p:nvSpPr>
        <p:spPr bwMode="auto">
          <a:xfrm>
            <a:off x="3146425"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2</a:t>
            </a:r>
          </a:p>
        </p:txBody>
      </p:sp>
      <p:sp>
        <p:nvSpPr>
          <p:cNvPr id="36871" name="Text Box 75"/>
          <p:cNvSpPr txBox="1">
            <a:spLocks noChangeArrowheads="1"/>
          </p:cNvSpPr>
          <p:nvPr/>
        </p:nvSpPr>
        <p:spPr bwMode="auto">
          <a:xfrm>
            <a:off x="3833813"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3</a:t>
            </a:r>
          </a:p>
        </p:txBody>
      </p:sp>
      <p:sp>
        <p:nvSpPr>
          <p:cNvPr id="36872" name="Text Box 76"/>
          <p:cNvSpPr txBox="1">
            <a:spLocks noChangeArrowheads="1"/>
          </p:cNvSpPr>
          <p:nvPr/>
        </p:nvSpPr>
        <p:spPr bwMode="auto">
          <a:xfrm>
            <a:off x="4522788"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4</a:t>
            </a:r>
          </a:p>
        </p:txBody>
      </p:sp>
      <p:sp>
        <p:nvSpPr>
          <p:cNvPr id="36873" name="Text Box 77"/>
          <p:cNvSpPr txBox="1">
            <a:spLocks noChangeArrowheads="1"/>
          </p:cNvSpPr>
          <p:nvPr/>
        </p:nvSpPr>
        <p:spPr bwMode="auto">
          <a:xfrm>
            <a:off x="5210175"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5</a:t>
            </a:r>
          </a:p>
        </p:txBody>
      </p:sp>
      <p:sp>
        <p:nvSpPr>
          <p:cNvPr id="36874" name="Text Box 78"/>
          <p:cNvSpPr txBox="1">
            <a:spLocks noChangeArrowheads="1"/>
          </p:cNvSpPr>
          <p:nvPr/>
        </p:nvSpPr>
        <p:spPr bwMode="auto">
          <a:xfrm>
            <a:off x="5899150"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6</a:t>
            </a:r>
          </a:p>
        </p:txBody>
      </p:sp>
      <p:sp>
        <p:nvSpPr>
          <p:cNvPr id="36875" name="Text Box 79"/>
          <p:cNvSpPr txBox="1">
            <a:spLocks noChangeArrowheads="1"/>
          </p:cNvSpPr>
          <p:nvPr/>
        </p:nvSpPr>
        <p:spPr bwMode="auto">
          <a:xfrm>
            <a:off x="6804025" y="2924175"/>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7</a:t>
            </a:r>
          </a:p>
        </p:txBody>
      </p:sp>
      <p:sp>
        <p:nvSpPr>
          <p:cNvPr id="36876" name="Text Box 80"/>
          <p:cNvSpPr txBox="1">
            <a:spLocks noChangeArrowheads="1"/>
          </p:cNvSpPr>
          <p:nvPr/>
        </p:nvSpPr>
        <p:spPr bwMode="auto">
          <a:xfrm>
            <a:off x="7667625" y="2924175"/>
            <a:ext cx="892175" cy="457200"/>
          </a:xfrm>
          <a:prstGeom prst="rect">
            <a:avLst/>
          </a:prstGeom>
          <a:noFill/>
          <a:ln w="9525" algn="ctr">
            <a:noFill/>
            <a:miter lim="800000"/>
            <a:headEnd/>
            <a:tailEnd/>
          </a:ln>
        </p:spPr>
        <p:txBody>
          <a:bodyPr>
            <a:spAutoFit/>
          </a:bodyPr>
          <a:lstStyle/>
          <a:p>
            <a:pPr algn="ctr"/>
            <a:r>
              <a:rPr lang="en-GB" sz="2400">
                <a:latin typeface="Tahoma" pitchFamily="34" charset="0"/>
              </a:rPr>
              <a:t>8/0</a:t>
            </a:r>
          </a:p>
        </p:txBody>
      </p:sp>
      <p:sp>
        <p:nvSpPr>
          <p:cNvPr id="36877" name="Text Box 81"/>
          <p:cNvSpPr txBox="1">
            <a:spLocks noChangeArrowheads="1"/>
          </p:cNvSpPr>
          <p:nvPr/>
        </p:nvSpPr>
        <p:spPr bwMode="auto">
          <a:xfrm>
            <a:off x="2268538" y="3789363"/>
            <a:ext cx="644525" cy="461962"/>
          </a:xfrm>
          <a:prstGeom prst="rect">
            <a:avLst/>
          </a:prstGeom>
          <a:noFill/>
          <a:ln w="9525" algn="ctr">
            <a:noFill/>
            <a:miter lim="800000"/>
            <a:headEnd/>
            <a:tailEnd/>
          </a:ln>
        </p:spPr>
        <p:txBody>
          <a:bodyPr>
            <a:spAutoFit/>
          </a:bodyPr>
          <a:lstStyle/>
          <a:p>
            <a:pPr algn="ctr"/>
            <a:r>
              <a:rPr lang="en-GB" sz="2400">
                <a:latin typeface="Tahoma" pitchFamily="34" charset="0"/>
              </a:rPr>
              <a:t>1+</a:t>
            </a:r>
          </a:p>
        </p:txBody>
      </p:sp>
      <p:sp>
        <p:nvSpPr>
          <p:cNvPr id="36878" name="Text Box 82"/>
          <p:cNvSpPr txBox="1">
            <a:spLocks noChangeArrowheads="1"/>
          </p:cNvSpPr>
          <p:nvPr/>
        </p:nvSpPr>
        <p:spPr bwMode="auto">
          <a:xfrm>
            <a:off x="3059113" y="3789363"/>
            <a:ext cx="644525" cy="461962"/>
          </a:xfrm>
          <a:prstGeom prst="rect">
            <a:avLst/>
          </a:prstGeom>
          <a:noFill/>
          <a:ln w="9525" algn="ctr">
            <a:noFill/>
            <a:miter lim="800000"/>
            <a:headEnd/>
            <a:tailEnd/>
          </a:ln>
        </p:spPr>
        <p:txBody>
          <a:bodyPr>
            <a:spAutoFit/>
          </a:bodyPr>
          <a:lstStyle/>
          <a:p>
            <a:pPr algn="ctr"/>
            <a:r>
              <a:rPr lang="en-GB" sz="2400">
                <a:latin typeface="Tahoma" pitchFamily="34" charset="0"/>
              </a:rPr>
              <a:t>2+</a:t>
            </a:r>
          </a:p>
        </p:txBody>
      </p:sp>
      <p:sp>
        <p:nvSpPr>
          <p:cNvPr id="36879" name="Text Box 83"/>
          <p:cNvSpPr txBox="1">
            <a:spLocks noChangeArrowheads="1"/>
          </p:cNvSpPr>
          <p:nvPr/>
        </p:nvSpPr>
        <p:spPr bwMode="auto">
          <a:xfrm>
            <a:off x="3836988" y="3803650"/>
            <a:ext cx="644525" cy="461963"/>
          </a:xfrm>
          <a:prstGeom prst="rect">
            <a:avLst/>
          </a:prstGeom>
          <a:noFill/>
          <a:ln w="9525" algn="ctr">
            <a:noFill/>
            <a:miter lim="800000"/>
            <a:headEnd/>
            <a:tailEnd/>
          </a:ln>
        </p:spPr>
        <p:txBody>
          <a:bodyPr>
            <a:spAutoFit/>
          </a:bodyPr>
          <a:lstStyle/>
          <a:p>
            <a:pPr algn="ctr"/>
            <a:r>
              <a:rPr lang="en-GB" sz="2400">
                <a:latin typeface="Tahoma" pitchFamily="34" charset="0"/>
              </a:rPr>
              <a:t>3+</a:t>
            </a:r>
          </a:p>
        </p:txBody>
      </p:sp>
      <p:sp>
        <p:nvSpPr>
          <p:cNvPr id="36880" name="Text Box 84"/>
          <p:cNvSpPr txBox="1">
            <a:spLocks noChangeArrowheads="1"/>
          </p:cNvSpPr>
          <p:nvPr/>
        </p:nvSpPr>
        <p:spPr bwMode="auto">
          <a:xfrm>
            <a:off x="4414838" y="3803650"/>
            <a:ext cx="874712" cy="457200"/>
          </a:xfrm>
          <a:prstGeom prst="rect">
            <a:avLst/>
          </a:prstGeom>
          <a:noFill/>
          <a:ln w="9525" algn="ctr">
            <a:noFill/>
            <a:miter lim="800000"/>
            <a:headEnd/>
            <a:tailEnd/>
          </a:ln>
        </p:spPr>
        <p:txBody>
          <a:bodyPr>
            <a:spAutoFit/>
          </a:bodyPr>
          <a:lstStyle/>
          <a:p>
            <a:pPr algn="ctr"/>
            <a:r>
              <a:rPr lang="en-GB" sz="2400">
                <a:latin typeface="Tahoma" pitchFamily="34" charset="0"/>
              </a:rPr>
              <a:t>N/A</a:t>
            </a:r>
          </a:p>
        </p:txBody>
      </p:sp>
      <p:sp>
        <p:nvSpPr>
          <p:cNvPr id="36881" name="Text Box 85"/>
          <p:cNvSpPr txBox="1">
            <a:spLocks noChangeArrowheads="1"/>
          </p:cNvSpPr>
          <p:nvPr/>
        </p:nvSpPr>
        <p:spPr bwMode="auto">
          <a:xfrm>
            <a:off x="5216525" y="3803650"/>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3-</a:t>
            </a:r>
          </a:p>
        </p:txBody>
      </p:sp>
      <p:sp>
        <p:nvSpPr>
          <p:cNvPr id="36882" name="Text Box 86"/>
          <p:cNvSpPr txBox="1">
            <a:spLocks noChangeArrowheads="1"/>
          </p:cNvSpPr>
          <p:nvPr/>
        </p:nvSpPr>
        <p:spPr bwMode="auto">
          <a:xfrm>
            <a:off x="5905500" y="3803650"/>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2-</a:t>
            </a:r>
          </a:p>
        </p:txBody>
      </p:sp>
      <p:sp>
        <p:nvSpPr>
          <p:cNvPr id="36883" name="Text Box 87"/>
          <p:cNvSpPr txBox="1">
            <a:spLocks noChangeArrowheads="1"/>
          </p:cNvSpPr>
          <p:nvPr/>
        </p:nvSpPr>
        <p:spPr bwMode="auto">
          <a:xfrm>
            <a:off x="6948488" y="3789363"/>
            <a:ext cx="644525" cy="457200"/>
          </a:xfrm>
          <a:prstGeom prst="rect">
            <a:avLst/>
          </a:prstGeom>
          <a:noFill/>
          <a:ln w="9525" algn="ctr">
            <a:noFill/>
            <a:miter lim="800000"/>
            <a:headEnd/>
            <a:tailEnd/>
          </a:ln>
        </p:spPr>
        <p:txBody>
          <a:bodyPr>
            <a:spAutoFit/>
          </a:bodyPr>
          <a:lstStyle/>
          <a:p>
            <a:pPr algn="ctr"/>
            <a:r>
              <a:rPr lang="en-GB" sz="2400">
                <a:latin typeface="Tahoma" pitchFamily="34" charset="0"/>
              </a:rPr>
              <a:t>1-</a:t>
            </a:r>
          </a:p>
        </p:txBody>
      </p:sp>
      <p:sp>
        <p:nvSpPr>
          <p:cNvPr id="36884" name="Text Box 88"/>
          <p:cNvSpPr txBox="1">
            <a:spLocks noChangeArrowheads="1"/>
          </p:cNvSpPr>
          <p:nvPr/>
        </p:nvSpPr>
        <p:spPr bwMode="auto">
          <a:xfrm>
            <a:off x="7451725" y="3789363"/>
            <a:ext cx="962025" cy="457200"/>
          </a:xfrm>
          <a:prstGeom prst="rect">
            <a:avLst/>
          </a:prstGeom>
          <a:noFill/>
          <a:ln w="9525" algn="ctr">
            <a:noFill/>
            <a:miter lim="800000"/>
            <a:headEnd/>
            <a:tailEnd/>
          </a:ln>
        </p:spPr>
        <p:txBody>
          <a:bodyPr>
            <a:spAutoFit/>
          </a:bodyPr>
          <a:lstStyle/>
          <a:p>
            <a:pPr algn="ctr"/>
            <a:r>
              <a:rPr lang="en-GB" sz="2400">
                <a:latin typeface="Tahoma" pitchFamily="34" charset="0"/>
              </a:rPr>
              <a:t>N/A</a:t>
            </a:r>
          </a:p>
        </p:txBody>
      </p:sp>
      <p:sp>
        <p:nvSpPr>
          <p:cNvPr id="36885" name="Text Box 89"/>
          <p:cNvSpPr txBox="1">
            <a:spLocks noChangeArrowheads="1"/>
          </p:cNvSpPr>
          <p:nvPr/>
        </p:nvSpPr>
        <p:spPr bwMode="auto">
          <a:xfrm>
            <a:off x="2195513" y="4652963"/>
            <a:ext cx="863600" cy="457200"/>
          </a:xfrm>
          <a:prstGeom prst="rect">
            <a:avLst/>
          </a:prstGeom>
          <a:noFill/>
          <a:ln w="9525" algn="ctr">
            <a:noFill/>
            <a:miter lim="800000"/>
            <a:headEnd/>
            <a:tailEnd/>
          </a:ln>
        </p:spPr>
        <p:txBody>
          <a:bodyPr>
            <a:spAutoFit/>
          </a:bodyPr>
          <a:lstStyle/>
          <a:p>
            <a:pPr algn="ctr"/>
            <a:r>
              <a:rPr lang="en-GB" sz="2400">
                <a:latin typeface="Tahoma" pitchFamily="34" charset="0"/>
              </a:rPr>
              <a:t>Na</a:t>
            </a:r>
            <a:r>
              <a:rPr lang="en-GB" sz="2400" baseline="30000">
                <a:latin typeface="Tahoma" pitchFamily="34" charset="0"/>
              </a:rPr>
              <a:t>+</a:t>
            </a:r>
          </a:p>
        </p:txBody>
      </p:sp>
      <p:sp>
        <p:nvSpPr>
          <p:cNvPr id="36886" name="Text Box 90"/>
          <p:cNvSpPr txBox="1">
            <a:spLocks noChangeArrowheads="1"/>
          </p:cNvSpPr>
          <p:nvPr/>
        </p:nvSpPr>
        <p:spPr bwMode="auto">
          <a:xfrm>
            <a:off x="3735388" y="4667250"/>
            <a:ext cx="841375" cy="457200"/>
          </a:xfrm>
          <a:prstGeom prst="rect">
            <a:avLst/>
          </a:prstGeom>
          <a:noFill/>
          <a:ln w="9525" algn="ctr">
            <a:noFill/>
            <a:miter lim="800000"/>
            <a:headEnd/>
            <a:tailEnd/>
          </a:ln>
        </p:spPr>
        <p:txBody>
          <a:bodyPr>
            <a:spAutoFit/>
          </a:bodyPr>
          <a:lstStyle/>
          <a:p>
            <a:pPr algn="ctr"/>
            <a:r>
              <a:rPr lang="en-GB" sz="2400">
                <a:latin typeface="Tahoma" pitchFamily="34" charset="0"/>
              </a:rPr>
              <a:t>Al</a:t>
            </a:r>
            <a:r>
              <a:rPr lang="en-GB" sz="2400" baseline="30000">
                <a:latin typeface="Tahoma" pitchFamily="34" charset="0"/>
              </a:rPr>
              <a:t>3+</a:t>
            </a:r>
          </a:p>
        </p:txBody>
      </p:sp>
      <p:sp>
        <p:nvSpPr>
          <p:cNvPr id="36887" name="Text Box 91"/>
          <p:cNvSpPr txBox="1">
            <a:spLocks noChangeArrowheads="1"/>
          </p:cNvSpPr>
          <p:nvPr/>
        </p:nvSpPr>
        <p:spPr bwMode="auto">
          <a:xfrm>
            <a:off x="7740650" y="4652963"/>
            <a:ext cx="830263" cy="457200"/>
          </a:xfrm>
          <a:prstGeom prst="rect">
            <a:avLst/>
          </a:prstGeom>
          <a:noFill/>
          <a:ln w="9525" algn="ctr">
            <a:noFill/>
            <a:miter lim="800000"/>
            <a:headEnd/>
            <a:tailEnd/>
          </a:ln>
        </p:spPr>
        <p:txBody>
          <a:bodyPr>
            <a:spAutoFit/>
          </a:bodyPr>
          <a:lstStyle/>
          <a:p>
            <a:pPr algn="ctr"/>
            <a:r>
              <a:rPr lang="en-GB" sz="2400">
                <a:latin typeface="Tahoma" pitchFamily="34" charset="0"/>
              </a:rPr>
              <a:t>N/A</a:t>
            </a:r>
            <a:endParaRPr lang="en-GB" sz="2400" baseline="30000">
              <a:latin typeface="Tahoma" pitchFamily="34" charset="0"/>
            </a:endParaRPr>
          </a:p>
        </p:txBody>
      </p:sp>
      <p:sp>
        <p:nvSpPr>
          <p:cNvPr id="36888" name="Text Box 92"/>
          <p:cNvSpPr txBox="1">
            <a:spLocks noChangeArrowheads="1"/>
          </p:cNvSpPr>
          <p:nvPr/>
        </p:nvSpPr>
        <p:spPr bwMode="auto">
          <a:xfrm>
            <a:off x="4464050" y="4667250"/>
            <a:ext cx="819150" cy="457200"/>
          </a:xfrm>
          <a:prstGeom prst="rect">
            <a:avLst/>
          </a:prstGeom>
          <a:noFill/>
          <a:ln w="9525" algn="ctr">
            <a:noFill/>
            <a:miter lim="800000"/>
            <a:headEnd/>
            <a:tailEnd/>
          </a:ln>
        </p:spPr>
        <p:txBody>
          <a:bodyPr>
            <a:spAutoFit/>
          </a:bodyPr>
          <a:lstStyle/>
          <a:p>
            <a:pPr algn="ctr"/>
            <a:r>
              <a:rPr lang="en-GB" sz="2400">
                <a:latin typeface="Tahoma" pitchFamily="34" charset="0"/>
              </a:rPr>
              <a:t>N/A</a:t>
            </a:r>
            <a:endParaRPr lang="en-GB" sz="2400" baseline="30000">
              <a:latin typeface="Tahoma" pitchFamily="34" charset="0"/>
            </a:endParaRPr>
          </a:p>
        </p:txBody>
      </p:sp>
      <p:sp>
        <p:nvSpPr>
          <p:cNvPr id="36889" name="Text Box 93"/>
          <p:cNvSpPr txBox="1">
            <a:spLocks noChangeArrowheads="1"/>
          </p:cNvSpPr>
          <p:nvPr/>
        </p:nvSpPr>
        <p:spPr bwMode="auto">
          <a:xfrm>
            <a:off x="5173663" y="4667250"/>
            <a:ext cx="742950" cy="457200"/>
          </a:xfrm>
          <a:prstGeom prst="rect">
            <a:avLst/>
          </a:prstGeom>
          <a:noFill/>
          <a:ln w="9525" algn="ctr">
            <a:noFill/>
            <a:miter lim="800000"/>
            <a:headEnd/>
            <a:tailEnd/>
          </a:ln>
        </p:spPr>
        <p:txBody>
          <a:bodyPr>
            <a:spAutoFit/>
          </a:bodyPr>
          <a:lstStyle/>
          <a:p>
            <a:pPr algn="ctr"/>
            <a:r>
              <a:rPr lang="en-GB" sz="2400">
                <a:latin typeface="Tahoma" pitchFamily="34" charset="0"/>
              </a:rPr>
              <a:t>N</a:t>
            </a:r>
            <a:r>
              <a:rPr lang="en-GB" sz="2400" baseline="30000">
                <a:latin typeface="Tahoma" pitchFamily="34" charset="0"/>
              </a:rPr>
              <a:t>3-</a:t>
            </a:r>
          </a:p>
        </p:txBody>
      </p:sp>
      <p:sp>
        <p:nvSpPr>
          <p:cNvPr id="36890" name="Text Box 94"/>
          <p:cNvSpPr txBox="1">
            <a:spLocks noChangeArrowheads="1"/>
          </p:cNvSpPr>
          <p:nvPr/>
        </p:nvSpPr>
        <p:spPr bwMode="auto">
          <a:xfrm>
            <a:off x="6084888" y="4724400"/>
            <a:ext cx="731837" cy="457200"/>
          </a:xfrm>
          <a:prstGeom prst="rect">
            <a:avLst/>
          </a:prstGeom>
          <a:noFill/>
          <a:ln w="9525" algn="ctr">
            <a:noFill/>
            <a:miter lim="800000"/>
            <a:headEnd/>
            <a:tailEnd/>
          </a:ln>
        </p:spPr>
        <p:txBody>
          <a:bodyPr>
            <a:spAutoFit/>
          </a:bodyPr>
          <a:lstStyle/>
          <a:p>
            <a:pPr algn="ctr"/>
            <a:r>
              <a:rPr lang="en-GB" sz="2400">
                <a:latin typeface="Tahoma" pitchFamily="34" charset="0"/>
              </a:rPr>
              <a:t>O</a:t>
            </a:r>
            <a:r>
              <a:rPr lang="en-GB" sz="2400" baseline="30000">
                <a:latin typeface="Tahoma" pitchFamily="34" charset="0"/>
              </a:rPr>
              <a:t>2-</a:t>
            </a:r>
          </a:p>
        </p:txBody>
      </p:sp>
      <p:sp>
        <p:nvSpPr>
          <p:cNvPr id="36891" name="Text Box 95"/>
          <p:cNvSpPr txBox="1">
            <a:spLocks noChangeArrowheads="1"/>
          </p:cNvSpPr>
          <p:nvPr/>
        </p:nvSpPr>
        <p:spPr bwMode="auto">
          <a:xfrm>
            <a:off x="6875463" y="4724400"/>
            <a:ext cx="646112" cy="457200"/>
          </a:xfrm>
          <a:prstGeom prst="rect">
            <a:avLst/>
          </a:prstGeom>
          <a:noFill/>
          <a:ln w="9525" algn="ctr">
            <a:noFill/>
            <a:miter lim="800000"/>
            <a:headEnd/>
            <a:tailEnd/>
          </a:ln>
        </p:spPr>
        <p:txBody>
          <a:bodyPr>
            <a:spAutoFit/>
          </a:bodyPr>
          <a:lstStyle/>
          <a:p>
            <a:pPr algn="ctr"/>
            <a:r>
              <a:rPr lang="en-GB" sz="2400">
                <a:latin typeface="Tahoma" pitchFamily="34" charset="0"/>
              </a:rPr>
              <a:t>F</a:t>
            </a:r>
            <a:r>
              <a:rPr lang="en-GB" sz="2400" baseline="30000">
                <a:latin typeface="Tahoma" pitchFamily="34" charset="0"/>
              </a:rPr>
              <a:t>-</a:t>
            </a:r>
          </a:p>
        </p:txBody>
      </p:sp>
      <p:sp>
        <p:nvSpPr>
          <p:cNvPr id="36892" name="Text Box 96"/>
          <p:cNvSpPr txBox="1">
            <a:spLocks noChangeArrowheads="1"/>
          </p:cNvSpPr>
          <p:nvPr/>
        </p:nvSpPr>
        <p:spPr bwMode="auto">
          <a:xfrm>
            <a:off x="2916238" y="4652963"/>
            <a:ext cx="979487" cy="457200"/>
          </a:xfrm>
          <a:prstGeom prst="rect">
            <a:avLst/>
          </a:prstGeom>
          <a:noFill/>
          <a:ln w="9525" algn="ctr">
            <a:noFill/>
            <a:miter lim="800000"/>
            <a:headEnd/>
            <a:tailEnd/>
          </a:ln>
        </p:spPr>
        <p:txBody>
          <a:bodyPr>
            <a:spAutoFit/>
          </a:bodyPr>
          <a:lstStyle/>
          <a:p>
            <a:pPr algn="ctr"/>
            <a:r>
              <a:rPr lang="en-GB" sz="2400">
                <a:latin typeface="Tahoma" pitchFamily="34" charset="0"/>
              </a:rPr>
              <a:t>Mg</a:t>
            </a:r>
            <a:r>
              <a:rPr lang="en-GB" sz="2400" baseline="30000">
                <a:latin typeface="Tahoma" pitchFamily="34" charset="0"/>
              </a:rPr>
              <a:t>2+</a:t>
            </a:r>
          </a:p>
        </p:txBody>
      </p:sp>
      <p:grpSp>
        <p:nvGrpSpPr>
          <p:cNvPr id="2" name="Group 103"/>
          <p:cNvGrpSpPr>
            <a:grpSpLocks/>
          </p:cNvGrpSpPr>
          <p:nvPr/>
        </p:nvGrpSpPr>
        <p:grpSpPr bwMode="auto">
          <a:xfrm>
            <a:off x="539750" y="2711450"/>
            <a:ext cx="7920038" cy="2779713"/>
            <a:chOff x="672" y="1708"/>
            <a:chExt cx="4350" cy="1751"/>
          </a:xfrm>
        </p:grpSpPr>
        <p:sp>
          <p:nvSpPr>
            <p:cNvPr id="36895" name="Line 59"/>
            <p:cNvSpPr>
              <a:spLocks noChangeShapeType="1"/>
            </p:cNvSpPr>
            <p:nvPr/>
          </p:nvSpPr>
          <p:spPr bwMode="auto">
            <a:xfrm>
              <a:off x="1536" y="1708"/>
              <a:ext cx="0" cy="1648"/>
            </a:xfrm>
            <a:prstGeom prst="line">
              <a:avLst/>
            </a:prstGeom>
            <a:noFill/>
            <a:ln w="25400">
              <a:solidFill>
                <a:srgbClr val="FF6600"/>
              </a:solidFill>
              <a:round/>
              <a:headEnd/>
              <a:tailEnd/>
            </a:ln>
          </p:spPr>
          <p:txBody>
            <a:bodyPr>
              <a:spAutoFit/>
            </a:bodyPr>
            <a:lstStyle/>
            <a:p>
              <a:endParaRPr lang="en-GB"/>
            </a:p>
          </p:txBody>
        </p:sp>
        <p:sp>
          <p:nvSpPr>
            <p:cNvPr id="36896" name="Line 65"/>
            <p:cNvSpPr>
              <a:spLocks noChangeShapeType="1"/>
            </p:cNvSpPr>
            <p:nvPr/>
          </p:nvSpPr>
          <p:spPr bwMode="auto">
            <a:xfrm>
              <a:off x="1970" y="1708"/>
              <a:ext cx="0" cy="1648"/>
            </a:xfrm>
            <a:prstGeom prst="line">
              <a:avLst/>
            </a:prstGeom>
            <a:noFill/>
            <a:ln w="25400">
              <a:solidFill>
                <a:srgbClr val="FF6600"/>
              </a:solidFill>
              <a:round/>
              <a:headEnd/>
              <a:tailEnd/>
            </a:ln>
          </p:spPr>
          <p:txBody>
            <a:bodyPr>
              <a:spAutoFit/>
            </a:bodyPr>
            <a:lstStyle/>
            <a:p>
              <a:endParaRPr lang="en-GB"/>
            </a:p>
          </p:txBody>
        </p:sp>
        <p:sp>
          <p:nvSpPr>
            <p:cNvPr id="36897" name="Line 66"/>
            <p:cNvSpPr>
              <a:spLocks noChangeShapeType="1"/>
            </p:cNvSpPr>
            <p:nvPr/>
          </p:nvSpPr>
          <p:spPr bwMode="auto">
            <a:xfrm>
              <a:off x="2404" y="1708"/>
              <a:ext cx="0" cy="1648"/>
            </a:xfrm>
            <a:prstGeom prst="line">
              <a:avLst/>
            </a:prstGeom>
            <a:noFill/>
            <a:ln w="25400">
              <a:solidFill>
                <a:srgbClr val="FF6600"/>
              </a:solidFill>
              <a:round/>
              <a:headEnd/>
              <a:tailEnd/>
            </a:ln>
          </p:spPr>
          <p:txBody>
            <a:bodyPr>
              <a:spAutoFit/>
            </a:bodyPr>
            <a:lstStyle/>
            <a:p>
              <a:endParaRPr lang="en-GB"/>
            </a:p>
          </p:txBody>
        </p:sp>
        <p:sp>
          <p:nvSpPr>
            <p:cNvPr id="36898" name="Line 67"/>
            <p:cNvSpPr>
              <a:spLocks noChangeShapeType="1"/>
            </p:cNvSpPr>
            <p:nvPr/>
          </p:nvSpPr>
          <p:spPr bwMode="auto">
            <a:xfrm>
              <a:off x="2838" y="1708"/>
              <a:ext cx="0" cy="1648"/>
            </a:xfrm>
            <a:prstGeom prst="line">
              <a:avLst/>
            </a:prstGeom>
            <a:noFill/>
            <a:ln w="25400">
              <a:solidFill>
                <a:srgbClr val="FF6600"/>
              </a:solidFill>
              <a:round/>
              <a:headEnd/>
              <a:tailEnd/>
            </a:ln>
          </p:spPr>
          <p:txBody>
            <a:bodyPr>
              <a:spAutoFit/>
            </a:bodyPr>
            <a:lstStyle/>
            <a:p>
              <a:endParaRPr lang="en-GB"/>
            </a:p>
          </p:txBody>
        </p:sp>
        <p:sp>
          <p:nvSpPr>
            <p:cNvPr id="36899" name="Line 68"/>
            <p:cNvSpPr>
              <a:spLocks noChangeShapeType="1"/>
            </p:cNvSpPr>
            <p:nvPr/>
          </p:nvSpPr>
          <p:spPr bwMode="auto">
            <a:xfrm>
              <a:off x="3273" y="1708"/>
              <a:ext cx="0" cy="1648"/>
            </a:xfrm>
            <a:prstGeom prst="line">
              <a:avLst/>
            </a:prstGeom>
            <a:noFill/>
            <a:ln w="25400">
              <a:solidFill>
                <a:srgbClr val="FF6600"/>
              </a:solidFill>
              <a:round/>
              <a:headEnd/>
              <a:tailEnd/>
            </a:ln>
          </p:spPr>
          <p:txBody>
            <a:bodyPr>
              <a:spAutoFit/>
            </a:bodyPr>
            <a:lstStyle/>
            <a:p>
              <a:endParaRPr lang="en-GB"/>
            </a:p>
          </p:txBody>
        </p:sp>
        <p:sp>
          <p:nvSpPr>
            <p:cNvPr id="36900" name="Line 69"/>
            <p:cNvSpPr>
              <a:spLocks noChangeShapeType="1"/>
            </p:cNvSpPr>
            <p:nvPr/>
          </p:nvSpPr>
          <p:spPr bwMode="auto">
            <a:xfrm>
              <a:off x="3707" y="1708"/>
              <a:ext cx="0" cy="1648"/>
            </a:xfrm>
            <a:prstGeom prst="line">
              <a:avLst/>
            </a:prstGeom>
            <a:noFill/>
            <a:ln w="25400">
              <a:solidFill>
                <a:srgbClr val="FF6600"/>
              </a:solidFill>
              <a:round/>
              <a:headEnd/>
              <a:tailEnd/>
            </a:ln>
          </p:spPr>
          <p:txBody>
            <a:bodyPr>
              <a:spAutoFit/>
            </a:bodyPr>
            <a:lstStyle/>
            <a:p>
              <a:endParaRPr lang="en-GB"/>
            </a:p>
          </p:txBody>
        </p:sp>
        <p:sp>
          <p:nvSpPr>
            <p:cNvPr id="36901" name="Line 70"/>
            <p:cNvSpPr>
              <a:spLocks noChangeShapeType="1"/>
            </p:cNvSpPr>
            <p:nvPr/>
          </p:nvSpPr>
          <p:spPr bwMode="auto">
            <a:xfrm>
              <a:off x="4141" y="1708"/>
              <a:ext cx="0" cy="1648"/>
            </a:xfrm>
            <a:prstGeom prst="line">
              <a:avLst/>
            </a:prstGeom>
            <a:noFill/>
            <a:ln w="25400">
              <a:solidFill>
                <a:srgbClr val="FF6600"/>
              </a:solidFill>
              <a:round/>
              <a:headEnd/>
              <a:tailEnd/>
            </a:ln>
          </p:spPr>
          <p:txBody>
            <a:bodyPr>
              <a:spAutoFit/>
            </a:bodyPr>
            <a:lstStyle/>
            <a:p>
              <a:endParaRPr lang="en-GB"/>
            </a:p>
          </p:txBody>
        </p:sp>
        <p:sp>
          <p:nvSpPr>
            <p:cNvPr id="36902" name="Line 71"/>
            <p:cNvSpPr>
              <a:spLocks noChangeShapeType="1"/>
            </p:cNvSpPr>
            <p:nvPr/>
          </p:nvSpPr>
          <p:spPr bwMode="auto">
            <a:xfrm>
              <a:off x="4576" y="1708"/>
              <a:ext cx="0" cy="1648"/>
            </a:xfrm>
            <a:prstGeom prst="line">
              <a:avLst/>
            </a:prstGeom>
            <a:noFill/>
            <a:ln w="25400">
              <a:solidFill>
                <a:srgbClr val="FF6600"/>
              </a:solidFill>
              <a:round/>
              <a:headEnd/>
              <a:tailEnd/>
            </a:ln>
          </p:spPr>
          <p:txBody>
            <a:bodyPr>
              <a:spAutoFit/>
            </a:bodyPr>
            <a:lstStyle/>
            <a:p>
              <a:endParaRPr lang="en-GB"/>
            </a:p>
          </p:txBody>
        </p:sp>
        <p:grpSp>
          <p:nvGrpSpPr>
            <p:cNvPr id="3" name="Group 102"/>
            <p:cNvGrpSpPr>
              <a:grpSpLocks/>
            </p:cNvGrpSpPr>
            <p:nvPr/>
          </p:nvGrpSpPr>
          <p:grpSpPr bwMode="auto">
            <a:xfrm>
              <a:off x="672" y="1848"/>
              <a:ext cx="4350" cy="1611"/>
              <a:chOff x="672" y="1848"/>
              <a:chExt cx="4350" cy="1611"/>
            </a:xfrm>
          </p:grpSpPr>
          <p:sp>
            <p:nvSpPr>
              <p:cNvPr id="36904" name="AutoShape 58"/>
              <p:cNvSpPr>
                <a:spLocks noChangeArrowheads="1"/>
              </p:cNvSpPr>
              <p:nvPr/>
            </p:nvSpPr>
            <p:spPr bwMode="auto">
              <a:xfrm>
                <a:off x="684" y="2377"/>
                <a:ext cx="848" cy="299"/>
              </a:xfrm>
              <a:prstGeom prst="roundRect">
                <a:avLst>
                  <a:gd name="adj" fmla="val 5190"/>
                </a:avLst>
              </a:prstGeom>
              <a:solidFill>
                <a:srgbClr val="FFC197"/>
              </a:solidFill>
              <a:ln w="9525" algn="ctr">
                <a:noFill/>
                <a:round/>
                <a:headEnd/>
                <a:tailEnd/>
              </a:ln>
            </p:spPr>
            <p:txBody>
              <a:bodyPr anchor="ctr">
                <a:spAutoFit/>
              </a:bodyPr>
              <a:lstStyle/>
              <a:p>
                <a:endParaRPr lang="en-GB" sz="2400">
                  <a:latin typeface="Tahoma" pitchFamily="34" charset="0"/>
                </a:endParaRPr>
              </a:p>
            </p:txBody>
          </p:sp>
          <p:sp>
            <p:nvSpPr>
              <p:cNvPr id="36905" name="AutoShape 57"/>
              <p:cNvSpPr>
                <a:spLocks noChangeArrowheads="1"/>
              </p:cNvSpPr>
              <p:nvPr/>
            </p:nvSpPr>
            <p:spPr bwMode="auto">
              <a:xfrm>
                <a:off x="680" y="2385"/>
                <a:ext cx="4328" cy="294"/>
              </a:xfrm>
              <a:prstGeom prst="roundRect">
                <a:avLst>
                  <a:gd name="adj" fmla="val 2194"/>
                </a:avLst>
              </a:prstGeom>
              <a:noFill/>
              <a:ln w="38100" algn="ctr">
                <a:solidFill>
                  <a:srgbClr val="FF6600"/>
                </a:solidFill>
                <a:round/>
                <a:headEnd/>
                <a:tailEnd/>
              </a:ln>
            </p:spPr>
            <p:txBody>
              <a:bodyPr anchor="ctr">
                <a:spAutoFit/>
              </a:bodyPr>
              <a:lstStyle/>
              <a:p>
                <a:endParaRPr lang="en-GB" sz="2400">
                  <a:latin typeface="Tahoma" pitchFamily="34" charset="0"/>
                </a:endParaRPr>
              </a:p>
            </p:txBody>
          </p:sp>
          <p:sp>
            <p:nvSpPr>
              <p:cNvPr id="36906" name="Text Box 62"/>
              <p:cNvSpPr txBox="1">
                <a:spLocks noChangeArrowheads="1"/>
              </p:cNvSpPr>
              <p:nvPr/>
            </p:nvSpPr>
            <p:spPr bwMode="auto">
              <a:xfrm>
                <a:off x="672" y="1848"/>
                <a:ext cx="840" cy="288"/>
              </a:xfrm>
              <a:prstGeom prst="rect">
                <a:avLst/>
              </a:prstGeom>
              <a:noFill/>
              <a:ln w="9525" algn="ctr">
                <a:noFill/>
                <a:miter lim="800000"/>
                <a:headEnd/>
                <a:tailEnd/>
              </a:ln>
            </p:spPr>
            <p:txBody>
              <a:bodyPr>
                <a:spAutoFit/>
              </a:bodyPr>
              <a:lstStyle/>
              <a:p>
                <a:r>
                  <a:rPr lang="en-GB" sz="2400" b="1">
                    <a:latin typeface="Tahoma" pitchFamily="34" charset="0"/>
                  </a:rPr>
                  <a:t>Group</a:t>
                </a:r>
              </a:p>
            </p:txBody>
          </p:sp>
          <p:sp>
            <p:nvSpPr>
              <p:cNvPr id="36907" name="Text Box 63"/>
              <p:cNvSpPr txBox="1">
                <a:spLocks noChangeArrowheads="1"/>
              </p:cNvSpPr>
              <p:nvPr/>
            </p:nvSpPr>
            <p:spPr bwMode="auto">
              <a:xfrm>
                <a:off x="672" y="2396"/>
                <a:ext cx="840" cy="288"/>
              </a:xfrm>
              <a:prstGeom prst="rect">
                <a:avLst/>
              </a:prstGeom>
              <a:noFill/>
              <a:ln w="9525" algn="ctr">
                <a:noFill/>
                <a:miter lim="800000"/>
                <a:headEnd/>
                <a:tailEnd/>
              </a:ln>
            </p:spPr>
            <p:txBody>
              <a:bodyPr>
                <a:spAutoFit/>
              </a:bodyPr>
              <a:lstStyle/>
              <a:p>
                <a:r>
                  <a:rPr lang="en-GB" sz="2400" b="1">
                    <a:latin typeface="Tahoma" pitchFamily="34" charset="0"/>
                  </a:rPr>
                  <a:t>Charge</a:t>
                </a:r>
              </a:p>
            </p:txBody>
          </p:sp>
          <p:sp>
            <p:nvSpPr>
              <p:cNvPr id="36908" name="Text Box 64"/>
              <p:cNvSpPr txBox="1">
                <a:spLocks noChangeArrowheads="1"/>
              </p:cNvSpPr>
              <p:nvPr/>
            </p:nvSpPr>
            <p:spPr bwMode="auto">
              <a:xfrm>
                <a:off x="672" y="2936"/>
                <a:ext cx="920" cy="523"/>
              </a:xfrm>
              <a:prstGeom prst="rect">
                <a:avLst/>
              </a:prstGeom>
              <a:noFill/>
              <a:ln w="9525" algn="ctr">
                <a:noFill/>
                <a:miter lim="800000"/>
                <a:headEnd/>
                <a:tailEnd/>
              </a:ln>
            </p:spPr>
            <p:txBody>
              <a:bodyPr>
                <a:spAutoFit/>
              </a:bodyPr>
              <a:lstStyle/>
              <a:p>
                <a:r>
                  <a:rPr lang="en-GB" sz="2400" b="1">
                    <a:latin typeface="Tahoma" pitchFamily="34" charset="0"/>
                  </a:rPr>
                  <a:t>Example</a:t>
                </a:r>
              </a:p>
            </p:txBody>
          </p:sp>
          <p:sp>
            <p:nvSpPr>
              <p:cNvPr id="36909" name="Line 60"/>
              <p:cNvSpPr>
                <a:spLocks noChangeShapeType="1"/>
              </p:cNvSpPr>
              <p:nvPr/>
            </p:nvSpPr>
            <p:spPr bwMode="auto">
              <a:xfrm>
                <a:off x="672" y="2264"/>
                <a:ext cx="4336" cy="0"/>
              </a:xfrm>
              <a:prstGeom prst="line">
                <a:avLst/>
              </a:prstGeom>
              <a:noFill/>
              <a:ln w="25400">
                <a:solidFill>
                  <a:srgbClr val="FF6600"/>
                </a:solidFill>
                <a:round/>
                <a:headEnd/>
                <a:tailEnd/>
              </a:ln>
            </p:spPr>
            <p:txBody>
              <a:bodyPr>
                <a:spAutoFit/>
              </a:bodyPr>
              <a:lstStyle/>
              <a:p>
                <a:endParaRPr lang="en-GB"/>
              </a:p>
            </p:txBody>
          </p:sp>
          <p:sp>
            <p:nvSpPr>
              <p:cNvPr id="36910" name="Line 61"/>
              <p:cNvSpPr>
                <a:spLocks noChangeShapeType="1"/>
              </p:cNvSpPr>
              <p:nvPr/>
            </p:nvSpPr>
            <p:spPr bwMode="auto">
              <a:xfrm>
                <a:off x="680" y="2816"/>
                <a:ext cx="4342" cy="6"/>
              </a:xfrm>
              <a:prstGeom prst="line">
                <a:avLst/>
              </a:prstGeom>
              <a:noFill/>
              <a:ln w="25400">
                <a:solidFill>
                  <a:srgbClr val="FF6600"/>
                </a:solidFill>
                <a:round/>
                <a:headEnd/>
                <a:tailEnd/>
              </a:ln>
            </p:spPr>
            <p:txBody>
              <a:bodyPr>
                <a:spAutoFit/>
              </a:bodyPr>
              <a:lstStyle/>
              <a:p>
                <a:endParaRPr lang="en-GB"/>
              </a:p>
            </p:txBody>
          </p:sp>
        </p:grpSp>
      </p:grpSp>
      <p:sp>
        <p:nvSpPr>
          <p:cNvPr id="36894" name="Text Box 101"/>
          <p:cNvSpPr txBox="1">
            <a:spLocks noChangeArrowheads="1"/>
          </p:cNvSpPr>
          <p:nvPr/>
        </p:nvSpPr>
        <p:spPr bwMode="auto">
          <a:xfrm>
            <a:off x="333375" y="1727200"/>
            <a:ext cx="8164513" cy="830263"/>
          </a:xfrm>
          <a:prstGeom prst="rect">
            <a:avLst/>
          </a:prstGeom>
          <a:noFill/>
          <a:ln w="9525" algn="ctr">
            <a:noFill/>
            <a:miter lim="800000"/>
            <a:headEnd/>
            <a:tailEnd/>
          </a:ln>
        </p:spPr>
        <p:txBody>
          <a:bodyPr>
            <a:spAutoFit/>
          </a:bodyPr>
          <a:lstStyle/>
          <a:p>
            <a:r>
              <a:rPr lang="en-GB" sz="2400">
                <a:latin typeface="Tahoma" pitchFamily="34" charset="0"/>
              </a:rPr>
              <a:t>The number of electrons gained or lost by an atom is related to the group in which the element is found.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mtClean="0"/>
              <a:t>Exceptions</a:t>
            </a:r>
          </a:p>
        </p:txBody>
      </p:sp>
      <p:sp>
        <p:nvSpPr>
          <p:cNvPr id="37891" name="Rectangle 3"/>
          <p:cNvSpPr>
            <a:spLocks noGrp="1" noChangeArrowheads="1"/>
          </p:cNvSpPr>
          <p:nvPr>
            <p:ph type="body" idx="1"/>
          </p:nvPr>
        </p:nvSpPr>
        <p:spPr/>
        <p:txBody>
          <a:bodyPr/>
          <a:lstStyle/>
          <a:p>
            <a:pPr eaLnBrk="1" hangingPunct="1">
              <a:lnSpc>
                <a:spcPct val="90000"/>
              </a:lnSpc>
            </a:pPr>
            <a:r>
              <a:rPr lang="en-GB" smtClean="0"/>
              <a:t>Atoms of </a:t>
            </a:r>
            <a:r>
              <a:rPr lang="en-GB" smtClean="0">
                <a:solidFill>
                  <a:srgbClr val="FFFF00"/>
                </a:solidFill>
              </a:rPr>
              <a:t>Be, B, C and Si</a:t>
            </a:r>
            <a:r>
              <a:rPr lang="en-GB" smtClean="0"/>
              <a:t> do not normally form ions.</a:t>
            </a:r>
          </a:p>
          <a:p>
            <a:pPr eaLnBrk="1" hangingPunct="1">
              <a:lnSpc>
                <a:spcPct val="90000"/>
              </a:lnSpc>
            </a:pPr>
            <a:r>
              <a:rPr lang="en-GB" smtClean="0"/>
              <a:t>It would take </a:t>
            </a:r>
            <a:r>
              <a:rPr lang="en-GB" smtClean="0">
                <a:solidFill>
                  <a:srgbClr val="FFFF00"/>
                </a:solidFill>
              </a:rPr>
              <a:t>too much energy</a:t>
            </a:r>
            <a:r>
              <a:rPr lang="en-GB" smtClean="0"/>
              <a:t> to transfer the required number of outer shell electrons.</a:t>
            </a:r>
          </a:p>
          <a:p>
            <a:pPr eaLnBrk="1" hangingPunct="1">
              <a:lnSpc>
                <a:spcPct val="90000"/>
              </a:lnSpc>
            </a:pPr>
            <a:r>
              <a:rPr lang="en-GB" smtClean="0"/>
              <a:t>Remember, some atoms can form </a:t>
            </a:r>
            <a:r>
              <a:rPr lang="en-GB" smtClean="0">
                <a:solidFill>
                  <a:srgbClr val="FFFF00"/>
                </a:solidFill>
              </a:rPr>
              <a:t>more than one ion</a:t>
            </a:r>
            <a:r>
              <a:rPr lang="en-GB" smtClean="0"/>
              <a:t>:</a:t>
            </a:r>
          </a:p>
          <a:p>
            <a:pPr lvl="1" eaLnBrk="1" hangingPunct="1">
              <a:lnSpc>
                <a:spcPct val="90000"/>
              </a:lnSpc>
            </a:pPr>
            <a:r>
              <a:rPr lang="en-GB" smtClean="0"/>
              <a:t>Iron (III) means Fe</a:t>
            </a:r>
            <a:r>
              <a:rPr lang="en-GB" baseline="30000" smtClean="0"/>
              <a:t>3+</a:t>
            </a:r>
          </a:p>
          <a:p>
            <a:pPr lvl="1" eaLnBrk="1" hangingPunct="1">
              <a:lnSpc>
                <a:spcPct val="90000"/>
              </a:lnSpc>
            </a:pPr>
            <a:r>
              <a:rPr lang="en-GB" smtClean="0"/>
              <a:t>Iron (II) means Fe</a:t>
            </a:r>
            <a:r>
              <a:rPr lang="en-GB" baseline="30000" smtClean="0"/>
              <a:t>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0"/>
            <a:ext cx="8229600" cy="1143000"/>
          </a:xfrm>
        </p:spPr>
        <p:txBody>
          <a:bodyPr/>
          <a:lstStyle/>
          <a:p>
            <a:pPr eaLnBrk="1" hangingPunct="1"/>
            <a:r>
              <a:rPr lang="en-GB" smtClean="0"/>
              <a:t>Molecular Ions</a:t>
            </a:r>
          </a:p>
        </p:txBody>
      </p:sp>
      <p:sp>
        <p:nvSpPr>
          <p:cNvPr id="38915" name="Rectangle 3"/>
          <p:cNvSpPr>
            <a:spLocks noGrp="1" noChangeArrowheads="1"/>
          </p:cNvSpPr>
          <p:nvPr>
            <p:ph type="body" idx="1"/>
          </p:nvPr>
        </p:nvSpPr>
        <p:spPr>
          <a:xfrm>
            <a:off x="250825" y="1125538"/>
            <a:ext cx="8497888" cy="5732462"/>
          </a:xfrm>
        </p:spPr>
        <p:txBody>
          <a:bodyPr/>
          <a:lstStyle/>
          <a:p>
            <a:pPr eaLnBrk="1" hangingPunct="1"/>
            <a:r>
              <a:rPr lang="en-GB" sz="2800" smtClean="0"/>
              <a:t>Sometimes a covalently bonded group of atoms can lose or gain electrons to form an ion.</a:t>
            </a:r>
          </a:p>
          <a:p>
            <a:pPr eaLnBrk="1" hangingPunct="1"/>
            <a:r>
              <a:rPr lang="en-GB" sz="2800" smtClean="0"/>
              <a:t>This is called a </a:t>
            </a:r>
            <a:r>
              <a:rPr lang="en-GB" sz="2800" smtClean="0">
                <a:solidFill>
                  <a:srgbClr val="FFFF00"/>
                </a:solidFill>
              </a:rPr>
              <a:t>molecular ion.</a:t>
            </a:r>
          </a:p>
          <a:p>
            <a:pPr eaLnBrk="1" hangingPunct="1"/>
            <a:r>
              <a:rPr lang="en-GB" sz="2800" smtClean="0"/>
              <a:t>For example: </a:t>
            </a:r>
          </a:p>
          <a:p>
            <a:pPr lvl="1" eaLnBrk="1" hangingPunct="1"/>
            <a:r>
              <a:rPr lang="en-GB" smtClean="0">
                <a:solidFill>
                  <a:srgbClr val="FFFF00"/>
                </a:solidFill>
              </a:rPr>
              <a:t>Ammonium 	= NH</a:t>
            </a:r>
            <a:r>
              <a:rPr lang="en-GB" baseline="-25000" smtClean="0">
                <a:solidFill>
                  <a:srgbClr val="FFFF00"/>
                </a:solidFill>
              </a:rPr>
              <a:t>4</a:t>
            </a:r>
            <a:r>
              <a:rPr lang="en-GB" baseline="30000" smtClean="0">
                <a:solidFill>
                  <a:srgbClr val="FFFF00"/>
                </a:solidFill>
              </a:rPr>
              <a:t>+</a:t>
            </a:r>
          </a:p>
          <a:p>
            <a:pPr lvl="1" eaLnBrk="1" hangingPunct="1"/>
            <a:r>
              <a:rPr lang="en-GB" smtClean="0">
                <a:solidFill>
                  <a:srgbClr val="FFFF00"/>
                </a:solidFill>
              </a:rPr>
              <a:t>Nitrate 	= NO</a:t>
            </a:r>
            <a:r>
              <a:rPr lang="en-GB" baseline="-25000" smtClean="0">
                <a:solidFill>
                  <a:srgbClr val="FFFF00"/>
                </a:solidFill>
              </a:rPr>
              <a:t>3</a:t>
            </a:r>
            <a:r>
              <a:rPr lang="en-GB" baseline="30000" smtClean="0">
                <a:solidFill>
                  <a:srgbClr val="FFFF00"/>
                </a:solidFill>
              </a:rPr>
              <a:t>-</a:t>
            </a:r>
          </a:p>
          <a:p>
            <a:pPr lvl="1" eaLnBrk="1" hangingPunct="1"/>
            <a:r>
              <a:rPr lang="en-GB" smtClean="0">
                <a:solidFill>
                  <a:srgbClr val="FFFF00"/>
                </a:solidFill>
              </a:rPr>
              <a:t>Sulphate 	= SO</a:t>
            </a:r>
            <a:r>
              <a:rPr lang="en-GB" baseline="-25000" smtClean="0">
                <a:solidFill>
                  <a:srgbClr val="FFFF00"/>
                </a:solidFill>
              </a:rPr>
              <a:t>4</a:t>
            </a:r>
            <a:r>
              <a:rPr lang="en-GB" baseline="30000" smtClean="0">
                <a:solidFill>
                  <a:srgbClr val="FFFF00"/>
                </a:solidFill>
              </a:rPr>
              <a:t>2-</a:t>
            </a:r>
          </a:p>
          <a:p>
            <a:pPr lvl="1" eaLnBrk="1" hangingPunct="1"/>
            <a:r>
              <a:rPr lang="en-GB" smtClean="0">
                <a:solidFill>
                  <a:srgbClr val="FFFF00"/>
                </a:solidFill>
              </a:rPr>
              <a:t>Carbonate 	= CO</a:t>
            </a:r>
            <a:r>
              <a:rPr lang="en-GB" baseline="-25000" smtClean="0">
                <a:solidFill>
                  <a:srgbClr val="FFFF00"/>
                </a:solidFill>
              </a:rPr>
              <a:t>3</a:t>
            </a:r>
            <a:r>
              <a:rPr lang="en-GB" baseline="30000" smtClean="0">
                <a:solidFill>
                  <a:srgbClr val="FFFF00"/>
                </a:solidFill>
              </a:rPr>
              <a:t>2-</a:t>
            </a:r>
          </a:p>
        </p:txBody>
      </p:sp>
      <p:sp>
        <p:nvSpPr>
          <p:cNvPr id="4" name="Rectangle 3"/>
          <p:cNvSpPr/>
          <p:nvPr/>
        </p:nvSpPr>
        <p:spPr>
          <a:xfrm>
            <a:off x="395288" y="3141663"/>
            <a:ext cx="4464050" cy="20161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TextBox 4"/>
          <p:cNvSpPr txBox="1"/>
          <p:nvPr/>
        </p:nvSpPr>
        <p:spPr>
          <a:xfrm>
            <a:off x="5435600" y="3068638"/>
            <a:ext cx="2952750" cy="1446212"/>
          </a:xfrm>
          <a:prstGeom prst="rect">
            <a:avLst/>
          </a:prstGeom>
          <a:noFill/>
        </p:spPr>
        <p:txBody>
          <a:bodyPr>
            <a:spAutoFit/>
          </a:bodyPr>
          <a:lstStyle/>
          <a:p>
            <a:pPr>
              <a:defRPr/>
            </a:pPr>
            <a:r>
              <a:rPr lang="en-GB" sz="4400" dirty="0">
                <a:solidFill>
                  <a:srgbClr val="FF0000"/>
                </a:solidFill>
                <a:latin typeface="+mn-lt"/>
              </a:rPr>
              <a:t>Learn these!!!!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4000" smtClean="0"/>
              <a:t>Predicting the Formulae of Ionic Compounds</a:t>
            </a:r>
          </a:p>
        </p:txBody>
      </p:sp>
      <p:sp>
        <p:nvSpPr>
          <p:cNvPr id="39939" name="Rectangle 3"/>
          <p:cNvSpPr>
            <a:spLocks noGrp="1" noChangeArrowheads="1"/>
          </p:cNvSpPr>
          <p:nvPr>
            <p:ph type="body" idx="1"/>
          </p:nvPr>
        </p:nvSpPr>
        <p:spPr/>
        <p:txBody>
          <a:bodyPr/>
          <a:lstStyle/>
          <a:p>
            <a:pPr marL="609600" indent="-609600" eaLnBrk="1" hangingPunct="1">
              <a:buFontTx/>
              <a:buNone/>
            </a:pPr>
            <a:r>
              <a:rPr lang="en-GB" sz="2800" smtClean="0"/>
              <a:t>You can predict the formula of an ionic compound by following some simple rules:</a:t>
            </a:r>
          </a:p>
          <a:p>
            <a:pPr marL="609600" indent="-609600" eaLnBrk="1" hangingPunct="1">
              <a:buFontTx/>
              <a:buAutoNum type="arabicPeriod"/>
            </a:pPr>
            <a:r>
              <a:rPr lang="en-GB" sz="2800" smtClean="0"/>
              <a:t>Work out </a:t>
            </a:r>
            <a:r>
              <a:rPr lang="en-GB" sz="2800" smtClean="0">
                <a:solidFill>
                  <a:srgbClr val="FFFF00"/>
                </a:solidFill>
              </a:rPr>
              <a:t>which ions</a:t>
            </a:r>
            <a:r>
              <a:rPr lang="en-GB" sz="2800" smtClean="0"/>
              <a:t> are involved from the name of the compound.</a:t>
            </a:r>
          </a:p>
          <a:p>
            <a:pPr marL="609600" indent="-609600" eaLnBrk="1" hangingPunct="1">
              <a:buFontTx/>
              <a:buAutoNum type="arabicPeriod"/>
            </a:pPr>
            <a:r>
              <a:rPr lang="en-GB" sz="2800" smtClean="0"/>
              <a:t>Work out the </a:t>
            </a:r>
            <a:r>
              <a:rPr lang="en-GB" sz="2800" smtClean="0">
                <a:solidFill>
                  <a:srgbClr val="FFFF00"/>
                </a:solidFill>
              </a:rPr>
              <a:t>charges</a:t>
            </a:r>
            <a:r>
              <a:rPr lang="en-GB" sz="2800" smtClean="0"/>
              <a:t> on these ions from the periodic table.</a:t>
            </a:r>
          </a:p>
          <a:p>
            <a:pPr marL="609600" indent="-609600" eaLnBrk="1" hangingPunct="1">
              <a:buFontTx/>
              <a:buAutoNum type="arabicPeriod"/>
            </a:pPr>
            <a:r>
              <a:rPr lang="en-GB" sz="2800" smtClean="0"/>
              <a:t>The </a:t>
            </a:r>
            <a:r>
              <a:rPr lang="en-GB" sz="2800" smtClean="0">
                <a:solidFill>
                  <a:srgbClr val="FFFF00"/>
                </a:solidFill>
              </a:rPr>
              <a:t>total charge</a:t>
            </a:r>
            <a:r>
              <a:rPr lang="en-GB" sz="2800" smtClean="0"/>
              <a:t> must add up to 0.</a:t>
            </a:r>
          </a:p>
          <a:p>
            <a:pPr marL="609600" indent="-609600" eaLnBrk="1" hangingPunct="1">
              <a:buFontTx/>
              <a:buAutoNum type="arabicPeriod"/>
            </a:pPr>
            <a:r>
              <a:rPr lang="en-GB" sz="2800" smtClean="0"/>
              <a:t>Select as many of each type of ion as necessary to </a:t>
            </a:r>
            <a:r>
              <a:rPr lang="en-GB" sz="2800" smtClean="0">
                <a:solidFill>
                  <a:srgbClr val="FFFF00"/>
                </a:solidFill>
              </a:rPr>
              <a:t>balance the charges</a:t>
            </a:r>
            <a:r>
              <a:rPr lang="en-GB" sz="280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23850" y="188913"/>
            <a:ext cx="8445500" cy="4525962"/>
          </a:xfrm>
        </p:spPr>
        <p:txBody>
          <a:bodyPr/>
          <a:lstStyle/>
          <a:p>
            <a:pPr>
              <a:buFont typeface="Arial" charset="0"/>
              <a:buNone/>
            </a:pPr>
            <a:r>
              <a:rPr lang="en-GB" smtClean="0"/>
              <a:t>Predict the formula for the following ionic compounds.</a:t>
            </a:r>
          </a:p>
          <a:p>
            <a:pPr>
              <a:buFont typeface="Arial" charset="0"/>
              <a:buNone/>
            </a:pPr>
            <a:r>
              <a:rPr lang="en-GB" smtClean="0"/>
              <a:t>Write your answers on white boards.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50825" y="188913"/>
            <a:ext cx="8435975" cy="5937250"/>
          </a:xfrm>
        </p:spPr>
        <p:txBody>
          <a:bodyPr/>
          <a:lstStyle/>
          <a:p>
            <a:pPr algn="ctr">
              <a:buFont typeface="Arial" charset="0"/>
              <a:buNone/>
            </a:pPr>
            <a:r>
              <a:rPr lang="en-GB" sz="2800" b="1" u="sng" smtClean="0"/>
              <a:t>Size of ions</a:t>
            </a:r>
          </a:p>
          <a:p>
            <a:r>
              <a:rPr lang="en-GB" sz="2800" smtClean="0"/>
              <a:t>The size of an ion (ionic radius) depends on its atomic number </a:t>
            </a:r>
            <a:r>
              <a:rPr lang="en-GB" sz="2800" b="1" smtClean="0"/>
              <a:t>and </a:t>
            </a:r>
            <a:r>
              <a:rPr lang="en-GB" sz="2800" smtClean="0"/>
              <a:t>charge</a:t>
            </a:r>
          </a:p>
          <a:p>
            <a:r>
              <a:rPr lang="en-GB" sz="2800" b="1" smtClean="0"/>
              <a:t>It increases as you go down a group</a:t>
            </a:r>
          </a:p>
          <a:p>
            <a:r>
              <a:rPr lang="en-GB" sz="2800" smtClean="0"/>
              <a:t>Within a group the ions will have the same charge</a:t>
            </a:r>
          </a:p>
          <a:p>
            <a:r>
              <a:rPr lang="en-GB" sz="2800" smtClean="0"/>
              <a:t>The ionic radius will increase because more electron shells are added</a:t>
            </a:r>
          </a:p>
          <a:p>
            <a:r>
              <a:rPr lang="en-GB" sz="2800" smtClean="0"/>
              <a:t>E.g. For group 1</a:t>
            </a:r>
          </a:p>
          <a:p>
            <a:endParaRPr lang="en-GB" sz="2800" smtClean="0"/>
          </a:p>
          <a:p>
            <a:pPr>
              <a:buFont typeface="Arial" charset="0"/>
              <a:buNone/>
            </a:pPr>
            <a:endParaRPr lang="en-GB" sz="2800" smtClean="0"/>
          </a:p>
        </p:txBody>
      </p:sp>
      <p:graphicFrame>
        <p:nvGraphicFramePr>
          <p:cNvPr id="4" name="Table 3"/>
          <p:cNvGraphicFramePr>
            <a:graphicFrameLocks noGrp="1"/>
          </p:cNvGraphicFramePr>
          <p:nvPr/>
        </p:nvGraphicFramePr>
        <p:xfrm>
          <a:off x="755650" y="4267200"/>
          <a:ext cx="7560840" cy="2590800"/>
        </p:xfrm>
        <a:graphic>
          <a:graphicData uri="http://schemas.openxmlformats.org/drawingml/2006/table">
            <a:tbl>
              <a:tblPr firstRow="1" bandRow="1">
                <a:tableStyleId>{5C22544A-7EE6-4342-B048-85BDC9FD1C3A}</a:tableStyleId>
              </a:tblPr>
              <a:tblGrid>
                <a:gridCol w="3780420"/>
                <a:gridCol w="3780420"/>
              </a:tblGrid>
              <a:tr h="370840">
                <a:tc>
                  <a:txBody>
                    <a:bodyPr/>
                    <a:lstStyle/>
                    <a:p>
                      <a:r>
                        <a:rPr lang="en-GB" sz="2800" dirty="0" smtClean="0"/>
                        <a:t>Ion</a:t>
                      </a:r>
                      <a:endParaRPr lang="en-GB" sz="2800" dirty="0"/>
                    </a:p>
                  </a:txBody>
                  <a:tcPr/>
                </a:tc>
                <a:tc>
                  <a:txBody>
                    <a:bodyPr/>
                    <a:lstStyle/>
                    <a:p>
                      <a:r>
                        <a:rPr lang="en-GB" sz="2800" dirty="0" smtClean="0"/>
                        <a:t>Ionic radius (nm)</a:t>
                      </a:r>
                      <a:endParaRPr lang="en-GB" sz="2800" dirty="0"/>
                    </a:p>
                  </a:txBody>
                  <a:tcPr/>
                </a:tc>
              </a:tr>
              <a:tr h="370840">
                <a:tc>
                  <a:txBody>
                    <a:bodyPr/>
                    <a:lstStyle/>
                    <a:p>
                      <a:r>
                        <a:rPr lang="en-GB" sz="2800" dirty="0" smtClean="0"/>
                        <a:t>Li</a:t>
                      </a:r>
                      <a:r>
                        <a:rPr lang="en-GB" sz="2800" baseline="30000" dirty="0" smtClean="0"/>
                        <a:t>+</a:t>
                      </a:r>
                      <a:endParaRPr lang="en-GB" sz="2800" dirty="0"/>
                    </a:p>
                  </a:txBody>
                  <a:tcPr/>
                </a:tc>
                <a:tc>
                  <a:txBody>
                    <a:bodyPr/>
                    <a:lstStyle/>
                    <a:p>
                      <a:r>
                        <a:rPr lang="en-GB" sz="2800" dirty="0" smtClean="0"/>
                        <a:t>0.060</a:t>
                      </a:r>
                      <a:endParaRPr lang="en-GB" sz="2800" dirty="0"/>
                    </a:p>
                  </a:txBody>
                  <a:tcPr/>
                </a:tc>
              </a:tr>
              <a:tr h="370840">
                <a:tc>
                  <a:txBody>
                    <a:bodyPr/>
                    <a:lstStyle/>
                    <a:p>
                      <a:r>
                        <a:rPr lang="en-GB" sz="2800" dirty="0" smtClean="0"/>
                        <a:t>Na</a:t>
                      </a:r>
                      <a:r>
                        <a:rPr lang="en-GB" sz="2800" baseline="30000" dirty="0" smtClean="0"/>
                        <a:t>+</a:t>
                      </a:r>
                      <a:endParaRPr lang="en-GB" sz="2800" dirty="0"/>
                    </a:p>
                  </a:txBody>
                  <a:tcPr/>
                </a:tc>
                <a:tc>
                  <a:txBody>
                    <a:bodyPr/>
                    <a:lstStyle/>
                    <a:p>
                      <a:r>
                        <a:rPr lang="en-GB" sz="2800" dirty="0" smtClean="0"/>
                        <a:t>0.095</a:t>
                      </a:r>
                      <a:endParaRPr lang="en-GB" sz="2800" dirty="0"/>
                    </a:p>
                  </a:txBody>
                  <a:tcPr/>
                </a:tc>
              </a:tr>
              <a:tr h="370840">
                <a:tc>
                  <a:txBody>
                    <a:bodyPr/>
                    <a:lstStyle/>
                    <a:p>
                      <a:r>
                        <a:rPr lang="en-GB" sz="2800" dirty="0" smtClean="0"/>
                        <a:t>K</a:t>
                      </a:r>
                      <a:r>
                        <a:rPr lang="en-GB" sz="2800" baseline="30000" dirty="0" smtClean="0"/>
                        <a:t>+</a:t>
                      </a:r>
                      <a:endParaRPr lang="en-GB" sz="2800" dirty="0"/>
                    </a:p>
                  </a:txBody>
                  <a:tcPr/>
                </a:tc>
                <a:tc>
                  <a:txBody>
                    <a:bodyPr/>
                    <a:lstStyle/>
                    <a:p>
                      <a:r>
                        <a:rPr lang="en-GB" sz="2800" dirty="0" smtClean="0"/>
                        <a:t>0.133</a:t>
                      </a:r>
                      <a:endParaRPr lang="en-GB" sz="2800" dirty="0"/>
                    </a:p>
                  </a:txBody>
                  <a:tcPr/>
                </a:tc>
              </a:tr>
              <a:tr h="370840">
                <a:tc>
                  <a:txBody>
                    <a:bodyPr/>
                    <a:lstStyle/>
                    <a:p>
                      <a:r>
                        <a:rPr lang="en-GB" sz="2800" dirty="0" err="1" smtClean="0"/>
                        <a:t>Rb</a:t>
                      </a:r>
                      <a:r>
                        <a:rPr lang="en-GB" sz="2800" baseline="30000" dirty="0" smtClean="0"/>
                        <a:t>+</a:t>
                      </a:r>
                      <a:endParaRPr lang="en-GB" sz="2800" dirty="0"/>
                    </a:p>
                  </a:txBody>
                  <a:tcPr/>
                </a:tc>
                <a:tc>
                  <a:txBody>
                    <a:bodyPr/>
                    <a:lstStyle/>
                    <a:p>
                      <a:r>
                        <a:rPr lang="en-GB" sz="2800" dirty="0" smtClean="0"/>
                        <a:t>0.148</a:t>
                      </a:r>
                      <a:endParaRPr lang="en-GB" sz="2800"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0" y="0"/>
            <a:ext cx="8686800" cy="5937250"/>
          </a:xfrm>
        </p:spPr>
        <p:txBody>
          <a:bodyPr/>
          <a:lstStyle/>
          <a:p>
            <a:pPr>
              <a:spcBef>
                <a:spcPct val="0"/>
              </a:spcBef>
            </a:pPr>
            <a:r>
              <a:rPr lang="en-GB" sz="2400" b="1" smtClean="0"/>
              <a:t>Isoelectronic ions</a:t>
            </a:r>
            <a:r>
              <a:rPr lang="en-GB" sz="2400" smtClean="0"/>
              <a:t> are ions of different atoms with the same number of electrons</a:t>
            </a:r>
          </a:p>
          <a:p>
            <a:pPr>
              <a:spcBef>
                <a:spcPct val="0"/>
              </a:spcBef>
            </a:pPr>
            <a:r>
              <a:rPr lang="en-GB" sz="2400" smtClean="0"/>
              <a:t>The </a:t>
            </a:r>
            <a:r>
              <a:rPr lang="en-GB" sz="2400" b="1" smtClean="0"/>
              <a:t>ionic radius </a:t>
            </a:r>
            <a:r>
              <a:rPr lang="en-GB" sz="2400" smtClean="0"/>
              <a:t>of a set of isoelectronic ions </a:t>
            </a:r>
            <a:r>
              <a:rPr lang="en-GB" sz="2400" b="1" smtClean="0"/>
              <a:t>decreases</a:t>
            </a:r>
            <a:r>
              <a:rPr lang="en-GB" sz="2400" smtClean="0"/>
              <a:t> as the </a:t>
            </a:r>
            <a:r>
              <a:rPr lang="en-GB" sz="2400" b="1" smtClean="0"/>
              <a:t>atomic number increases</a:t>
            </a:r>
          </a:p>
          <a:p>
            <a:pPr>
              <a:spcBef>
                <a:spcPct val="0"/>
              </a:spcBef>
            </a:pPr>
            <a:r>
              <a:rPr lang="en-GB" sz="2400" smtClean="0"/>
              <a:t>The number of electrons stays the same </a:t>
            </a:r>
            <a:r>
              <a:rPr lang="en-GB" sz="2400" b="1" smtClean="0"/>
              <a:t>but</a:t>
            </a:r>
            <a:r>
              <a:rPr lang="en-GB" sz="2400" smtClean="0"/>
              <a:t> the number of protons increases</a:t>
            </a:r>
          </a:p>
          <a:p>
            <a:pPr>
              <a:spcBef>
                <a:spcPct val="0"/>
              </a:spcBef>
            </a:pPr>
            <a:r>
              <a:rPr lang="en-GB" sz="2400" smtClean="0"/>
              <a:t>This means that the electrons are </a:t>
            </a:r>
            <a:r>
              <a:rPr lang="en-GB" sz="2400" b="1" smtClean="0"/>
              <a:t>attracted</a:t>
            </a:r>
            <a:r>
              <a:rPr lang="en-GB" sz="2400" smtClean="0"/>
              <a:t> to the nucleus more strongly</a:t>
            </a:r>
          </a:p>
          <a:p>
            <a:pPr>
              <a:spcBef>
                <a:spcPct val="0"/>
              </a:spcBef>
            </a:pPr>
            <a:r>
              <a:rPr lang="en-GB" sz="2400" smtClean="0"/>
              <a:t>This pulls the electrons in a little so the </a:t>
            </a:r>
            <a:r>
              <a:rPr lang="en-GB" sz="2400" b="1" smtClean="0"/>
              <a:t>ionic radius decreases</a:t>
            </a:r>
            <a:endParaRPr lang="en-GB" sz="2400" smtClean="0"/>
          </a:p>
          <a:p>
            <a:endParaRPr lang="en-GB" sz="2000" smtClean="0"/>
          </a:p>
          <a:p>
            <a:pPr>
              <a:buFont typeface="Arial" charset="0"/>
              <a:buNone/>
            </a:pPr>
            <a:endParaRPr lang="en-GB" sz="2000" smtClean="0"/>
          </a:p>
        </p:txBody>
      </p:sp>
      <p:graphicFrame>
        <p:nvGraphicFramePr>
          <p:cNvPr id="5" name="Table 4"/>
          <p:cNvGraphicFramePr>
            <a:graphicFrameLocks noGrp="1"/>
          </p:cNvGraphicFramePr>
          <p:nvPr/>
        </p:nvGraphicFramePr>
        <p:xfrm>
          <a:off x="2339975" y="3573463"/>
          <a:ext cx="6312024" cy="3284983"/>
        </p:xfrm>
        <a:graphic>
          <a:graphicData uri="http://schemas.openxmlformats.org/drawingml/2006/table">
            <a:tbl>
              <a:tblPr firstRow="1" bandRow="1">
                <a:tableStyleId>{5C22544A-7EE6-4342-B048-85BDC9FD1C3A}</a:tableStyleId>
              </a:tblPr>
              <a:tblGrid>
                <a:gridCol w="1578006"/>
                <a:gridCol w="1578006"/>
                <a:gridCol w="1578006"/>
                <a:gridCol w="1578006"/>
              </a:tblGrid>
              <a:tr h="956791">
                <a:tc>
                  <a:txBody>
                    <a:bodyPr/>
                    <a:lstStyle/>
                    <a:p>
                      <a:r>
                        <a:rPr lang="en-GB" dirty="0" smtClean="0"/>
                        <a:t>Ion</a:t>
                      </a:r>
                      <a:endParaRPr lang="en-GB" dirty="0"/>
                    </a:p>
                  </a:txBody>
                  <a:tcPr/>
                </a:tc>
                <a:tc>
                  <a:txBody>
                    <a:bodyPr/>
                    <a:lstStyle/>
                    <a:p>
                      <a:r>
                        <a:rPr lang="en-GB" dirty="0" smtClean="0"/>
                        <a:t>Number of electrons</a:t>
                      </a:r>
                      <a:endParaRPr lang="en-GB" dirty="0"/>
                    </a:p>
                  </a:txBody>
                  <a:tcPr/>
                </a:tc>
                <a:tc>
                  <a:txBody>
                    <a:bodyPr/>
                    <a:lstStyle/>
                    <a:p>
                      <a:r>
                        <a:rPr lang="en-GB" dirty="0" smtClean="0"/>
                        <a:t>Number of protons</a:t>
                      </a:r>
                      <a:endParaRPr lang="en-GB" dirty="0"/>
                    </a:p>
                  </a:txBody>
                  <a:tcPr/>
                </a:tc>
                <a:tc>
                  <a:txBody>
                    <a:bodyPr/>
                    <a:lstStyle/>
                    <a:p>
                      <a:r>
                        <a:rPr lang="en-GB" dirty="0" smtClean="0"/>
                        <a:t>Ionic radius (nm)</a:t>
                      </a:r>
                      <a:endParaRPr lang="en-GB" dirty="0"/>
                    </a:p>
                  </a:txBody>
                  <a:tcPr/>
                </a:tc>
              </a:tr>
              <a:tr h="388032">
                <a:tc>
                  <a:txBody>
                    <a:bodyPr/>
                    <a:lstStyle/>
                    <a:p>
                      <a:r>
                        <a:rPr lang="en-GB" dirty="0" smtClean="0"/>
                        <a:t>N</a:t>
                      </a:r>
                      <a:r>
                        <a:rPr lang="en-GB" baseline="30000" dirty="0" smtClean="0"/>
                        <a:t>3-</a:t>
                      </a:r>
                      <a:endParaRPr lang="en-GB" dirty="0"/>
                    </a:p>
                  </a:txBody>
                  <a:tcPr/>
                </a:tc>
                <a:tc>
                  <a:txBody>
                    <a:bodyPr/>
                    <a:lstStyle/>
                    <a:p>
                      <a:r>
                        <a:rPr lang="en-GB" dirty="0" smtClean="0"/>
                        <a:t>10</a:t>
                      </a:r>
                      <a:endParaRPr lang="en-GB" dirty="0"/>
                    </a:p>
                  </a:txBody>
                  <a:tcPr/>
                </a:tc>
                <a:tc>
                  <a:txBody>
                    <a:bodyPr/>
                    <a:lstStyle/>
                    <a:p>
                      <a:r>
                        <a:rPr lang="en-GB" dirty="0" smtClean="0"/>
                        <a:t>7</a:t>
                      </a:r>
                      <a:endParaRPr lang="en-GB" dirty="0"/>
                    </a:p>
                  </a:txBody>
                  <a:tcPr/>
                </a:tc>
                <a:tc>
                  <a:txBody>
                    <a:bodyPr/>
                    <a:lstStyle/>
                    <a:p>
                      <a:r>
                        <a:rPr lang="en-GB" dirty="0" smtClean="0"/>
                        <a:t>0.171</a:t>
                      </a:r>
                      <a:endParaRPr lang="en-GB" dirty="0"/>
                    </a:p>
                  </a:txBody>
                  <a:tcPr/>
                </a:tc>
              </a:tr>
              <a:tr h="388032">
                <a:tc>
                  <a:txBody>
                    <a:bodyPr/>
                    <a:lstStyle/>
                    <a:p>
                      <a:r>
                        <a:rPr lang="en-GB" dirty="0" smtClean="0"/>
                        <a:t>O</a:t>
                      </a:r>
                      <a:r>
                        <a:rPr lang="en-GB" baseline="30000" dirty="0" smtClean="0"/>
                        <a:t>2-</a:t>
                      </a:r>
                      <a:endParaRPr lang="en-GB" dirty="0"/>
                    </a:p>
                  </a:txBody>
                  <a:tcPr/>
                </a:tc>
                <a:tc>
                  <a:txBody>
                    <a:bodyPr/>
                    <a:lstStyle/>
                    <a:p>
                      <a:r>
                        <a:rPr lang="en-GB" dirty="0" smtClean="0"/>
                        <a:t>10</a:t>
                      </a:r>
                      <a:endParaRPr lang="en-GB" dirty="0"/>
                    </a:p>
                  </a:txBody>
                  <a:tcPr/>
                </a:tc>
                <a:tc>
                  <a:txBody>
                    <a:bodyPr/>
                    <a:lstStyle/>
                    <a:p>
                      <a:r>
                        <a:rPr lang="en-GB" dirty="0" smtClean="0"/>
                        <a:t>8</a:t>
                      </a:r>
                      <a:endParaRPr lang="en-GB" dirty="0"/>
                    </a:p>
                  </a:txBody>
                  <a:tcPr/>
                </a:tc>
                <a:tc>
                  <a:txBody>
                    <a:bodyPr/>
                    <a:lstStyle/>
                    <a:p>
                      <a:r>
                        <a:rPr lang="en-GB" dirty="0" smtClean="0"/>
                        <a:t>0.140</a:t>
                      </a:r>
                      <a:endParaRPr lang="en-GB" dirty="0"/>
                    </a:p>
                  </a:txBody>
                  <a:tcPr/>
                </a:tc>
              </a:tr>
              <a:tr h="388032">
                <a:tc>
                  <a:txBody>
                    <a:bodyPr/>
                    <a:lstStyle/>
                    <a:p>
                      <a:r>
                        <a:rPr lang="en-GB" dirty="0" smtClean="0"/>
                        <a:t>F</a:t>
                      </a:r>
                      <a:r>
                        <a:rPr lang="en-GB" baseline="30000" dirty="0" smtClean="0"/>
                        <a:t>-</a:t>
                      </a:r>
                      <a:endParaRPr lang="en-GB" dirty="0"/>
                    </a:p>
                  </a:txBody>
                  <a:tcPr/>
                </a:tc>
                <a:tc>
                  <a:txBody>
                    <a:bodyPr/>
                    <a:lstStyle/>
                    <a:p>
                      <a:r>
                        <a:rPr lang="en-GB" dirty="0" smtClean="0"/>
                        <a:t>10</a:t>
                      </a:r>
                      <a:endParaRPr lang="en-GB" dirty="0"/>
                    </a:p>
                  </a:txBody>
                  <a:tcPr/>
                </a:tc>
                <a:tc>
                  <a:txBody>
                    <a:bodyPr/>
                    <a:lstStyle/>
                    <a:p>
                      <a:r>
                        <a:rPr lang="en-GB" dirty="0" smtClean="0"/>
                        <a:t>9</a:t>
                      </a:r>
                      <a:endParaRPr lang="en-GB" dirty="0"/>
                    </a:p>
                  </a:txBody>
                  <a:tcPr/>
                </a:tc>
                <a:tc>
                  <a:txBody>
                    <a:bodyPr/>
                    <a:lstStyle/>
                    <a:p>
                      <a:r>
                        <a:rPr lang="en-GB" dirty="0" smtClean="0"/>
                        <a:t>0.136</a:t>
                      </a:r>
                      <a:endParaRPr lang="en-GB" dirty="0"/>
                    </a:p>
                  </a:txBody>
                  <a:tcPr/>
                </a:tc>
              </a:tr>
              <a:tr h="388032">
                <a:tc>
                  <a:txBody>
                    <a:bodyPr/>
                    <a:lstStyle/>
                    <a:p>
                      <a:r>
                        <a:rPr lang="en-GB" dirty="0" smtClean="0"/>
                        <a:t>Na</a:t>
                      </a:r>
                      <a:r>
                        <a:rPr lang="en-GB" baseline="30000" dirty="0" smtClean="0"/>
                        <a:t>+</a:t>
                      </a:r>
                      <a:endParaRPr lang="en-GB" dirty="0"/>
                    </a:p>
                  </a:txBody>
                  <a:tcPr/>
                </a:tc>
                <a:tc>
                  <a:txBody>
                    <a:bodyPr/>
                    <a:lstStyle/>
                    <a:p>
                      <a:r>
                        <a:rPr lang="en-GB" dirty="0" smtClean="0"/>
                        <a:t>10</a:t>
                      </a:r>
                      <a:endParaRPr lang="en-GB" dirty="0"/>
                    </a:p>
                  </a:txBody>
                  <a:tcPr/>
                </a:tc>
                <a:tc>
                  <a:txBody>
                    <a:bodyPr/>
                    <a:lstStyle/>
                    <a:p>
                      <a:r>
                        <a:rPr lang="en-GB" dirty="0" smtClean="0"/>
                        <a:t>11</a:t>
                      </a:r>
                      <a:endParaRPr lang="en-GB" dirty="0"/>
                    </a:p>
                  </a:txBody>
                  <a:tcPr/>
                </a:tc>
                <a:tc>
                  <a:txBody>
                    <a:bodyPr/>
                    <a:lstStyle/>
                    <a:p>
                      <a:r>
                        <a:rPr lang="en-GB" dirty="0" smtClean="0"/>
                        <a:t>0.095</a:t>
                      </a:r>
                      <a:endParaRPr lang="en-GB" dirty="0"/>
                    </a:p>
                  </a:txBody>
                  <a:tcPr/>
                </a:tc>
              </a:tr>
              <a:tr h="388032">
                <a:tc>
                  <a:txBody>
                    <a:bodyPr/>
                    <a:lstStyle/>
                    <a:p>
                      <a:r>
                        <a:rPr lang="en-GB" dirty="0" smtClean="0"/>
                        <a:t>Mg</a:t>
                      </a:r>
                      <a:r>
                        <a:rPr lang="en-GB" baseline="30000" dirty="0" smtClean="0"/>
                        <a:t>2+</a:t>
                      </a:r>
                      <a:endParaRPr lang="en-GB" dirty="0"/>
                    </a:p>
                  </a:txBody>
                  <a:tcPr/>
                </a:tc>
                <a:tc>
                  <a:txBody>
                    <a:bodyPr/>
                    <a:lstStyle/>
                    <a:p>
                      <a:r>
                        <a:rPr lang="en-GB" dirty="0" smtClean="0"/>
                        <a:t>10</a:t>
                      </a:r>
                      <a:endParaRPr lang="en-GB" dirty="0"/>
                    </a:p>
                  </a:txBody>
                  <a:tcPr/>
                </a:tc>
                <a:tc>
                  <a:txBody>
                    <a:bodyPr/>
                    <a:lstStyle/>
                    <a:p>
                      <a:r>
                        <a:rPr lang="en-GB" dirty="0" smtClean="0"/>
                        <a:t>12</a:t>
                      </a:r>
                      <a:endParaRPr lang="en-GB" dirty="0"/>
                    </a:p>
                  </a:txBody>
                  <a:tcPr/>
                </a:tc>
                <a:tc>
                  <a:txBody>
                    <a:bodyPr/>
                    <a:lstStyle/>
                    <a:p>
                      <a:r>
                        <a:rPr lang="en-GB" dirty="0" smtClean="0"/>
                        <a:t>0.065</a:t>
                      </a:r>
                      <a:endParaRPr lang="en-GB" dirty="0"/>
                    </a:p>
                  </a:txBody>
                  <a:tcPr/>
                </a:tc>
              </a:tr>
              <a:tr h="388032">
                <a:tc>
                  <a:txBody>
                    <a:bodyPr/>
                    <a:lstStyle/>
                    <a:p>
                      <a:r>
                        <a:rPr lang="en-GB" dirty="0" smtClean="0"/>
                        <a:t>Al</a:t>
                      </a:r>
                      <a:r>
                        <a:rPr lang="en-GB" baseline="30000" dirty="0" smtClean="0"/>
                        <a:t>3+</a:t>
                      </a:r>
                      <a:endParaRPr lang="en-GB" dirty="0"/>
                    </a:p>
                  </a:txBody>
                  <a:tcPr/>
                </a:tc>
                <a:tc>
                  <a:txBody>
                    <a:bodyPr/>
                    <a:lstStyle/>
                    <a:p>
                      <a:r>
                        <a:rPr lang="en-GB" dirty="0" smtClean="0"/>
                        <a:t>10</a:t>
                      </a:r>
                      <a:endParaRPr lang="en-GB" dirty="0"/>
                    </a:p>
                  </a:txBody>
                  <a:tcPr/>
                </a:tc>
                <a:tc>
                  <a:txBody>
                    <a:bodyPr/>
                    <a:lstStyle/>
                    <a:p>
                      <a:r>
                        <a:rPr lang="en-GB" dirty="0" smtClean="0"/>
                        <a:t>13</a:t>
                      </a:r>
                      <a:endParaRPr lang="en-GB" dirty="0"/>
                    </a:p>
                  </a:txBody>
                  <a:tcPr/>
                </a:tc>
                <a:tc>
                  <a:txBody>
                    <a:bodyPr/>
                    <a:lstStyle/>
                    <a:p>
                      <a:r>
                        <a:rPr lang="en-GB" dirty="0" smtClean="0"/>
                        <a:t>0.050</a:t>
                      </a:r>
                      <a:endParaRPr lang="en-GB"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t>Explain what effects the strength of an ionic bond</a:t>
            </a:r>
          </a:p>
          <a:p>
            <a:pPr eaLnBrk="1" hangingPunct="1"/>
            <a:r>
              <a:rPr lang="en-GB" smtClean="0"/>
              <a:t>Describe evidence for the existence of ions in ionic compounds</a:t>
            </a:r>
          </a:p>
          <a:p>
            <a:pPr eaLnBrk="1" hangingPunct="1"/>
            <a:r>
              <a:rPr lang="en-GB" smtClean="0">
                <a:solidFill>
                  <a:srgbClr val="FF0000"/>
                </a:solidFill>
              </a:rPr>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50825" y="333375"/>
            <a:ext cx="8642350" cy="6191250"/>
          </a:xfrm>
        </p:spPr>
        <p:txBody>
          <a:bodyPr>
            <a:normAutofit lnSpcReduction="10000"/>
          </a:bodyPr>
          <a:lstStyle/>
          <a:p>
            <a:pPr algn="ctr">
              <a:buFont typeface="Arial" charset="0"/>
              <a:buNone/>
            </a:pPr>
            <a:r>
              <a:rPr lang="en-GB" sz="3000" b="1" u="sng" smtClean="0"/>
              <a:t>Melting points of ionic compounds</a:t>
            </a:r>
          </a:p>
          <a:p>
            <a:pPr>
              <a:buFont typeface="Arial" charset="0"/>
              <a:buNone/>
            </a:pPr>
            <a:r>
              <a:rPr lang="en-GB" sz="3000" smtClean="0"/>
              <a:t>The melting point of </a:t>
            </a:r>
            <a:r>
              <a:rPr lang="en-GB" sz="3000" b="1" smtClean="0"/>
              <a:t>sodium chloride is lower </a:t>
            </a:r>
            <a:r>
              <a:rPr lang="en-GB" sz="3000" smtClean="0"/>
              <a:t>than that of </a:t>
            </a:r>
            <a:r>
              <a:rPr lang="en-GB" sz="3000" b="1" smtClean="0"/>
              <a:t>magnesium oxide</a:t>
            </a:r>
            <a:r>
              <a:rPr lang="en-GB" sz="3000" smtClean="0"/>
              <a:t> because it has </a:t>
            </a:r>
            <a:r>
              <a:rPr lang="en-GB" sz="3000" b="1" smtClean="0"/>
              <a:t>weaker ionic bonds, which need less heat energy to overcome</a:t>
            </a:r>
            <a:r>
              <a:rPr lang="en-GB" sz="3000" smtClean="0"/>
              <a:t>. </a:t>
            </a:r>
          </a:p>
          <a:p>
            <a:pPr>
              <a:buFont typeface="Arial" charset="0"/>
              <a:buNone/>
            </a:pPr>
            <a:r>
              <a:rPr lang="en-GB" sz="3000" smtClean="0"/>
              <a:t>This is for two reasons:</a:t>
            </a:r>
          </a:p>
          <a:p>
            <a:r>
              <a:rPr lang="en-GB" sz="3000" smtClean="0"/>
              <a:t>The Na</a:t>
            </a:r>
            <a:r>
              <a:rPr lang="en-GB" sz="3000" baseline="30000" smtClean="0"/>
              <a:t>+</a:t>
            </a:r>
            <a:r>
              <a:rPr lang="en-GB" sz="3000" smtClean="0"/>
              <a:t> and Cl</a:t>
            </a:r>
            <a:r>
              <a:rPr lang="en-GB" sz="3000" baseline="30000" smtClean="0"/>
              <a:t>–</a:t>
            </a:r>
            <a:r>
              <a:rPr lang="en-GB" sz="3000" smtClean="0"/>
              <a:t> ions in sodium chloride have fewer charges than the Mg</a:t>
            </a:r>
            <a:r>
              <a:rPr lang="en-GB" sz="3000" baseline="30000" smtClean="0"/>
              <a:t>2+</a:t>
            </a:r>
            <a:r>
              <a:rPr lang="en-GB" sz="3000" smtClean="0"/>
              <a:t>and O</a:t>
            </a:r>
            <a:r>
              <a:rPr lang="en-GB" sz="3000" baseline="30000" smtClean="0"/>
              <a:t>2– </a:t>
            </a:r>
            <a:r>
              <a:rPr lang="en-GB" sz="3000" smtClean="0"/>
              <a:t>ions in magnesium oxide</a:t>
            </a:r>
          </a:p>
          <a:p>
            <a:r>
              <a:rPr lang="en-GB" sz="3000" smtClean="0"/>
              <a:t>Na</a:t>
            </a:r>
            <a:r>
              <a:rPr lang="en-GB" sz="3000" baseline="30000" smtClean="0"/>
              <a:t>+</a:t>
            </a:r>
            <a:r>
              <a:rPr lang="en-GB" sz="3000" smtClean="0"/>
              <a:t> ions are larger than Mg</a:t>
            </a:r>
            <a:r>
              <a:rPr lang="en-GB" sz="3000" baseline="30000" smtClean="0"/>
              <a:t>2+</a:t>
            </a:r>
            <a:r>
              <a:rPr lang="en-GB" sz="3000" smtClean="0"/>
              <a:t> and cannot get as close to the negatively charged ions</a:t>
            </a:r>
          </a:p>
          <a:p>
            <a:r>
              <a:rPr lang="en-GB" sz="3000" smtClean="0"/>
              <a:t>Also oxygen ions are smaller than chlorine atoms</a:t>
            </a:r>
          </a:p>
          <a:p>
            <a:pPr>
              <a:buFont typeface="Arial" charset="0"/>
              <a:buNone/>
            </a:pPr>
            <a:endParaRPr lang="en-GB" sz="3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r>
              <a:rPr lang="en-GB" smtClean="0"/>
              <a:t>Ionic Bonding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fld id="{D38071AC-BA23-4C84-9BF7-B9821BCE2249}" type="datetime2">
              <a:rPr lang="en-GB" smtClean="0"/>
              <a:pPr eaLnBrk="1" fontAlgn="auto" hangingPunct="1">
                <a:spcAft>
                  <a:spcPts val="0"/>
                </a:spcAft>
                <a:buFont typeface="Arial" pitchFamily="34" charset="0"/>
                <a:buNone/>
                <a:defRPr/>
              </a:pPr>
              <a:t>Tuesday, 22 September 2015</a:t>
            </a:fld>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0"/>
            <a:ext cx="2987675" cy="7124700"/>
          </a:xfrm>
          <a:prstGeom prst="rect">
            <a:avLst/>
          </a:prstGeom>
          <a:noFill/>
          <a:ln w="9525">
            <a:noFill/>
            <a:miter lim="800000"/>
            <a:headEnd/>
            <a:tailEnd/>
          </a:ln>
        </p:spPr>
        <p:txBody>
          <a:bodyPr>
            <a:spAutoFit/>
          </a:bodyPr>
          <a:lstStyle/>
          <a:p>
            <a:r>
              <a:rPr lang="en-GB" sz="2000"/>
              <a:t>Looking at table, you can see that the lattice energy of a compound is affected by both the charge and the size of the ions. The effect of the ionic radius is shown by the trend in the sodium halides, in the chlorides of sodium and potassium, and in the fluorides of magnesium and calcium. The lattice energy becomes less negative as the size of the ions increases. In smaller ions the attractive force of the positive nucleus holds the outer electrons more tightly because they are closer to the nucleus. </a:t>
            </a:r>
          </a:p>
        </p:txBody>
      </p:sp>
      <p:pic>
        <p:nvPicPr>
          <p:cNvPr id="46083" name="Picture 2"/>
          <p:cNvPicPr>
            <a:picLocks noChangeAspect="1" noChangeArrowheads="1"/>
          </p:cNvPicPr>
          <p:nvPr/>
        </p:nvPicPr>
        <p:blipFill>
          <a:blip r:embed="rId2" cstate="print"/>
          <a:srcRect/>
          <a:stretch>
            <a:fillRect/>
          </a:stretch>
        </p:blipFill>
        <p:spPr bwMode="auto">
          <a:xfrm>
            <a:off x="3009900" y="692150"/>
            <a:ext cx="6134100" cy="56292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0"/>
            <a:ext cx="2843213" cy="7000875"/>
          </a:xfrm>
          <a:prstGeom prst="rect">
            <a:avLst/>
          </a:prstGeom>
          <a:noFill/>
          <a:ln w="9525">
            <a:noFill/>
            <a:miter lim="800000"/>
            <a:headEnd/>
            <a:tailEnd/>
          </a:ln>
        </p:spPr>
        <p:txBody>
          <a:bodyPr>
            <a:spAutoFit/>
          </a:bodyPr>
          <a:lstStyle/>
          <a:p>
            <a:r>
              <a:rPr lang="en-GB" sz="2400"/>
              <a:t>You can also see that the lattice energy becomes more negative with ions of greater charge (Mg2+, Ca2+) because they attract other ions more strongly – compare the lattice energy of sodium fluoride with those of magnesium fluoride and calcium fluoride, which have a much greater magnitude.</a:t>
            </a:r>
          </a:p>
        </p:txBody>
      </p:sp>
      <p:pic>
        <p:nvPicPr>
          <p:cNvPr id="47107" name="Picture 2"/>
          <p:cNvPicPr>
            <a:picLocks noChangeAspect="1" noChangeArrowheads="1"/>
          </p:cNvPicPr>
          <p:nvPr/>
        </p:nvPicPr>
        <p:blipFill>
          <a:blip r:embed="rId2" cstate="print"/>
          <a:srcRect/>
          <a:stretch>
            <a:fillRect/>
          </a:stretch>
        </p:blipFill>
        <p:spPr bwMode="auto">
          <a:xfrm>
            <a:off x="3009900" y="692150"/>
            <a:ext cx="6134100" cy="56292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solidFill>
                  <a:srgbClr val="FF0000"/>
                </a:solidFill>
              </a:rPr>
              <a:t>Explain what effects the strength of an ionic bond</a:t>
            </a:r>
          </a:p>
          <a:p>
            <a:pPr eaLnBrk="1" hangingPunct="1"/>
            <a:r>
              <a:rPr lang="en-GB" smtClean="0"/>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404813"/>
            <a:ext cx="8362950" cy="6119812"/>
          </a:xfrm>
        </p:spPr>
        <p:txBody>
          <a:bodyPr rtlCol="0">
            <a:normAutofit/>
          </a:bodyPr>
          <a:lstStyle/>
          <a:p>
            <a:pPr algn="ctr" eaLnBrk="1" fontAlgn="auto" hangingPunct="1">
              <a:spcAft>
                <a:spcPts val="0"/>
              </a:spcAft>
              <a:buFont typeface="Arial" pitchFamily="34" charset="0"/>
              <a:buNone/>
              <a:defRPr/>
            </a:pPr>
            <a:r>
              <a:rPr lang="en-GB" b="1" u="sng" dirty="0" smtClean="0"/>
              <a:t>Questions</a:t>
            </a:r>
          </a:p>
          <a:p>
            <a:pPr eaLnBrk="1" fontAlgn="auto" hangingPunct="1">
              <a:spcAft>
                <a:spcPts val="0"/>
              </a:spcAft>
              <a:buFont typeface="Arial" pitchFamily="34" charset="0"/>
              <a:buNone/>
              <a:defRPr/>
            </a:pPr>
            <a:r>
              <a:rPr lang="en-GB" dirty="0" smtClean="0"/>
              <a:t>Predict the formula for these ionic compounds:</a:t>
            </a:r>
          </a:p>
          <a:p>
            <a:pPr marL="514350" indent="-514350" eaLnBrk="1" fontAlgn="auto" hangingPunct="1">
              <a:spcAft>
                <a:spcPts val="0"/>
              </a:spcAft>
              <a:buFont typeface="+mj-lt"/>
              <a:buAutoNum type="arabicPeriod"/>
              <a:defRPr/>
            </a:pPr>
            <a:r>
              <a:rPr lang="en-GB" dirty="0" smtClean="0"/>
              <a:t>Calcium iodide</a:t>
            </a:r>
          </a:p>
          <a:p>
            <a:pPr marL="514350" indent="-514350" eaLnBrk="1" fontAlgn="auto" hangingPunct="1">
              <a:spcAft>
                <a:spcPts val="0"/>
              </a:spcAft>
              <a:buFont typeface="+mj-lt"/>
              <a:buAutoNum type="arabicPeriod"/>
              <a:defRPr/>
            </a:pPr>
            <a:r>
              <a:rPr lang="en-GB" dirty="0" smtClean="0"/>
              <a:t>Magnesium </a:t>
            </a:r>
            <a:r>
              <a:rPr lang="en-GB" dirty="0" err="1" smtClean="0"/>
              <a:t>phosphide</a:t>
            </a:r>
            <a:endParaRPr lang="en-GB" dirty="0" smtClean="0"/>
          </a:p>
          <a:p>
            <a:pPr marL="514350" indent="-514350" eaLnBrk="1" fontAlgn="auto" hangingPunct="1">
              <a:spcAft>
                <a:spcPts val="0"/>
              </a:spcAft>
              <a:buFont typeface="+mj-lt"/>
              <a:buAutoNum type="arabicPeriod"/>
              <a:defRPr/>
            </a:pPr>
            <a:r>
              <a:rPr lang="en-GB" dirty="0" smtClean="0"/>
              <a:t>Nickel (II) chloride</a:t>
            </a:r>
          </a:p>
          <a:p>
            <a:pPr marL="514350" indent="-514350" eaLnBrk="1" fontAlgn="auto" hangingPunct="1">
              <a:spcAft>
                <a:spcPts val="0"/>
              </a:spcAft>
              <a:buFont typeface="+mj-lt"/>
              <a:buAutoNum type="arabicPeriod"/>
              <a:defRPr/>
            </a:pPr>
            <a:r>
              <a:rPr lang="en-GB" dirty="0" smtClean="0"/>
              <a:t>Titanium (IV) chloride</a:t>
            </a:r>
          </a:p>
          <a:p>
            <a:pPr marL="514350" indent="-514350" eaLnBrk="1" fontAlgn="auto" hangingPunct="1">
              <a:spcAft>
                <a:spcPts val="0"/>
              </a:spcAft>
              <a:buFont typeface="+mj-lt"/>
              <a:buAutoNum type="arabicPeriod"/>
              <a:defRPr/>
            </a:pPr>
            <a:r>
              <a:rPr lang="en-GB" dirty="0" smtClean="0"/>
              <a:t>Iron (III) </a:t>
            </a:r>
            <a:r>
              <a:rPr lang="en-GB" dirty="0" err="1" smtClean="0"/>
              <a:t>sulfite</a:t>
            </a:r>
            <a:endParaRPr lang="en-GB" dirty="0" smtClean="0"/>
          </a:p>
          <a:p>
            <a:pPr marL="514350" indent="-514350" eaLnBrk="1" fontAlgn="auto" hangingPunct="1">
              <a:spcAft>
                <a:spcPts val="0"/>
              </a:spcAft>
              <a:buFont typeface="+mj-lt"/>
              <a:buAutoNum type="arabicPeriod"/>
              <a:defRPr/>
            </a:pPr>
            <a:r>
              <a:rPr lang="en-GB" dirty="0" smtClean="0"/>
              <a:t>Aluminium </a:t>
            </a:r>
            <a:r>
              <a:rPr lang="en-GB" dirty="0" err="1" smtClean="0"/>
              <a:t>sulfate</a:t>
            </a:r>
            <a:endParaRPr lang="en-GB" dirty="0" smtClean="0"/>
          </a:p>
          <a:p>
            <a:pPr marL="514350" indent="-514350" eaLnBrk="1" fontAlgn="auto" hangingPunct="1">
              <a:spcAft>
                <a:spcPts val="0"/>
              </a:spcAft>
              <a:buFont typeface="+mj-lt"/>
              <a:buAutoNum type="arabicPeriod"/>
              <a:defRPr/>
            </a:pPr>
            <a:r>
              <a:rPr lang="en-GB" dirty="0" smtClean="0"/>
              <a:t>Sodium dichromate</a:t>
            </a:r>
          </a:p>
        </p:txBody>
      </p:sp>
      <p:sp>
        <p:nvSpPr>
          <p:cNvPr id="4" name="TextBox 3"/>
          <p:cNvSpPr txBox="1">
            <a:spLocks noChangeArrowheads="1"/>
          </p:cNvSpPr>
          <p:nvPr/>
        </p:nvSpPr>
        <p:spPr bwMode="auto">
          <a:xfrm>
            <a:off x="4500563" y="1916113"/>
            <a:ext cx="1157287" cy="585787"/>
          </a:xfrm>
          <a:prstGeom prst="rect">
            <a:avLst/>
          </a:prstGeom>
          <a:solidFill>
            <a:schemeClr val="bg1"/>
          </a:solidFill>
          <a:ln w="9525">
            <a:noFill/>
            <a:miter lim="800000"/>
            <a:headEnd/>
            <a:tailEnd/>
          </a:ln>
        </p:spPr>
        <p:txBody>
          <a:bodyPr>
            <a:spAutoFit/>
          </a:bodyPr>
          <a:lstStyle/>
          <a:p>
            <a:r>
              <a:rPr lang="en-GB" sz="3200">
                <a:latin typeface="Tahoma" pitchFamily="34" charset="0"/>
              </a:rPr>
              <a:t>CaI</a:t>
            </a:r>
            <a:r>
              <a:rPr lang="en-GB" sz="3200" baseline="-25000">
                <a:latin typeface="Tahoma" pitchFamily="34" charset="0"/>
              </a:rPr>
              <a:t>2</a:t>
            </a:r>
            <a:endParaRPr lang="en-GB" sz="3200">
              <a:latin typeface="Tahoma" pitchFamily="34" charset="0"/>
            </a:endParaRPr>
          </a:p>
        </p:txBody>
      </p:sp>
      <p:sp>
        <p:nvSpPr>
          <p:cNvPr id="5" name="TextBox 4"/>
          <p:cNvSpPr txBox="1">
            <a:spLocks noChangeArrowheads="1"/>
          </p:cNvSpPr>
          <p:nvPr/>
        </p:nvSpPr>
        <p:spPr bwMode="auto">
          <a:xfrm>
            <a:off x="5292725" y="2708275"/>
            <a:ext cx="1727200" cy="585788"/>
          </a:xfrm>
          <a:prstGeom prst="rect">
            <a:avLst/>
          </a:prstGeom>
          <a:solidFill>
            <a:schemeClr val="bg1"/>
          </a:solidFill>
          <a:ln w="9525">
            <a:noFill/>
            <a:miter lim="800000"/>
            <a:headEnd/>
            <a:tailEnd/>
          </a:ln>
        </p:spPr>
        <p:txBody>
          <a:bodyPr>
            <a:spAutoFit/>
          </a:bodyPr>
          <a:lstStyle/>
          <a:p>
            <a:r>
              <a:rPr lang="en-GB" sz="3200">
                <a:latin typeface="Tahoma" pitchFamily="34" charset="0"/>
              </a:rPr>
              <a:t>Mg</a:t>
            </a:r>
            <a:r>
              <a:rPr lang="en-GB" sz="3200" baseline="-25000">
                <a:latin typeface="Tahoma" pitchFamily="34" charset="0"/>
              </a:rPr>
              <a:t>3</a:t>
            </a:r>
            <a:r>
              <a:rPr lang="en-GB" sz="3200">
                <a:latin typeface="Tahoma" pitchFamily="34" charset="0"/>
              </a:rPr>
              <a:t>P</a:t>
            </a:r>
            <a:r>
              <a:rPr lang="en-GB" sz="3200" baseline="-25000">
                <a:latin typeface="Tahoma" pitchFamily="34" charset="0"/>
              </a:rPr>
              <a:t>2</a:t>
            </a:r>
            <a:endParaRPr lang="en-GB" sz="3200">
              <a:latin typeface="Tahoma" pitchFamily="34" charset="0"/>
            </a:endParaRPr>
          </a:p>
        </p:txBody>
      </p:sp>
      <p:sp>
        <p:nvSpPr>
          <p:cNvPr id="6" name="TextBox 5"/>
          <p:cNvSpPr txBox="1">
            <a:spLocks noChangeArrowheads="1"/>
          </p:cNvSpPr>
          <p:nvPr/>
        </p:nvSpPr>
        <p:spPr bwMode="auto">
          <a:xfrm>
            <a:off x="4787900" y="3284538"/>
            <a:ext cx="1157288" cy="585787"/>
          </a:xfrm>
          <a:prstGeom prst="rect">
            <a:avLst/>
          </a:prstGeom>
          <a:solidFill>
            <a:schemeClr val="bg1"/>
          </a:solidFill>
          <a:ln w="9525">
            <a:noFill/>
            <a:miter lim="800000"/>
            <a:headEnd/>
            <a:tailEnd/>
          </a:ln>
        </p:spPr>
        <p:txBody>
          <a:bodyPr>
            <a:spAutoFit/>
          </a:bodyPr>
          <a:lstStyle/>
          <a:p>
            <a:r>
              <a:rPr lang="en-GB" sz="3200">
                <a:latin typeface="Tahoma" pitchFamily="34" charset="0"/>
              </a:rPr>
              <a:t>NiCl</a:t>
            </a:r>
            <a:r>
              <a:rPr lang="en-GB" sz="3200" baseline="-25000">
                <a:latin typeface="Tahoma" pitchFamily="34" charset="0"/>
              </a:rPr>
              <a:t>2</a:t>
            </a:r>
            <a:endParaRPr lang="en-GB" sz="3200">
              <a:latin typeface="Tahoma" pitchFamily="34" charset="0"/>
            </a:endParaRPr>
          </a:p>
        </p:txBody>
      </p:sp>
      <p:sp>
        <p:nvSpPr>
          <p:cNvPr id="7" name="TextBox 6"/>
          <p:cNvSpPr txBox="1">
            <a:spLocks noChangeArrowheads="1"/>
          </p:cNvSpPr>
          <p:nvPr/>
        </p:nvSpPr>
        <p:spPr bwMode="auto">
          <a:xfrm>
            <a:off x="5003800" y="3860800"/>
            <a:ext cx="1157288" cy="585788"/>
          </a:xfrm>
          <a:prstGeom prst="rect">
            <a:avLst/>
          </a:prstGeom>
          <a:solidFill>
            <a:schemeClr val="bg1"/>
          </a:solidFill>
          <a:ln w="9525">
            <a:noFill/>
            <a:miter lim="800000"/>
            <a:headEnd/>
            <a:tailEnd/>
          </a:ln>
        </p:spPr>
        <p:txBody>
          <a:bodyPr>
            <a:spAutoFit/>
          </a:bodyPr>
          <a:lstStyle/>
          <a:p>
            <a:r>
              <a:rPr lang="en-GB" sz="3200">
                <a:latin typeface="Tahoma" pitchFamily="34" charset="0"/>
              </a:rPr>
              <a:t>TiCl</a:t>
            </a:r>
            <a:r>
              <a:rPr lang="en-GB" sz="3200" baseline="-25000">
                <a:latin typeface="Tahoma" pitchFamily="34" charset="0"/>
              </a:rPr>
              <a:t>4</a:t>
            </a:r>
            <a:endParaRPr lang="en-GB" sz="3200">
              <a:latin typeface="Tahoma" pitchFamily="34" charset="0"/>
            </a:endParaRPr>
          </a:p>
        </p:txBody>
      </p:sp>
      <p:sp>
        <p:nvSpPr>
          <p:cNvPr id="8" name="TextBox 7"/>
          <p:cNvSpPr txBox="1">
            <a:spLocks noChangeArrowheads="1"/>
          </p:cNvSpPr>
          <p:nvPr/>
        </p:nvSpPr>
        <p:spPr bwMode="auto">
          <a:xfrm>
            <a:off x="3995738" y="4437063"/>
            <a:ext cx="1871662" cy="584200"/>
          </a:xfrm>
          <a:prstGeom prst="rect">
            <a:avLst/>
          </a:prstGeom>
          <a:solidFill>
            <a:schemeClr val="bg1"/>
          </a:solidFill>
          <a:ln w="9525">
            <a:noFill/>
            <a:miter lim="800000"/>
            <a:headEnd/>
            <a:tailEnd/>
          </a:ln>
        </p:spPr>
        <p:txBody>
          <a:bodyPr>
            <a:spAutoFit/>
          </a:bodyPr>
          <a:lstStyle/>
          <a:p>
            <a:r>
              <a:rPr lang="en-GB" sz="3200">
                <a:latin typeface="Tahoma" pitchFamily="34" charset="0"/>
              </a:rPr>
              <a:t>Fe</a:t>
            </a:r>
            <a:r>
              <a:rPr lang="en-GB" sz="3200" baseline="-25000">
                <a:latin typeface="Tahoma" pitchFamily="34" charset="0"/>
              </a:rPr>
              <a:t>2</a:t>
            </a:r>
            <a:r>
              <a:rPr lang="en-GB" sz="3200">
                <a:latin typeface="Tahoma" pitchFamily="34" charset="0"/>
              </a:rPr>
              <a:t>(SO</a:t>
            </a:r>
            <a:r>
              <a:rPr lang="en-GB" sz="3200" baseline="-25000">
                <a:latin typeface="Tahoma" pitchFamily="34" charset="0"/>
              </a:rPr>
              <a:t>3</a:t>
            </a:r>
            <a:r>
              <a:rPr lang="en-GB" sz="3200">
                <a:latin typeface="Tahoma" pitchFamily="34" charset="0"/>
              </a:rPr>
              <a:t>)</a:t>
            </a:r>
            <a:r>
              <a:rPr lang="en-GB" sz="3200" baseline="-25000">
                <a:latin typeface="Tahoma" pitchFamily="34" charset="0"/>
              </a:rPr>
              <a:t>3</a:t>
            </a:r>
          </a:p>
        </p:txBody>
      </p:sp>
      <p:sp>
        <p:nvSpPr>
          <p:cNvPr id="9" name="TextBox 8"/>
          <p:cNvSpPr txBox="1">
            <a:spLocks noChangeArrowheads="1"/>
          </p:cNvSpPr>
          <p:nvPr/>
        </p:nvSpPr>
        <p:spPr bwMode="auto">
          <a:xfrm>
            <a:off x="4500563" y="5013325"/>
            <a:ext cx="1943100" cy="584200"/>
          </a:xfrm>
          <a:prstGeom prst="rect">
            <a:avLst/>
          </a:prstGeom>
          <a:solidFill>
            <a:schemeClr val="bg1"/>
          </a:solidFill>
          <a:ln w="9525">
            <a:noFill/>
            <a:miter lim="800000"/>
            <a:headEnd/>
            <a:tailEnd/>
          </a:ln>
        </p:spPr>
        <p:txBody>
          <a:bodyPr>
            <a:spAutoFit/>
          </a:bodyPr>
          <a:lstStyle/>
          <a:p>
            <a:r>
              <a:rPr lang="en-GB" sz="3200">
                <a:latin typeface="Tahoma" pitchFamily="34" charset="0"/>
              </a:rPr>
              <a:t>Al</a:t>
            </a:r>
            <a:r>
              <a:rPr lang="en-GB" sz="3200" baseline="-25000">
                <a:latin typeface="Tahoma" pitchFamily="34" charset="0"/>
              </a:rPr>
              <a:t>2</a:t>
            </a:r>
            <a:r>
              <a:rPr lang="en-GB" sz="3200">
                <a:latin typeface="Tahoma" pitchFamily="34" charset="0"/>
              </a:rPr>
              <a:t>(SO</a:t>
            </a:r>
            <a:r>
              <a:rPr lang="en-GB" sz="3200" baseline="-25000">
                <a:latin typeface="Tahoma" pitchFamily="34" charset="0"/>
              </a:rPr>
              <a:t>4</a:t>
            </a:r>
            <a:r>
              <a:rPr lang="en-GB" sz="3200">
                <a:latin typeface="Tahoma" pitchFamily="34" charset="0"/>
              </a:rPr>
              <a:t>)</a:t>
            </a:r>
            <a:r>
              <a:rPr lang="en-GB" sz="3200" baseline="-25000">
                <a:latin typeface="Tahoma" pitchFamily="34" charset="0"/>
              </a:rPr>
              <a:t>3</a:t>
            </a:r>
            <a:endParaRPr lang="en-GB" sz="3200">
              <a:latin typeface="Tahoma" pitchFamily="34" charset="0"/>
            </a:endParaRPr>
          </a:p>
        </p:txBody>
      </p:sp>
      <p:sp>
        <p:nvSpPr>
          <p:cNvPr id="10" name="TextBox 9"/>
          <p:cNvSpPr txBox="1">
            <a:spLocks noChangeArrowheads="1"/>
          </p:cNvSpPr>
          <p:nvPr/>
        </p:nvSpPr>
        <p:spPr bwMode="auto">
          <a:xfrm>
            <a:off x="4643438" y="5732463"/>
            <a:ext cx="2376487" cy="585787"/>
          </a:xfrm>
          <a:prstGeom prst="rect">
            <a:avLst/>
          </a:prstGeom>
          <a:solidFill>
            <a:schemeClr val="bg1"/>
          </a:solidFill>
          <a:ln w="9525">
            <a:noFill/>
            <a:miter lim="800000"/>
            <a:headEnd/>
            <a:tailEnd/>
          </a:ln>
        </p:spPr>
        <p:txBody>
          <a:bodyPr>
            <a:spAutoFit/>
          </a:bodyPr>
          <a:lstStyle/>
          <a:p>
            <a:r>
              <a:rPr lang="en-GB" sz="3200">
                <a:latin typeface="Tahoma" pitchFamily="34" charset="0"/>
              </a:rPr>
              <a:t>Na</a:t>
            </a:r>
            <a:r>
              <a:rPr lang="en-GB" sz="3200" baseline="-25000">
                <a:latin typeface="Tahoma" pitchFamily="34" charset="0"/>
              </a:rPr>
              <a:t>2</a:t>
            </a:r>
            <a:r>
              <a:rPr lang="en-GB" sz="3200">
                <a:latin typeface="Tahoma" pitchFamily="34" charset="0"/>
              </a:rPr>
              <a:t>Cr</a:t>
            </a:r>
            <a:r>
              <a:rPr lang="en-GB" sz="3200" baseline="-25000">
                <a:latin typeface="Tahoma" pitchFamily="34" charset="0"/>
              </a:rPr>
              <a:t>2</a:t>
            </a:r>
            <a:r>
              <a:rPr lang="en-GB" sz="3200">
                <a:latin typeface="Tahoma" pitchFamily="34" charset="0"/>
              </a:rPr>
              <a:t>O</a:t>
            </a:r>
            <a:r>
              <a:rPr lang="en-GB" sz="3200" baseline="-25000">
                <a:latin typeface="Tahoma"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222250" y="0"/>
            <a:ext cx="8464550" cy="6524625"/>
          </a:xfrm>
        </p:spPr>
        <p:txBody>
          <a:bodyPr rtlCol="0">
            <a:normAutofit/>
          </a:bodyPr>
          <a:lstStyle/>
          <a:p>
            <a:pPr algn="ctr" eaLnBrk="1" fontAlgn="auto" hangingPunct="1">
              <a:spcAft>
                <a:spcPts val="0"/>
              </a:spcAft>
              <a:buFont typeface="Arial" pitchFamily="34" charset="0"/>
              <a:buNone/>
              <a:defRPr/>
            </a:pPr>
            <a:r>
              <a:rPr lang="en-GB" sz="2400" b="1" u="sng" dirty="0" smtClean="0"/>
              <a:t>Exam questions</a:t>
            </a:r>
          </a:p>
          <a:p>
            <a:pPr eaLnBrk="1" fontAlgn="auto" hangingPunct="1">
              <a:spcAft>
                <a:spcPts val="0"/>
              </a:spcAft>
              <a:buFont typeface="Arial" pitchFamily="34" charset="0"/>
              <a:buNone/>
              <a:defRPr/>
            </a:pPr>
            <a:r>
              <a:rPr lang="en-GB" sz="2400" dirty="0" smtClean="0"/>
              <a:t>Solid calcium carbonate, CaCO</a:t>
            </a:r>
            <a:r>
              <a:rPr lang="en-GB" sz="2400" baseline="-25000" dirty="0" smtClean="0"/>
              <a:t>3</a:t>
            </a:r>
            <a:r>
              <a:rPr lang="en-GB" sz="2400" dirty="0" smtClean="0"/>
              <a:t>, has a giant ionic structure.</a:t>
            </a:r>
          </a:p>
          <a:p>
            <a:pPr eaLnBrk="1" fontAlgn="auto" hangingPunct="1">
              <a:spcAft>
                <a:spcPts val="0"/>
              </a:spcAft>
              <a:buFont typeface="Arial" pitchFamily="34" charset="0"/>
              <a:buNone/>
              <a:defRPr/>
            </a:pPr>
            <a:r>
              <a:rPr lang="en-GB" sz="2400" dirty="0" smtClean="0"/>
              <a:t>Draw a diagram (using dots or crosses) for a calcium ion.  Show </a:t>
            </a:r>
            <a:r>
              <a:rPr lang="en-GB" sz="2400" b="1" dirty="0" smtClean="0"/>
              <a:t>ALL</a:t>
            </a:r>
            <a:r>
              <a:rPr lang="en-GB" sz="2400" dirty="0" smtClean="0"/>
              <a:t> the electrons and the charge on the ion. (2 marks)</a:t>
            </a:r>
          </a:p>
          <a:p>
            <a:pPr eaLnBrk="1" fontAlgn="auto" hangingPunct="1">
              <a:spcAft>
                <a:spcPts val="0"/>
              </a:spcAft>
              <a:buFont typeface="Arial" pitchFamily="34" charset="0"/>
              <a:buNone/>
              <a:defRPr/>
            </a:pPr>
            <a:endParaRPr lang="en-GB" sz="2400"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ctr" eaLnBrk="1" fontAlgn="auto" hangingPunct="1">
              <a:spcAft>
                <a:spcPts val="0"/>
              </a:spcAft>
              <a:buFont typeface="Arial" pitchFamily="34" charset="0"/>
              <a:buNone/>
              <a:defRPr/>
            </a:pPr>
            <a:endParaRPr lang="en-GB" sz="2400" b="1" u="sng" dirty="0" smtClean="0"/>
          </a:p>
          <a:p>
            <a:pPr algn="r" eaLnBrk="1" fontAlgn="auto" hangingPunct="1">
              <a:spcAft>
                <a:spcPts val="0"/>
              </a:spcAft>
              <a:buFont typeface="Arial" pitchFamily="34" charset="0"/>
              <a:buNone/>
              <a:defRPr/>
            </a:pPr>
            <a:endParaRPr lang="en-GB" sz="2400" dirty="0" smtClean="0"/>
          </a:p>
        </p:txBody>
      </p:sp>
      <p:pic>
        <p:nvPicPr>
          <p:cNvPr id="50180" name="Picture 4"/>
          <p:cNvPicPr>
            <a:picLocks noChangeAspect="1" noChangeArrowheads="1"/>
          </p:cNvPicPr>
          <p:nvPr/>
        </p:nvPicPr>
        <p:blipFill>
          <a:blip r:embed="rId2" cstate="print"/>
          <a:srcRect/>
          <a:stretch>
            <a:fillRect/>
          </a:stretch>
        </p:blipFill>
        <p:spPr bwMode="auto">
          <a:xfrm>
            <a:off x="1979712" y="1768503"/>
            <a:ext cx="4756770" cy="50894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box(in)">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p:nvPr>
        </p:nvSpPr>
        <p:spPr>
          <a:xfrm>
            <a:off x="222250" y="476250"/>
            <a:ext cx="8464550" cy="5649913"/>
          </a:xfrm>
        </p:spPr>
        <p:txBody>
          <a:bodyPr>
            <a:normAutofit fontScale="85000" lnSpcReduction="10000"/>
          </a:bodyPr>
          <a:lstStyle/>
          <a:p>
            <a:pPr algn="ctr" eaLnBrk="1" hangingPunct="1">
              <a:buFont typeface="Arial" charset="0"/>
              <a:buNone/>
            </a:pPr>
            <a:r>
              <a:rPr lang="en-GB" b="1" u="sng" dirty="0" smtClean="0"/>
              <a:t>Exam questions</a:t>
            </a:r>
          </a:p>
          <a:p>
            <a:pPr eaLnBrk="1" hangingPunct="1">
              <a:buFont typeface="Arial" charset="0"/>
              <a:buNone/>
            </a:pPr>
            <a:r>
              <a:rPr lang="en-GB" dirty="0" smtClean="0"/>
              <a:t>Complete the electronic configuration for a calcium ion (1 mark)</a:t>
            </a:r>
          </a:p>
          <a:p>
            <a:pPr eaLnBrk="1" hangingPunct="1">
              <a:buFont typeface="Arial" charset="0"/>
              <a:buNone/>
            </a:pPr>
            <a:endParaRPr lang="en-GB" dirty="0" smtClean="0"/>
          </a:p>
          <a:p>
            <a:pPr eaLnBrk="1" hangingPunct="1">
              <a:buFont typeface="Arial" charset="0"/>
              <a:buNone/>
            </a:pPr>
            <a:r>
              <a:rPr lang="en-GB" dirty="0" smtClean="0"/>
              <a:t>1s</a:t>
            </a:r>
            <a:r>
              <a:rPr lang="en-GB" baseline="30000" dirty="0" smtClean="0"/>
              <a:t>2</a:t>
            </a:r>
            <a:endParaRPr lang="en-GB"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r" eaLnBrk="1" hangingPunct="1">
              <a:buFont typeface="Arial" charset="0"/>
              <a:buNone/>
            </a:pPr>
            <a:r>
              <a:rPr lang="en-GB" sz="2000" dirty="0" smtClean="0"/>
              <a:t>[2]</a:t>
            </a:r>
          </a:p>
        </p:txBody>
      </p:sp>
      <p:pic>
        <p:nvPicPr>
          <p:cNvPr id="52229" name="Picture 5"/>
          <p:cNvPicPr>
            <a:picLocks noChangeAspect="1" noChangeArrowheads="1"/>
          </p:cNvPicPr>
          <p:nvPr/>
        </p:nvPicPr>
        <p:blipFill>
          <a:blip r:embed="rId2" cstate="print"/>
          <a:srcRect/>
          <a:stretch>
            <a:fillRect/>
          </a:stretch>
        </p:blipFill>
        <p:spPr bwMode="auto">
          <a:xfrm>
            <a:off x="2411760" y="3140968"/>
            <a:ext cx="5279547" cy="31216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checkerboard(across)">
                                      <p:cBhvr>
                                        <p:cTn id="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p:nvPr>
        </p:nvSpPr>
        <p:spPr>
          <a:xfrm>
            <a:off x="222250" y="476250"/>
            <a:ext cx="8464550" cy="5649913"/>
          </a:xfrm>
        </p:spPr>
        <p:txBody>
          <a:bodyPr/>
          <a:lstStyle/>
          <a:p>
            <a:pPr algn="ctr" eaLnBrk="1" hangingPunct="1">
              <a:buFont typeface="Arial" charset="0"/>
              <a:buNone/>
            </a:pPr>
            <a:r>
              <a:rPr lang="en-GB" b="1" u="sng" dirty="0" smtClean="0"/>
              <a:t>Exam questions</a:t>
            </a:r>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p:txBody>
      </p:sp>
      <p:pic>
        <p:nvPicPr>
          <p:cNvPr id="94210" name="Picture 2"/>
          <p:cNvPicPr>
            <a:picLocks noChangeAspect="1" noChangeArrowheads="1"/>
          </p:cNvPicPr>
          <p:nvPr/>
        </p:nvPicPr>
        <p:blipFill>
          <a:blip r:embed="rId2" cstate="print"/>
          <a:srcRect/>
          <a:stretch>
            <a:fillRect/>
          </a:stretch>
        </p:blipFill>
        <p:spPr bwMode="auto">
          <a:xfrm>
            <a:off x="1547664" y="1556792"/>
            <a:ext cx="4831381" cy="2534196"/>
          </a:xfrm>
          <a:prstGeom prst="rect">
            <a:avLst/>
          </a:prstGeom>
          <a:noFill/>
          <a:ln w="9525">
            <a:noFill/>
            <a:miter lim="800000"/>
            <a:headEnd/>
            <a:tailEnd/>
          </a:ln>
        </p:spPr>
      </p:pic>
      <p:sp>
        <p:nvSpPr>
          <p:cNvPr id="5" name="Rectangle 4"/>
          <p:cNvSpPr/>
          <p:nvPr/>
        </p:nvSpPr>
        <p:spPr>
          <a:xfrm>
            <a:off x="1475656" y="1916832"/>
            <a:ext cx="2592288" cy="64807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p:nvPr>
        </p:nvSpPr>
        <p:spPr>
          <a:xfrm>
            <a:off x="222250" y="476250"/>
            <a:ext cx="8464550" cy="5649913"/>
          </a:xfrm>
        </p:spPr>
        <p:txBody>
          <a:bodyPr/>
          <a:lstStyle/>
          <a:p>
            <a:pPr algn="ctr" eaLnBrk="1" hangingPunct="1">
              <a:buFont typeface="Arial" charset="0"/>
              <a:buNone/>
            </a:pPr>
            <a:r>
              <a:rPr lang="en-GB" b="1" u="sng" dirty="0" smtClean="0"/>
              <a:t>Exam questions</a:t>
            </a:r>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p:txBody>
      </p:sp>
      <p:pic>
        <p:nvPicPr>
          <p:cNvPr id="95234" name="Picture 2"/>
          <p:cNvPicPr>
            <a:picLocks noChangeAspect="1" noChangeArrowheads="1"/>
          </p:cNvPicPr>
          <p:nvPr/>
        </p:nvPicPr>
        <p:blipFill>
          <a:blip r:embed="rId2" cstate="print"/>
          <a:srcRect/>
          <a:stretch>
            <a:fillRect/>
          </a:stretch>
        </p:blipFill>
        <p:spPr bwMode="auto">
          <a:xfrm>
            <a:off x="1403648" y="1412776"/>
            <a:ext cx="5430142" cy="2448272"/>
          </a:xfrm>
          <a:prstGeom prst="rect">
            <a:avLst/>
          </a:prstGeom>
          <a:noFill/>
          <a:ln w="9525">
            <a:noFill/>
            <a:miter lim="800000"/>
            <a:headEnd/>
            <a:tailEnd/>
          </a:ln>
        </p:spPr>
      </p:pic>
      <p:sp>
        <p:nvSpPr>
          <p:cNvPr id="5" name="Rectangle 4"/>
          <p:cNvSpPr/>
          <p:nvPr/>
        </p:nvSpPr>
        <p:spPr>
          <a:xfrm>
            <a:off x="1331640" y="3284984"/>
            <a:ext cx="2592288" cy="64807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p:nvPr>
        </p:nvSpPr>
        <p:spPr>
          <a:xfrm>
            <a:off x="222250" y="476250"/>
            <a:ext cx="8464550" cy="5649913"/>
          </a:xfrm>
        </p:spPr>
        <p:txBody>
          <a:bodyPr/>
          <a:lstStyle/>
          <a:p>
            <a:pPr algn="ctr" eaLnBrk="1" hangingPunct="1">
              <a:buFont typeface="Arial" charset="0"/>
              <a:buNone/>
            </a:pPr>
            <a:r>
              <a:rPr lang="en-GB" b="1" u="sng" dirty="0" smtClean="0"/>
              <a:t>Exam questions</a:t>
            </a:r>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p:txBody>
      </p:sp>
      <p:pic>
        <p:nvPicPr>
          <p:cNvPr id="96258" name="Picture 2"/>
          <p:cNvPicPr>
            <a:picLocks noChangeAspect="1" noChangeArrowheads="1"/>
          </p:cNvPicPr>
          <p:nvPr/>
        </p:nvPicPr>
        <p:blipFill>
          <a:blip r:embed="rId2" cstate="print"/>
          <a:srcRect/>
          <a:stretch>
            <a:fillRect/>
          </a:stretch>
        </p:blipFill>
        <p:spPr bwMode="auto">
          <a:xfrm>
            <a:off x="323528" y="1700808"/>
            <a:ext cx="7613165" cy="2680692"/>
          </a:xfrm>
          <a:prstGeom prst="rect">
            <a:avLst/>
          </a:prstGeom>
          <a:noFill/>
          <a:ln w="9525">
            <a:noFill/>
            <a:miter lim="800000"/>
            <a:headEnd/>
            <a:tailEnd/>
          </a:ln>
        </p:spPr>
      </p:pic>
      <p:sp>
        <p:nvSpPr>
          <p:cNvPr id="5" name="Rectangle 4"/>
          <p:cNvSpPr/>
          <p:nvPr/>
        </p:nvSpPr>
        <p:spPr>
          <a:xfrm>
            <a:off x="395536" y="2924944"/>
            <a:ext cx="6768752" cy="8640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p:nvPr>
        </p:nvSpPr>
        <p:spPr>
          <a:xfrm>
            <a:off x="222250" y="476250"/>
            <a:ext cx="8464550" cy="5649913"/>
          </a:xfrm>
        </p:spPr>
        <p:txBody>
          <a:bodyPr/>
          <a:lstStyle/>
          <a:p>
            <a:pPr algn="ctr" eaLnBrk="1" hangingPunct="1">
              <a:buFont typeface="Arial" charset="0"/>
              <a:buNone/>
            </a:pPr>
            <a:r>
              <a:rPr lang="en-GB" b="1" u="sng" dirty="0" smtClean="0"/>
              <a:t>Exam questions</a:t>
            </a:r>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p:txBody>
      </p:sp>
      <p:pic>
        <p:nvPicPr>
          <p:cNvPr id="97282" name="Picture 2"/>
          <p:cNvPicPr>
            <a:picLocks noChangeAspect="1" noChangeArrowheads="1"/>
          </p:cNvPicPr>
          <p:nvPr/>
        </p:nvPicPr>
        <p:blipFill>
          <a:blip r:embed="rId2" cstate="print"/>
          <a:srcRect/>
          <a:stretch>
            <a:fillRect/>
          </a:stretch>
        </p:blipFill>
        <p:spPr bwMode="auto">
          <a:xfrm>
            <a:off x="755576" y="1628800"/>
            <a:ext cx="7520164" cy="3621844"/>
          </a:xfrm>
          <a:prstGeom prst="rect">
            <a:avLst/>
          </a:prstGeom>
          <a:noFill/>
          <a:ln w="9525">
            <a:noFill/>
            <a:miter lim="800000"/>
            <a:headEnd/>
            <a:tailEnd/>
          </a:ln>
        </p:spPr>
      </p:pic>
      <p:sp>
        <p:nvSpPr>
          <p:cNvPr id="5" name="Rectangle 4"/>
          <p:cNvSpPr/>
          <p:nvPr/>
        </p:nvSpPr>
        <p:spPr>
          <a:xfrm>
            <a:off x="755576" y="3645024"/>
            <a:ext cx="7704856" cy="10081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t>Explain what effects the strength of an ionic bond</a:t>
            </a:r>
          </a:p>
          <a:p>
            <a:pPr eaLnBrk="1" hangingPunct="1"/>
            <a:r>
              <a:rPr lang="en-GB" smtClean="0"/>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p:nvPr>
        </p:nvSpPr>
        <p:spPr>
          <a:xfrm>
            <a:off x="222250" y="0"/>
            <a:ext cx="8464550" cy="6126163"/>
          </a:xfrm>
        </p:spPr>
        <p:txBody>
          <a:bodyPr/>
          <a:lstStyle/>
          <a:p>
            <a:pPr algn="ctr" eaLnBrk="1" hangingPunct="1">
              <a:buFont typeface="Arial" charset="0"/>
              <a:buNone/>
            </a:pPr>
            <a:r>
              <a:rPr lang="en-GB" b="1" u="sng" dirty="0" smtClean="0"/>
              <a:t>Exam questions</a:t>
            </a:r>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a:p>
            <a:pPr algn="ctr" eaLnBrk="1" hangingPunct="1">
              <a:buFont typeface="Arial" charset="0"/>
              <a:buNone/>
            </a:pPr>
            <a:endParaRPr lang="en-GB" b="1" u="sng" dirty="0" smtClean="0"/>
          </a:p>
        </p:txBody>
      </p:sp>
      <p:pic>
        <p:nvPicPr>
          <p:cNvPr id="98306" name="Picture 2"/>
          <p:cNvPicPr>
            <a:picLocks noChangeAspect="1" noChangeArrowheads="1"/>
          </p:cNvPicPr>
          <p:nvPr/>
        </p:nvPicPr>
        <p:blipFill>
          <a:blip r:embed="rId2" cstate="print"/>
          <a:srcRect/>
          <a:stretch>
            <a:fillRect/>
          </a:stretch>
        </p:blipFill>
        <p:spPr bwMode="auto">
          <a:xfrm>
            <a:off x="1" y="476672"/>
            <a:ext cx="6214710" cy="3312368"/>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2483768" y="3780166"/>
            <a:ext cx="6660232" cy="3077834"/>
          </a:xfrm>
          <a:prstGeom prst="rect">
            <a:avLst/>
          </a:prstGeom>
          <a:noFill/>
          <a:ln w="9525">
            <a:noFill/>
            <a:miter lim="800000"/>
            <a:headEnd/>
            <a:tailEnd/>
          </a:ln>
        </p:spPr>
      </p:pic>
      <p:sp>
        <p:nvSpPr>
          <p:cNvPr id="5" name="Rectangle 4"/>
          <p:cNvSpPr/>
          <p:nvPr/>
        </p:nvSpPr>
        <p:spPr>
          <a:xfrm>
            <a:off x="0" y="836712"/>
            <a:ext cx="3275856" cy="28803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0"/>
            <a:ext cx="8642350" cy="6524625"/>
          </a:xfrm>
        </p:spPr>
        <p:txBody>
          <a:bodyPr>
            <a:normAutofit lnSpcReduction="10000"/>
          </a:bodyPr>
          <a:lstStyle/>
          <a:p>
            <a:pPr algn="ctr">
              <a:buFont typeface="Arial" charset="0"/>
              <a:buNone/>
            </a:pPr>
            <a:r>
              <a:rPr lang="en-GB" b="1" u="sng" smtClean="0"/>
              <a:t>Question</a:t>
            </a:r>
          </a:p>
          <a:p>
            <a:pPr>
              <a:buFont typeface="Arial" charset="0"/>
              <a:buNone/>
            </a:pPr>
            <a:r>
              <a:rPr lang="en-GB" smtClean="0"/>
              <a:t>Why does magnesium oxide have a higher melting point than sodium chloride?</a:t>
            </a:r>
          </a:p>
          <a:p>
            <a:pPr>
              <a:buFont typeface="Arial" charset="0"/>
              <a:buNone/>
            </a:pPr>
            <a:r>
              <a:rPr lang="en-GB" sz="2800" smtClean="0">
                <a:solidFill>
                  <a:srgbClr val="FF0000"/>
                </a:solidFill>
              </a:rPr>
              <a:t>Answer</a:t>
            </a:r>
          </a:p>
          <a:p>
            <a:pPr>
              <a:buFont typeface="Arial" charset="0"/>
              <a:buNone/>
            </a:pPr>
            <a:r>
              <a:rPr lang="en-GB" sz="2800" smtClean="0">
                <a:solidFill>
                  <a:srgbClr val="FF0000"/>
                </a:solidFill>
              </a:rPr>
              <a:t>Each magnesium atom donates two electrons to an oxygen atom, which means that stronger ionic bonds exist between magnesium and the oxide than if only one electron was transferred as in sodium chloride</a:t>
            </a:r>
          </a:p>
          <a:p>
            <a:pPr>
              <a:buFont typeface="Arial" charset="0"/>
              <a:buNone/>
            </a:pPr>
            <a:r>
              <a:rPr lang="en-GB" sz="2800" smtClean="0">
                <a:solidFill>
                  <a:srgbClr val="FF0000"/>
                </a:solidFill>
              </a:rPr>
              <a:t>Magnesium ions have a small radius than sodium ions so can get very close to oxygen atoms, which makes the bonds between magnesium and the oxide ion stronger (and oxygen ions are smaller than chlorine ions)</a:t>
            </a:r>
          </a:p>
          <a:p>
            <a:pPr>
              <a:buFont typeface="Arial" charset="0"/>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p:nvPr>
        </p:nvSpPr>
        <p:spPr/>
        <p:txBody>
          <a:bodyPr/>
          <a:lstStyle/>
          <a:p>
            <a:pPr marL="514350" indent="-514350">
              <a:buFont typeface="Tahoma" pitchFamily="34" charset="0"/>
              <a:buAutoNum type="alphaLcParenR"/>
            </a:pPr>
            <a:r>
              <a:rPr lang="en-GB" sz="2400" smtClean="0"/>
              <a:t>The ions O2</a:t>
            </a:r>
            <a:r>
              <a:rPr lang="en-GB" sz="2400" baseline="30000" smtClean="0"/>
              <a:t>-</a:t>
            </a:r>
            <a:r>
              <a:rPr lang="en-GB" sz="2400" smtClean="0"/>
              <a:t> and Na</a:t>
            </a:r>
            <a:r>
              <a:rPr lang="en-GB" sz="2400" baseline="30000" smtClean="0"/>
              <a:t>+</a:t>
            </a:r>
            <a:r>
              <a:rPr lang="en-GB" sz="2400" smtClean="0"/>
              <a:t> have the same number of electrons as an element in group 0. Which element?</a:t>
            </a:r>
            <a:br>
              <a:rPr lang="en-GB" sz="2400" smtClean="0"/>
            </a:br>
            <a:endParaRPr lang="en-GB" sz="2400" smtClean="0"/>
          </a:p>
          <a:p>
            <a:pPr marL="514350" indent="-514350">
              <a:buFont typeface="Tahoma" pitchFamily="34" charset="0"/>
              <a:buAutoNum type="alphaLcParenR"/>
            </a:pPr>
            <a:r>
              <a:rPr lang="en-GB" sz="2400" smtClean="0"/>
              <a:t>Explain the difference in atomic radius between the two ions and the group 0 atom.</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endParaRPr lang="en-GB" sz="2400" smtClean="0"/>
          </a:p>
          <a:p>
            <a:pPr marL="514350" indent="-514350">
              <a:buFont typeface="Tahoma" pitchFamily="34" charset="0"/>
              <a:buAutoNum type="alphaLcParenR"/>
            </a:pPr>
            <a:r>
              <a:rPr lang="en-GB" sz="2400" smtClean="0"/>
              <a:t>Explain how an electron density map of NaCl shows that electrons are not being shared between the atoms.</a:t>
            </a:r>
          </a:p>
        </p:txBody>
      </p:sp>
      <p:sp>
        <p:nvSpPr>
          <p:cNvPr id="3" name="TextBox 2"/>
          <p:cNvSpPr txBox="1">
            <a:spLocks noChangeArrowheads="1"/>
          </p:cNvSpPr>
          <p:nvPr/>
        </p:nvSpPr>
        <p:spPr bwMode="auto">
          <a:xfrm>
            <a:off x="755650" y="765175"/>
            <a:ext cx="2736850" cy="584200"/>
          </a:xfrm>
          <a:prstGeom prst="rect">
            <a:avLst/>
          </a:prstGeom>
          <a:noFill/>
          <a:ln w="9525">
            <a:noFill/>
            <a:miter lim="800000"/>
            <a:headEnd/>
            <a:tailEnd/>
          </a:ln>
        </p:spPr>
        <p:txBody>
          <a:bodyPr>
            <a:spAutoFit/>
          </a:bodyPr>
          <a:lstStyle/>
          <a:p>
            <a:r>
              <a:rPr lang="en-GB" sz="3200">
                <a:solidFill>
                  <a:srgbClr val="FF0000"/>
                </a:solidFill>
              </a:rPr>
              <a:t>Neon</a:t>
            </a:r>
          </a:p>
        </p:txBody>
      </p:sp>
      <p:sp>
        <p:nvSpPr>
          <p:cNvPr id="4" name="TextBox 3"/>
          <p:cNvSpPr txBox="1">
            <a:spLocks noChangeArrowheads="1"/>
          </p:cNvSpPr>
          <p:nvPr/>
        </p:nvSpPr>
        <p:spPr bwMode="auto">
          <a:xfrm>
            <a:off x="250825" y="2060575"/>
            <a:ext cx="8642350" cy="2493963"/>
          </a:xfrm>
          <a:prstGeom prst="rect">
            <a:avLst/>
          </a:prstGeom>
          <a:noFill/>
          <a:ln w="9525">
            <a:noFill/>
            <a:miter lim="800000"/>
            <a:headEnd/>
            <a:tailEnd/>
          </a:ln>
        </p:spPr>
        <p:txBody>
          <a:bodyPr>
            <a:spAutoFit/>
          </a:bodyPr>
          <a:lstStyle/>
          <a:p>
            <a:r>
              <a:rPr lang="en-GB" sz="2600">
                <a:solidFill>
                  <a:srgbClr val="FF0000"/>
                </a:solidFill>
              </a:rPr>
              <a:t>O</a:t>
            </a:r>
            <a:r>
              <a:rPr lang="en-GB" sz="2600" baseline="30000">
                <a:solidFill>
                  <a:srgbClr val="FF0000"/>
                </a:solidFill>
              </a:rPr>
              <a:t>2-</a:t>
            </a:r>
            <a:r>
              <a:rPr lang="en-GB" sz="2600">
                <a:solidFill>
                  <a:srgbClr val="FF0000"/>
                </a:solidFill>
              </a:rPr>
              <a:t> ion has a larger ionic radius than the Ne atom.  The Ne atom has two more protons than the O</a:t>
            </a:r>
            <a:r>
              <a:rPr lang="en-GB" sz="2600" baseline="30000">
                <a:solidFill>
                  <a:srgbClr val="FF0000"/>
                </a:solidFill>
              </a:rPr>
              <a:t>2-</a:t>
            </a:r>
            <a:r>
              <a:rPr lang="en-GB" sz="2600">
                <a:solidFill>
                  <a:srgbClr val="FF0000"/>
                </a:solidFill>
              </a:rPr>
              <a:t> ion, so it attracts its 10 electrons more strongly.  The Na</a:t>
            </a:r>
            <a:r>
              <a:rPr lang="en-GB" sz="2600" baseline="30000">
                <a:solidFill>
                  <a:srgbClr val="FF0000"/>
                </a:solidFill>
              </a:rPr>
              <a:t>+</a:t>
            </a:r>
            <a:r>
              <a:rPr lang="en-GB" sz="2600">
                <a:solidFill>
                  <a:srgbClr val="FF0000"/>
                </a:solidFill>
              </a:rPr>
              <a:t> ion has a smaller ionic radius than the Ne atom.  The Na</a:t>
            </a:r>
            <a:r>
              <a:rPr lang="en-GB" sz="2600" baseline="30000">
                <a:solidFill>
                  <a:srgbClr val="FF0000"/>
                </a:solidFill>
              </a:rPr>
              <a:t>+</a:t>
            </a:r>
            <a:r>
              <a:rPr lang="en-GB" sz="2600">
                <a:solidFill>
                  <a:srgbClr val="FF0000"/>
                </a:solidFill>
              </a:rPr>
              <a:t> ion has one more proton than the Ne atom, so it attracts its 10 electrons more strongly.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t>Explain what effects the strength of an ionic bond</a:t>
            </a:r>
          </a:p>
          <a:p>
            <a:pPr eaLnBrk="1" hangingPunct="1"/>
            <a:r>
              <a:rPr lang="en-GB" smtClean="0"/>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468313" y="0"/>
            <a:ext cx="8229600" cy="738188"/>
          </a:xfrm>
        </p:spPr>
        <p:txBody>
          <a:bodyPr>
            <a:normAutofit fontScale="90000"/>
          </a:bodyPr>
          <a:lstStyle/>
          <a:p>
            <a:pPr eaLnBrk="1" hangingPunct="1"/>
            <a:r>
              <a:rPr lang="en-GB" smtClean="0"/>
              <a:t>Metallic bonding</a:t>
            </a:r>
          </a:p>
        </p:txBody>
      </p:sp>
    </p:spTree>
    <p:controls>
      <p:control spid="83970" name="ShockwaveFlash1" r:id="rId2" imgW="8699841" imgH="5308975"/>
    </p:controls>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mtClean="0"/>
              <a:t>Metallic Bonding</a:t>
            </a:r>
          </a:p>
        </p:txBody>
      </p:sp>
      <p:sp>
        <p:nvSpPr>
          <p:cNvPr id="59395" name="Rectangle 3"/>
          <p:cNvSpPr>
            <a:spLocks noGrp="1" noChangeArrowheads="1"/>
          </p:cNvSpPr>
          <p:nvPr>
            <p:ph type="body" idx="1"/>
          </p:nvPr>
        </p:nvSpPr>
        <p:spPr>
          <a:xfrm>
            <a:off x="323850" y="1412875"/>
            <a:ext cx="8569325" cy="4713288"/>
          </a:xfrm>
        </p:spPr>
        <p:txBody>
          <a:bodyPr/>
          <a:lstStyle/>
          <a:p>
            <a:pPr eaLnBrk="1" hangingPunct="1"/>
            <a:r>
              <a:rPr lang="en-GB" smtClean="0"/>
              <a:t>As with all bonding metals move towards a stable structure.</a:t>
            </a:r>
          </a:p>
          <a:p>
            <a:pPr eaLnBrk="1" hangingPunct="1"/>
            <a:r>
              <a:rPr lang="en-GB" smtClean="0"/>
              <a:t>They delocalise their outer shell electrons, leaving a </a:t>
            </a:r>
            <a:r>
              <a:rPr lang="en-GB" smtClean="0">
                <a:solidFill>
                  <a:srgbClr val="FFFF00"/>
                </a:solidFill>
              </a:rPr>
              <a:t>fixed lattice</a:t>
            </a:r>
            <a:r>
              <a:rPr lang="en-GB" smtClean="0"/>
              <a:t> of positive ions.</a:t>
            </a:r>
          </a:p>
          <a:p>
            <a:pPr eaLnBrk="1" hangingPunct="1"/>
            <a:r>
              <a:rPr lang="en-GB" smtClean="0"/>
              <a:t>The delocalised electrons are </a:t>
            </a:r>
            <a:r>
              <a:rPr lang="en-GB" smtClean="0">
                <a:solidFill>
                  <a:srgbClr val="FFFF00"/>
                </a:solidFill>
              </a:rPr>
              <a:t>free to move</a:t>
            </a:r>
            <a:r>
              <a:rPr lang="en-GB" smtClean="0"/>
              <a:t> throughout the structure.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smtClean="0"/>
              <a:t>Metallic Bonding</a:t>
            </a:r>
          </a:p>
        </p:txBody>
      </p:sp>
      <p:sp>
        <p:nvSpPr>
          <p:cNvPr id="60419" name="Rectangle 3"/>
          <p:cNvSpPr>
            <a:spLocks noGrp="1" noChangeArrowheads="1"/>
          </p:cNvSpPr>
          <p:nvPr>
            <p:ph type="body" idx="1"/>
          </p:nvPr>
        </p:nvSpPr>
        <p:spPr/>
        <p:txBody>
          <a:bodyPr/>
          <a:lstStyle/>
          <a:p>
            <a:pPr eaLnBrk="1" hangingPunct="1"/>
            <a:r>
              <a:rPr lang="en-GB" smtClean="0"/>
              <a:t>Metallic bonding is the attraction of the positive ions to the sea of electrons.</a:t>
            </a:r>
          </a:p>
          <a:p>
            <a:pPr eaLnBrk="1" hangingPunct="1"/>
            <a:r>
              <a:rPr lang="en-GB" smtClean="0"/>
              <a:t>Over the whole structure the charges balance.</a:t>
            </a:r>
          </a:p>
          <a:p>
            <a:pPr eaLnBrk="1" hangingPunct="1"/>
            <a:r>
              <a:rPr lang="en-GB" smtClean="0"/>
              <a:t>It is impossible to tell which electron originated from which particular positive 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19z"/>
          <p:cNvPicPr>
            <a:picLocks noChangeAspect="1" noChangeArrowheads="1"/>
          </p:cNvPicPr>
          <p:nvPr/>
        </p:nvPicPr>
        <p:blipFill>
          <a:blip r:embed="rId2" cstate="print"/>
          <a:srcRect/>
          <a:stretch>
            <a:fillRect/>
          </a:stretch>
        </p:blipFill>
        <p:spPr bwMode="auto">
          <a:xfrm>
            <a:off x="179388" y="1557338"/>
            <a:ext cx="5111750" cy="5111750"/>
          </a:xfrm>
          <a:prstGeom prst="rect">
            <a:avLst/>
          </a:prstGeom>
          <a:noFill/>
          <a:ln w="9525">
            <a:noFill/>
            <a:miter lim="800000"/>
            <a:headEnd/>
            <a:tailEnd/>
          </a:ln>
        </p:spPr>
      </p:pic>
      <p:sp>
        <p:nvSpPr>
          <p:cNvPr id="61443" name="Text Box 6"/>
          <p:cNvSpPr txBox="1">
            <a:spLocks noChangeArrowheads="1"/>
          </p:cNvSpPr>
          <p:nvPr/>
        </p:nvSpPr>
        <p:spPr bwMode="auto">
          <a:xfrm>
            <a:off x="323850" y="101600"/>
            <a:ext cx="8497888" cy="1200329"/>
          </a:xfrm>
          <a:prstGeom prst="rect">
            <a:avLst/>
          </a:prstGeom>
          <a:solidFill>
            <a:srgbClr val="CCFFCC"/>
          </a:solidFill>
          <a:ln w="9525">
            <a:solidFill>
              <a:srgbClr val="0000FF"/>
            </a:solidFill>
            <a:miter lim="800000"/>
            <a:headEnd/>
            <a:tailEnd/>
          </a:ln>
        </p:spPr>
        <p:txBody>
          <a:bodyPr>
            <a:spAutoFit/>
          </a:bodyPr>
          <a:lstStyle/>
          <a:p>
            <a:pPr>
              <a:spcBef>
                <a:spcPct val="50000"/>
              </a:spcBef>
            </a:pPr>
            <a:r>
              <a:rPr lang="en-GB" sz="2400" dirty="0"/>
              <a:t>In a metal the atoms LOSE SEVERAL OF THEIR OUTER ELECTRONS which drift around between the metal </a:t>
            </a:r>
            <a:r>
              <a:rPr lang="en-GB" sz="2400" dirty="0" smtClean="0"/>
              <a:t>ions, the electrons are delocalised. It is referred to as a sea of electrons.</a:t>
            </a:r>
            <a:endParaRPr lang="en-GB" sz="2400" b="1" dirty="0"/>
          </a:p>
        </p:txBody>
      </p:sp>
      <p:grpSp>
        <p:nvGrpSpPr>
          <p:cNvPr id="2" name="Group 15"/>
          <p:cNvGrpSpPr>
            <a:grpSpLocks/>
          </p:cNvGrpSpPr>
          <p:nvPr/>
        </p:nvGrpSpPr>
        <p:grpSpPr bwMode="auto">
          <a:xfrm>
            <a:off x="4859338" y="2205038"/>
            <a:ext cx="3852862" cy="1562100"/>
            <a:chOff x="3061" y="1389"/>
            <a:chExt cx="2427" cy="984"/>
          </a:xfrm>
        </p:grpSpPr>
        <p:sp>
          <p:nvSpPr>
            <p:cNvPr id="61450" name="Text Box 7"/>
            <p:cNvSpPr txBox="1">
              <a:spLocks noChangeArrowheads="1"/>
            </p:cNvSpPr>
            <p:nvPr/>
          </p:nvSpPr>
          <p:spPr bwMode="auto">
            <a:xfrm>
              <a:off x="3424" y="1389"/>
              <a:ext cx="2064" cy="984"/>
            </a:xfrm>
            <a:prstGeom prst="rect">
              <a:avLst/>
            </a:prstGeom>
            <a:solidFill>
              <a:srgbClr val="CCFFCC"/>
            </a:solidFill>
            <a:ln w="9525">
              <a:solidFill>
                <a:srgbClr val="0000FF"/>
              </a:solidFill>
              <a:miter lim="800000"/>
              <a:headEnd/>
              <a:tailEnd/>
            </a:ln>
          </p:spPr>
          <p:txBody>
            <a:bodyPr>
              <a:spAutoFit/>
            </a:bodyPr>
            <a:lstStyle/>
            <a:p>
              <a:pPr>
                <a:spcBef>
                  <a:spcPct val="50000"/>
                </a:spcBef>
              </a:pPr>
              <a:r>
                <a:rPr lang="en-GB" sz="2400"/>
                <a:t>As they have LOST a few electrons, the atoms become POSITIVE IONS</a:t>
              </a:r>
            </a:p>
          </p:txBody>
        </p:sp>
        <p:sp>
          <p:nvSpPr>
            <p:cNvPr id="61451" name="Line 8"/>
            <p:cNvSpPr>
              <a:spLocks noChangeShapeType="1"/>
            </p:cNvSpPr>
            <p:nvPr/>
          </p:nvSpPr>
          <p:spPr bwMode="auto">
            <a:xfrm flipH="1">
              <a:off x="3061" y="1979"/>
              <a:ext cx="363" cy="272"/>
            </a:xfrm>
            <a:prstGeom prst="line">
              <a:avLst/>
            </a:prstGeom>
            <a:noFill/>
            <a:ln w="57150">
              <a:solidFill>
                <a:srgbClr val="008000"/>
              </a:solidFill>
              <a:round/>
              <a:headEnd/>
              <a:tailEnd type="triangle" w="med" len="med"/>
            </a:ln>
          </p:spPr>
          <p:txBody>
            <a:bodyPr/>
            <a:lstStyle/>
            <a:p>
              <a:endParaRPr lang="en-GB"/>
            </a:p>
          </p:txBody>
        </p:sp>
        <p:sp>
          <p:nvSpPr>
            <p:cNvPr id="61452" name="Line 10"/>
            <p:cNvSpPr>
              <a:spLocks noChangeShapeType="1"/>
            </p:cNvSpPr>
            <p:nvPr/>
          </p:nvSpPr>
          <p:spPr bwMode="auto">
            <a:xfrm flipH="1" flipV="1">
              <a:off x="3107" y="1570"/>
              <a:ext cx="317" cy="409"/>
            </a:xfrm>
            <a:prstGeom prst="line">
              <a:avLst/>
            </a:prstGeom>
            <a:noFill/>
            <a:ln w="57150">
              <a:solidFill>
                <a:srgbClr val="008000"/>
              </a:solidFill>
              <a:round/>
              <a:headEnd/>
              <a:tailEnd type="triangle" w="med" len="med"/>
            </a:ln>
          </p:spPr>
          <p:txBody>
            <a:bodyPr/>
            <a:lstStyle/>
            <a:p>
              <a:endParaRPr lang="en-GB"/>
            </a:p>
          </p:txBody>
        </p:sp>
      </p:grpSp>
      <p:grpSp>
        <p:nvGrpSpPr>
          <p:cNvPr id="3" name="Group 14"/>
          <p:cNvGrpSpPr>
            <a:grpSpLocks/>
          </p:cNvGrpSpPr>
          <p:nvPr/>
        </p:nvGrpSpPr>
        <p:grpSpPr bwMode="auto">
          <a:xfrm>
            <a:off x="4787900" y="4365625"/>
            <a:ext cx="3924300" cy="1584325"/>
            <a:chOff x="3016" y="2886"/>
            <a:chExt cx="2472" cy="998"/>
          </a:xfrm>
        </p:grpSpPr>
        <p:sp>
          <p:nvSpPr>
            <p:cNvPr id="61447" name="Text Box 11"/>
            <p:cNvSpPr txBox="1">
              <a:spLocks noChangeArrowheads="1"/>
            </p:cNvSpPr>
            <p:nvPr/>
          </p:nvSpPr>
          <p:spPr bwMode="auto">
            <a:xfrm>
              <a:off x="3424" y="2886"/>
              <a:ext cx="2064" cy="291"/>
            </a:xfrm>
            <a:prstGeom prst="rect">
              <a:avLst/>
            </a:prstGeom>
            <a:solidFill>
              <a:srgbClr val="CCFFCC"/>
            </a:solidFill>
            <a:ln w="9525">
              <a:solidFill>
                <a:srgbClr val="0000FF"/>
              </a:solidFill>
              <a:miter lim="800000"/>
              <a:headEnd/>
              <a:tailEnd/>
            </a:ln>
          </p:spPr>
          <p:txBody>
            <a:bodyPr>
              <a:spAutoFit/>
            </a:bodyPr>
            <a:lstStyle/>
            <a:p>
              <a:pPr>
                <a:spcBef>
                  <a:spcPct val="50000"/>
                </a:spcBef>
              </a:pPr>
              <a:r>
                <a:rPr lang="en-GB" sz="2400" dirty="0" smtClean="0"/>
                <a:t>delocalised </a:t>
              </a:r>
              <a:r>
                <a:rPr lang="en-GB" sz="2400" dirty="0"/>
                <a:t>electrons</a:t>
              </a:r>
            </a:p>
          </p:txBody>
        </p:sp>
        <p:sp>
          <p:nvSpPr>
            <p:cNvPr id="61448" name="Line 12"/>
            <p:cNvSpPr>
              <a:spLocks noChangeShapeType="1"/>
            </p:cNvSpPr>
            <p:nvPr/>
          </p:nvSpPr>
          <p:spPr bwMode="auto">
            <a:xfrm flipH="1">
              <a:off x="3016" y="3067"/>
              <a:ext cx="408" cy="318"/>
            </a:xfrm>
            <a:prstGeom prst="line">
              <a:avLst/>
            </a:prstGeom>
            <a:noFill/>
            <a:ln w="57150">
              <a:solidFill>
                <a:srgbClr val="008000"/>
              </a:solidFill>
              <a:round/>
              <a:headEnd/>
              <a:tailEnd type="triangle" w="med" len="med"/>
            </a:ln>
          </p:spPr>
          <p:txBody>
            <a:bodyPr/>
            <a:lstStyle/>
            <a:p>
              <a:endParaRPr lang="en-GB"/>
            </a:p>
          </p:txBody>
        </p:sp>
        <p:sp>
          <p:nvSpPr>
            <p:cNvPr id="61449" name="Line 13"/>
            <p:cNvSpPr>
              <a:spLocks noChangeShapeType="1"/>
            </p:cNvSpPr>
            <p:nvPr/>
          </p:nvSpPr>
          <p:spPr bwMode="auto">
            <a:xfrm flipH="1">
              <a:off x="3198" y="3068"/>
              <a:ext cx="226" cy="816"/>
            </a:xfrm>
            <a:prstGeom prst="line">
              <a:avLst/>
            </a:prstGeom>
            <a:noFill/>
            <a:ln w="57150">
              <a:solidFill>
                <a:srgbClr val="008000"/>
              </a:solidFill>
              <a:round/>
              <a:headEnd/>
              <a:tailEnd type="triangle" w="med" len="med"/>
            </a:ln>
          </p:spPr>
          <p:txBody>
            <a:bodyPr/>
            <a:lstStyle/>
            <a:p>
              <a:endParaRPr lang="en-GB"/>
            </a:p>
          </p:txBody>
        </p:sp>
      </p:grpSp>
      <p:sp>
        <p:nvSpPr>
          <p:cNvPr id="61446" name="Rectangle 12"/>
          <p:cNvSpPr>
            <a:spLocks noChangeArrowheads="1"/>
          </p:cNvSpPr>
          <p:nvPr/>
        </p:nvSpPr>
        <p:spPr bwMode="auto">
          <a:xfrm>
            <a:off x="5364163" y="5287963"/>
            <a:ext cx="3529012" cy="1570037"/>
          </a:xfrm>
          <a:prstGeom prst="rect">
            <a:avLst/>
          </a:prstGeom>
          <a:noFill/>
          <a:ln w="9525">
            <a:noFill/>
            <a:miter lim="800000"/>
            <a:headEnd/>
            <a:tailEnd/>
          </a:ln>
        </p:spPr>
        <p:txBody>
          <a:bodyPr>
            <a:spAutoFit/>
          </a:bodyPr>
          <a:lstStyle/>
          <a:p>
            <a:r>
              <a:rPr lang="en-GB" sz="2400"/>
              <a:t>electrostatic forces of attraction between the delocalised electrons and positive metal ions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95288" y="0"/>
            <a:ext cx="8229600" cy="765175"/>
          </a:xfrm>
        </p:spPr>
        <p:txBody>
          <a:bodyPr/>
          <a:lstStyle/>
          <a:p>
            <a:r>
              <a:rPr lang="en-GB" b="1" u="sng" smtClean="0">
                <a:solidFill>
                  <a:srgbClr val="7030A0"/>
                </a:solidFill>
              </a:rPr>
              <a:t>Definitions</a:t>
            </a:r>
          </a:p>
        </p:txBody>
      </p:sp>
      <p:graphicFrame>
        <p:nvGraphicFramePr>
          <p:cNvPr id="4" name="Table 3"/>
          <p:cNvGraphicFramePr>
            <a:graphicFrameLocks noGrp="1"/>
          </p:cNvGraphicFramePr>
          <p:nvPr/>
        </p:nvGraphicFramePr>
        <p:xfrm>
          <a:off x="0" y="1125538"/>
          <a:ext cx="9144000" cy="4907280"/>
        </p:xfrm>
        <a:graphic>
          <a:graphicData uri="http://schemas.openxmlformats.org/drawingml/2006/table">
            <a:tbl>
              <a:tblPr/>
              <a:tblGrid>
                <a:gridCol w="2785847"/>
                <a:gridCol w="6358153"/>
              </a:tblGrid>
              <a:tr h="1183372">
                <a:tc>
                  <a:txBody>
                    <a:bodyPr/>
                    <a:lstStyle/>
                    <a:p>
                      <a:pPr>
                        <a:lnSpc>
                          <a:spcPct val="115000"/>
                        </a:lnSpc>
                        <a:spcAft>
                          <a:spcPts val="0"/>
                        </a:spcAft>
                      </a:pPr>
                      <a:r>
                        <a:rPr lang="en-GB" sz="2800" dirty="0">
                          <a:latin typeface="+mn-lt"/>
                          <a:ea typeface="Calibri"/>
                          <a:cs typeface="Times New Roman"/>
                        </a:rPr>
                        <a:t>Metallic bonding</a:t>
                      </a: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800" dirty="0">
                          <a:latin typeface="+mn-lt"/>
                          <a:ea typeface="Calibri"/>
                          <a:cs typeface="Times New Roman"/>
                        </a:rPr>
                        <a:t>Electrostatic attraction between positive metal ions and delocalised electrons </a:t>
                      </a:r>
                      <a:endParaRPr lang="en-GB" sz="2800" dirty="0" smtClean="0">
                        <a:latin typeface="+mn-lt"/>
                        <a:ea typeface="Calibri"/>
                        <a:cs typeface="Times New Roman"/>
                      </a:endParaRPr>
                    </a:p>
                    <a:p>
                      <a:pPr>
                        <a:lnSpc>
                          <a:spcPct val="115000"/>
                        </a:lnSpc>
                        <a:spcAft>
                          <a:spcPts val="0"/>
                        </a:spcAft>
                      </a:pPr>
                      <a:endParaRPr lang="en-GB" sz="2800" dirty="0">
                        <a:latin typeface="+mn-lt"/>
                        <a:ea typeface="Calibri"/>
                        <a:cs typeface="Times New Roman"/>
                      </a:endParaRP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86">
                <a:tc>
                  <a:txBody>
                    <a:bodyPr/>
                    <a:lstStyle/>
                    <a:p>
                      <a:pPr>
                        <a:lnSpc>
                          <a:spcPct val="115000"/>
                        </a:lnSpc>
                        <a:spcAft>
                          <a:spcPts val="0"/>
                        </a:spcAft>
                      </a:pPr>
                      <a:r>
                        <a:rPr lang="en-GB" sz="2800">
                          <a:latin typeface="+mn-lt"/>
                          <a:ea typeface="Calibri"/>
                          <a:cs typeface="Times New Roman"/>
                        </a:rPr>
                        <a:t>Delocalised electrons</a:t>
                      </a: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800" dirty="0">
                          <a:latin typeface="+mn-lt"/>
                          <a:ea typeface="Calibri"/>
                          <a:cs typeface="Times New Roman"/>
                        </a:rPr>
                        <a:t>Electrons that are shared between more than 2 </a:t>
                      </a:r>
                      <a:r>
                        <a:rPr lang="en-GB" sz="2800" dirty="0" smtClean="0">
                          <a:latin typeface="+mn-lt"/>
                          <a:ea typeface="Calibri"/>
                          <a:cs typeface="Times New Roman"/>
                        </a:rPr>
                        <a:t>atoms</a:t>
                      </a:r>
                    </a:p>
                    <a:p>
                      <a:pPr>
                        <a:lnSpc>
                          <a:spcPct val="115000"/>
                        </a:lnSpc>
                        <a:spcAft>
                          <a:spcPts val="0"/>
                        </a:spcAft>
                      </a:pPr>
                      <a:endParaRPr lang="en-GB" sz="2800" dirty="0">
                        <a:latin typeface="+mn-lt"/>
                        <a:ea typeface="Calibri"/>
                        <a:cs typeface="Times New Roman"/>
                      </a:endParaRP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3372">
                <a:tc>
                  <a:txBody>
                    <a:bodyPr/>
                    <a:lstStyle/>
                    <a:p>
                      <a:pPr>
                        <a:lnSpc>
                          <a:spcPct val="115000"/>
                        </a:lnSpc>
                        <a:spcAft>
                          <a:spcPts val="0"/>
                        </a:spcAft>
                      </a:pPr>
                      <a:r>
                        <a:rPr lang="en-GB" sz="2800">
                          <a:latin typeface="+mn-lt"/>
                          <a:ea typeface="Calibri"/>
                          <a:cs typeface="Times New Roman"/>
                        </a:rPr>
                        <a:t>Giant Metallic lattice</a:t>
                      </a: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800" dirty="0">
                          <a:latin typeface="+mn-lt"/>
                          <a:ea typeface="Calibri"/>
                          <a:cs typeface="Times New Roman"/>
                        </a:rPr>
                        <a:t>3-D Structure of positive ions and delocalised electrons bonded together by strong metallic </a:t>
                      </a:r>
                      <a:r>
                        <a:rPr lang="en-GB" sz="2800" dirty="0" smtClean="0">
                          <a:latin typeface="+mn-lt"/>
                          <a:ea typeface="Calibri"/>
                          <a:cs typeface="Times New Roman"/>
                        </a:rPr>
                        <a:t>bonds</a:t>
                      </a:r>
                    </a:p>
                    <a:p>
                      <a:pPr>
                        <a:lnSpc>
                          <a:spcPct val="115000"/>
                        </a:lnSpc>
                        <a:spcAft>
                          <a:spcPts val="0"/>
                        </a:spcAft>
                      </a:pPr>
                      <a:endParaRPr lang="en-GB" sz="2800" dirty="0">
                        <a:latin typeface="+mn-lt"/>
                        <a:ea typeface="Calibri"/>
                        <a:cs typeface="Times New Roman"/>
                      </a:endParaRPr>
                    </a:p>
                  </a:txBody>
                  <a:tcPr marL="62157" marR="621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850" y="0"/>
            <a:ext cx="8464550" cy="692150"/>
          </a:xfrm>
          <a:prstGeom prst="rect">
            <a:avLst/>
          </a:prstGeom>
        </p:spPr>
        <p:txBody>
          <a:bodyPr/>
          <a:lstStyle/>
          <a:p>
            <a:pPr marL="342900" indent="-342900" algn="ctr">
              <a:spcBef>
                <a:spcPct val="20000"/>
              </a:spcBef>
              <a:buFont typeface="Arial" charset="0"/>
              <a:buNone/>
              <a:defRPr/>
            </a:pPr>
            <a:r>
              <a:rPr lang="en-GB" sz="3200" b="1" u="sng" dirty="0">
                <a:latin typeface="+mn-lt"/>
                <a:cs typeface="+mn-cs"/>
              </a:rPr>
              <a:t>Exam </a:t>
            </a:r>
            <a:r>
              <a:rPr lang="en-GB" sz="3200" b="1" u="sng" dirty="0" smtClean="0">
                <a:latin typeface="+mn-lt"/>
                <a:cs typeface="+mn-cs"/>
              </a:rPr>
              <a:t>questions</a:t>
            </a:r>
          </a:p>
          <a:p>
            <a:pPr marL="342900" indent="-342900">
              <a:spcBef>
                <a:spcPct val="20000"/>
              </a:spcBef>
              <a:buFont typeface="Arial" charset="0"/>
              <a:buNone/>
              <a:defRPr/>
            </a:pPr>
            <a:r>
              <a:rPr lang="en-GB" sz="3200" dirty="0" err="1" smtClean="0"/>
              <a:t>i</a:t>
            </a:r>
            <a:r>
              <a:rPr lang="en-GB" sz="3200" dirty="0" smtClean="0"/>
              <a:t>) Describe the structure of a metal (2 marks)</a:t>
            </a:r>
          </a:p>
          <a:p>
            <a:pPr marL="342900" indent="-342900">
              <a:spcBef>
                <a:spcPct val="20000"/>
              </a:spcBef>
              <a:buFont typeface="Arial" charset="0"/>
              <a:buNone/>
              <a:defRPr/>
            </a:pPr>
            <a:r>
              <a:rPr lang="en-GB" sz="3200" dirty="0" smtClean="0">
                <a:latin typeface="+mn-lt"/>
                <a:cs typeface="+mn-cs"/>
              </a:rPr>
              <a:t>ii) Explain the bonding in a metal (2 marks)</a:t>
            </a:r>
            <a:endParaRPr lang="en-GB" sz="3200" dirty="0">
              <a:latin typeface="+mn-lt"/>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467544" y="1988840"/>
            <a:ext cx="7266476" cy="48691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5" y="188913"/>
            <a:ext cx="8713788" cy="6480175"/>
          </a:xfrm>
        </p:spPr>
        <p:txBody>
          <a:bodyPr/>
          <a:lstStyle/>
          <a:p>
            <a:pPr algn="ctr">
              <a:buFont typeface="Arial" charset="0"/>
              <a:buNone/>
              <a:defRPr/>
            </a:pPr>
            <a:r>
              <a:rPr lang="en-GB" sz="2000" b="1" u="sng" dirty="0" smtClean="0"/>
              <a:t>Migration of ions</a:t>
            </a:r>
            <a:endParaRPr lang="en-GB" sz="2000" dirty="0" smtClean="0"/>
          </a:p>
          <a:p>
            <a:pPr marL="457200" indent="-457200">
              <a:buFont typeface="+mj-lt"/>
              <a:buAutoNum type="arabicPeriod"/>
              <a:defRPr/>
            </a:pPr>
            <a:r>
              <a:rPr lang="en-GB" sz="2000" dirty="0" smtClean="0"/>
              <a:t>Equipment needed: potassium </a:t>
            </a:r>
            <a:r>
              <a:rPr lang="en-GB" sz="2000" dirty="0" err="1" smtClean="0"/>
              <a:t>manganate</a:t>
            </a:r>
            <a:r>
              <a:rPr lang="en-GB" sz="2000" dirty="0" smtClean="0"/>
              <a:t>, chromatography paper, tweezers, ruler, pencil, 20 V power supply</a:t>
            </a:r>
          </a:p>
          <a:p>
            <a:pPr marL="457200" indent="-457200">
              <a:buFont typeface="+mj-lt"/>
              <a:buAutoNum type="arabicPeriod"/>
              <a:defRPr/>
            </a:pPr>
            <a:r>
              <a:rPr lang="en-GB" sz="2000" dirty="0" smtClean="0"/>
              <a:t>Cut a strip of chromatography paper to the width, but slightly longer than a microscope slide.</a:t>
            </a:r>
          </a:p>
          <a:p>
            <a:pPr marL="457200" indent="-457200">
              <a:buFont typeface="+mj-lt"/>
              <a:buAutoNum type="arabicPeriod"/>
              <a:defRPr/>
            </a:pPr>
            <a:r>
              <a:rPr lang="en-GB" sz="2000" dirty="0" smtClean="0"/>
              <a:t>Mark the middle with a pencil line, moisten with tap water and place on a slide.</a:t>
            </a:r>
          </a:p>
          <a:p>
            <a:pPr marL="457200" indent="-457200">
              <a:buFont typeface="+mj-lt"/>
              <a:buAutoNum type="arabicPeriod"/>
              <a:defRPr/>
            </a:pPr>
            <a:r>
              <a:rPr lang="en-GB" sz="2000" dirty="0" smtClean="0"/>
              <a:t>Use tweezers to place a small crystal of potassium </a:t>
            </a:r>
            <a:r>
              <a:rPr lang="en-GB" sz="2000" dirty="0" err="1" smtClean="0"/>
              <a:t>manganate</a:t>
            </a:r>
            <a:r>
              <a:rPr lang="en-GB" sz="2000" dirty="0" smtClean="0"/>
              <a:t> (VII) in the centre of the paper, and cover with another slide to reduce evaporation.</a:t>
            </a:r>
          </a:p>
          <a:p>
            <a:pPr marL="457200" indent="-457200">
              <a:buFont typeface="+mj-lt"/>
              <a:buAutoNum type="arabicPeriod"/>
              <a:defRPr/>
            </a:pPr>
            <a:r>
              <a:rPr lang="en-GB" sz="2000" dirty="0" smtClean="0"/>
              <a:t>Connect the paper to a 20 DC power supply using crocodile clips and leave for about 20 minutes.</a:t>
            </a:r>
          </a:p>
          <a:p>
            <a:pPr>
              <a:buFont typeface="Arial" charset="0"/>
              <a:buNone/>
              <a:defRPr/>
            </a:pPr>
            <a:r>
              <a:rPr lang="en-GB" sz="2000" dirty="0" smtClean="0"/>
              <a:t> </a:t>
            </a:r>
          </a:p>
          <a:p>
            <a:pPr>
              <a:buFont typeface="Arial" charset="0"/>
              <a:buNone/>
              <a:defRPr/>
            </a:pPr>
            <a:r>
              <a:rPr lang="en-GB" sz="2000" dirty="0" smtClean="0"/>
              <a:t>Record your observations (hint look at what is happening at each electrode).</a:t>
            </a:r>
          </a:p>
          <a:p>
            <a:pPr>
              <a:buFont typeface="Arial" charset="0"/>
              <a:buNone/>
              <a:defRPr/>
            </a:pPr>
            <a:r>
              <a:rPr lang="en-GB" sz="2000" dirty="0" smtClean="0"/>
              <a:t>Use them to answer the questions below:</a:t>
            </a:r>
          </a:p>
          <a:p>
            <a:pPr marL="457200" indent="-457200">
              <a:buFont typeface="+mj-lt"/>
              <a:buAutoNum type="arabicPeriod"/>
              <a:defRPr/>
            </a:pPr>
            <a:r>
              <a:rPr lang="en-GB" sz="2000" dirty="0" smtClean="0"/>
              <a:t>What does the experiment show about the colour of potassium ions?</a:t>
            </a:r>
          </a:p>
          <a:p>
            <a:pPr marL="457200" indent="-457200">
              <a:buFont typeface="+mj-lt"/>
              <a:buAutoNum type="arabicPeriod"/>
              <a:defRPr/>
            </a:pPr>
            <a:r>
              <a:rPr lang="en-GB" sz="2000" dirty="0" smtClean="0"/>
              <a:t>How does this experiment show that ions are charged particles?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850" y="0"/>
            <a:ext cx="8464550" cy="692150"/>
          </a:xfrm>
          <a:prstGeom prst="rect">
            <a:avLst/>
          </a:prstGeom>
        </p:spPr>
        <p:txBody>
          <a:bodyPr/>
          <a:lstStyle/>
          <a:p>
            <a:pPr marL="342900" indent="-342900" algn="ctr">
              <a:spcBef>
                <a:spcPct val="20000"/>
              </a:spcBef>
              <a:buFont typeface="Arial" charset="0"/>
              <a:buNone/>
              <a:defRPr/>
            </a:pPr>
            <a:r>
              <a:rPr lang="en-GB" sz="3200" b="1" u="sng" dirty="0">
                <a:latin typeface="+mn-lt"/>
                <a:cs typeface="+mn-cs"/>
              </a:rPr>
              <a:t>Exam </a:t>
            </a:r>
            <a:r>
              <a:rPr lang="en-GB" sz="3200" b="1" u="sng" dirty="0" smtClean="0">
                <a:latin typeface="+mn-lt"/>
                <a:cs typeface="+mn-cs"/>
              </a:rPr>
              <a:t>questions</a:t>
            </a:r>
          </a:p>
          <a:p>
            <a:pPr marL="342900" indent="-342900">
              <a:spcBef>
                <a:spcPct val="20000"/>
              </a:spcBef>
              <a:buFont typeface="Arial" charset="0"/>
              <a:buNone/>
              <a:defRPr/>
            </a:pPr>
            <a:r>
              <a:rPr lang="en-GB" sz="3200" dirty="0" smtClean="0"/>
              <a:t>Explain the bonding in a metal (2 marks)</a:t>
            </a:r>
            <a:endParaRPr lang="en-GB" sz="3200" dirty="0">
              <a:latin typeface="+mn-lt"/>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noChangeArrowheads="1"/>
          </p:cNvPicPr>
          <p:nvPr/>
        </p:nvPicPr>
        <p:blipFill>
          <a:blip r:embed="rId2" cstate="print"/>
          <a:srcRect/>
          <a:stretch>
            <a:fillRect/>
          </a:stretch>
        </p:blipFill>
        <p:spPr bwMode="auto">
          <a:xfrm>
            <a:off x="250825" y="0"/>
            <a:ext cx="6238875" cy="5686425"/>
          </a:xfrm>
          <a:prstGeom prst="rect">
            <a:avLst/>
          </a:prstGeom>
          <a:noFill/>
          <a:ln w="9525">
            <a:noFill/>
            <a:miter lim="800000"/>
            <a:headEnd/>
            <a:tailEnd/>
          </a:ln>
        </p:spPr>
      </p:pic>
      <p:pic>
        <p:nvPicPr>
          <p:cNvPr id="75778" name="Picture 2"/>
          <p:cNvPicPr>
            <a:picLocks noChangeAspect="1" noChangeArrowheads="1"/>
          </p:cNvPicPr>
          <p:nvPr/>
        </p:nvPicPr>
        <p:blipFill>
          <a:blip r:embed="rId3" cstate="print"/>
          <a:srcRect/>
          <a:stretch>
            <a:fillRect/>
          </a:stretch>
        </p:blipFill>
        <p:spPr bwMode="auto">
          <a:xfrm>
            <a:off x="2857500" y="2962275"/>
            <a:ext cx="6286500" cy="389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ox(in)">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t>Explain what effects the strength of an ionic bond</a:t>
            </a:r>
          </a:p>
          <a:p>
            <a:pPr eaLnBrk="1" hangingPunct="1"/>
            <a:r>
              <a:rPr lang="en-GB" smtClean="0"/>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solidFill>
                  <a:srgbClr val="FF0000"/>
                </a:solidFill>
              </a:rPr>
              <a:t>Metallic bonding</a:t>
            </a:r>
          </a:p>
          <a:p>
            <a:pPr eaLnBrk="1" hangingPunct="1">
              <a:lnSpc>
                <a:spcPct val="80000"/>
              </a:lnSpc>
            </a:pPr>
            <a:r>
              <a:rPr lang="en-GB" smtClean="0">
                <a:solidFill>
                  <a:srgbClr val="FF0000"/>
                </a:solidFill>
              </a:rPr>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3"/>
          <p:cNvSpPr>
            <a:spLocks noGrp="1" noChangeArrowheads="1"/>
          </p:cNvSpPr>
          <p:nvPr>
            <p:ph type="body" sz="half" idx="1"/>
          </p:nvPr>
        </p:nvSpPr>
        <p:spPr>
          <a:xfrm>
            <a:off x="323850" y="260350"/>
            <a:ext cx="8569325" cy="6408738"/>
          </a:xfrm>
        </p:spPr>
        <p:txBody>
          <a:bodyPr/>
          <a:lstStyle/>
          <a:p>
            <a:pPr algn="ctr" eaLnBrk="1" hangingPunct="1">
              <a:lnSpc>
                <a:spcPct val="80000"/>
              </a:lnSpc>
              <a:buFontTx/>
              <a:buNone/>
            </a:pPr>
            <a:r>
              <a:rPr lang="en-GB" b="1" u="sng" smtClean="0"/>
              <a:t>Learning Objectives</a:t>
            </a:r>
          </a:p>
          <a:p>
            <a:pPr eaLnBrk="1" hangingPunct="1">
              <a:lnSpc>
                <a:spcPct val="80000"/>
              </a:lnSpc>
              <a:buFontTx/>
              <a:buNone/>
            </a:pPr>
            <a:r>
              <a:rPr lang="en-GB" b="1" u="sng" smtClean="0"/>
              <a:t>Ionic bonding</a:t>
            </a:r>
          </a:p>
          <a:p>
            <a:pPr eaLnBrk="1" hangingPunct="1"/>
            <a:r>
              <a:rPr lang="en-GB" smtClean="0"/>
              <a:t>Describe ionic bonding</a:t>
            </a:r>
          </a:p>
          <a:p>
            <a:pPr eaLnBrk="1" hangingPunct="1"/>
            <a:r>
              <a:rPr lang="en-GB" smtClean="0"/>
              <a:t>Draw dot and cross diagrams for ionic for ionic compounds</a:t>
            </a:r>
          </a:p>
          <a:p>
            <a:pPr eaLnBrk="1" hangingPunct="1"/>
            <a:r>
              <a:rPr lang="en-GB" smtClean="0"/>
              <a:t>Explain what effects the strength of an ionic bond</a:t>
            </a:r>
          </a:p>
          <a:p>
            <a:pPr eaLnBrk="1" hangingPunct="1"/>
            <a:r>
              <a:rPr lang="en-GB" smtClean="0"/>
              <a:t>Describe evidence for the existence of ions in ionic compounds</a:t>
            </a:r>
          </a:p>
          <a:p>
            <a:pPr eaLnBrk="1" hangingPunct="1"/>
            <a:r>
              <a:rPr lang="en-GB" smtClean="0"/>
              <a:t>Explain trends in ionic radii down a group and for a set of isoelectronic ions</a:t>
            </a:r>
          </a:p>
          <a:p>
            <a:pPr eaLnBrk="1" hangingPunct="1">
              <a:buFont typeface="Arial" charset="0"/>
              <a:buNone/>
            </a:pPr>
            <a:endParaRPr lang="en-GB" smtClean="0"/>
          </a:p>
          <a:p>
            <a:pPr eaLnBrk="1" hangingPunct="1">
              <a:lnSpc>
                <a:spcPct val="80000"/>
              </a:lnSpc>
              <a:buFontTx/>
              <a:buNone/>
            </a:pPr>
            <a:r>
              <a:rPr lang="en-GB" b="1" u="sng" smtClean="0"/>
              <a:t>Metallic bonding</a:t>
            </a:r>
          </a:p>
          <a:p>
            <a:pPr eaLnBrk="1" hangingPunct="1">
              <a:lnSpc>
                <a:spcPct val="80000"/>
              </a:lnSpc>
            </a:pPr>
            <a:r>
              <a:rPr lang="en-GB" smtClean="0"/>
              <a:t>Explain what metallic bonding is</a:t>
            </a:r>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1"/>
          </p:nvPr>
        </p:nvSpPr>
        <p:spPr>
          <a:xfrm>
            <a:off x="250825" y="188913"/>
            <a:ext cx="8713788" cy="5937250"/>
          </a:xfrm>
        </p:spPr>
        <p:txBody>
          <a:bodyPr/>
          <a:lstStyle/>
          <a:p>
            <a:pPr algn="ctr">
              <a:buFont typeface="Arial" charset="0"/>
              <a:buNone/>
            </a:pPr>
            <a:r>
              <a:rPr lang="en-GB" b="1" u="sng" smtClean="0"/>
              <a:t>Migration of ions</a:t>
            </a:r>
          </a:p>
          <a:p>
            <a:r>
              <a:rPr lang="en-GB" smtClean="0"/>
              <a:t>Wet the filter paper with ammonium solution and put on a single crystal of copper sulphate and single crystal of potassium permanganate </a:t>
            </a:r>
          </a:p>
          <a:p>
            <a:r>
              <a:rPr lang="en-GB" smtClean="0"/>
              <a:t>Observe the movement of the ions</a:t>
            </a:r>
          </a:p>
          <a:p>
            <a:r>
              <a:rPr lang="en-GB" smtClean="0"/>
              <a:t>The copper ion is blue and the permanganate is purple </a:t>
            </a:r>
          </a:p>
          <a:p>
            <a:endParaRPr lang="en-GB" smtClean="0"/>
          </a:p>
          <a:p>
            <a:r>
              <a:rPr lang="en-GB" smtClean="0"/>
              <a:t>On the power pack the red socket is positive</a:t>
            </a:r>
          </a:p>
          <a:p>
            <a:endParaRPr lang="en-GB" smtClean="0"/>
          </a:p>
          <a:p>
            <a:r>
              <a:rPr lang="en-GB" smtClean="0"/>
              <a:t>What can you deduce about the charge on the 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Noble Gases</a:t>
            </a:r>
          </a:p>
        </p:txBody>
      </p:sp>
      <p:sp>
        <p:nvSpPr>
          <p:cNvPr id="13315" name="Rectangle 3"/>
          <p:cNvSpPr>
            <a:spLocks noGrp="1" noChangeArrowheads="1"/>
          </p:cNvSpPr>
          <p:nvPr>
            <p:ph type="body" idx="1"/>
          </p:nvPr>
        </p:nvSpPr>
        <p:spPr>
          <a:xfrm>
            <a:off x="457200" y="3962400"/>
            <a:ext cx="8229600" cy="2895600"/>
          </a:xfrm>
        </p:spPr>
        <p:txBody>
          <a:bodyPr/>
          <a:lstStyle/>
          <a:p>
            <a:pPr eaLnBrk="1" hangingPunct="1"/>
            <a:r>
              <a:rPr lang="en-GB" smtClean="0"/>
              <a:t>All electrons are paired with another electron of opposite spin.</a:t>
            </a:r>
          </a:p>
          <a:p>
            <a:pPr eaLnBrk="1" hangingPunct="1"/>
            <a:r>
              <a:rPr lang="en-GB" smtClean="0"/>
              <a:t>The full outer shell is an extremely stable configuration.</a:t>
            </a:r>
          </a:p>
        </p:txBody>
      </p:sp>
      <p:pic>
        <p:nvPicPr>
          <p:cNvPr id="13316" name="Picture 5" descr="S691813_aw_020"/>
          <p:cNvPicPr>
            <a:picLocks noChangeAspect="1" noChangeArrowheads="1"/>
          </p:cNvPicPr>
          <p:nvPr/>
        </p:nvPicPr>
        <p:blipFill>
          <a:blip r:embed="rId2" cstate="print"/>
          <a:srcRect/>
          <a:stretch>
            <a:fillRect/>
          </a:stretch>
        </p:blipFill>
        <p:spPr bwMode="auto">
          <a:xfrm>
            <a:off x="1863725" y="1333500"/>
            <a:ext cx="529907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Bonding</a:t>
            </a:r>
          </a:p>
        </p:txBody>
      </p:sp>
      <p:sp>
        <p:nvSpPr>
          <p:cNvPr id="14339" name="Rectangle 3"/>
          <p:cNvSpPr>
            <a:spLocks noGrp="1" noChangeArrowheads="1"/>
          </p:cNvSpPr>
          <p:nvPr>
            <p:ph type="body" idx="1"/>
          </p:nvPr>
        </p:nvSpPr>
        <p:spPr/>
        <p:txBody>
          <a:bodyPr/>
          <a:lstStyle/>
          <a:p>
            <a:pPr eaLnBrk="1" hangingPunct="1"/>
            <a:r>
              <a:rPr lang="en-GB" smtClean="0"/>
              <a:t>Through bonding atoms acquire a noble gas configuration with 8 electrons in the outer shell.</a:t>
            </a:r>
          </a:p>
          <a:p>
            <a:pPr eaLnBrk="1" hangingPunct="1"/>
            <a:r>
              <a:rPr lang="en-GB" smtClean="0"/>
              <a:t>This is called the </a:t>
            </a:r>
            <a:r>
              <a:rPr lang="en-GB" smtClean="0">
                <a:solidFill>
                  <a:srgbClr val="FFFF00"/>
                </a:solidFill>
              </a:rPr>
              <a:t>octet rule</a:t>
            </a:r>
            <a:r>
              <a:rPr lang="en-GB" smtClean="0"/>
              <a:t>. </a:t>
            </a:r>
          </a:p>
          <a:p>
            <a:pPr eaLnBrk="1" hangingPunct="1"/>
            <a:r>
              <a:rPr lang="en-GB" smtClean="0"/>
              <a:t>There are 3 main types of bonding:</a:t>
            </a:r>
          </a:p>
          <a:p>
            <a:pPr lvl="1" eaLnBrk="1" hangingPunct="1"/>
            <a:r>
              <a:rPr lang="en-GB" smtClean="0"/>
              <a:t>Ionic</a:t>
            </a:r>
          </a:p>
          <a:p>
            <a:pPr lvl="1" eaLnBrk="1" hangingPunct="1"/>
            <a:r>
              <a:rPr lang="en-GB" smtClean="0"/>
              <a:t>Covalent</a:t>
            </a:r>
          </a:p>
          <a:p>
            <a:pPr lvl="1" eaLnBrk="1" hangingPunct="1"/>
            <a:r>
              <a:rPr lang="en-GB" smtClean="0"/>
              <a:t>Metallic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2861</Words>
  <Application>Microsoft Office PowerPoint</Application>
  <PresentationFormat>On-screen Show (4:3)</PresentationFormat>
  <Paragraphs>538</Paragraphs>
  <Slides>63</Slides>
  <Notes>11</Notes>
  <HiddenSlides>3</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Ionic Bonding</vt:lpstr>
      <vt:lpstr>Slide 5</vt:lpstr>
      <vt:lpstr>Slide 6</vt:lpstr>
      <vt:lpstr>Slide 7</vt:lpstr>
      <vt:lpstr>Noble Gases</vt:lpstr>
      <vt:lpstr>Bonding</vt:lpstr>
      <vt:lpstr>Types of bonding</vt:lpstr>
      <vt:lpstr>Types of bonding</vt:lpstr>
      <vt:lpstr>Ionic Bonding</vt:lpstr>
      <vt:lpstr>Slide 13</vt:lpstr>
      <vt:lpstr>For example Na2O</vt:lpstr>
      <vt:lpstr>Slide 15</vt:lpstr>
      <vt:lpstr>CaO</vt:lpstr>
      <vt:lpstr>AlF3</vt:lpstr>
      <vt:lpstr>Ionic Bonding</vt:lpstr>
      <vt:lpstr>Limitations of ionic models</vt:lpstr>
      <vt:lpstr>Slide 20</vt:lpstr>
      <vt:lpstr>Slide 21</vt:lpstr>
      <vt:lpstr>Slide 22</vt:lpstr>
      <vt:lpstr>Slide 23</vt:lpstr>
      <vt:lpstr>Slide 24</vt:lpstr>
      <vt:lpstr>Slide 25</vt:lpstr>
      <vt:lpstr>Slide 26</vt:lpstr>
      <vt:lpstr>Slide 27</vt:lpstr>
      <vt:lpstr>Slide 28</vt:lpstr>
      <vt:lpstr>Charge on the ions</vt:lpstr>
      <vt:lpstr>Slide 30</vt:lpstr>
      <vt:lpstr>Charge on the ions</vt:lpstr>
      <vt:lpstr>Exceptions</vt:lpstr>
      <vt:lpstr>Molecular Ions</vt:lpstr>
      <vt:lpstr>Predicting the Formulae of Ionic Compounds</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Metallic bonding</vt:lpstr>
      <vt:lpstr>Metallic Bonding</vt:lpstr>
      <vt:lpstr>Metallic Bonding</vt:lpstr>
      <vt:lpstr>Slide 57</vt:lpstr>
      <vt:lpstr>Definitions</vt:lpstr>
      <vt:lpstr>Slide 59</vt:lpstr>
      <vt:lpstr>Slide 60</vt:lpstr>
      <vt:lpstr>Slide 61</vt:lpstr>
      <vt:lpstr>Slide 62</vt:lpstr>
      <vt:lpstr>Slide 63</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jennifers</dc:creator>
  <cp:lastModifiedBy>jennifers</cp:lastModifiedBy>
  <cp:revision>6</cp:revision>
  <dcterms:created xsi:type="dcterms:W3CDTF">2015-09-22T19:18:45Z</dcterms:created>
  <dcterms:modified xsi:type="dcterms:W3CDTF">2015-09-22T19:43:18Z</dcterms:modified>
</cp:coreProperties>
</file>