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65" r:id="rId3"/>
    <p:sldId id="257" r:id="rId4"/>
    <p:sldId id="258" r:id="rId5"/>
    <p:sldId id="259" r:id="rId6"/>
    <p:sldId id="260" r:id="rId7"/>
    <p:sldId id="266" r:id="rId8"/>
    <p:sldId id="267" r:id="rId9"/>
    <p:sldId id="268" r:id="rId10"/>
    <p:sldId id="269"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BD83D8A-2A38-43B5-B469-7E0271D96930}" type="datetimeFigureOut">
              <a:rPr lang="en-GB" smtClean="0"/>
              <a:pPr/>
              <a:t>14/09/2017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24F1E5FE-9FCD-4F4B-AACB-0E42AB70AAD0}" type="slidenum">
              <a:rPr lang="en-GB" smtClean="0"/>
              <a:pPr/>
              <a:t>‹#›</a:t>
            </a:fld>
            <a:endParaRPr lang="en-GB" dirty="0"/>
          </a:p>
        </p:txBody>
      </p:sp>
    </p:spTree>
    <p:extLst>
      <p:ext uri="{BB962C8B-B14F-4D97-AF65-F5344CB8AC3E}">
        <p14:creationId xmlns:p14="http://schemas.microsoft.com/office/powerpoint/2010/main" val="87816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0895E61-2630-4CCB-8973-183A291AA820}" type="slidenum">
              <a:rPr lang="en-GB" altLang="en-US"/>
              <a:pPr/>
              <a:t>2</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AS Chemistry </a:t>
            </a:r>
          </a:p>
          <a:p>
            <a:r>
              <a:rPr lang="en-GB" altLang="en-US"/>
              <a:t>Introducing Organic Chemistry</a:t>
            </a:r>
          </a:p>
        </p:txBody>
      </p:sp>
      <p:sp>
        <p:nvSpPr>
          <p:cNvPr id="994306" name="Rectangle 2"/>
          <p:cNvSpPr>
            <a:spLocks noGrp="1" noRot="1" noChangeAspect="1" noChangeArrowheads="1" noTextEdit="1"/>
          </p:cNvSpPr>
          <p:nvPr>
            <p:ph type="sldImg"/>
          </p:nvPr>
        </p:nvSpPr>
        <p:spPr>
          <a:ln/>
        </p:spPr>
      </p:sp>
      <p:sp>
        <p:nvSpPr>
          <p:cNvPr id="994307"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140962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4ECF82-6860-4AF1-90C9-1A215878688C}" type="slidenum">
              <a:rPr lang="en-GB" altLang="en-US"/>
              <a:pPr/>
              <a:t>3</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AS Chemistry </a:t>
            </a:r>
          </a:p>
          <a:p>
            <a:r>
              <a:rPr lang="en-GB" altLang="en-US"/>
              <a:t>Introducing Organic Chemistry</a:t>
            </a:r>
          </a:p>
        </p:txBody>
      </p:sp>
      <p:sp>
        <p:nvSpPr>
          <p:cNvPr id="1044482" name="Rectangle 2"/>
          <p:cNvSpPr>
            <a:spLocks noGrp="1" noRot="1" noChangeAspect="1" noChangeArrowheads="1" noTextEdit="1"/>
          </p:cNvSpPr>
          <p:nvPr>
            <p:ph type="sldImg"/>
          </p:nvPr>
        </p:nvSpPr>
        <p:spPr>
          <a:ln/>
        </p:spPr>
      </p:sp>
      <p:sp>
        <p:nvSpPr>
          <p:cNvPr id="1044483" name="Rectangle 3"/>
          <p:cNvSpPr>
            <a:spLocks noGrp="1" noChangeArrowheads="1"/>
          </p:cNvSpPr>
          <p:nvPr>
            <p:ph type="body" idx="1"/>
          </p:nvPr>
        </p:nvSpPr>
        <p:spPr/>
        <p:txBody>
          <a:bodyPr/>
          <a:lstStyle/>
          <a:p>
            <a:r>
              <a:rPr lang="en-GB" altLang="en-US" b="1"/>
              <a:t>Teacher notes</a:t>
            </a:r>
          </a:p>
          <a:p>
            <a:r>
              <a:rPr lang="en-GB" altLang="en-US"/>
              <a:t>The property of an object existing as either a left-hand or right-hand version is called chirality. The central point of a chiral molecule is called the ‘chiral centre’ and is often a carbon atom. In these cases, the carbon is referred to as being an asymmetric carbon atom. Optical isomers are also called enantiomers, and have four different atoms/groups attached to the central carbon.</a:t>
            </a:r>
          </a:p>
          <a:p>
            <a:endParaRPr lang="en-GB" altLang="en-US"/>
          </a:p>
          <a:p>
            <a:r>
              <a:rPr lang="en-GB" altLang="en-US"/>
              <a:t>Several biologically-important molecules exist as optical isomers, with important differences between them. For example, the drug thalidomide exists as optical isomers. One isomer is teratogenic, causing the severe birth defects associated with the drug’s use in the 1950s and 1960s. The other isomer is non-teratogenic but alleviates morning sickness during pregnancy, the reason the drug was introduced in Europe. The version sold consisted of a mix of the two types of isomer (a mixture containing an equal amount of each isomer is called a ‘racemic’ mixture) but even if the safe isomer was isolated and sold, it would be still converted into the teratogenic isomer once in the body.</a:t>
            </a:r>
          </a:p>
          <a:p>
            <a:endParaRPr lang="en-GB" altLang="en-US"/>
          </a:p>
          <a:p>
            <a:r>
              <a:rPr lang="en-GB" altLang="en-US"/>
              <a:t>Other examples of chirality include:</a:t>
            </a:r>
          </a:p>
          <a:p>
            <a:pPr>
              <a:buFontTx/>
              <a:buChar char="•"/>
            </a:pPr>
            <a:r>
              <a:rPr lang="en-GB" altLang="en-US"/>
              <a:t>morphine: one isomer is highly addictive and not as effective at pain relief, whereas the other is highly effective at pain relief but not as addictive</a:t>
            </a:r>
          </a:p>
          <a:p>
            <a:pPr>
              <a:buFontTx/>
              <a:buChar char="•"/>
            </a:pPr>
            <a:r>
              <a:rPr lang="en-GB" altLang="en-US"/>
              <a:t>LSD: only one isomer is hallucinogenic</a:t>
            </a:r>
          </a:p>
          <a:p>
            <a:pPr>
              <a:buFontTx/>
              <a:buChar char="•"/>
            </a:pPr>
            <a:r>
              <a:rPr lang="en-GB" altLang="en-US"/>
              <a:t>the amino acid asparagine: one tastes bitter, the other tastes sweet</a:t>
            </a:r>
          </a:p>
          <a:p>
            <a:pPr>
              <a:buFontTx/>
              <a:buChar char="•"/>
            </a:pPr>
            <a:endParaRPr lang="en-GB" altLang="en-US"/>
          </a:p>
        </p:txBody>
      </p:sp>
    </p:spTree>
    <p:extLst>
      <p:ext uri="{BB962C8B-B14F-4D97-AF65-F5344CB8AC3E}">
        <p14:creationId xmlns:p14="http://schemas.microsoft.com/office/powerpoint/2010/main" val="422249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5BE85E4-25A4-4E0D-A445-AD8D4A3D07BE}" type="slidenum">
              <a:rPr lang="en-GB" altLang="en-US"/>
              <a:pPr/>
              <a:t>4</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A2 Chemistry </a:t>
            </a:r>
          </a:p>
          <a:p>
            <a:r>
              <a:rPr lang="en-GB" altLang="en-US"/>
              <a:t>Organic Synthesis</a:t>
            </a:r>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81004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3779F63-CDCA-4DA9-9D81-65EF3F011422}" type="slidenum">
              <a:rPr lang="en-GB" altLang="en-US"/>
              <a:pPr/>
              <a:t>5</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A2 Chemistry </a:t>
            </a:r>
          </a:p>
          <a:p>
            <a:r>
              <a:rPr lang="en-GB" altLang="en-US"/>
              <a:t>Organic Synthesis</a:t>
            </a:r>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77684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190180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232257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67834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057467" cy="6122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7913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lvl1pPr>
              <a:defRPr/>
            </a:lvl1pPr>
          </a:lstStyle>
          <a:p>
            <a:fld id="{1F0B05E3-C44B-4544-84C7-D5FBAE506BED}"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242DA46-EC59-4233-B3AB-2A676BE48D1B}" type="slidenum">
              <a:rPr lang="zh-CN" altLang="en-US"/>
              <a:pPr/>
              <a:t>‹#›</a:t>
            </a:fld>
            <a:endParaRPr lang="zh-CN" altLang="en-US"/>
          </a:p>
        </p:txBody>
      </p:sp>
    </p:spTree>
    <p:extLst>
      <p:ext uri="{BB962C8B-B14F-4D97-AF65-F5344CB8AC3E}">
        <p14:creationId xmlns:p14="http://schemas.microsoft.com/office/powerpoint/2010/main" val="3059580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3BCAE20D-493E-40DB-BC81-398EB764D444}"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A1AFF2D-BDA3-48FD-AFE1-A6AE549B968F}" type="slidenum">
              <a:rPr lang="zh-CN" altLang="en-US"/>
              <a:pPr/>
              <a:t>‹#›</a:t>
            </a:fld>
            <a:endParaRPr lang="zh-CN" altLang="en-US"/>
          </a:p>
        </p:txBody>
      </p:sp>
    </p:spTree>
    <p:extLst>
      <p:ext uri="{BB962C8B-B14F-4D97-AF65-F5344CB8AC3E}">
        <p14:creationId xmlns:p14="http://schemas.microsoft.com/office/powerpoint/2010/main" val="120231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fld id="{68ABB219-85AE-4350-9FC2-A487891E9A6B}"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86954A4-5EBE-4C53-9656-F52ADECD0918}" type="slidenum">
              <a:rPr lang="zh-CN" altLang="en-US"/>
              <a:pPr/>
              <a:t>‹#›</a:t>
            </a:fld>
            <a:endParaRPr lang="zh-CN" altLang="en-US"/>
          </a:p>
        </p:txBody>
      </p:sp>
    </p:spTree>
    <p:extLst>
      <p:ext uri="{BB962C8B-B14F-4D97-AF65-F5344CB8AC3E}">
        <p14:creationId xmlns:p14="http://schemas.microsoft.com/office/powerpoint/2010/main" val="530024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fld id="{C377F216-7FA6-459F-842D-760C0231CBA0}" type="datetimeFigureOut">
              <a:rPr lang="zh-CN" altLang="en-US"/>
              <a:pPr/>
              <a:t>2017/9/14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A8D2B025-9E93-4EC2-A8E5-8A56D857CB1C}" type="slidenum">
              <a:rPr lang="zh-CN" altLang="en-US"/>
              <a:pPr/>
              <a:t>‹#›</a:t>
            </a:fld>
            <a:endParaRPr lang="zh-CN" altLang="en-US"/>
          </a:p>
        </p:txBody>
      </p:sp>
    </p:spTree>
    <p:extLst>
      <p:ext uri="{BB962C8B-B14F-4D97-AF65-F5344CB8AC3E}">
        <p14:creationId xmlns:p14="http://schemas.microsoft.com/office/powerpoint/2010/main" val="3084854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fld id="{C65D3A8E-A0E8-49F5-B991-7C7FD555ADE2}" type="datetimeFigureOut">
              <a:rPr lang="zh-CN" altLang="en-US"/>
              <a:pPr/>
              <a:t>2017/9/14</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E6E0AC8C-B0EA-4588-9157-3DBBABD8BA71}" type="slidenum">
              <a:rPr lang="zh-CN" altLang="en-US"/>
              <a:pPr/>
              <a:t>‹#›</a:t>
            </a:fld>
            <a:endParaRPr lang="zh-CN" altLang="en-US"/>
          </a:p>
        </p:txBody>
      </p:sp>
    </p:spTree>
    <p:extLst>
      <p:ext uri="{BB962C8B-B14F-4D97-AF65-F5344CB8AC3E}">
        <p14:creationId xmlns:p14="http://schemas.microsoft.com/office/powerpoint/2010/main" val="288725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fld id="{5B93CCEC-2C80-4FA5-8C2C-312BB00014D4}" type="datetimeFigureOut">
              <a:rPr lang="zh-CN" altLang="en-US"/>
              <a:pPr/>
              <a:t>2017/9/14</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705A7168-9A34-41D7-8AB4-4CDD3104545C}" type="slidenum">
              <a:rPr lang="zh-CN" altLang="en-US"/>
              <a:pPr/>
              <a:t>‹#›</a:t>
            </a:fld>
            <a:endParaRPr lang="zh-CN" altLang="en-US"/>
          </a:p>
        </p:txBody>
      </p:sp>
    </p:spTree>
    <p:extLst>
      <p:ext uri="{BB962C8B-B14F-4D97-AF65-F5344CB8AC3E}">
        <p14:creationId xmlns:p14="http://schemas.microsoft.com/office/powerpoint/2010/main" val="2124145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3C35C1-C731-4099-9955-F1C83A00BFB9}" type="datetimeFigureOut">
              <a:rPr lang="zh-CN" altLang="en-US"/>
              <a:pPr/>
              <a:t>2017/9/14</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776B5C0A-136B-45D9-93D0-12ED9096FCB9}" type="slidenum">
              <a:rPr lang="zh-CN" altLang="en-US"/>
              <a:pPr/>
              <a:t>‹#›</a:t>
            </a:fld>
            <a:endParaRPr lang="zh-CN" altLang="en-US"/>
          </a:p>
        </p:txBody>
      </p:sp>
    </p:spTree>
    <p:extLst>
      <p:ext uri="{BB962C8B-B14F-4D97-AF65-F5344CB8AC3E}">
        <p14:creationId xmlns:p14="http://schemas.microsoft.com/office/powerpoint/2010/main" val="91779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5541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151F26FE-B569-401B-A139-42BCC296ED8C}" type="datetimeFigureOut">
              <a:rPr lang="zh-CN" altLang="en-US"/>
              <a:pPr/>
              <a:t>2017/9/14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6E96EC8-FF9C-45EF-908C-70EA7FCF9091}" type="slidenum">
              <a:rPr lang="zh-CN" altLang="en-US"/>
              <a:pPr/>
              <a:t>‹#›</a:t>
            </a:fld>
            <a:endParaRPr lang="zh-CN" altLang="en-US"/>
          </a:p>
        </p:txBody>
      </p:sp>
    </p:spTree>
    <p:extLst>
      <p:ext uri="{BB962C8B-B14F-4D97-AF65-F5344CB8AC3E}">
        <p14:creationId xmlns:p14="http://schemas.microsoft.com/office/powerpoint/2010/main" val="65811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224B68FB-4626-489D-A9F1-59A090EC5849}" type="datetimeFigureOut">
              <a:rPr lang="zh-CN" altLang="en-US"/>
              <a:pPr/>
              <a:t>2017/9/14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92DB66FF-4B15-46C5-8435-DBF5BDD19210}" type="slidenum">
              <a:rPr lang="zh-CN" altLang="en-US"/>
              <a:pPr/>
              <a:t>‹#›</a:t>
            </a:fld>
            <a:endParaRPr lang="zh-CN" altLang="en-US"/>
          </a:p>
        </p:txBody>
      </p:sp>
    </p:spTree>
    <p:extLst>
      <p:ext uri="{BB962C8B-B14F-4D97-AF65-F5344CB8AC3E}">
        <p14:creationId xmlns:p14="http://schemas.microsoft.com/office/powerpoint/2010/main" val="158407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30E585BE-7B4E-46E8-BD69-42CC1FC10053}"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7151524-D8A0-4809-924C-929D9A5A7C60}" type="slidenum">
              <a:rPr lang="zh-CN" altLang="en-US"/>
              <a:pPr/>
              <a:t>‹#›</a:t>
            </a:fld>
            <a:endParaRPr lang="zh-CN" altLang="en-US"/>
          </a:p>
        </p:txBody>
      </p:sp>
    </p:spTree>
    <p:extLst>
      <p:ext uri="{BB962C8B-B14F-4D97-AF65-F5344CB8AC3E}">
        <p14:creationId xmlns:p14="http://schemas.microsoft.com/office/powerpoint/2010/main" val="338643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088A6225-4880-43AF-8B33-F5E2CD889C8E}"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95ABAD6-57F9-4953-B3E7-9E8A9428CCC8}" type="slidenum">
              <a:rPr lang="zh-CN" altLang="en-US"/>
              <a:pPr/>
              <a:t>‹#›</a:t>
            </a:fld>
            <a:endParaRPr lang="zh-CN" altLang="en-US"/>
          </a:p>
        </p:txBody>
      </p:sp>
    </p:spTree>
    <p:extLst>
      <p:ext uri="{BB962C8B-B14F-4D97-AF65-F5344CB8AC3E}">
        <p14:creationId xmlns:p14="http://schemas.microsoft.com/office/powerpoint/2010/main" val="180570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105573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32EFF4-86A2-43AA-AAD4-D0E9BAD8D469}" type="datetimeFigureOut">
              <a:rPr lang="en-GB" smtClean="0"/>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94713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32EFF4-86A2-43AA-AAD4-D0E9BAD8D469}" type="datetimeFigureOut">
              <a:rPr lang="en-GB" smtClean="0"/>
              <a:t>14/09/2017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34335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32EFF4-86A2-43AA-AAD4-D0E9BAD8D469}" type="datetimeFigureOut">
              <a:rPr lang="en-GB" smtClean="0"/>
              <a:t>14/09/2017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346952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2EFF4-86A2-43AA-AAD4-D0E9BAD8D469}" type="datetimeFigureOut">
              <a:rPr lang="en-GB" smtClean="0"/>
              <a:t>14/09/2017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20404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2EFF4-86A2-43AA-AAD4-D0E9BAD8D469}" type="datetimeFigureOut">
              <a:rPr lang="en-GB" smtClean="0"/>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35692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2EFF4-86A2-43AA-AAD4-D0E9BAD8D469}" type="datetimeFigureOut">
              <a:rPr lang="en-GB" smtClean="0"/>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57448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0132EFF4-86A2-43AA-AAD4-D0E9BAD8D469}" type="datetimeFigureOut">
              <a:rPr lang="en-GB" smtClean="0"/>
              <a:pPr/>
              <a:t>14/09/2017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654FEAC5-E3C3-4D6A-8DC0-D7EDCB300AA7}" type="slidenum">
              <a:rPr lang="en-GB" smtClean="0"/>
              <a:pPr/>
              <a:t>‹#›</a:t>
            </a:fld>
            <a:endParaRPr lang="en-GB" dirty="0"/>
          </a:p>
        </p:txBody>
      </p:sp>
    </p:spTree>
    <p:extLst>
      <p:ext uri="{BB962C8B-B14F-4D97-AF65-F5344CB8AC3E}">
        <p14:creationId xmlns:p14="http://schemas.microsoft.com/office/powerpoint/2010/main" val="102586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DE1A33B9-A38A-435B-AFD4-0A400FE1F219}" type="datetimeFigureOut">
              <a:rPr lang="zh-CN" altLang="en-US"/>
              <a:pPr fontAlgn="base">
                <a:spcBef>
                  <a:spcPct val="0"/>
                </a:spcBef>
                <a:spcAft>
                  <a:spcPct val="0"/>
                </a:spcAft>
              </a:pPr>
              <a:t>2017/9/14</a:t>
            </a:fld>
            <a:endParaRPr lang="zh-CN"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lang="zh-CN"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3A52F4E0-F7CB-44F7-A1A7-C2D440C00D70}"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7532356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2pPr>
      <a:lvl3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3pPr>
      <a:lvl4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4pPr>
      <a:lvl5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195942"/>
            <a:ext cx="11053549" cy="6436869"/>
          </a:xfrm>
        </p:spPr>
        <p:txBody>
          <a:bodyPr>
            <a:normAutofit/>
          </a:bodyPr>
          <a:lstStyle/>
          <a:p>
            <a:pPr marL="0" indent="0" algn="ctr">
              <a:buNone/>
            </a:pPr>
            <a:r>
              <a:rPr lang="en-GB" sz="3100" b="1" u="sng" dirty="0"/>
              <a:t>Topic 17A: Chirality</a:t>
            </a:r>
          </a:p>
          <a:p>
            <a:r>
              <a:rPr lang="en-GB" sz="3100" dirty="0" smtClean="0"/>
              <a:t>know </a:t>
            </a:r>
            <a:r>
              <a:rPr lang="en-GB" sz="3100" dirty="0"/>
              <a:t>that optical isomerism is a result of chirality in molecules with a </a:t>
            </a:r>
            <a:r>
              <a:rPr lang="en-GB" sz="3100" dirty="0" smtClean="0"/>
              <a:t>single chiral </a:t>
            </a:r>
            <a:r>
              <a:rPr lang="en-GB" sz="3100" dirty="0"/>
              <a:t>centre</a:t>
            </a:r>
          </a:p>
          <a:p>
            <a:r>
              <a:rPr lang="en-GB" sz="3100" dirty="0" smtClean="0"/>
              <a:t>understand </a:t>
            </a:r>
            <a:r>
              <a:rPr lang="en-GB" sz="3100" dirty="0"/>
              <a:t>that optical isomerism results from chiral centre(s) in </a:t>
            </a:r>
            <a:r>
              <a:rPr lang="en-GB" sz="3100" dirty="0" smtClean="0"/>
              <a:t>a molecule with </a:t>
            </a:r>
            <a:r>
              <a:rPr lang="en-GB" sz="3100" dirty="0"/>
              <a:t>asymmetric carbon atom(s) and that optical isomers are object </a:t>
            </a:r>
            <a:r>
              <a:rPr lang="en-GB" sz="3100" dirty="0" smtClean="0"/>
              <a:t>and non-superimposable mirror </a:t>
            </a:r>
            <a:r>
              <a:rPr lang="en-GB" sz="3100" dirty="0"/>
              <a:t>images</a:t>
            </a:r>
          </a:p>
          <a:p>
            <a:r>
              <a:rPr lang="en-GB" sz="3100" dirty="0" smtClean="0"/>
              <a:t>know </a:t>
            </a:r>
            <a:r>
              <a:rPr lang="en-GB" sz="3100" dirty="0"/>
              <a:t>that optical activity is the ability of a single optical isomer to rotate </a:t>
            </a:r>
            <a:r>
              <a:rPr lang="en-GB" sz="3100" dirty="0" smtClean="0"/>
              <a:t>the plane </a:t>
            </a:r>
            <a:r>
              <a:rPr lang="en-GB" sz="3100" dirty="0"/>
              <a:t>of polarisation of plane-polarised monochromatic light in </a:t>
            </a:r>
            <a:r>
              <a:rPr lang="en-GB" sz="3100" dirty="0" smtClean="0"/>
              <a:t>molecules containing </a:t>
            </a:r>
            <a:r>
              <a:rPr lang="en-GB" sz="3100" dirty="0"/>
              <a:t>a single chiral centre</a:t>
            </a:r>
          </a:p>
          <a:p>
            <a:r>
              <a:rPr lang="en-GB" sz="3100" dirty="0" smtClean="0"/>
              <a:t>understand </a:t>
            </a:r>
            <a:r>
              <a:rPr lang="en-GB" sz="3100" dirty="0"/>
              <a:t>the nature of a racemic </a:t>
            </a:r>
            <a:r>
              <a:rPr lang="en-GB" sz="3100" dirty="0" smtClean="0"/>
              <a:t>mixture</a:t>
            </a:r>
            <a:endParaRPr lang="en-GB" sz="3100" dirty="0"/>
          </a:p>
        </p:txBody>
      </p:sp>
    </p:spTree>
    <p:extLst>
      <p:ext uri="{BB962C8B-B14F-4D97-AF65-F5344CB8AC3E}">
        <p14:creationId xmlns:p14="http://schemas.microsoft.com/office/powerpoint/2010/main" val="34577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E:\DCIM\166___09\IMG_0934.JPG"/>
          <p:cNvPicPr>
            <a:picLocks noChangeAspect="1" noChangeArrowheads="1"/>
          </p:cNvPicPr>
          <p:nvPr/>
        </p:nvPicPr>
        <p:blipFill>
          <a:blip r:embed="rId2">
            <a:extLst>
              <a:ext uri="{28A0092B-C50C-407E-A947-70E740481C1C}">
                <a14:useLocalDpi xmlns:a14="http://schemas.microsoft.com/office/drawing/2010/main" val="0"/>
              </a:ext>
            </a:extLst>
          </a:blip>
          <a:srcRect l="36630" t="35403" r="31302" b="29195"/>
          <a:stretch>
            <a:fillRect/>
          </a:stretch>
        </p:blipFill>
        <p:spPr bwMode="auto">
          <a:xfrm>
            <a:off x="4171951" y="2368550"/>
            <a:ext cx="3579813" cy="2965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5" descr="E:\DCIM\166___09\IMG_0935.JPG"/>
          <p:cNvPicPr>
            <a:picLocks noChangeAspect="1" noChangeArrowheads="1"/>
          </p:cNvPicPr>
          <p:nvPr/>
        </p:nvPicPr>
        <p:blipFill>
          <a:blip r:embed="rId3">
            <a:extLst>
              <a:ext uri="{28A0092B-C50C-407E-A947-70E740481C1C}">
                <a14:useLocalDpi xmlns:a14="http://schemas.microsoft.com/office/drawing/2010/main" val="0"/>
              </a:ext>
            </a:extLst>
          </a:blip>
          <a:srcRect l="36630" t="35402" r="31302" b="29196"/>
          <a:stretch>
            <a:fillRect/>
          </a:stretch>
        </p:blipFill>
        <p:spPr bwMode="auto">
          <a:xfrm>
            <a:off x="4157663" y="2368550"/>
            <a:ext cx="3579812" cy="2965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E:\DCIM\166___09\IMG_0931.JPG"/>
          <p:cNvPicPr>
            <a:picLocks noChangeAspect="1" noChangeArrowheads="1"/>
          </p:cNvPicPr>
          <p:nvPr/>
        </p:nvPicPr>
        <p:blipFill>
          <a:blip r:embed="rId4">
            <a:extLst>
              <a:ext uri="{28A0092B-C50C-407E-A947-70E740481C1C}">
                <a14:useLocalDpi xmlns:a14="http://schemas.microsoft.com/office/drawing/2010/main" val="0"/>
              </a:ext>
            </a:extLst>
          </a:blip>
          <a:srcRect l="26135" t="30730" r="23656" b="17448"/>
          <a:stretch>
            <a:fillRect/>
          </a:stretch>
        </p:blipFill>
        <p:spPr bwMode="auto">
          <a:xfrm>
            <a:off x="3497264" y="1943100"/>
            <a:ext cx="4929187" cy="3816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1" name="Title 1"/>
          <p:cNvSpPr>
            <a:spLocks noGrp="1"/>
          </p:cNvSpPr>
          <p:nvPr>
            <p:ph type="title"/>
          </p:nvPr>
        </p:nvSpPr>
        <p:spPr>
          <a:xfrm>
            <a:off x="1703388" y="476250"/>
            <a:ext cx="8964612" cy="1143000"/>
          </a:xfrm>
        </p:spPr>
        <p:txBody>
          <a:bodyPr/>
          <a:lstStyle/>
          <a:p>
            <a:pPr eaLnBrk="1" hangingPunct="1"/>
            <a:r>
              <a:rPr lang="en-US" altLang="zh-CN" sz="3000" b="1"/>
              <a:t>Can they super-impose?</a:t>
            </a:r>
            <a:endParaRPr lang="zh-CN" altLang="en-US" sz="3000" b="1"/>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l="35284" t="35416" r="51894" b="34895"/>
          <a:stretch>
            <a:fillRect/>
          </a:stretch>
        </p:blipFill>
        <p:spPr bwMode="auto">
          <a:xfrm>
            <a:off x="4471988" y="1943100"/>
            <a:ext cx="2952750" cy="381635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bwMode="auto">
          <a:xfrm>
            <a:off x="1527176" y="5715000"/>
            <a:ext cx="8964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eaLnBrk="1" fontAlgn="base" hangingPunct="1">
              <a:spcBef>
                <a:spcPct val="0"/>
              </a:spcBef>
              <a:spcAft>
                <a:spcPct val="0"/>
              </a:spcAft>
            </a:pPr>
            <a:r>
              <a:rPr lang="en-US" altLang="zh-CN" sz="3000" b="1">
                <a:solidFill>
                  <a:prstClr val="black"/>
                </a:solidFill>
              </a:rPr>
              <a:t>Apparently not… the molecule is chiral</a:t>
            </a:r>
            <a:endParaRPr lang="zh-CN" altLang="en-US" sz="3000" b="1">
              <a:solidFill>
                <a:prstClr val="black"/>
              </a:solidFill>
            </a:endParaRPr>
          </a:p>
        </p:txBody>
      </p:sp>
    </p:spTree>
    <p:extLst>
      <p:ext uri="{BB962C8B-B14F-4D97-AF65-F5344CB8AC3E}">
        <p14:creationId xmlns:p14="http://schemas.microsoft.com/office/powerpoint/2010/main" val="351920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274638"/>
            <a:ext cx="8229600" cy="1066800"/>
          </a:xfrm>
        </p:spPr>
        <p:txBody>
          <a:bodyPr/>
          <a:lstStyle/>
          <a:p>
            <a:pPr algn="l"/>
            <a:r>
              <a:rPr lang="en-US" altLang="zh-CN" sz="3000" b="1"/>
              <a:t>How many different groups are there attached to the central carbon atom?</a:t>
            </a:r>
            <a:endParaRPr lang="zh-CN" altLang="en-US" sz="3000" b="1"/>
          </a:p>
        </p:txBody>
      </p:sp>
      <p:pic>
        <p:nvPicPr>
          <p:cNvPr id="20483" name="Picture 4" descr="E:\DCIM\166___09\IMG_0931.JPG"/>
          <p:cNvPicPr>
            <a:picLocks noChangeAspect="1" noChangeArrowheads="1"/>
          </p:cNvPicPr>
          <p:nvPr/>
        </p:nvPicPr>
        <p:blipFill>
          <a:blip r:embed="rId2">
            <a:extLst>
              <a:ext uri="{28A0092B-C50C-407E-A947-70E740481C1C}">
                <a14:useLocalDpi xmlns:a14="http://schemas.microsoft.com/office/drawing/2010/main" val="0"/>
              </a:ext>
            </a:extLst>
          </a:blip>
          <a:srcRect l="28036" t="34315" r="45148" b="26715"/>
          <a:stretch>
            <a:fillRect/>
          </a:stretch>
        </p:blipFill>
        <p:spPr bwMode="auto">
          <a:xfrm>
            <a:off x="4440238" y="2708275"/>
            <a:ext cx="3192462" cy="3479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a:spLocks noChangeArrowheads="1"/>
          </p:cNvSpPr>
          <p:nvPr/>
        </p:nvSpPr>
        <p:spPr bwMode="auto">
          <a:xfrm>
            <a:off x="1931988" y="1557339"/>
            <a:ext cx="82089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fontAlgn="base" hangingPunct="1">
              <a:spcBef>
                <a:spcPct val="0"/>
              </a:spcBef>
              <a:spcAft>
                <a:spcPct val="0"/>
              </a:spcAft>
            </a:pPr>
            <a:r>
              <a:rPr lang="en-US" altLang="zh-CN" sz="3000" b="1">
                <a:solidFill>
                  <a:prstClr val="black"/>
                </a:solidFill>
              </a:rPr>
              <a:t>Does the molecule have a plane of symmetry?</a:t>
            </a:r>
            <a:endParaRPr lang="zh-CN" altLang="en-US" sz="3000">
              <a:solidFill>
                <a:prstClr val="black"/>
              </a:solidFill>
            </a:endParaRPr>
          </a:p>
        </p:txBody>
      </p:sp>
    </p:spTree>
    <p:extLst>
      <p:ext uri="{BB962C8B-B14F-4D97-AF65-F5344CB8AC3E}">
        <p14:creationId xmlns:p14="http://schemas.microsoft.com/office/powerpoint/2010/main" val="964996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idx="4294967295"/>
          </p:nvPr>
        </p:nvSpPr>
        <p:spPr>
          <a:xfrm>
            <a:off x="791369" y="0"/>
            <a:ext cx="10515600" cy="1325563"/>
          </a:xfrm>
        </p:spPr>
        <p:txBody>
          <a:bodyPr/>
          <a:lstStyle/>
          <a:p>
            <a:pPr algn="ctr"/>
            <a:r>
              <a:rPr lang="en-GB" altLang="en-US" dirty="0" smtClean="0"/>
              <a:t>Isomerism Recap</a:t>
            </a:r>
            <a:endParaRPr lang="en-GB" altLang="en-US" dirty="0"/>
          </a:p>
        </p:txBody>
      </p:sp>
      <p:sp>
        <p:nvSpPr>
          <p:cNvPr id="993283" name="Text Box 3"/>
          <p:cNvSpPr txBox="1">
            <a:spLocks noChangeArrowheads="1"/>
          </p:cNvSpPr>
          <p:nvPr/>
        </p:nvSpPr>
        <p:spPr bwMode="auto">
          <a:xfrm>
            <a:off x="381158" y="1111825"/>
            <a:ext cx="1113766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a:solidFill>
                  <a:srgbClr val="FF6600"/>
                </a:solidFill>
                <a:latin typeface="Tahoma" panose="020B0604030504040204" pitchFamily="34" charset="0"/>
              </a:rPr>
              <a:t>Isomers</a:t>
            </a:r>
            <a:r>
              <a:rPr lang="en-GB" altLang="en-US" sz="2800" dirty="0">
                <a:latin typeface="Tahoma" panose="020B0604030504040204" pitchFamily="34" charset="0"/>
              </a:rPr>
              <a:t> are molecules with the same molecular formula (i.e. the same number and type of atoms) but in which the atoms are arranged in a different way.</a:t>
            </a:r>
          </a:p>
        </p:txBody>
      </p:sp>
      <p:sp>
        <p:nvSpPr>
          <p:cNvPr id="993286" name="Text Box 6"/>
          <p:cNvSpPr txBox="1">
            <a:spLocks noChangeArrowheads="1"/>
          </p:cNvSpPr>
          <p:nvPr/>
        </p:nvSpPr>
        <p:spPr bwMode="auto">
          <a:xfrm>
            <a:off x="305049" y="2496820"/>
            <a:ext cx="114882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a:latin typeface="Tahoma" panose="020B0604030504040204" pitchFamily="34" charset="0"/>
              </a:rPr>
              <a:t>There are two main categories of isomerism: </a:t>
            </a:r>
            <a:r>
              <a:rPr lang="en-GB" altLang="en-US" sz="2800" dirty="0">
                <a:solidFill>
                  <a:srgbClr val="FF6600"/>
                </a:solidFill>
                <a:latin typeface="Tahoma" panose="020B0604030504040204" pitchFamily="34" charset="0"/>
              </a:rPr>
              <a:t>structural isomerism</a:t>
            </a:r>
            <a:r>
              <a:rPr lang="en-GB" altLang="en-US" sz="2800" dirty="0">
                <a:latin typeface="Tahoma" panose="020B0604030504040204" pitchFamily="34" charset="0"/>
              </a:rPr>
              <a:t> and </a:t>
            </a:r>
            <a:r>
              <a:rPr lang="en-GB" altLang="en-US" sz="2800" dirty="0">
                <a:solidFill>
                  <a:srgbClr val="FF6600"/>
                </a:solidFill>
                <a:latin typeface="Tahoma" panose="020B0604030504040204" pitchFamily="34" charset="0"/>
              </a:rPr>
              <a:t>stereoisomerism</a:t>
            </a:r>
            <a:r>
              <a:rPr lang="en-GB" altLang="en-US" sz="2800" dirty="0">
                <a:latin typeface="Tahoma" panose="020B0604030504040204" pitchFamily="34" charset="0"/>
              </a:rPr>
              <a:t>.</a:t>
            </a:r>
          </a:p>
        </p:txBody>
      </p:sp>
      <p:sp>
        <p:nvSpPr>
          <p:cNvPr id="993287" name="Text Box 7"/>
          <p:cNvSpPr txBox="1">
            <a:spLocks noChangeArrowheads="1"/>
          </p:cNvSpPr>
          <p:nvPr/>
        </p:nvSpPr>
        <p:spPr bwMode="auto">
          <a:xfrm>
            <a:off x="305049" y="3575745"/>
            <a:ext cx="114882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spcBef>
                <a:spcPct val="0"/>
              </a:spcBef>
              <a:defRPr>
                <a:solidFill>
                  <a:schemeClr val="tx1"/>
                </a:solidFill>
                <a:latin typeface="Arial" panose="020B0604020202020204" pitchFamily="34" charset="0"/>
              </a:defRPr>
            </a:lvl1pPr>
            <a:lvl2pPr marL="542925">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Clr>
                <a:srgbClr val="FF6600"/>
              </a:buClr>
              <a:buSzPct val="80000"/>
              <a:buFont typeface="Wingdings" panose="05000000000000000000" pitchFamily="2" charset="2"/>
              <a:buChar char="l"/>
            </a:pPr>
            <a:r>
              <a:rPr lang="en-GB" altLang="en-US" sz="2800" dirty="0">
                <a:solidFill>
                  <a:srgbClr val="010066"/>
                </a:solidFill>
                <a:latin typeface="Tahoma" panose="020B0604030504040204" pitchFamily="34" charset="0"/>
              </a:rPr>
              <a:t>Structural isomers have different structural formulae.</a:t>
            </a:r>
            <a:br>
              <a:rPr lang="en-GB" altLang="en-US" sz="2800" dirty="0">
                <a:solidFill>
                  <a:srgbClr val="010066"/>
                </a:solidFill>
                <a:latin typeface="Tahoma" panose="020B0604030504040204" pitchFamily="34" charset="0"/>
              </a:rPr>
            </a:br>
            <a:r>
              <a:rPr lang="en-GB" altLang="en-US" sz="2800" dirty="0">
                <a:solidFill>
                  <a:srgbClr val="010066"/>
                </a:solidFill>
                <a:latin typeface="Tahoma" panose="020B0604030504040204" pitchFamily="34" charset="0"/>
              </a:rPr>
              <a:t>Three types of structural isomerism are </a:t>
            </a:r>
            <a:r>
              <a:rPr lang="en-GB" altLang="en-US" sz="2800" dirty="0">
                <a:solidFill>
                  <a:srgbClr val="FF6600"/>
                </a:solidFill>
                <a:latin typeface="Tahoma" panose="020B0604030504040204" pitchFamily="34" charset="0"/>
              </a:rPr>
              <a:t>chain isomerism</a:t>
            </a:r>
            <a:r>
              <a:rPr lang="en-GB" altLang="en-US" sz="2800" dirty="0">
                <a:solidFill>
                  <a:srgbClr val="010066"/>
                </a:solidFill>
                <a:latin typeface="Tahoma" panose="020B0604030504040204" pitchFamily="34" charset="0"/>
              </a:rPr>
              <a:t>, </a:t>
            </a:r>
            <a:r>
              <a:rPr lang="en-GB" altLang="en-US" sz="2800" dirty="0">
                <a:solidFill>
                  <a:srgbClr val="FF6600"/>
                </a:solidFill>
                <a:latin typeface="Tahoma" panose="020B0604030504040204" pitchFamily="34" charset="0"/>
              </a:rPr>
              <a:t>positional isomerism</a:t>
            </a:r>
            <a:r>
              <a:rPr lang="en-GB" altLang="en-US" sz="2800" dirty="0">
                <a:solidFill>
                  <a:srgbClr val="010066"/>
                </a:solidFill>
                <a:latin typeface="Tahoma" panose="020B0604030504040204" pitchFamily="34" charset="0"/>
              </a:rPr>
              <a:t> and </a:t>
            </a:r>
            <a:r>
              <a:rPr lang="en-GB" altLang="en-US" sz="2800" dirty="0">
                <a:solidFill>
                  <a:srgbClr val="FF6600"/>
                </a:solidFill>
                <a:latin typeface="Tahoma" panose="020B0604030504040204" pitchFamily="34" charset="0"/>
              </a:rPr>
              <a:t>functional group isomerism</a:t>
            </a:r>
            <a:r>
              <a:rPr lang="en-GB" altLang="en-US" sz="2800" dirty="0">
                <a:solidFill>
                  <a:srgbClr val="010066"/>
                </a:solidFill>
                <a:latin typeface="Tahoma" panose="020B0604030504040204" pitchFamily="34" charset="0"/>
              </a:rPr>
              <a:t>.</a:t>
            </a:r>
          </a:p>
        </p:txBody>
      </p:sp>
      <p:sp>
        <p:nvSpPr>
          <p:cNvPr id="993288" name="Text Box 8"/>
          <p:cNvSpPr txBox="1">
            <a:spLocks noChangeArrowheads="1"/>
          </p:cNvSpPr>
          <p:nvPr/>
        </p:nvSpPr>
        <p:spPr bwMode="auto">
          <a:xfrm>
            <a:off x="381158" y="5040905"/>
            <a:ext cx="1061286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spcBef>
                <a:spcPct val="0"/>
              </a:spcBef>
              <a:defRPr>
                <a:solidFill>
                  <a:schemeClr val="tx1"/>
                </a:solidFill>
                <a:latin typeface="Arial" panose="020B0604020202020204" pitchFamily="34" charset="0"/>
              </a:defRPr>
            </a:lvl1pPr>
            <a:lvl2pPr marL="542925">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Clr>
                <a:srgbClr val="FF6600"/>
              </a:buClr>
              <a:buSzPct val="80000"/>
              <a:buFont typeface="Wingdings" panose="05000000000000000000" pitchFamily="2" charset="2"/>
              <a:buChar char="l"/>
            </a:pPr>
            <a:r>
              <a:rPr lang="en-GB" altLang="en-US" sz="2800" dirty="0">
                <a:solidFill>
                  <a:srgbClr val="010066"/>
                </a:solidFill>
                <a:latin typeface="Tahoma" panose="020B0604030504040204" pitchFamily="34" charset="0"/>
              </a:rPr>
              <a:t>Stereoisomers have the same structural formula, but the 3D arrangement of atoms is different. Two types are </a:t>
            </a:r>
            <a:r>
              <a:rPr lang="en-GB" altLang="en-US" sz="2800" i="1" dirty="0">
                <a:solidFill>
                  <a:srgbClr val="FF6600"/>
                </a:solidFill>
                <a:latin typeface="Tahoma" panose="020B0604030504040204" pitchFamily="34" charset="0"/>
              </a:rPr>
              <a:t>cis–trans</a:t>
            </a:r>
            <a:r>
              <a:rPr lang="en-GB" altLang="en-US" sz="2800" dirty="0">
                <a:solidFill>
                  <a:srgbClr val="FF6600"/>
                </a:solidFill>
                <a:latin typeface="Tahoma" panose="020B0604030504040204" pitchFamily="34" charset="0"/>
              </a:rPr>
              <a:t> isomerism</a:t>
            </a:r>
            <a:r>
              <a:rPr lang="en-GB" altLang="en-US" sz="2800" dirty="0">
                <a:solidFill>
                  <a:srgbClr val="010066"/>
                </a:solidFill>
                <a:latin typeface="Tahoma" panose="020B0604030504040204" pitchFamily="34" charset="0"/>
              </a:rPr>
              <a:t> and </a:t>
            </a:r>
            <a:r>
              <a:rPr lang="en-GB" altLang="en-US" sz="2800" dirty="0">
                <a:solidFill>
                  <a:srgbClr val="FF6600"/>
                </a:solidFill>
                <a:latin typeface="Tahoma" panose="020B0604030504040204" pitchFamily="34" charset="0"/>
              </a:rPr>
              <a:t>optical isomerism</a:t>
            </a:r>
            <a:r>
              <a:rPr lang="en-GB" altLang="en-US" sz="2800" dirty="0">
                <a:solidFill>
                  <a:srgbClr val="010066"/>
                </a:solidFill>
                <a:latin typeface="Tahoma" panose="020B0604030504040204" pitchFamily="34" charset="0"/>
              </a:rPr>
              <a:t>. </a:t>
            </a:r>
          </a:p>
        </p:txBody>
      </p:sp>
    </p:spTree>
    <p:extLst>
      <p:ext uri="{BB962C8B-B14F-4D97-AF65-F5344CB8AC3E}">
        <p14:creationId xmlns:p14="http://schemas.microsoft.com/office/powerpoint/2010/main" val="729003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463" name="Picture 7" descr="alani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2073" y="2692175"/>
            <a:ext cx="2663825" cy="2000250"/>
          </a:xfrm>
          <a:prstGeom prst="rect">
            <a:avLst/>
          </a:prstGeom>
          <a:noFill/>
          <a:extLst>
            <a:ext uri="{909E8E84-426E-40DD-AFC4-6F175D3DCCD1}">
              <a14:hiddenFill xmlns:a14="http://schemas.microsoft.com/office/drawing/2010/main">
                <a:solidFill>
                  <a:srgbClr val="FFFFFF"/>
                </a:solidFill>
              </a14:hiddenFill>
            </a:ext>
          </a:extLst>
        </p:spPr>
      </p:pic>
      <p:sp>
        <p:nvSpPr>
          <p:cNvPr id="1043467" name="AutoShape 11"/>
          <p:cNvSpPr>
            <a:spLocks noChangeArrowheads="1"/>
          </p:cNvSpPr>
          <p:nvPr/>
        </p:nvSpPr>
        <p:spPr bwMode="auto">
          <a:xfrm rot="5400000">
            <a:off x="3436298" y="3667842"/>
            <a:ext cx="2917825" cy="604540"/>
          </a:xfrm>
          <a:prstGeom prst="parallelogram">
            <a:avLst>
              <a:gd name="adj" fmla="val 43839"/>
            </a:avLst>
          </a:prstGeom>
          <a:solidFill>
            <a:srgbClr val="CCFFFF">
              <a:alpha val="50000"/>
            </a:srgbClr>
          </a:solidFill>
          <a:ln w="9525" algn="ctr">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sz="2400" dirty="0">
              <a:latin typeface="Tahoma" panose="020B0604030504040204" pitchFamily="34" charset="0"/>
            </a:endParaRPr>
          </a:p>
        </p:txBody>
      </p:sp>
      <p:pic>
        <p:nvPicPr>
          <p:cNvPr id="1043464" name="Picture 8" descr="alanin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1211" y="2690587"/>
            <a:ext cx="2663825" cy="2000250"/>
          </a:xfrm>
          <a:prstGeom prst="rect">
            <a:avLst/>
          </a:prstGeom>
          <a:noFill/>
          <a:extLst>
            <a:ext uri="{909E8E84-426E-40DD-AFC4-6F175D3DCCD1}">
              <a14:hiddenFill xmlns:a14="http://schemas.microsoft.com/office/drawing/2010/main">
                <a:solidFill>
                  <a:srgbClr val="FFFFFF"/>
                </a:solidFill>
              </a14:hiddenFill>
            </a:ext>
          </a:extLst>
        </p:spPr>
      </p:pic>
      <p:sp>
        <p:nvSpPr>
          <p:cNvPr id="1043458" name="Rectangle 2"/>
          <p:cNvSpPr>
            <a:spLocks noGrp="1" noChangeArrowheads="1"/>
          </p:cNvSpPr>
          <p:nvPr>
            <p:ph type="title"/>
          </p:nvPr>
        </p:nvSpPr>
        <p:spPr>
          <a:xfrm>
            <a:off x="797257" y="-32049"/>
            <a:ext cx="10515600" cy="1325563"/>
          </a:xfrm>
        </p:spPr>
        <p:txBody>
          <a:bodyPr/>
          <a:lstStyle/>
          <a:p>
            <a:pPr algn="ctr"/>
            <a:r>
              <a:rPr lang="en-GB" altLang="en-US" u="sng" dirty="0"/>
              <a:t>Optical isomerism</a:t>
            </a:r>
          </a:p>
        </p:txBody>
      </p:sp>
      <p:sp>
        <p:nvSpPr>
          <p:cNvPr id="1043461" name="Text Box 5"/>
          <p:cNvSpPr txBox="1">
            <a:spLocks noChangeArrowheads="1"/>
          </p:cNvSpPr>
          <p:nvPr/>
        </p:nvSpPr>
        <p:spPr bwMode="auto">
          <a:xfrm>
            <a:off x="327546" y="1102944"/>
            <a:ext cx="103404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Tahoma" panose="020B0604030504040204" pitchFamily="34" charset="0"/>
              </a:rPr>
              <a:t>Another form of stereoisomerism is </a:t>
            </a:r>
            <a:r>
              <a:rPr lang="en-GB" altLang="en-US" sz="2400" dirty="0">
                <a:solidFill>
                  <a:srgbClr val="FF6600"/>
                </a:solidFill>
                <a:latin typeface="Tahoma" panose="020B0604030504040204" pitchFamily="34" charset="0"/>
              </a:rPr>
              <a:t>optical isomerism</a:t>
            </a:r>
            <a:r>
              <a:rPr lang="en-GB" altLang="en-US" sz="2400" dirty="0">
                <a:latin typeface="Tahoma" panose="020B0604030504040204" pitchFamily="34" charset="0"/>
              </a:rPr>
              <a:t>, in which a molecule can exist as two isomers that are non-superimposable, mirror images of each other, just like a left hand and right hand.</a:t>
            </a:r>
          </a:p>
        </p:txBody>
      </p:sp>
      <p:sp>
        <p:nvSpPr>
          <p:cNvPr id="1043462" name="Text Box 6"/>
          <p:cNvSpPr txBox="1">
            <a:spLocks noChangeArrowheads="1"/>
          </p:cNvSpPr>
          <p:nvPr/>
        </p:nvSpPr>
        <p:spPr bwMode="auto">
          <a:xfrm>
            <a:off x="327546" y="5618354"/>
            <a:ext cx="103404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Tahoma" panose="020B0604030504040204" pitchFamily="34" charset="0"/>
              </a:rPr>
              <a:t>Optical isomers have the same physical properties, but they rotate </a:t>
            </a:r>
            <a:r>
              <a:rPr lang="en-GB" altLang="en-US" sz="2400" dirty="0" smtClean="0">
                <a:solidFill>
                  <a:srgbClr val="FF6600"/>
                </a:solidFill>
                <a:latin typeface="Tahoma" panose="020B0604030504040204" pitchFamily="34" charset="0"/>
              </a:rPr>
              <a:t>polarised </a:t>
            </a:r>
            <a:r>
              <a:rPr lang="en-GB" altLang="en-US" sz="2400" dirty="0">
                <a:solidFill>
                  <a:srgbClr val="FF6600"/>
                </a:solidFill>
                <a:latin typeface="Tahoma" panose="020B0604030504040204" pitchFamily="34" charset="0"/>
              </a:rPr>
              <a:t>light</a:t>
            </a:r>
            <a:r>
              <a:rPr lang="en-GB" altLang="en-US" sz="2400" dirty="0">
                <a:latin typeface="Tahoma" panose="020B0604030504040204" pitchFamily="34" charset="0"/>
              </a:rPr>
              <a:t> in opposite directions.</a:t>
            </a:r>
          </a:p>
        </p:txBody>
      </p:sp>
      <p:sp>
        <p:nvSpPr>
          <p:cNvPr id="1043465" name="Text Box 9"/>
          <p:cNvSpPr txBox="1">
            <a:spLocks noChangeArrowheads="1"/>
          </p:cNvSpPr>
          <p:nvPr/>
        </p:nvSpPr>
        <p:spPr bwMode="auto">
          <a:xfrm>
            <a:off x="7160573" y="2742976"/>
            <a:ext cx="34067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400" dirty="0">
                <a:solidFill>
                  <a:srgbClr val="FF6600"/>
                </a:solidFill>
                <a:latin typeface="Tahoma" panose="020B0604030504040204" pitchFamily="34" charset="0"/>
              </a:rPr>
              <a:t>optical isomers of the</a:t>
            </a:r>
            <a:br>
              <a:rPr lang="en-GB" altLang="en-US" sz="2400" dirty="0">
                <a:solidFill>
                  <a:srgbClr val="FF6600"/>
                </a:solidFill>
                <a:latin typeface="Tahoma" panose="020B0604030504040204" pitchFamily="34" charset="0"/>
              </a:rPr>
            </a:br>
            <a:r>
              <a:rPr lang="en-GB" altLang="en-US" sz="2400" dirty="0">
                <a:solidFill>
                  <a:srgbClr val="FF6600"/>
                </a:solidFill>
                <a:latin typeface="Tahoma" panose="020B0604030504040204" pitchFamily="34" charset="0"/>
              </a:rPr>
              <a:t>amino acid alanine</a:t>
            </a:r>
          </a:p>
        </p:txBody>
      </p:sp>
    </p:spTree>
    <p:extLst>
      <p:ext uri="{BB962C8B-B14F-4D97-AF65-F5344CB8AC3E}">
        <p14:creationId xmlns:p14="http://schemas.microsoft.com/office/powerpoint/2010/main" val="134300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864394" y="-4206"/>
            <a:ext cx="10515600" cy="1325563"/>
          </a:xfrm>
          <a:noFill/>
          <a:ln/>
        </p:spPr>
        <p:txBody>
          <a:bodyPr/>
          <a:lstStyle/>
          <a:p>
            <a:pPr algn="ctr"/>
            <a:r>
              <a:rPr lang="en-GB" altLang="en-US" b="1" u="sng" dirty="0"/>
              <a:t>Chiral carbon atoms</a:t>
            </a:r>
          </a:p>
        </p:txBody>
      </p:sp>
      <p:sp>
        <p:nvSpPr>
          <p:cNvPr id="956421" name="Text Box 5"/>
          <p:cNvSpPr txBox="1">
            <a:spLocks noChangeArrowheads="1"/>
          </p:cNvSpPr>
          <p:nvPr/>
        </p:nvSpPr>
        <p:spPr bwMode="auto">
          <a:xfrm>
            <a:off x="300251" y="1061860"/>
            <a:ext cx="101756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Tahoma" panose="020B0604030504040204" pitchFamily="34" charset="0"/>
              </a:rPr>
              <a:t>For a compound to be optically active it must contain a carbon atom to which four different groups are attached.</a:t>
            </a:r>
          </a:p>
        </p:txBody>
      </p:sp>
      <p:sp>
        <p:nvSpPr>
          <p:cNvPr id="956424" name="Text Box 8"/>
          <p:cNvSpPr txBox="1">
            <a:spLocks noChangeArrowheads="1"/>
          </p:cNvSpPr>
          <p:nvPr/>
        </p:nvSpPr>
        <p:spPr bwMode="auto">
          <a:xfrm>
            <a:off x="300252" y="5331656"/>
            <a:ext cx="10367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Tahoma" panose="020B0604030504040204" pitchFamily="34" charset="0"/>
              </a:rPr>
              <a:t>The amino acid glycine does not contain a chiral carbon whereas alanine does. Alanine would be therefore be optically active but glycine would not.</a:t>
            </a:r>
          </a:p>
        </p:txBody>
      </p:sp>
      <p:sp>
        <p:nvSpPr>
          <p:cNvPr id="956427" name="Text Box 11"/>
          <p:cNvSpPr txBox="1">
            <a:spLocks noChangeArrowheads="1"/>
          </p:cNvSpPr>
          <p:nvPr/>
        </p:nvSpPr>
        <p:spPr bwMode="auto">
          <a:xfrm>
            <a:off x="3419476" y="4729992"/>
            <a:ext cx="12843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solidFill>
                  <a:srgbClr val="FF6600"/>
                </a:solidFill>
                <a:latin typeface="Tahoma" panose="020B0604030504040204" pitchFamily="34" charset="0"/>
              </a:rPr>
              <a:t>glycine</a:t>
            </a:r>
          </a:p>
        </p:txBody>
      </p:sp>
      <p:sp>
        <p:nvSpPr>
          <p:cNvPr id="956428" name="Text Box 12"/>
          <p:cNvSpPr txBox="1">
            <a:spLocks noChangeArrowheads="1"/>
          </p:cNvSpPr>
          <p:nvPr/>
        </p:nvSpPr>
        <p:spPr bwMode="auto">
          <a:xfrm>
            <a:off x="7275514" y="4729992"/>
            <a:ext cx="13163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solidFill>
                  <a:srgbClr val="FF6600"/>
                </a:solidFill>
                <a:latin typeface="Tahoma" panose="020B0604030504040204" pitchFamily="34" charset="0"/>
              </a:rPr>
              <a:t>alanine</a:t>
            </a:r>
          </a:p>
        </p:txBody>
      </p:sp>
      <p:sp>
        <p:nvSpPr>
          <p:cNvPr id="956431" name="Rectangle 15"/>
          <p:cNvSpPr>
            <a:spLocks noChangeArrowheads="1"/>
          </p:cNvSpPr>
          <p:nvPr/>
        </p:nvSpPr>
        <p:spPr bwMode="auto">
          <a:xfrm>
            <a:off x="300251" y="2015367"/>
            <a:ext cx="100613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Tahoma" panose="020B0604030504040204" pitchFamily="34" charset="0"/>
              </a:rPr>
              <a:t>Such a carbon atom is called a </a:t>
            </a:r>
            <a:r>
              <a:rPr lang="en-GB" altLang="en-US" sz="2400" b="1" dirty="0">
                <a:solidFill>
                  <a:srgbClr val="FF6600"/>
                </a:solidFill>
                <a:latin typeface="Tahoma" panose="020B0604030504040204" pitchFamily="34" charset="0"/>
              </a:rPr>
              <a:t>chiral</a:t>
            </a:r>
            <a:r>
              <a:rPr lang="en-GB" altLang="en-US" sz="2400" dirty="0">
                <a:latin typeface="Tahoma" panose="020B0604030504040204" pitchFamily="34" charset="0"/>
              </a:rPr>
              <a:t> carbon, and is denoted by a </a:t>
            </a:r>
            <a:r>
              <a:rPr lang="en-GB" altLang="en-US" sz="2400" dirty="0">
                <a:solidFill>
                  <a:srgbClr val="FF0000"/>
                </a:solidFill>
                <a:latin typeface="Tahoma" panose="020B0604030504040204" pitchFamily="34" charset="0"/>
              </a:rPr>
              <a:t>*</a:t>
            </a:r>
            <a:r>
              <a:rPr lang="en-GB" altLang="en-US" sz="2400" dirty="0">
                <a:latin typeface="Tahoma" panose="020B0604030504040204" pitchFamily="34" charset="0"/>
              </a:rPr>
              <a:t>. </a:t>
            </a:r>
          </a:p>
        </p:txBody>
      </p:sp>
      <p:pic>
        <p:nvPicPr>
          <p:cNvPr id="956433" name="Picture 17" descr="gly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39" y="2958343"/>
            <a:ext cx="2803525" cy="1801813"/>
          </a:xfrm>
          <a:prstGeom prst="rect">
            <a:avLst/>
          </a:prstGeom>
          <a:noFill/>
          <a:extLst>
            <a:ext uri="{909E8E84-426E-40DD-AFC4-6F175D3DCCD1}">
              <a14:hiddenFill xmlns:a14="http://schemas.microsoft.com/office/drawing/2010/main">
                <a:solidFill>
                  <a:srgbClr val="FFFFFF"/>
                </a:solidFill>
              </a14:hiddenFill>
            </a:ext>
          </a:extLst>
        </p:spPr>
      </p:pic>
      <p:pic>
        <p:nvPicPr>
          <p:cNvPr id="956434" name="Picture 18" descr="alanine_chi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1" y="2958343"/>
            <a:ext cx="2803525" cy="180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12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820739" y="0"/>
            <a:ext cx="10515600" cy="1325563"/>
          </a:xfrm>
          <a:noFill/>
          <a:ln/>
        </p:spPr>
        <p:txBody>
          <a:bodyPr/>
          <a:lstStyle/>
          <a:p>
            <a:pPr algn="ctr"/>
            <a:r>
              <a:rPr lang="en-GB" altLang="en-US" u="sng" dirty="0"/>
              <a:t>Mirror images</a:t>
            </a:r>
          </a:p>
        </p:txBody>
      </p:sp>
      <p:sp>
        <p:nvSpPr>
          <p:cNvPr id="1012739" name="Text Box 3"/>
          <p:cNvSpPr txBox="1">
            <a:spLocks noChangeArrowheads="1"/>
          </p:cNvSpPr>
          <p:nvPr/>
        </p:nvSpPr>
        <p:spPr bwMode="auto">
          <a:xfrm>
            <a:off x="151404" y="1037192"/>
            <a:ext cx="103054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Tahoma" panose="020B0604030504040204" pitchFamily="34" charset="0"/>
              </a:rPr>
              <a:t>If a chiral compound is drawn in 3D it is possible to see how the two enantiomers are different: </a:t>
            </a:r>
          </a:p>
        </p:txBody>
      </p:sp>
      <p:sp>
        <p:nvSpPr>
          <p:cNvPr id="1012741" name="Text Box 5"/>
          <p:cNvSpPr txBox="1">
            <a:spLocks noChangeArrowheads="1"/>
          </p:cNvSpPr>
          <p:nvPr/>
        </p:nvSpPr>
        <p:spPr bwMode="auto">
          <a:xfrm>
            <a:off x="151404" y="5616019"/>
            <a:ext cx="118722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Tahoma" panose="020B0604030504040204" pitchFamily="34" charset="0"/>
              </a:rPr>
              <a:t>The two enantiomers are </a:t>
            </a:r>
            <a:r>
              <a:rPr lang="en-GB" altLang="en-US" sz="2400" b="1" dirty="0">
                <a:latin typeface="Tahoma" panose="020B0604030504040204" pitchFamily="34" charset="0"/>
              </a:rPr>
              <a:t>mirror images</a:t>
            </a:r>
            <a:r>
              <a:rPr lang="en-GB" altLang="en-US" sz="2400" dirty="0">
                <a:latin typeface="Tahoma" panose="020B0604030504040204" pitchFamily="34" charset="0"/>
              </a:rPr>
              <a:t> of each other. No matter how you rotate the molecules, it is impossible to superimpose them on top of each other.</a:t>
            </a:r>
          </a:p>
        </p:txBody>
      </p:sp>
      <p:pic>
        <p:nvPicPr>
          <p:cNvPr id="1012746" name="Picture 10" descr="alani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8539" y="1800225"/>
            <a:ext cx="2878137" cy="2160588"/>
          </a:xfrm>
          <a:prstGeom prst="rect">
            <a:avLst/>
          </a:prstGeom>
          <a:noFill/>
          <a:extLst>
            <a:ext uri="{909E8E84-426E-40DD-AFC4-6F175D3DCCD1}">
              <a14:hiddenFill xmlns:a14="http://schemas.microsoft.com/office/drawing/2010/main">
                <a:solidFill>
                  <a:srgbClr val="FFFFFF"/>
                </a:solidFill>
              </a14:hiddenFill>
            </a:ext>
          </a:extLst>
        </p:spPr>
      </p:pic>
      <p:sp>
        <p:nvSpPr>
          <p:cNvPr id="1012747" name="AutoShape 11"/>
          <p:cNvSpPr>
            <a:spLocks noChangeArrowheads="1"/>
          </p:cNvSpPr>
          <p:nvPr/>
        </p:nvSpPr>
        <p:spPr bwMode="auto">
          <a:xfrm rot="5400000">
            <a:off x="4391819" y="2894806"/>
            <a:ext cx="3151188" cy="600075"/>
          </a:xfrm>
          <a:prstGeom prst="parallelogram">
            <a:avLst>
              <a:gd name="adj" fmla="val 44890"/>
            </a:avLst>
          </a:prstGeom>
          <a:solidFill>
            <a:srgbClr val="CCFFFF">
              <a:alpha val="50000"/>
            </a:srgbClr>
          </a:solidFill>
          <a:ln w="9525" algn="ctr">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sz="2400" dirty="0">
              <a:latin typeface="Tahoma" panose="020B0604030504040204" pitchFamily="34" charset="0"/>
            </a:endParaRPr>
          </a:p>
        </p:txBody>
      </p:sp>
      <p:pic>
        <p:nvPicPr>
          <p:cNvPr id="1012748" name="Picture 12" descr="alanin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1798639"/>
            <a:ext cx="2878138" cy="2160587"/>
          </a:xfrm>
          <a:prstGeom prst="rect">
            <a:avLst/>
          </a:prstGeom>
          <a:noFill/>
          <a:extLst>
            <a:ext uri="{909E8E84-426E-40DD-AFC4-6F175D3DCCD1}">
              <a14:hiddenFill xmlns:a14="http://schemas.microsoft.com/office/drawing/2010/main">
                <a:solidFill>
                  <a:srgbClr val="FFFFFF"/>
                </a:solidFill>
              </a14:hiddenFill>
            </a:ext>
          </a:extLst>
        </p:spPr>
      </p:pic>
      <p:sp>
        <p:nvSpPr>
          <p:cNvPr id="1012749" name="Text Box 13"/>
          <p:cNvSpPr txBox="1">
            <a:spLocks noChangeArrowheads="1"/>
          </p:cNvSpPr>
          <p:nvPr/>
        </p:nvSpPr>
        <p:spPr bwMode="auto">
          <a:xfrm>
            <a:off x="2647950" y="4603750"/>
            <a:ext cx="6889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400" b="1" dirty="0">
                <a:solidFill>
                  <a:srgbClr val="FF6600"/>
                </a:solidFill>
                <a:latin typeface="Tahoma" panose="020B0604030504040204" pitchFamily="34" charset="0"/>
              </a:rPr>
              <a:t>optical isomers of alanine</a:t>
            </a:r>
          </a:p>
        </p:txBody>
      </p:sp>
    </p:spTree>
    <p:extLst>
      <p:ext uri="{BB962C8B-B14F-4D97-AF65-F5344CB8AC3E}">
        <p14:creationId xmlns:p14="http://schemas.microsoft.com/office/powerpoint/2010/main" val="1043255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47850" y="15875"/>
            <a:ext cx="8229600" cy="749300"/>
          </a:xfrm>
        </p:spPr>
        <p:txBody>
          <a:bodyPr>
            <a:normAutofit/>
          </a:bodyPr>
          <a:lstStyle/>
          <a:p>
            <a:r>
              <a:rPr lang="en-US" altLang="zh-CN" sz="4000"/>
              <a:t>Super-imposability</a:t>
            </a:r>
            <a:endParaRPr lang="zh-CN" altLang="en-US" sz="4000"/>
          </a:p>
        </p:txBody>
      </p:sp>
      <p:pic>
        <p:nvPicPr>
          <p:cNvPr id="15363" name="Picture 2" descr="http://cnx.org/content/m44393/latest/Figure_02_03_06.jpg"/>
          <p:cNvPicPr>
            <a:picLocks noChangeAspect="1" noChangeArrowheads="1"/>
          </p:cNvPicPr>
          <p:nvPr/>
        </p:nvPicPr>
        <p:blipFill>
          <a:blip r:embed="rId2">
            <a:extLst>
              <a:ext uri="{28A0092B-C50C-407E-A947-70E740481C1C}">
                <a14:useLocalDpi xmlns:a14="http://schemas.microsoft.com/office/drawing/2010/main" val="0"/>
              </a:ext>
            </a:extLst>
          </a:blip>
          <a:srcRect l="50000"/>
          <a:stretch>
            <a:fillRect/>
          </a:stretch>
        </p:blipFill>
        <p:spPr bwMode="auto">
          <a:xfrm>
            <a:off x="3059114" y="2109788"/>
            <a:ext cx="2084387"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1" y="4341813"/>
            <a:ext cx="26638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TextBox 1"/>
          <p:cNvSpPr txBox="1">
            <a:spLocks noChangeArrowheads="1"/>
          </p:cNvSpPr>
          <p:nvPr/>
        </p:nvSpPr>
        <p:spPr bwMode="auto">
          <a:xfrm>
            <a:off x="1738314" y="765176"/>
            <a:ext cx="87137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eaLnBrk="1" fontAlgn="base" hangingPunct="1">
              <a:spcBef>
                <a:spcPct val="0"/>
              </a:spcBef>
              <a:spcAft>
                <a:spcPct val="0"/>
              </a:spcAft>
            </a:pPr>
            <a:r>
              <a:rPr lang="en-US" altLang="zh-CN" sz="2500">
                <a:solidFill>
                  <a:prstClr val="black"/>
                </a:solidFill>
              </a:rPr>
              <a:t>Object are super-imposable on each other if they can </a:t>
            </a:r>
            <a:r>
              <a:rPr lang="en-US" altLang="zh-CN" sz="2500" i="1">
                <a:solidFill>
                  <a:prstClr val="black"/>
                </a:solidFill>
              </a:rPr>
              <a:t>perfectly</a:t>
            </a:r>
            <a:r>
              <a:rPr lang="en-US" altLang="zh-CN" sz="2500">
                <a:solidFill>
                  <a:prstClr val="black"/>
                </a:solidFill>
              </a:rPr>
              <a:t> overlap with each other if they were in the same place.</a:t>
            </a:r>
            <a:endParaRPr lang="zh-CN" altLang="en-US" sz="2500">
              <a:solidFill>
                <a:prstClr val="black"/>
              </a:solidFill>
            </a:endParaRPr>
          </a:p>
        </p:txBody>
      </p:sp>
      <p:pic>
        <p:nvPicPr>
          <p:cNvPr id="12297" name="Picture 9"/>
          <p:cNvPicPr>
            <a:picLocks noChangeAspect="1" noChangeArrowheads="1"/>
          </p:cNvPicPr>
          <p:nvPr/>
        </p:nvPicPr>
        <p:blipFill>
          <a:blip r:embed="rId4">
            <a:extLst>
              <a:ext uri="{28A0092B-C50C-407E-A947-70E740481C1C}">
                <a14:useLocalDpi xmlns:a14="http://schemas.microsoft.com/office/drawing/2010/main" val="0"/>
              </a:ext>
            </a:extLst>
          </a:blip>
          <a:srcRect l="29445" t="15733" r="34084" b="14871"/>
          <a:stretch>
            <a:fillRect/>
          </a:stretch>
        </p:blipFill>
        <p:spPr bwMode="auto">
          <a:xfrm>
            <a:off x="7829550" y="4024314"/>
            <a:ext cx="2647950" cy="28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2" descr="http://cnx.org/content/m44393/latest/Figure_02_03_06.jpg"/>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6694488" y="2043114"/>
            <a:ext cx="2082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669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childTnLst>
                                    <p:set>
                                      <p:cBhvr>
                                        <p:cTn id="10" dur="1" fill="hold">
                                          <p:stCondLst>
                                            <p:cond delay="0"/>
                                          </p:stCondLst>
                                        </p:cTn>
                                        <p:tgtEl>
                                          <p:spTgt spid="12297"/>
                                        </p:tgtEl>
                                        <p:attrNameLst>
                                          <p:attrName>style.visibility</p:attrName>
                                        </p:attrNameLst>
                                      </p:cBhvr>
                                      <p:to>
                                        <p:strVal val="visible"/>
                                      </p:to>
                                    </p:set>
                                    <p:anim calcmode="lin" valueType="num">
                                      <p:cBhvr>
                                        <p:cTn id="11" dur="1000" fill="hold"/>
                                        <p:tgtEl>
                                          <p:spTgt spid="12297"/>
                                        </p:tgtEl>
                                        <p:attrNameLst>
                                          <p:attrName>ppt_w</p:attrName>
                                        </p:attrNameLst>
                                      </p:cBhvr>
                                      <p:tavLst>
                                        <p:tav tm="0">
                                          <p:val>
                                            <p:fltVal val="0"/>
                                          </p:val>
                                        </p:tav>
                                        <p:tav tm="100000">
                                          <p:val>
                                            <p:strVal val="#ppt_w"/>
                                          </p:val>
                                        </p:tav>
                                      </p:tavLst>
                                    </p:anim>
                                    <p:anim calcmode="lin" valueType="num">
                                      <p:cBhvr>
                                        <p:cTn id="12" dur="1000" fill="hold"/>
                                        <p:tgtEl>
                                          <p:spTgt spid="12297"/>
                                        </p:tgtEl>
                                        <p:attrNameLst>
                                          <p:attrName>ppt_h</p:attrName>
                                        </p:attrNameLst>
                                      </p:cBhvr>
                                      <p:tavLst>
                                        <p:tav tm="0">
                                          <p:val>
                                            <p:fltVal val="0"/>
                                          </p:val>
                                        </p:tav>
                                        <p:tav tm="100000">
                                          <p:val>
                                            <p:strVal val="#ppt_h"/>
                                          </p:val>
                                        </p:tav>
                                      </p:tavLst>
                                    </p:anim>
                                    <p:anim calcmode="lin" valueType="num">
                                      <p:cBhvr>
                                        <p:cTn id="13" dur="1000" fill="hold"/>
                                        <p:tgtEl>
                                          <p:spTgt spid="12297"/>
                                        </p:tgtEl>
                                        <p:attrNameLst>
                                          <p:attrName>style.rotation</p:attrName>
                                        </p:attrNameLst>
                                      </p:cBhvr>
                                      <p:tavLst>
                                        <p:tav tm="0">
                                          <p:val>
                                            <p:fltVal val="90"/>
                                          </p:val>
                                        </p:tav>
                                        <p:tav tm="100000">
                                          <p:val>
                                            <p:fltVal val="0"/>
                                          </p:val>
                                        </p:tav>
                                      </p:tavLst>
                                    </p:anim>
                                    <p:animEffect transition="in" filter="fade">
                                      <p:cBhvr>
                                        <p:cTn id="14" dur="1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E:\DCIM\166___09\IMG_0934.JPG"/>
          <p:cNvPicPr>
            <a:picLocks noChangeAspect="1" noChangeArrowheads="1"/>
          </p:cNvPicPr>
          <p:nvPr/>
        </p:nvPicPr>
        <p:blipFill>
          <a:blip r:embed="rId2">
            <a:extLst>
              <a:ext uri="{28A0092B-C50C-407E-A947-70E740481C1C}">
                <a14:useLocalDpi xmlns:a14="http://schemas.microsoft.com/office/drawing/2010/main" val="0"/>
              </a:ext>
            </a:extLst>
          </a:blip>
          <a:srcRect l="36630" t="35403" r="31302" b="29195"/>
          <a:stretch>
            <a:fillRect/>
          </a:stretch>
        </p:blipFill>
        <p:spPr bwMode="auto">
          <a:xfrm>
            <a:off x="4171951" y="2368550"/>
            <a:ext cx="3579813" cy="2965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7" name="Title 1"/>
          <p:cNvSpPr>
            <a:spLocks noGrp="1"/>
          </p:cNvSpPr>
          <p:nvPr>
            <p:ph type="title"/>
          </p:nvPr>
        </p:nvSpPr>
        <p:spPr>
          <a:xfrm>
            <a:off x="1703388" y="188913"/>
            <a:ext cx="8964612" cy="1143000"/>
          </a:xfrm>
        </p:spPr>
        <p:txBody>
          <a:bodyPr/>
          <a:lstStyle/>
          <a:p>
            <a:pPr eaLnBrk="1" hangingPunct="1"/>
            <a:r>
              <a:rPr lang="en-US" altLang="zh-CN" sz="3000" b="1"/>
              <a:t>Here is a molecule gazing into the mirror</a:t>
            </a:r>
            <a:endParaRPr lang="zh-CN" altLang="en-US" sz="3000" b="1"/>
          </a:p>
        </p:txBody>
      </p:sp>
    </p:spTree>
    <p:extLst>
      <p:ext uri="{BB962C8B-B14F-4D97-AF65-F5344CB8AC3E}">
        <p14:creationId xmlns:p14="http://schemas.microsoft.com/office/powerpoint/2010/main" val="301370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E:\DCIM\166___09\IMG_0934.JPG"/>
          <p:cNvPicPr>
            <a:picLocks noChangeAspect="1" noChangeArrowheads="1"/>
          </p:cNvPicPr>
          <p:nvPr/>
        </p:nvPicPr>
        <p:blipFill>
          <a:blip r:embed="rId2">
            <a:extLst>
              <a:ext uri="{28A0092B-C50C-407E-A947-70E740481C1C}">
                <a14:useLocalDpi xmlns:a14="http://schemas.microsoft.com/office/drawing/2010/main" val="0"/>
              </a:ext>
            </a:extLst>
          </a:blip>
          <a:srcRect l="36630" t="35403" r="31302" b="29195"/>
          <a:stretch>
            <a:fillRect/>
          </a:stretch>
        </p:blipFill>
        <p:spPr bwMode="auto">
          <a:xfrm>
            <a:off x="4171951" y="2368550"/>
            <a:ext cx="3579813" cy="2965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descr="E:\DCIM\166___09\IMG_0935.JPG"/>
          <p:cNvPicPr>
            <a:picLocks noChangeAspect="1" noChangeArrowheads="1"/>
          </p:cNvPicPr>
          <p:nvPr/>
        </p:nvPicPr>
        <p:blipFill>
          <a:blip r:embed="rId3">
            <a:extLst>
              <a:ext uri="{28A0092B-C50C-407E-A947-70E740481C1C}">
                <a14:useLocalDpi xmlns:a14="http://schemas.microsoft.com/office/drawing/2010/main" val="0"/>
              </a:ext>
            </a:extLst>
          </a:blip>
          <a:srcRect l="36630" t="35402" r="31302" b="29196"/>
          <a:stretch>
            <a:fillRect/>
          </a:stretch>
        </p:blipFill>
        <p:spPr bwMode="auto">
          <a:xfrm>
            <a:off x="4157663" y="2368550"/>
            <a:ext cx="3579812" cy="2965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Title 1"/>
          <p:cNvSpPr>
            <a:spLocks noGrp="1"/>
          </p:cNvSpPr>
          <p:nvPr>
            <p:ph type="title"/>
          </p:nvPr>
        </p:nvSpPr>
        <p:spPr>
          <a:xfrm>
            <a:off x="1703388" y="188913"/>
            <a:ext cx="8964612" cy="1143000"/>
          </a:xfrm>
        </p:spPr>
        <p:txBody>
          <a:bodyPr/>
          <a:lstStyle/>
          <a:p>
            <a:pPr eaLnBrk="1" hangingPunct="1"/>
            <a:r>
              <a:rPr lang="en-US" altLang="zh-CN" sz="3000" b="1"/>
              <a:t>Here is its mirror image come to life</a:t>
            </a:r>
            <a:endParaRPr lang="zh-CN" altLang="en-US" sz="3000" b="1"/>
          </a:p>
        </p:txBody>
      </p:sp>
    </p:spTree>
    <p:extLst>
      <p:ext uri="{BB962C8B-B14F-4D97-AF65-F5344CB8AC3E}">
        <p14:creationId xmlns:p14="http://schemas.microsoft.com/office/powerpoint/2010/main" val="2717260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E:\DCIM\166___09\IMG_0934.JPG"/>
          <p:cNvPicPr>
            <a:picLocks noChangeAspect="1" noChangeArrowheads="1"/>
          </p:cNvPicPr>
          <p:nvPr/>
        </p:nvPicPr>
        <p:blipFill>
          <a:blip r:embed="rId2">
            <a:extLst>
              <a:ext uri="{28A0092B-C50C-407E-A947-70E740481C1C}">
                <a14:useLocalDpi xmlns:a14="http://schemas.microsoft.com/office/drawing/2010/main" val="0"/>
              </a:ext>
            </a:extLst>
          </a:blip>
          <a:srcRect l="36630" t="35403" r="31302" b="29195"/>
          <a:stretch>
            <a:fillRect/>
          </a:stretch>
        </p:blipFill>
        <p:spPr bwMode="auto">
          <a:xfrm>
            <a:off x="4171951" y="2368550"/>
            <a:ext cx="3579813" cy="2965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5" name="Picture 5" descr="E:\DCIM\166___09\IMG_0935.JPG"/>
          <p:cNvPicPr>
            <a:picLocks noChangeAspect="1" noChangeArrowheads="1"/>
          </p:cNvPicPr>
          <p:nvPr/>
        </p:nvPicPr>
        <p:blipFill>
          <a:blip r:embed="rId3">
            <a:extLst>
              <a:ext uri="{28A0092B-C50C-407E-A947-70E740481C1C}">
                <a14:useLocalDpi xmlns:a14="http://schemas.microsoft.com/office/drawing/2010/main" val="0"/>
              </a:ext>
            </a:extLst>
          </a:blip>
          <a:srcRect l="36630" t="35402" r="31302" b="29196"/>
          <a:stretch>
            <a:fillRect/>
          </a:stretch>
        </p:blipFill>
        <p:spPr bwMode="auto">
          <a:xfrm>
            <a:off x="4157663" y="2368550"/>
            <a:ext cx="3579812" cy="2965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4" descr="E:\DCIM\166___09\IMG_0931.JPG"/>
          <p:cNvPicPr>
            <a:picLocks noChangeAspect="1" noChangeArrowheads="1"/>
          </p:cNvPicPr>
          <p:nvPr/>
        </p:nvPicPr>
        <p:blipFill>
          <a:blip r:embed="rId4">
            <a:extLst>
              <a:ext uri="{28A0092B-C50C-407E-A947-70E740481C1C}">
                <a14:useLocalDpi xmlns:a14="http://schemas.microsoft.com/office/drawing/2010/main" val="0"/>
              </a:ext>
            </a:extLst>
          </a:blip>
          <a:srcRect l="26135" t="30730" r="23656" b="17448"/>
          <a:stretch>
            <a:fillRect/>
          </a:stretch>
        </p:blipFill>
        <p:spPr bwMode="auto">
          <a:xfrm>
            <a:off x="3497264" y="1943100"/>
            <a:ext cx="4929187" cy="3816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Title 1"/>
          <p:cNvSpPr>
            <a:spLocks noGrp="1"/>
          </p:cNvSpPr>
          <p:nvPr>
            <p:ph type="title"/>
          </p:nvPr>
        </p:nvSpPr>
        <p:spPr>
          <a:xfrm>
            <a:off x="1703388" y="188913"/>
            <a:ext cx="8964612" cy="1143000"/>
          </a:xfrm>
        </p:spPr>
        <p:txBody>
          <a:bodyPr/>
          <a:lstStyle/>
          <a:p>
            <a:pPr eaLnBrk="1" hangingPunct="1"/>
            <a:r>
              <a:rPr lang="en-US" altLang="zh-CN" sz="3000" b="1"/>
              <a:t>Here is the molecule sat next to its mirror image</a:t>
            </a:r>
            <a:endParaRPr lang="zh-CN" altLang="en-US" sz="3000" b="1"/>
          </a:p>
        </p:txBody>
      </p:sp>
    </p:spTree>
    <p:extLst>
      <p:ext uri="{BB962C8B-B14F-4D97-AF65-F5344CB8AC3E}">
        <p14:creationId xmlns:p14="http://schemas.microsoft.com/office/powerpoint/2010/main" val="1830451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703</Words>
  <Application>Microsoft Office PowerPoint</Application>
  <PresentationFormat>Widescreen</PresentationFormat>
  <Paragraphs>54</Paragraphs>
  <Slides>11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SimSun</vt:lpstr>
      <vt:lpstr>SimSun</vt:lpstr>
      <vt:lpstr>Arial</vt:lpstr>
      <vt:lpstr>Calibri</vt:lpstr>
      <vt:lpstr>Tahoma</vt:lpstr>
      <vt:lpstr>Wingdings</vt:lpstr>
      <vt:lpstr>Office Theme</vt:lpstr>
      <vt:lpstr>1_Office Theme</vt:lpstr>
      <vt:lpstr>PowerPoint Presentation</vt:lpstr>
      <vt:lpstr>Isomerism Recap</vt:lpstr>
      <vt:lpstr>Optical isomerism</vt:lpstr>
      <vt:lpstr>Chiral carbon atoms</vt:lpstr>
      <vt:lpstr>Mirror images</vt:lpstr>
      <vt:lpstr>Super-imposability</vt:lpstr>
      <vt:lpstr>Here is a molecule gazing into the mirror</vt:lpstr>
      <vt:lpstr>Here is its mirror image come to life</vt:lpstr>
      <vt:lpstr>Here is the molecule sat next to its mirror image</vt:lpstr>
      <vt:lpstr>Can they super-impose?</vt:lpstr>
      <vt:lpstr>How many different groups are there attached to the central carbon atom?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Scott</dc:creator>
  <cp:lastModifiedBy>Jennifer Scott</cp:lastModifiedBy>
  <cp:revision>18</cp:revision>
  <dcterms:created xsi:type="dcterms:W3CDTF">2017-09-13T19:53:20Z</dcterms:created>
  <dcterms:modified xsi:type="dcterms:W3CDTF">2017-09-14T20:52:17Z</dcterms:modified>
</cp:coreProperties>
</file>