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5" r:id="rId3"/>
    <p:sldMasterId id="2147483697" r:id="rId4"/>
  </p:sldMasterIdLst>
  <p:notesMasterIdLst>
    <p:notesMasterId r:id="rId15"/>
  </p:notesMasterIdLst>
  <p:sldIdLst>
    <p:sldId id="274" r:id="rId5"/>
    <p:sldId id="261" r:id="rId6"/>
    <p:sldId id="263" r:id="rId7"/>
    <p:sldId id="275" r:id="rId8"/>
    <p:sldId id="276" r:id="rId9"/>
    <p:sldId id="299" r:id="rId10"/>
    <p:sldId id="300" r:id="rId11"/>
    <p:sldId id="277" r:id="rId12"/>
    <p:sldId id="278" r:id="rId13"/>
    <p:sldId id="29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ahoma" panose="020B060403050404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ahoma" panose="020B0604030504040204" pitchFamily="34" charset="0"/>
              </a:defRPr>
            </a:lvl1pPr>
          </a:lstStyle>
          <a:p>
            <a:fld id="{1BD83D8A-2A38-43B5-B469-7E0271D96930}" type="datetimeFigureOut">
              <a:rPr lang="en-GB" smtClean="0"/>
              <a:pPr/>
              <a:t>14/09/2017</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ahoma" panose="020B060403050404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ahoma" panose="020B0604030504040204" pitchFamily="34" charset="0"/>
              </a:defRPr>
            </a:lvl1pPr>
          </a:lstStyle>
          <a:p>
            <a:fld id="{24F1E5FE-9FCD-4F4B-AACB-0E42AB70AAD0}" type="slidenum">
              <a:rPr lang="en-GB" smtClean="0"/>
              <a:pPr/>
              <a:t>‹#›</a:t>
            </a:fld>
            <a:endParaRPr lang="en-GB" dirty="0"/>
          </a:p>
        </p:txBody>
      </p:sp>
    </p:spTree>
    <p:extLst>
      <p:ext uri="{BB962C8B-B14F-4D97-AF65-F5344CB8AC3E}">
        <p14:creationId xmlns:p14="http://schemas.microsoft.com/office/powerpoint/2010/main" val="878160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mn-ea"/>
        <a:cs typeface="+mn-cs"/>
      </a:defRPr>
    </a:lvl1pPr>
    <a:lvl2pPr marL="457200" algn="l" defTabSz="914400" rtl="0" eaLnBrk="1" latinLnBrk="0" hangingPunct="1">
      <a:defRPr sz="1200" kern="1200">
        <a:solidFill>
          <a:schemeClr val="tx1"/>
        </a:solidFill>
        <a:latin typeface="Tahoma" panose="020B0604030504040204" pitchFamily="34" charset="0"/>
        <a:ea typeface="+mn-ea"/>
        <a:cs typeface="+mn-cs"/>
      </a:defRPr>
    </a:lvl2pPr>
    <a:lvl3pPr marL="914400" algn="l" defTabSz="914400" rtl="0" eaLnBrk="1" latinLnBrk="0" hangingPunct="1">
      <a:defRPr sz="1200" kern="1200">
        <a:solidFill>
          <a:schemeClr val="tx1"/>
        </a:solidFill>
        <a:latin typeface="Tahoma" panose="020B0604030504040204" pitchFamily="34" charset="0"/>
        <a:ea typeface="+mn-ea"/>
        <a:cs typeface="+mn-cs"/>
      </a:defRPr>
    </a:lvl3pPr>
    <a:lvl4pPr marL="1371600" algn="l" defTabSz="914400" rtl="0" eaLnBrk="1" latinLnBrk="0" hangingPunct="1">
      <a:defRPr sz="1200" kern="1200">
        <a:solidFill>
          <a:schemeClr val="tx1"/>
        </a:solidFill>
        <a:latin typeface="Tahoma" panose="020B0604030504040204" pitchFamily="34" charset="0"/>
        <a:ea typeface="+mn-ea"/>
        <a:cs typeface="+mn-cs"/>
      </a:defRPr>
    </a:lvl4pPr>
    <a:lvl5pPr marL="1828800" algn="l" defTabSz="914400" rtl="0" eaLnBrk="1" latinLnBrk="0" hangingPunct="1">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AB504C0-582A-4D97-AF9A-F8CEC7166497}" type="slidenum">
              <a:rPr lang="en-GB" altLang="en-US"/>
              <a:pPr/>
              <a:t>2</a:t>
            </a:fld>
            <a:endParaRPr lang="en-GB" altLang="en-US"/>
          </a:p>
        </p:txBody>
      </p:sp>
      <p:sp>
        <p:nvSpPr>
          <p:cNvPr id="6" name="Rectangle 10"/>
          <p:cNvSpPr>
            <a:spLocks noGrp="1" noChangeArrowheads="1"/>
          </p:cNvSpPr>
          <p:nvPr>
            <p:ph type="hdr" sz="quarter"/>
          </p:nvPr>
        </p:nvSpPr>
        <p:spPr>
          <a:ln/>
        </p:spPr>
        <p:txBody>
          <a:bodyPr/>
          <a:lstStyle/>
          <a:p>
            <a:r>
              <a:rPr lang="en-GB" altLang="en-US"/>
              <a:t>Boardworks A2 Chemistry </a:t>
            </a:r>
          </a:p>
          <a:p>
            <a:r>
              <a:rPr lang="en-GB" altLang="en-US"/>
              <a:t>Organic Synthesis</a:t>
            </a:r>
          </a:p>
        </p:txBody>
      </p:sp>
      <p:sp>
        <p:nvSpPr>
          <p:cNvPr id="1082370" name="Rectangle 2"/>
          <p:cNvSpPr>
            <a:spLocks noGrp="1" noRot="1" noChangeAspect="1" noChangeArrowheads="1" noTextEdit="1"/>
          </p:cNvSpPr>
          <p:nvPr>
            <p:ph type="sldImg"/>
          </p:nvPr>
        </p:nvSpPr>
        <p:spPr>
          <a:ln/>
        </p:spPr>
      </p:sp>
      <p:sp>
        <p:nvSpPr>
          <p:cNvPr id="1082371" name="Rectangle 3"/>
          <p:cNvSpPr>
            <a:spLocks noGrp="1" noChangeArrowheads="1"/>
          </p:cNvSpPr>
          <p:nvPr>
            <p:ph type="body" idx="1"/>
          </p:nvPr>
        </p:nvSpPr>
        <p:spPr/>
        <p:txBody>
          <a:bodyPr/>
          <a:lstStyle/>
          <a:p>
            <a:r>
              <a:rPr lang="en-GB" altLang="en-US" b="1"/>
              <a:t>Photo credit:</a:t>
            </a:r>
            <a:r>
              <a:rPr lang="en-GB" altLang="en-US"/>
              <a:t> © Liudmila Gridina, shutterstock.com</a:t>
            </a:r>
          </a:p>
          <a:p>
            <a:endParaRPr lang="en-GB" altLang="en-US"/>
          </a:p>
        </p:txBody>
      </p:sp>
    </p:spTree>
    <p:extLst>
      <p:ext uri="{BB962C8B-B14F-4D97-AF65-F5344CB8AC3E}">
        <p14:creationId xmlns:p14="http://schemas.microsoft.com/office/powerpoint/2010/main" val="1684054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2A9401D-E9AD-43DE-85E1-8DF1AF07DF56}" type="slidenum">
              <a:rPr lang="en-GB" altLang="en-US"/>
              <a:pPr/>
              <a:t>3</a:t>
            </a:fld>
            <a:endParaRPr lang="en-GB" altLang="en-US"/>
          </a:p>
        </p:txBody>
      </p:sp>
      <p:sp>
        <p:nvSpPr>
          <p:cNvPr id="6" name="Rectangle 10"/>
          <p:cNvSpPr>
            <a:spLocks noGrp="1" noChangeArrowheads="1"/>
          </p:cNvSpPr>
          <p:nvPr>
            <p:ph type="hdr" sz="quarter"/>
          </p:nvPr>
        </p:nvSpPr>
        <p:spPr>
          <a:ln/>
        </p:spPr>
        <p:txBody>
          <a:bodyPr/>
          <a:lstStyle/>
          <a:p>
            <a:r>
              <a:rPr lang="en-GB" altLang="en-US"/>
              <a:t>Boardworks A2 Chemistry </a:t>
            </a:r>
          </a:p>
          <a:p>
            <a:r>
              <a:rPr lang="en-GB" altLang="en-US"/>
              <a:t>Organic Synthesis</a:t>
            </a:r>
          </a:p>
        </p:txBody>
      </p:sp>
      <p:sp>
        <p:nvSpPr>
          <p:cNvPr id="1025026" name="Rectangle 2"/>
          <p:cNvSpPr>
            <a:spLocks noGrp="1" noRot="1" noChangeAspect="1" noChangeArrowheads="1" noTextEdit="1"/>
          </p:cNvSpPr>
          <p:nvPr>
            <p:ph type="sldImg"/>
          </p:nvPr>
        </p:nvSpPr>
        <p:spPr>
          <a:ln/>
        </p:spPr>
      </p:sp>
      <p:sp>
        <p:nvSpPr>
          <p:cNvPr id="1025027" name="Rectangle 3"/>
          <p:cNvSpPr>
            <a:spLocks noGrp="1" noChangeArrowheads="1"/>
          </p:cNvSpPr>
          <p:nvPr>
            <p:ph type="body" idx="1"/>
          </p:nvPr>
        </p:nvSpPr>
        <p:spPr/>
        <p:txBody>
          <a:bodyPr/>
          <a:lstStyle/>
          <a:p>
            <a:r>
              <a:rPr lang="en-GB" altLang="en-US" b="1"/>
              <a:t>Teacher notes</a:t>
            </a:r>
          </a:p>
          <a:p>
            <a:r>
              <a:rPr lang="en-GB" altLang="en-US"/>
              <a:t>See the </a:t>
            </a:r>
            <a:r>
              <a:rPr lang="en-GB" altLang="en-US" b="1" i="1"/>
              <a:t>Boardworks AS Chemistry</a:t>
            </a:r>
            <a:r>
              <a:rPr lang="en-GB" altLang="en-US" b="1"/>
              <a:t> </a:t>
            </a:r>
            <a:r>
              <a:rPr lang="en-GB" altLang="en-US"/>
              <a:t>‘</a:t>
            </a:r>
            <a:r>
              <a:rPr lang="en-GB" altLang="en-US" b="1"/>
              <a:t>Introducing Organic Chemistry</a:t>
            </a:r>
            <a:r>
              <a:rPr lang="en-GB" altLang="en-US"/>
              <a:t>’ presentation for more information about different types of isomers.</a:t>
            </a:r>
          </a:p>
        </p:txBody>
      </p:sp>
    </p:spTree>
    <p:extLst>
      <p:ext uri="{BB962C8B-B14F-4D97-AF65-F5344CB8AC3E}">
        <p14:creationId xmlns:p14="http://schemas.microsoft.com/office/powerpoint/2010/main" val="2161302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132EFF4-86A2-43AA-AAD4-D0E9BAD8D469}" type="datetimeFigureOut">
              <a:rPr lang="en-GB" smtClean="0"/>
              <a:t>14/09/2017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FEAC5-E3C3-4D6A-8DC0-D7EDCB300AA7}" type="slidenum">
              <a:rPr lang="en-GB" smtClean="0"/>
              <a:t>‹#›</a:t>
            </a:fld>
            <a:endParaRPr lang="en-GB"/>
          </a:p>
        </p:txBody>
      </p:sp>
    </p:spTree>
    <p:extLst>
      <p:ext uri="{BB962C8B-B14F-4D97-AF65-F5344CB8AC3E}">
        <p14:creationId xmlns:p14="http://schemas.microsoft.com/office/powerpoint/2010/main" val="1901803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32EFF4-86A2-43AA-AAD4-D0E9BAD8D469}" type="datetimeFigureOut">
              <a:rPr lang="en-GB" smtClean="0"/>
              <a:t>14/09/2017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FEAC5-E3C3-4D6A-8DC0-D7EDCB300AA7}" type="slidenum">
              <a:rPr lang="en-GB" smtClean="0"/>
              <a:t>‹#›</a:t>
            </a:fld>
            <a:endParaRPr lang="en-GB"/>
          </a:p>
        </p:txBody>
      </p:sp>
    </p:spTree>
    <p:extLst>
      <p:ext uri="{BB962C8B-B14F-4D97-AF65-F5344CB8AC3E}">
        <p14:creationId xmlns:p14="http://schemas.microsoft.com/office/powerpoint/2010/main" val="2322575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32EFF4-86A2-43AA-AAD4-D0E9BAD8D469}" type="datetimeFigureOut">
              <a:rPr lang="en-GB" smtClean="0"/>
              <a:t>14/09/2017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FEAC5-E3C3-4D6A-8DC0-D7EDCB300AA7}" type="slidenum">
              <a:rPr lang="en-GB" smtClean="0"/>
              <a:t>‹#›</a:t>
            </a:fld>
            <a:endParaRPr lang="en-GB"/>
          </a:p>
        </p:txBody>
      </p:sp>
    </p:spTree>
    <p:extLst>
      <p:ext uri="{BB962C8B-B14F-4D97-AF65-F5344CB8AC3E}">
        <p14:creationId xmlns:p14="http://schemas.microsoft.com/office/powerpoint/2010/main" val="678340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C2DA9607-913A-43DB-83AB-2D5B4C4B4B0C}" type="datetimeFigureOut">
              <a:rPr lang="en-GB">
                <a:solidFill>
                  <a:prstClr val="black">
                    <a:tint val="75000"/>
                  </a:prstClr>
                </a:solidFill>
              </a:rPr>
              <a:pPr>
                <a:defRPr/>
              </a:pPr>
              <a:t>14/09/2017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6C5668-4D19-4336-B959-44AEB973F79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639010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620EB92-7187-41E0-8D5E-E7EADF79D5A0}" type="datetimeFigureOut">
              <a:rPr lang="en-GB">
                <a:solidFill>
                  <a:prstClr val="black">
                    <a:tint val="75000"/>
                  </a:prstClr>
                </a:solidFill>
              </a:rPr>
              <a:pPr>
                <a:defRPr/>
              </a:pPr>
              <a:t>14/09/2017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806045-3C2B-4711-8943-7330D72E00A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00224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A75F454-F409-451F-881B-9C9404744B9F}" type="datetimeFigureOut">
              <a:rPr lang="en-GB">
                <a:solidFill>
                  <a:prstClr val="black">
                    <a:tint val="75000"/>
                  </a:prstClr>
                </a:solidFill>
              </a:rPr>
              <a:pPr>
                <a:defRPr/>
              </a:pPr>
              <a:t>14/09/2017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9E2A0F5-41FA-4302-A5C2-F1FC75EC533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90122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BF427D94-EB90-4296-B9A0-C3352298C3C8}" type="datetimeFigureOut">
              <a:rPr lang="en-GB">
                <a:solidFill>
                  <a:prstClr val="black">
                    <a:tint val="75000"/>
                  </a:prstClr>
                </a:solidFill>
              </a:rPr>
              <a:pPr>
                <a:defRPr/>
              </a:pPr>
              <a:t>14/09/2017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69A2EFA-7E33-42D7-B274-6AF76489A890}"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224230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CD6093F4-C9D6-4AB9-8666-CCD5D7F4174B}" type="datetimeFigureOut">
              <a:rPr lang="en-GB">
                <a:solidFill>
                  <a:prstClr val="black">
                    <a:tint val="75000"/>
                  </a:prstClr>
                </a:solidFill>
              </a:rPr>
              <a:pPr>
                <a:defRPr/>
              </a:pPr>
              <a:t>14/09/2017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4041EC0-60B7-42BA-8A0A-9EE5477823D2}"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36520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84407709-815D-4B82-BFE2-9DE574459491}" type="datetimeFigureOut">
              <a:rPr lang="en-GB">
                <a:solidFill>
                  <a:prstClr val="black">
                    <a:tint val="75000"/>
                  </a:prstClr>
                </a:solidFill>
              </a:rPr>
              <a:pPr>
                <a:defRPr/>
              </a:pPr>
              <a:t>14/09/2017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8F9263E-8C59-406A-84F6-6D093BEBFE42}"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976429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9467B3-B32B-4336-80E6-32B96B0583A7}" type="datetimeFigureOut">
              <a:rPr lang="en-GB">
                <a:solidFill>
                  <a:prstClr val="black">
                    <a:tint val="75000"/>
                  </a:prstClr>
                </a:solidFill>
              </a:rPr>
              <a:pPr>
                <a:defRPr/>
              </a:pPr>
              <a:t>14/09/2017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320F80D-905B-4AFF-93F1-575863AF354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894173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D049CD0-E6AE-498F-8421-2E0B27EDD186}" type="datetimeFigureOut">
              <a:rPr lang="en-GB">
                <a:solidFill>
                  <a:prstClr val="black">
                    <a:tint val="75000"/>
                  </a:prstClr>
                </a:solidFill>
              </a:rPr>
              <a:pPr>
                <a:defRPr/>
              </a:pPr>
              <a:t>14/09/2017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13A5C4-BE76-47B8-953E-344BBFAF56B8}"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028529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32EFF4-86A2-43AA-AAD4-D0E9BAD8D469}" type="datetimeFigureOut">
              <a:rPr lang="en-GB" smtClean="0"/>
              <a:t>14/09/2017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FEAC5-E3C3-4D6A-8DC0-D7EDCB300AA7}" type="slidenum">
              <a:rPr lang="en-GB" smtClean="0"/>
              <a:t>‹#›</a:t>
            </a:fld>
            <a:endParaRPr lang="en-GB"/>
          </a:p>
        </p:txBody>
      </p:sp>
    </p:spTree>
    <p:extLst>
      <p:ext uri="{BB962C8B-B14F-4D97-AF65-F5344CB8AC3E}">
        <p14:creationId xmlns:p14="http://schemas.microsoft.com/office/powerpoint/2010/main" val="55413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BE35ED-B72B-4C0A-B98F-FC8CD8536E6B}" type="datetimeFigureOut">
              <a:rPr lang="en-GB">
                <a:solidFill>
                  <a:prstClr val="black">
                    <a:tint val="75000"/>
                  </a:prstClr>
                </a:solidFill>
              </a:rPr>
              <a:pPr>
                <a:defRPr/>
              </a:pPr>
              <a:t>14/09/2017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284F320-341E-42DA-81C2-D6E99880B6E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14259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CAF6525-807B-4451-85E3-42BC16FC298A}" type="datetimeFigureOut">
              <a:rPr lang="en-GB">
                <a:solidFill>
                  <a:prstClr val="black">
                    <a:tint val="75000"/>
                  </a:prstClr>
                </a:solidFill>
              </a:rPr>
              <a:pPr>
                <a:defRPr/>
              </a:pPr>
              <a:t>14/09/2017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CE4DF1E-F823-4049-B6EE-E7747F526A4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481125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33129B7-47AE-46B8-B93C-8472BA4D860E}" type="datetimeFigureOut">
              <a:rPr lang="en-GB">
                <a:solidFill>
                  <a:prstClr val="black">
                    <a:tint val="75000"/>
                  </a:prstClr>
                </a:solidFill>
              </a:rPr>
              <a:pPr>
                <a:defRPr/>
              </a:pPr>
              <a:t>14/09/2017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3BAED2A-2DF6-4CB5-8BFB-FD5A82A24C7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9179287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C2DA9607-913A-43DB-83AB-2D5B4C4B4B0C}" type="datetimeFigureOut">
              <a:rPr lang="en-GB">
                <a:solidFill>
                  <a:prstClr val="black">
                    <a:tint val="75000"/>
                  </a:prstClr>
                </a:solidFill>
              </a:rPr>
              <a:pPr>
                <a:defRPr/>
              </a:pPr>
              <a:t>14/09/2017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6C5668-4D19-4336-B959-44AEB973F79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9739133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620EB92-7187-41E0-8D5E-E7EADF79D5A0}" type="datetimeFigureOut">
              <a:rPr lang="en-GB">
                <a:solidFill>
                  <a:prstClr val="black">
                    <a:tint val="75000"/>
                  </a:prstClr>
                </a:solidFill>
              </a:rPr>
              <a:pPr>
                <a:defRPr/>
              </a:pPr>
              <a:t>14/09/2017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806045-3C2B-4711-8943-7330D72E00A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6322308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A75F454-F409-451F-881B-9C9404744B9F}" type="datetimeFigureOut">
              <a:rPr lang="en-GB">
                <a:solidFill>
                  <a:prstClr val="black">
                    <a:tint val="75000"/>
                  </a:prstClr>
                </a:solidFill>
              </a:rPr>
              <a:pPr>
                <a:defRPr/>
              </a:pPr>
              <a:t>14/09/2017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9E2A0F5-41FA-4302-A5C2-F1FC75EC533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0720552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BF427D94-EB90-4296-B9A0-C3352298C3C8}" type="datetimeFigureOut">
              <a:rPr lang="en-GB">
                <a:solidFill>
                  <a:prstClr val="black">
                    <a:tint val="75000"/>
                  </a:prstClr>
                </a:solidFill>
              </a:rPr>
              <a:pPr>
                <a:defRPr/>
              </a:pPr>
              <a:t>14/09/2017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69A2EFA-7E33-42D7-B274-6AF76489A890}"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3200735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CD6093F4-C9D6-4AB9-8666-CCD5D7F4174B}" type="datetimeFigureOut">
              <a:rPr lang="en-GB">
                <a:solidFill>
                  <a:prstClr val="black">
                    <a:tint val="75000"/>
                  </a:prstClr>
                </a:solidFill>
              </a:rPr>
              <a:pPr>
                <a:defRPr/>
              </a:pPr>
              <a:t>14/09/2017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4041EC0-60B7-42BA-8A0A-9EE5477823D2}"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5175029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84407709-815D-4B82-BFE2-9DE574459491}" type="datetimeFigureOut">
              <a:rPr lang="en-GB">
                <a:solidFill>
                  <a:prstClr val="black">
                    <a:tint val="75000"/>
                  </a:prstClr>
                </a:solidFill>
              </a:rPr>
              <a:pPr>
                <a:defRPr/>
              </a:pPr>
              <a:t>14/09/2017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8F9263E-8C59-406A-84F6-6D093BEBFE42}"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253478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9467B3-B32B-4336-80E6-32B96B0583A7}" type="datetimeFigureOut">
              <a:rPr lang="en-GB">
                <a:solidFill>
                  <a:prstClr val="black">
                    <a:tint val="75000"/>
                  </a:prstClr>
                </a:solidFill>
              </a:rPr>
              <a:pPr>
                <a:defRPr/>
              </a:pPr>
              <a:t>14/09/2017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320F80D-905B-4AFF-93F1-575863AF354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742154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32EFF4-86A2-43AA-AAD4-D0E9BAD8D469}" type="datetimeFigureOut">
              <a:rPr lang="en-GB" smtClean="0"/>
              <a:t>14/09/2017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FEAC5-E3C3-4D6A-8DC0-D7EDCB300AA7}" type="slidenum">
              <a:rPr lang="en-GB" smtClean="0"/>
              <a:t>‹#›</a:t>
            </a:fld>
            <a:endParaRPr lang="en-GB"/>
          </a:p>
        </p:txBody>
      </p:sp>
    </p:spTree>
    <p:extLst>
      <p:ext uri="{BB962C8B-B14F-4D97-AF65-F5344CB8AC3E}">
        <p14:creationId xmlns:p14="http://schemas.microsoft.com/office/powerpoint/2010/main" val="10557348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D049CD0-E6AE-498F-8421-2E0B27EDD186}" type="datetimeFigureOut">
              <a:rPr lang="en-GB">
                <a:solidFill>
                  <a:prstClr val="black">
                    <a:tint val="75000"/>
                  </a:prstClr>
                </a:solidFill>
              </a:rPr>
              <a:pPr>
                <a:defRPr/>
              </a:pPr>
              <a:t>14/09/2017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13A5C4-BE76-47B8-953E-344BBFAF56B8}"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7820166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BE35ED-B72B-4C0A-B98F-FC8CD8536E6B}" type="datetimeFigureOut">
              <a:rPr lang="en-GB">
                <a:solidFill>
                  <a:prstClr val="black">
                    <a:tint val="75000"/>
                  </a:prstClr>
                </a:solidFill>
              </a:rPr>
              <a:pPr>
                <a:defRPr/>
              </a:pPr>
              <a:t>14/09/2017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284F320-341E-42DA-81C2-D6E99880B6E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7365285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CAF6525-807B-4451-85E3-42BC16FC298A}" type="datetimeFigureOut">
              <a:rPr lang="en-GB">
                <a:solidFill>
                  <a:prstClr val="black">
                    <a:tint val="75000"/>
                  </a:prstClr>
                </a:solidFill>
              </a:rPr>
              <a:pPr>
                <a:defRPr/>
              </a:pPr>
              <a:t>14/09/2017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CE4DF1E-F823-4049-B6EE-E7747F526A4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472350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33129B7-47AE-46B8-B93C-8472BA4D860E}" type="datetimeFigureOut">
              <a:rPr lang="en-GB">
                <a:solidFill>
                  <a:prstClr val="black">
                    <a:tint val="75000"/>
                  </a:prstClr>
                </a:solidFill>
              </a:rPr>
              <a:pPr>
                <a:defRPr/>
              </a:pPr>
              <a:t>14/09/2017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3BAED2A-2DF6-4CB5-8BFB-FD5A82A24C7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802850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Date Placeholder 3"/>
          <p:cNvSpPr>
            <a:spLocks noGrp="1"/>
          </p:cNvSpPr>
          <p:nvPr>
            <p:ph type="dt" sz="half" idx="10"/>
          </p:nvPr>
        </p:nvSpPr>
        <p:spPr/>
        <p:txBody>
          <a:bodyPr/>
          <a:lstStyle>
            <a:lvl1pPr>
              <a:defRPr/>
            </a:lvl1pPr>
          </a:lstStyle>
          <a:p>
            <a:fld id="{1F0B05E3-C44B-4544-84C7-D5FBAE506BED}" type="datetimeFigureOut">
              <a:rPr lang="zh-CN" altLang="en-US"/>
              <a:pPr/>
              <a:t>2017/9/14</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8242DA46-EC59-4233-B3AB-2A676BE48D1B}" type="slidenum">
              <a:rPr lang="zh-CN" altLang="en-US"/>
              <a:pPr/>
              <a:t>‹#›</a:t>
            </a:fld>
            <a:endParaRPr lang="zh-CN" altLang="en-US"/>
          </a:p>
        </p:txBody>
      </p:sp>
    </p:spTree>
    <p:extLst>
      <p:ext uri="{BB962C8B-B14F-4D97-AF65-F5344CB8AC3E}">
        <p14:creationId xmlns:p14="http://schemas.microsoft.com/office/powerpoint/2010/main" val="7371022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fld id="{3BCAE20D-493E-40DB-BC81-398EB764D444}" type="datetimeFigureOut">
              <a:rPr lang="zh-CN" altLang="en-US"/>
              <a:pPr/>
              <a:t>2017/9/14</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DA1AFF2D-BDA3-48FD-AFE1-A6AE549B968F}" type="slidenum">
              <a:rPr lang="zh-CN" altLang="en-US"/>
              <a:pPr/>
              <a:t>‹#›</a:t>
            </a:fld>
            <a:endParaRPr lang="zh-CN" altLang="en-US"/>
          </a:p>
        </p:txBody>
      </p:sp>
    </p:spTree>
    <p:extLst>
      <p:ext uri="{BB962C8B-B14F-4D97-AF65-F5344CB8AC3E}">
        <p14:creationId xmlns:p14="http://schemas.microsoft.com/office/powerpoint/2010/main" val="18183659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lvl1pPr>
              <a:defRPr/>
            </a:lvl1pPr>
          </a:lstStyle>
          <a:p>
            <a:fld id="{68ABB219-85AE-4350-9FC2-A487891E9A6B}" type="datetimeFigureOut">
              <a:rPr lang="zh-CN" altLang="en-US"/>
              <a:pPr/>
              <a:t>2017/9/14</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C86954A4-5EBE-4C53-9656-F52ADECD0918}" type="slidenum">
              <a:rPr lang="zh-CN" altLang="en-US"/>
              <a:pPr/>
              <a:t>‹#›</a:t>
            </a:fld>
            <a:endParaRPr lang="zh-CN" altLang="en-US"/>
          </a:p>
        </p:txBody>
      </p:sp>
    </p:spTree>
    <p:extLst>
      <p:ext uri="{BB962C8B-B14F-4D97-AF65-F5344CB8AC3E}">
        <p14:creationId xmlns:p14="http://schemas.microsoft.com/office/powerpoint/2010/main" val="24526387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fld id="{C377F216-7FA6-459F-842D-760C0231CBA0}" type="datetimeFigureOut">
              <a:rPr lang="zh-CN" altLang="en-US"/>
              <a:pPr/>
              <a:t>2017/9/14</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A8D2B025-9E93-4EC2-A8E5-8A56D857CB1C}" type="slidenum">
              <a:rPr lang="zh-CN" altLang="en-US"/>
              <a:pPr/>
              <a:t>‹#›</a:t>
            </a:fld>
            <a:endParaRPr lang="zh-CN" altLang="en-US"/>
          </a:p>
        </p:txBody>
      </p:sp>
    </p:spTree>
    <p:extLst>
      <p:ext uri="{BB962C8B-B14F-4D97-AF65-F5344CB8AC3E}">
        <p14:creationId xmlns:p14="http://schemas.microsoft.com/office/powerpoint/2010/main" val="15701857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3"/>
          <p:cNvSpPr>
            <a:spLocks noGrp="1"/>
          </p:cNvSpPr>
          <p:nvPr>
            <p:ph type="dt" sz="half" idx="10"/>
          </p:nvPr>
        </p:nvSpPr>
        <p:spPr/>
        <p:txBody>
          <a:bodyPr/>
          <a:lstStyle>
            <a:lvl1pPr>
              <a:defRPr/>
            </a:lvl1pPr>
          </a:lstStyle>
          <a:p>
            <a:fld id="{C65D3A8E-A0E8-49F5-B991-7C7FD555ADE2}" type="datetimeFigureOut">
              <a:rPr lang="zh-CN" altLang="en-US"/>
              <a:pPr/>
              <a:t>2017/9/14</a:t>
            </a:fld>
            <a:endParaRPr lang="zh-CN" altLang="en-US"/>
          </a:p>
        </p:txBody>
      </p:sp>
      <p:sp>
        <p:nvSpPr>
          <p:cNvPr id="8" name="Footer Placeholder 4"/>
          <p:cNvSpPr>
            <a:spLocks noGrp="1"/>
          </p:cNvSpPr>
          <p:nvPr>
            <p:ph type="ftr" sz="quarter" idx="11"/>
          </p:nvPr>
        </p:nvSpPr>
        <p:spPr/>
        <p:txBody>
          <a:bodyPr/>
          <a:lstStyle>
            <a:lvl1pPr>
              <a:defRPr/>
            </a:lvl1pPr>
          </a:lstStyle>
          <a:p>
            <a:endParaRPr lang="zh-CN" altLang="en-US"/>
          </a:p>
        </p:txBody>
      </p:sp>
      <p:sp>
        <p:nvSpPr>
          <p:cNvPr id="9" name="Slide Number Placeholder 5"/>
          <p:cNvSpPr>
            <a:spLocks noGrp="1"/>
          </p:cNvSpPr>
          <p:nvPr>
            <p:ph type="sldNum" sz="quarter" idx="12"/>
          </p:nvPr>
        </p:nvSpPr>
        <p:spPr/>
        <p:txBody>
          <a:bodyPr/>
          <a:lstStyle>
            <a:lvl1pPr>
              <a:defRPr/>
            </a:lvl1pPr>
          </a:lstStyle>
          <a:p>
            <a:fld id="{E6E0AC8C-B0EA-4588-9157-3DBBABD8BA71}" type="slidenum">
              <a:rPr lang="zh-CN" altLang="en-US"/>
              <a:pPr/>
              <a:t>‹#›</a:t>
            </a:fld>
            <a:endParaRPr lang="zh-CN" altLang="en-US"/>
          </a:p>
        </p:txBody>
      </p:sp>
    </p:spTree>
    <p:extLst>
      <p:ext uri="{BB962C8B-B14F-4D97-AF65-F5344CB8AC3E}">
        <p14:creationId xmlns:p14="http://schemas.microsoft.com/office/powerpoint/2010/main" val="22565313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3"/>
          <p:cNvSpPr>
            <a:spLocks noGrp="1"/>
          </p:cNvSpPr>
          <p:nvPr>
            <p:ph type="dt" sz="half" idx="10"/>
          </p:nvPr>
        </p:nvSpPr>
        <p:spPr/>
        <p:txBody>
          <a:bodyPr/>
          <a:lstStyle>
            <a:lvl1pPr>
              <a:defRPr/>
            </a:lvl1pPr>
          </a:lstStyle>
          <a:p>
            <a:fld id="{5B93CCEC-2C80-4FA5-8C2C-312BB00014D4}" type="datetimeFigureOut">
              <a:rPr lang="zh-CN" altLang="en-US"/>
              <a:pPr/>
              <a:t>2017/9/14</a:t>
            </a:fld>
            <a:endParaRPr lang="zh-CN" altLang="en-US"/>
          </a:p>
        </p:txBody>
      </p:sp>
      <p:sp>
        <p:nvSpPr>
          <p:cNvPr id="4" name="Footer Placeholder 4"/>
          <p:cNvSpPr>
            <a:spLocks noGrp="1"/>
          </p:cNvSpPr>
          <p:nvPr>
            <p:ph type="ftr" sz="quarter" idx="11"/>
          </p:nvPr>
        </p:nvSpPr>
        <p:spPr/>
        <p:txBody>
          <a:bodyPr/>
          <a:lstStyle>
            <a:lvl1pPr>
              <a:defRPr/>
            </a:lvl1pPr>
          </a:lstStyle>
          <a:p>
            <a:endParaRPr lang="zh-CN" altLang="en-US"/>
          </a:p>
        </p:txBody>
      </p:sp>
      <p:sp>
        <p:nvSpPr>
          <p:cNvPr id="5" name="Slide Number Placeholder 5"/>
          <p:cNvSpPr>
            <a:spLocks noGrp="1"/>
          </p:cNvSpPr>
          <p:nvPr>
            <p:ph type="sldNum" sz="quarter" idx="12"/>
          </p:nvPr>
        </p:nvSpPr>
        <p:spPr/>
        <p:txBody>
          <a:bodyPr/>
          <a:lstStyle>
            <a:lvl1pPr>
              <a:defRPr/>
            </a:lvl1pPr>
          </a:lstStyle>
          <a:p>
            <a:fld id="{705A7168-9A34-41D7-8AB4-4CDD3104545C}" type="slidenum">
              <a:rPr lang="zh-CN" altLang="en-US"/>
              <a:pPr/>
              <a:t>‹#›</a:t>
            </a:fld>
            <a:endParaRPr lang="zh-CN" altLang="en-US"/>
          </a:p>
        </p:txBody>
      </p:sp>
    </p:spTree>
    <p:extLst>
      <p:ext uri="{BB962C8B-B14F-4D97-AF65-F5344CB8AC3E}">
        <p14:creationId xmlns:p14="http://schemas.microsoft.com/office/powerpoint/2010/main" val="132406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132EFF4-86A2-43AA-AAD4-D0E9BAD8D469}" type="datetimeFigureOut">
              <a:rPr lang="en-GB" smtClean="0"/>
              <a:t>14/09/2017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4FEAC5-E3C3-4D6A-8DC0-D7EDCB300AA7}" type="slidenum">
              <a:rPr lang="en-GB" smtClean="0"/>
              <a:t>‹#›</a:t>
            </a:fld>
            <a:endParaRPr lang="en-GB"/>
          </a:p>
        </p:txBody>
      </p:sp>
    </p:spTree>
    <p:extLst>
      <p:ext uri="{BB962C8B-B14F-4D97-AF65-F5344CB8AC3E}">
        <p14:creationId xmlns:p14="http://schemas.microsoft.com/office/powerpoint/2010/main" val="9471342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33C35C1-C731-4099-9955-F1C83A00BFB9}" type="datetimeFigureOut">
              <a:rPr lang="zh-CN" altLang="en-US"/>
              <a:pPr/>
              <a:t>2017/9/14</a:t>
            </a:fld>
            <a:endParaRPr lang="zh-CN" altLang="en-US"/>
          </a:p>
        </p:txBody>
      </p:sp>
      <p:sp>
        <p:nvSpPr>
          <p:cNvPr id="3" name="Footer Placeholder 4"/>
          <p:cNvSpPr>
            <a:spLocks noGrp="1"/>
          </p:cNvSpPr>
          <p:nvPr>
            <p:ph type="ftr" sz="quarter" idx="11"/>
          </p:nvPr>
        </p:nvSpPr>
        <p:spPr/>
        <p:txBody>
          <a:bodyPr/>
          <a:lstStyle>
            <a:lvl1pPr>
              <a:defRPr/>
            </a:lvl1pPr>
          </a:lstStyle>
          <a:p>
            <a:endParaRPr lang="zh-CN" altLang="en-US"/>
          </a:p>
        </p:txBody>
      </p:sp>
      <p:sp>
        <p:nvSpPr>
          <p:cNvPr id="4" name="Slide Number Placeholder 5"/>
          <p:cNvSpPr>
            <a:spLocks noGrp="1"/>
          </p:cNvSpPr>
          <p:nvPr>
            <p:ph type="sldNum" sz="quarter" idx="12"/>
          </p:nvPr>
        </p:nvSpPr>
        <p:spPr/>
        <p:txBody>
          <a:bodyPr/>
          <a:lstStyle>
            <a:lvl1pPr>
              <a:defRPr/>
            </a:lvl1pPr>
          </a:lstStyle>
          <a:p>
            <a:fld id="{776B5C0A-136B-45D9-93D0-12ED9096FCB9}" type="slidenum">
              <a:rPr lang="zh-CN" altLang="en-US"/>
              <a:pPr/>
              <a:t>‹#›</a:t>
            </a:fld>
            <a:endParaRPr lang="zh-CN" altLang="en-US"/>
          </a:p>
        </p:txBody>
      </p:sp>
    </p:spTree>
    <p:extLst>
      <p:ext uri="{BB962C8B-B14F-4D97-AF65-F5344CB8AC3E}">
        <p14:creationId xmlns:p14="http://schemas.microsoft.com/office/powerpoint/2010/main" val="6684984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3"/>
          <p:cNvSpPr>
            <a:spLocks noGrp="1"/>
          </p:cNvSpPr>
          <p:nvPr>
            <p:ph type="dt" sz="half" idx="10"/>
          </p:nvPr>
        </p:nvSpPr>
        <p:spPr/>
        <p:txBody>
          <a:bodyPr/>
          <a:lstStyle>
            <a:lvl1pPr>
              <a:defRPr/>
            </a:lvl1pPr>
          </a:lstStyle>
          <a:p>
            <a:fld id="{151F26FE-B569-401B-A139-42BCC296ED8C}" type="datetimeFigureOut">
              <a:rPr lang="zh-CN" altLang="en-US"/>
              <a:pPr/>
              <a:t>2017/9/14</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26E96EC8-FF9C-45EF-908C-70EA7FCF9091}" type="slidenum">
              <a:rPr lang="zh-CN" altLang="en-US"/>
              <a:pPr/>
              <a:t>‹#›</a:t>
            </a:fld>
            <a:endParaRPr lang="zh-CN" altLang="en-US"/>
          </a:p>
        </p:txBody>
      </p:sp>
    </p:spTree>
    <p:extLst>
      <p:ext uri="{BB962C8B-B14F-4D97-AF65-F5344CB8AC3E}">
        <p14:creationId xmlns:p14="http://schemas.microsoft.com/office/powerpoint/2010/main" val="24135979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3"/>
          <p:cNvSpPr>
            <a:spLocks noGrp="1"/>
          </p:cNvSpPr>
          <p:nvPr>
            <p:ph type="dt" sz="half" idx="10"/>
          </p:nvPr>
        </p:nvSpPr>
        <p:spPr/>
        <p:txBody>
          <a:bodyPr/>
          <a:lstStyle>
            <a:lvl1pPr>
              <a:defRPr/>
            </a:lvl1pPr>
          </a:lstStyle>
          <a:p>
            <a:fld id="{224B68FB-4626-489D-A9F1-59A090EC5849}" type="datetimeFigureOut">
              <a:rPr lang="zh-CN" altLang="en-US"/>
              <a:pPr/>
              <a:t>2017/9/14</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92DB66FF-4B15-46C5-8435-DBF5BDD19210}" type="slidenum">
              <a:rPr lang="zh-CN" altLang="en-US"/>
              <a:pPr/>
              <a:t>‹#›</a:t>
            </a:fld>
            <a:endParaRPr lang="zh-CN" altLang="en-US"/>
          </a:p>
        </p:txBody>
      </p:sp>
    </p:spTree>
    <p:extLst>
      <p:ext uri="{BB962C8B-B14F-4D97-AF65-F5344CB8AC3E}">
        <p14:creationId xmlns:p14="http://schemas.microsoft.com/office/powerpoint/2010/main" val="35616843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fld id="{30E585BE-7B4E-46E8-BD69-42CC1FC10053}" type="datetimeFigureOut">
              <a:rPr lang="zh-CN" altLang="en-US"/>
              <a:pPr/>
              <a:t>2017/9/14</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67151524-D8A0-4809-924C-929D9A5A7C60}" type="slidenum">
              <a:rPr lang="zh-CN" altLang="en-US"/>
              <a:pPr/>
              <a:t>‹#›</a:t>
            </a:fld>
            <a:endParaRPr lang="zh-CN" altLang="en-US"/>
          </a:p>
        </p:txBody>
      </p:sp>
    </p:spTree>
    <p:extLst>
      <p:ext uri="{BB962C8B-B14F-4D97-AF65-F5344CB8AC3E}">
        <p14:creationId xmlns:p14="http://schemas.microsoft.com/office/powerpoint/2010/main" val="21660898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fld id="{088A6225-4880-43AF-8B33-F5E2CD889C8E}" type="datetimeFigureOut">
              <a:rPr lang="zh-CN" altLang="en-US"/>
              <a:pPr/>
              <a:t>2017/9/14</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395ABAD6-57F9-4953-B3E7-9E8A9428CCC8}" type="slidenum">
              <a:rPr lang="zh-CN" altLang="en-US"/>
              <a:pPr/>
              <a:t>‹#›</a:t>
            </a:fld>
            <a:endParaRPr lang="zh-CN" altLang="en-US"/>
          </a:p>
        </p:txBody>
      </p:sp>
    </p:spTree>
    <p:extLst>
      <p:ext uri="{BB962C8B-B14F-4D97-AF65-F5344CB8AC3E}">
        <p14:creationId xmlns:p14="http://schemas.microsoft.com/office/powerpoint/2010/main" val="2299892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132EFF4-86A2-43AA-AAD4-D0E9BAD8D469}" type="datetimeFigureOut">
              <a:rPr lang="en-GB" smtClean="0"/>
              <a:t>14/09/2017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4FEAC5-E3C3-4D6A-8DC0-D7EDCB300AA7}" type="slidenum">
              <a:rPr lang="en-GB" smtClean="0"/>
              <a:t>‹#›</a:t>
            </a:fld>
            <a:endParaRPr lang="en-GB"/>
          </a:p>
        </p:txBody>
      </p:sp>
    </p:spTree>
    <p:extLst>
      <p:ext uri="{BB962C8B-B14F-4D97-AF65-F5344CB8AC3E}">
        <p14:creationId xmlns:p14="http://schemas.microsoft.com/office/powerpoint/2010/main" val="3433506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132EFF4-86A2-43AA-AAD4-D0E9BAD8D469}" type="datetimeFigureOut">
              <a:rPr lang="en-GB" smtClean="0"/>
              <a:t>14/09/2017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4FEAC5-E3C3-4D6A-8DC0-D7EDCB300AA7}" type="slidenum">
              <a:rPr lang="en-GB" smtClean="0"/>
              <a:t>‹#›</a:t>
            </a:fld>
            <a:endParaRPr lang="en-GB"/>
          </a:p>
        </p:txBody>
      </p:sp>
    </p:spTree>
    <p:extLst>
      <p:ext uri="{BB962C8B-B14F-4D97-AF65-F5344CB8AC3E}">
        <p14:creationId xmlns:p14="http://schemas.microsoft.com/office/powerpoint/2010/main" val="3469526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32EFF4-86A2-43AA-AAD4-D0E9BAD8D469}" type="datetimeFigureOut">
              <a:rPr lang="en-GB" smtClean="0"/>
              <a:t>14/09/2017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4FEAC5-E3C3-4D6A-8DC0-D7EDCB300AA7}" type="slidenum">
              <a:rPr lang="en-GB" smtClean="0"/>
              <a:t>‹#›</a:t>
            </a:fld>
            <a:endParaRPr lang="en-GB"/>
          </a:p>
        </p:txBody>
      </p:sp>
    </p:spTree>
    <p:extLst>
      <p:ext uri="{BB962C8B-B14F-4D97-AF65-F5344CB8AC3E}">
        <p14:creationId xmlns:p14="http://schemas.microsoft.com/office/powerpoint/2010/main" val="2040472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32EFF4-86A2-43AA-AAD4-D0E9BAD8D469}" type="datetimeFigureOut">
              <a:rPr lang="en-GB" smtClean="0"/>
              <a:t>14/09/2017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4FEAC5-E3C3-4D6A-8DC0-D7EDCB300AA7}" type="slidenum">
              <a:rPr lang="en-GB" smtClean="0"/>
              <a:t>‹#›</a:t>
            </a:fld>
            <a:endParaRPr lang="en-GB"/>
          </a:p>
        </p:txBody>
      </p:sp>
    </p:spTree>
    <p:extLst>
      <p:ext uri="{BB962C8B-B14F-4D97-AF65-F5344CB8AC3E}">
        <p14:creationId xmlns:p14="http://schemas.microsoft.com/office/powerpoint/2010/main" val="356926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32EFF4-86A2-43AA-AAD4-D0E9BAD8D469}" type="datetimeFigureOut">
              <a:rPr lang="en-GB" smtClean="0"/>
              <a:t>14/09/2017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4FEAC5-E3C3-4D6A-8DC0-D7EDCB300AA7}" type="slidenum">
              <a:rPr lang="en-GB" smtClean="0"/>
              <a:t>‹#›</a:t>
            </a:fld>
            <a:endParaRPr lang="en-GB"/>
          </a:p>
        </p:txBody>
      </p:sp>
    </p:spTree>
    <p:extLst>
      <p:ext uri="{BB962C8B-B14F-4D97-AF65-F5344CB8AC3E}">
        <p14:creationId xmlns:p14="http://schemas.microsoft.com/office/powerpoint/2010/main" val="574482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ahoma" panose="020B0604030504040204" pitchFamily="34" charset="0"/>
              </a:defRPr>
            </a:lvl1pPr>
          </a:lstStyle>
          <a:p>
            <a:fld id="{0132EFF4-86A2-43AA-AAD4-D0E9BAD8D469}" type="datetimeFigureOut">
              <a:rPr lang="en-GB" smtClean="0"/>
              <a:pPr/>
              <a:t>14/09/2017</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ahoma" panose="020B0604030504040204" pitchFamily="34" charset="0"/>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ahoma" panose="020B0604030504040204" pitchFamily="34" charset="0"/>
              </a:defRPr>
            </a:lvl1pPr>
          </a:lstStyle>
          <a:p>
            <a:fld id="{654FEAC5-E3C3-4D6A-8DC0-D7EDCB300AA7}" type="slidenum">
              <a:rPr lang="en-GB" smtClean="0"/>
              <a:pPr/>
              <a:t>‹#›</a:t>
            </a:fld>
            <a:endParaRPr lang="en-GB" dirty="0"/>
          </a:p>
        </p:txBody>
      </p:sp>
    </p:spTree>
    <p:extLst>
      <p:ext uri="{BB962C8B-B14F-4D97-AF65-F5344CB8AC3E}">
        <p14:creationId xmlns:p14="http://schemas.microsoft.com/office/powerpoint/2010/main" val="1025866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3D1C197-09F6-40E2-A325-DF0413E053E3}" type="datetimeFigureOut">
              <a:rPr lang="en-GB">
                <a:solidFill>
                  <a:prstClr val="black">
                    <a:tint val="75000"/>
                  </a:prstClr>
                </a:solidFill>
              </a:rPr>
              <a:pPr>
                <a:defRPr/>
              </a:pPr>
              <a:t>14/09/2017</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04D7586-F123-4B59-AF89-138017A4809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91254912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3D1C197-09F6-40E2-A325-DF0413E053E3}" type="datetimeFigureOut">
              <a:rPr lang="en-GB">
                <a:solidFill>
                  <a:prstClr val="black">
                    <a:tint val="75000"/>
                  </a:prstClr>
                </a:solidFill>
              </a:rPr>
              <a:pPr>
                <a:defRPr/>
              </a:pPr>
              <a:t>14/09/2017</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04D7586-F123-4B59-AF89-138017A4809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834510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zh-CN"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fontAlgn="base">
              <a:spcBef>
                <a:spcPct val="0"/>
              </a:spcBef>
              <a:spcAft>
                <a:spcPct val="0"/>
              </a:spcAft>
            </a:pPr>
            <a:fld id="{DE1A33B9-A38A-435B-AFD4-0A400FE1F219}" type="datetimeFigureOut">
              <a:rPr lang="zh-CN" altLang="en-US"/>
              <a:pPr fontAlgn="base">
                <a:spcBef>
                  <a:spcPct val="0"/>
                </a:spcBef>
                <a:spcAft>
                  <a:spcPct val="0"/>
                </a:spcAft>
              </a:pPr>
              <a:t>2017/9/14</a:t>
            </a:fld>
            <a:endParaRPr lang="zh-CN" alt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fontAlgn="base">
              <a:spcBef>
                <a:spcPct val="0"/>
              </a:spcBef>
              <a:spcAft>
                <a:spcPct val="0"/>
              </a:spcAft>
            </a:pPr>
            <a:endParaRPr lang="zh-CN" alt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3A52F4E0-F7CB-44F7-A1A7-C2D440C00D70}" type="slidenum">
              <a:rPr lang="zh-CN" altLang="en-US"/>
              <a:pPr fontAlgn="base">
                <a:spcBef>
                  <a:spcPct val="0"/>
                </a:spcBef>
                <a:spcAft>
                  <a:spcPct val="0"/>
                </a:spcAft>
              </a:pPr>
              <a:t>‹#›</a:t>
            </a:fld>
            <a:endParaRPr lang="zh-CN" altLang="en-US"/>
          </a:p>
        </p:txBody>
      </p:sp>
    </p:spTree>
    <p:extLst>
      <p:ext uri="{BB962C8B-B14F-4D97-AF65-F5344CB8AC3E}">
        <p14:creationId xmlns:p14="http://schemas.microsoft.com/office/powerpoint/2010/main" val="73599106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kern="1200">
          <a:solidFill>
            <a:schemeClr val="tx1"/>
          </a:solidFill>
          <a:latin typeface="+mj-lt"/>
          <a:ea typeface="SimSun" panose="02010600030101010101" pitchFamily="2" charset="-122"/>
          <a:cs typeface="+mj-cs"/>
        </a:defRPr>
      </a:lvl1pPr>
      <a:lvl2pPr algn="ctr" rtl="0" eaLnBrk="0" fontAlgn="base" hangingPunct="0">
        <a:spcBef>
          <a:spcPct val="0"/>
        </a:spcBef>
        <a:spcAft>
          <a:spcPct val="0"/>
        </a:spcAft>
        <a:defRPr sz="4400">
          <a:solidFill>
            <a:schemeClr val="tx1"/>
          </a:solidFill>
          <a:latin typeface="Calibri" pitchFamily="34" charset="0"/>
          <a:ea typeface="SimSun" panose="02010600030101010101" pitchFamily="2" charset="-122"/>
        </a:defRPr>
      </a:lvl2pPr>
      <a:lvl3pPr algn="ctr" rtl="0" eaLnBrk="0" fontAlgn="base" hangingPunct="0">
        <a:spcBef>
          <a:spcPct val="0"/>
        </a:spcBef>
        <a:spcAft>
          <a:spcPct val="0"/>
        </a:spcAft>
        <a:defRPr sz="4400">
          <a:solidFill>
            <a:schemeClr val="tx1"/>
          </a:solidFill>
          <a:latin typeface="Calibri" pitchFamily="34" charset="0"/>
          <a:ea typeface="SimSun" panose="02010600030101010101" pitchFamily="2" charset="-122"/>
        </a:defRPr>
      </a:lvl3pPr>
      <a:lvl4pPr algn="ctr" rtl="0" eaLnBrk="0" fontAlgn="base" hangingPunct="0">
        <a:spcBef>
          <a:spcPct val="0"/>
        </a:spcBef>
        <a:spcAft>
          <a:spcPct val="0"/>
        </a:spcAft>
        <a:defRPr sz="4400">
          <a:solidFill>
            <a:schemeClr val="tx1"/>
          </a:solidFill>
          <a:latin typeface="Calibri" pitchFamily="34" charset="0"/>
          <a:ea typeface="SimSun" panose="02010600030101010101" pitchFamily="2" charset="-122"/>
        </a:defRPr>
      </a:lvl4pPr>
      <a:lvl5pPr algn="ctr" rtl="0" eaLnBrk="0" fontAlgn="base" hangingPunct="0">
        <a:spcBef>
          <a:spcPct val="0"/>
        </a:spcBef>
        <a:spcAft>
          <a:spcPct val="0"/>
        </a:spcAft>
        <a:defRPr sz="4400">
          <a:solidFill>
            <a:schemeClr val="tx1"/>
          </a:solidFill>
          <a:latin typeface="Calibri" pitchFamily="34" charset="0"/>
          <a:ea typeface="SimSun" panose="02010600030101010101"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SimSun" panose="02010600030101010101" pitchFamily="2"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1.bin"/><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981200" y="0"/>
            <a:ext cx="8229600" cy="1125538"/>
          </a:xfrm>
        </p:spPr>
        <p:txBody>
          <a:bodyPr/>
          <a:lstStyle/>
          <a:p>
            <a:r>
              <a:rPr lang="en-GB" smtClean="0"/>
              <a:t>Optical isomers are:</a:t>
            </a:r>
          </a:p>
        </p:txBody>
      </p:sp>
      <p:sp>
        <p:nvSpPr>
          <p:cNvPr id="3" name="Content Placeholder 2"/>
          <p:cNvSpPr>
            <a:spLocks noGrp="1"/>
          </p:cNvSpPr>
          <p:nvPr>
            <p:ph idx="1"/>
          </p:nvPr>
        </p:nvSpPr>
        <p:spPr/>
        <p:txBody>
          <a:bodyPr>
            <a:normAutofit lnSpcReduction="10000"/>
          </a:bodyPr>
          <a:lstStyle/>
          <a:p>
            <a:pPr>
              <a:lnSpc>
                <a:spcPct val="80000"/>
              </a:lnSpc>
            </a:pPr>
            <a:r>
              <a:rPr lang="en-GB" sz="3000"/>
              <a:t>Mirror images;</a:t>
            </a:r>
          </a:p>
          <a:p>
            <a:pPr>
              <a:lnSpc>
                <a:spcPct val="80000"/>
              </a:lnSpc>
            </a:pPr>
            <a:r>
              <a:rPr lang="en-GB" sz="3000"/>
              <a:t>Non superimposable;</a:t>
            </a:r>
          </a:p>
          <a:p>
            <a:pPr>
              <a:lnSpc>
                <a:spcPct val="80000"/>
              </a:lnSpc>
            </a:pPr>
            <a:r>
              <a:rPr lang="en-GB" sz="3000"/>
              <a:t>Chiral*;</a:t>
            </a:r>
          </a:p>
          <a:p>
            <a:pPr>
              <a:lnSpc>
                <a:spcPct val="80000"/>
              </a:lnSpc>
            </a:pPr>
            <a:r>
              <a:rPr lang="en-GB" sz="3000"/>
              <a:t>Exclusive to </a:t>
            </a:r>
            <a:r>
              <a:rPr lang="en-GB" sz="3000" b="1"/>
              <a:t>asymmetrical</a:t>
            </a:r>
            <a:r>
              <a:rPr lang="en-GB" sz="3000"/>
              <a:t> compounds;</a:t>
            </a:r>
          </a:p>
          <a:p>
            <a:pPr>
              <a:lnSpc>
                <a:spcPct val="80000"/>
              </a:lnSpc>
            </a:pPr>
            <a:r>
              <a:rPr lang="en-GB" sz="3000"/>
              <a:t>No plane of symmetry;</a:t>
            </a:r>
          </a:p>
          <a:p>
            <a:pPr>
              <a:lnSpc>
                <a:spcPct val="80000"/>
              </a:lnSpc>
            </a:pPr>
            <a:r>
              <a:rPr lang="en-GB" sz="3000"/>
              <a:t>Simplest example has 4 different groups attached to a central carbon atom;</a:t>
            </a:r>
          </a:p>
          <a:p>
            <a:pPr>
              <a:lnSpc>
                <a:spcPct val="80000"/>
              </a:lnSpc>
            </a:pPr>
            <a:r>
              <a:rPr lang="en-GB" sz="3000"/>
              <a:t>This carbon atom is known as the </a:t>
            </a:r>
            <a:r>
              <a:rPr lang="en-GB" sz="3000" b="1"/>
              <a:t>chiral centre</a:t>
            </a:r>
            <a:r>
              <a:rPr lang="en-GB" sz="3000"/>
              <a:t>;</a:t>
            </a:r>
          </a:p>
          <a:p>
            <a:pPr>
              <a:lnSpc>
                <a:spcPct val="80000"/>
              </a:lnSpc>
            </a:pPr>
            <a:r>
              <a:rPr lang="en-GB" sz="3000"/>
              <a:t>Referred to as </a:t>
            </a:r>
            <a:r>
              <a:rPr lang="en-GB" sz="3000" b="1"/>
              <a:t>enantimers</a:t>
            </a:r>
            <a:r>
              <a:rPr lang="en-GB" sz="3000"/>
              <a:t>;</a:t>
            </a:r>
          </a:p>
          <a:p>
            <a:pPr>
              <a:lnSpc>
                <a:spcPct val="80000"/>
              </a:lnSpc>
            </a:pPr>
            <a:r>
              <a:rPr lang="en-GB" sz="3000"/>
              <a:t>Optically active.</a:t>
            </a:r>
          </a:p>
          <a:p>
            <a:pPr>
              <a:lnSpc>
                <a:spcPct val="80000"/>
              </a:lnSpc>
              <a:buFont typeface="Arial" charset="0"/>
              <a:buNone/>
            </a:pPr>
            <a:r>
              <a:rPr lang="en-GB" sz="3000"/>
              <a:t>* Chiral means hand in greek*</a:t>
            </a:r>
          </a:p>
          <a:p>
            <a:pPr>
              <a:lnSpc>
                <a:spcPct val="80000"/>
              </a:lnSpc>
            </a:pPr>
            <a:endParaRPr lang="en-GB" sz="3000"/>
          </a:p>
        </p:txBody>
      </p:sp>
      <p:pic>
        <p:nvPicPr>
          <p:cNvPr id="15363" name="Picture 6" descr="http://nai.nasa.gov/library/images/news_articles/159_1.jpg"/>
          <p:cNvPicPr>
            <a:picLocks noChangeAspect="1" noChangeArrowheads="1"/>
          </p:cNvPicPr>
          <p:nvPr/>
        </p:nvPicPr>
        <p:blipFill>
          <a:blip r:embed="rId2" cstate="print"/>
          <a:srcRect/>
          <a:stretch>
            <a:fillRect/>
          </a:stretch>
        </p:blipFill>
        <p:spPr bwMode="auto">
          <a:xfrm>
            <a:off x="7689850" y="935346"/>
            <a:ext cx="3892550" cy="2112963"/>
          </a:xfrm>
          <a:prstGeom prst="rect">
            <a:avLst/>
          </a:prstGeom>
          <a:noFill/>
          <a:ln w="9525">
            <a:noFill/>
            <a:miter lim="800000"/>
            <a:headEnd/>
            <a:tailEnd/>
          </a:ln>
        </p:spPr>
      </p:pic>
    </p:spTree>
    <p:extLst>
      <p:ext uri="{BB962C8B-B14F-4D97-AF65-F5344CB8AC3E}">
        <p14:creationId xmlns:p14="http://schemas.microsoft.com/office/powerpoint/2010/main" val="1791150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45661"/>
            <a:ext cx="10972800" cy="5880504"/>
          </a:xfrm>
        </p:spPr>
        <p:txBody>
          <a:bodyPr/>
          <a:lstStyle/>
          <a:p>
            <a:pPr marL="0" indent="0" algn="ctr">
              <a:buNone/>
            </a:pPr>
            <a:r>
              <a:rPr lang="en-GB" b="1" u="sng" dirty="0" smtClean="0"/>
              <a:t>Question</a:t>
            </a:r>
          </a:p>
          <a:p>
            <a:pPr marL="0" indent="0">
              <a:buNone/>
            </a:pPr>
            <a:r>
              <a:rPr lang="en-GB" dirty="0" smtClean="0"/>
              <a:t>Lactic acid, 2-hydroxypropanoic acid, is a compound found in sour milk and in muscles.</a:t>
            </a:r>
          </a:p>
          <a:p>
            <a:pPr marL="0" indent="0">
              <a:buNone/>
            </a:pPr>
            <a:r>
              <a:rPr lang="en-GB" dirty="0" smtClean="0"/>
              <a:t>Explain why lactic acid is chiral. Indicate the feature involved on the structure below. (3 marks)</a:t>
            </a:r>
            <a:endParaRPr lang="en-GB" dirty="0"/>
          </a:p>
        </p:txBody>
      </p:sp>
      <p:pic>
        <p:nvPicPr>
          <p:cNvPr id="4" name="Picture 3"/>
          <p:cNvPicPr>
            <a:picLocks noChangeAspect="1"/>
          </p:cNvPicPr>
          <p:nvPr/>
        </p:nvPicPr>
        <p:blipFill>
          <a:blip r:embed="rId2"/>
          <a:stretch>
            <a:fillRect/>
          </a:stretch>
        </p:blipFill>
        <p:spPr>
          <a:xfrm>
            <a:off x="103139" y="3000375"/>
            <a:ext cx="3114675" cy="2686050"/>
          </a:xfrm>
          <a:prstGeom prst="rect">
            <a:avLst/>
          </a:prstGeom>
        </p:spPr>
      </p:pic>
      <p:sp>
        <p:nvSpPr>
          <p:cNvPr id="5" name="Oval 4"/>
          <p:cNvSpPr/>
          <p:nvPr/>
        </p:nvSpPr>
        <p:spPr>
          <a:xfrm>
            <a:off x="1023582" y="3671248"/>
            <a:ext cx="636894" cy="818865"/>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357349" y="3185913"/>
            <a:ext cx="7438030" cy="2246769"/>
          </a:xfrm>
          <a:prstGeom prst="rect">
            <a:avLst/>
          </a:prstGeom>
          <a:noFill/>
        </p:spPr>
        <p:txBody>
          <a:bodyPr wrap="square" rtlCol="0">
            <a:spAutoFit/>
          </a:bodyPr>
          <a:lstStyle/>
          <a:p>
            <a:r>
              <a:rPr lang="en-GB" sz="2800" dirty="0" smtClean="0">
                <a:solidFill>
                  <a:srgbClr val="FF0000"/>
                </a:solidFill>
                <a:latin typeface="Tahoma" panose="020B0604030504040204" pitchFamily="34" charset="0"/>
                <a:ea typeface="Tahoma" panose="020B0604030504040204" pitchFamily="34" charset="0"/>
                <a:cs typeface="Tahoma" panose="020B0604030504040204" pitchFamily="34" charset="0"/>
              </a:rPr>
              <a:t>It has an asymmetric carbon atom (circled) which has four different groups attached, so the molecule is non – superimposable on its mirror image </a:t>
            </a:r>
            <a:r>
              <a:rPr lang="en-GB" sz="28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(could also say that is 3D molecule with no plane of symmetry)</a:t>
            </a:r>
            <a:endParaRPr lang="en-GB" sz="28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0606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250" name="Rectangle 2"/>
          <p:cNvSpPr>
            <a:spLocks noGrp="1" noChangeArrowheads="1"/>
          </p:cNvSpPr>
          <p:nvPr>
            <p:ph type="title"/>
          </p:nvPr>
        </p:nvSpPr>
        <p:spPr>
          <a:xfrm>
            <a:off x="810904" y="19845"/>
            <a:ext cx="10515600" cy="1325563"/>
          </a:xfrm>
        </p:spPr>
        <p:txBody>
          <a:bodyPr/>
          <a:lstStyle/>
          <a:p>
            <a:pPr algn="ctr"/>
            <a:r>
              <a:rPr lang="en-GB" altLang="en-US" u="sng" dirty="0"/>
              <a:t>Light waves</a:t>
            </a:r>
          </a:p>
        </p:txBody>
      </p:sp>
      <p:pic>
        <p:nvPicPr>
          <p:cNvPr id="1077252" name="Picture 4" descr="PC14_gfx_slinky_transver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1275" y="4221163"/>
            <a:ext cx="6781800"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7253" name="AutoShape 5"/>
          <p:cNvSpPr>
            <a:spLocks noChangeArrowheads="1"/>
          </p:cNvSpPr>
          <p:nvPr/>
        </p:nvSpPr>
        <p:spPr bwMode="auto">
          <a:xfrm rot="5400000">
            <a:off x="3385344" y="5850731"/>
            <a:ext cx="857250" cy="300038"/>
          </a:xfrm>
          <a:prstGeom prst="rightArrow">
            <a:avLst>
              <a:gd name="adj1" fmla="val 55778"/>
              <a:gd name="adj2" fmla="val 109193"/>
            </a:avLst>
          </a:prstGeom>
          <a:solidFill>
            <a:srgbClr val="FF0000"/>
          </a:solidFill>
          <a:ln>
            <a:noFill/>
          </a:ln>
          <a:effectLst>
            <a:outerShdw dist="40161" dir="4293903" algn="ctr" rotWithShape="0">
              <a:srgbClr val="5F5F5F">
                <a:alpha val="50000"/>
              </a:srgbClr>
            </a:outerShdw>
          </a:effectLst>
          <a:extLst>
            <a:ext uri="{91240B29-F687-4F45-9708-019B960494DF}">
              <a14:hiddenLine xmlns:a14="http://schemas.microsoft.com/office/drawing/2010/main" w="25400">
                <a:solidFill>
                  <a:srgbClr val="4D4D4D"/>
                </a:solidFill>
                <a:miter lim="800000"/>
                <a:headEnd/>
                <a:tailEnd/>
              </a14:hiddenLine>
            </a:ext>
          </a:extLst>
        </p:spPr>
        <p:txBody>
          <a:bodyPr wrap="none" anchor="ctr"/>
          <a:lstStyle/>
          <a:p>
            <a:endParaRPr lang="en-GB" sz="2800" dirty="0">
              <a:latin typeface="Tahoma" panose="020B0604030504040204" pitchFamily="34" charset="0"/>
            </a:endParaRPr>
          </a:p>
        </p:txBody>
      </p:sp>
      <p:sp>
        <p:nvSpPr>
          <p:cNvPr id="1077254" name="AutoShape 6"/>
          <p:cNvSpPr>
            <a:spLocks noChangeArrowheads="1"/>
          </p:cNvSpPr>
          <p:nvPr/>
        </p:nvSpPr>
        <p:spPr bwMode="auto">
          <a:xfrm>
            <a:off x="5299075" y="5549900"/>
            <a:ext cx="1219200" cy="330200"/>
          </a:xfrm>
          <a:prstGeom prst="rightArrow">
            <a:avLst>
              <a:gd name="adj1" fmla="val 50000"/>
              <a:gd name="adj2" fmla="val 92308"/>
            </a:avLst>
          </a:prstGeom>
          <a:solidFill>
            <a:srgbClr val="10BC45"/>
          </a:solidFill>
          <a:ln>
            <a:noFill/>
          </a:ln>
          <a:effectLst>
            <a:outerShdw dist="40161" dir="4293903" algn="ctr" rotWithShape="0">
              <a:srgbClr val="5F5F5F">
                <a:alpha val="50000"/>
              </a:srgbClr>
            </a:outerShdw>
          </a:effectLst>
          <a:extLst>
            <a:ext uri="{91240B29-F687-4F45-9708-019B960494DF}">
              <a14:hiddenLine xmlns:a14="http://schemas.microsoft.com/office/drawing/2010/main" w="25400">
                <a:solidFill>
                  <a:srgbClr val="4D4D4D"/>
                </a:solidFill>
                <a:miter lim="800000"/>
                <a:headEnd/>
                <a:tailEnd/>
              </a14:hiddenLine>
            </a:ext>
          </a:extLst>
        </p:spPr>
        <p:txBody>
          <a:bodyPr wrap="none" anchor="ctr"/>
          <a:lstStyle/>
          <a:p>
            <a:endParaRPr lang="en-GB" sz="2800" dirty="0">
              <a:latin typeface="Tahoma" panose="020B0604030504040204" pitchFamily="34" charset="0"/>
            </a:endParaRPr>
          </a:p>
        </p:txBody>
      </p:sp>
      <p:sp>
        <p:nvSpPr>
          <p:cNvPr id="1077257" name="Text Box 9"/>
          <p:cNvSpPr txBox="1">
            <a:spLocks noChangeArrowheads="1"/>
          </p:cNvSpPr>
          <p:nvPr/>
        </p:nvSpPr>
        <p:spPr bwMode="auto">
          <a:xfrm>
            <a:off x="4254994" y="5915026"/>
            <a:ext cx="3312125" cy="82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lnSpc>
                <a:spcPct val="85000"/>
              </a:lnSpc>
              <a:spcBef>
                <a:spcPct val="0"/>
              </a:spcBef>
            </a:pPr>
            <a:r>
              <a:rPr lang="en-GB" altLang="en-US" sz="2800" b="1" dirty="0">
                <a:solidFill>
                  <a:srgbClr val="FF6600"/>
                </a:solidFill>
                <a:latin typeface="Tahoma" panose="020B0604030504040204" pitchFamily="34" charset="0"/>
              </a:rPr>
              <a:t>direction of wave</a:t>
            </a:r>
            <a:br>
              <a:rPr lang="en-GB" altLang="en-US" sz="2800" b="1" dirty="0">
                <a:solidFill>
                  <a:srgbClr val="FF6600"/>
                </a:solidFill>
                <a:latin typeface="Tahoma" panose="020B0604030504040204" pitchFamily="34" charset="0"/>
              </a:rPr>
            </a:br>
            <a:r>
              <a:rPr lang="en-GB" altLang="en-US" sz="2800" b="1" dirty="0">
                <a:solidFill>
                  <a:srgbClr val="FF6600"/>
                </a:solidFill>
                <a:latin typeface="Tahoma" panose="020B0604030504040204" pitchFamily="34" charset="0"/>
              </a:rPr>
              <a:t>propagation</a:t>
            </a:r>
          </a:p>
        </p:txBody>
      </p:sp>
      <p:sp>
        <p:nvSpPr>
          <p:cNvPr id="1077259" name="AutoShape 11"/>
          <p:cNvSpPr>
            <a:spLocks noChangeArrowheads="1"/>
          </p:cNvSpPr>
          <p:nvPr/>
        </p:nvSpPr>
        <p:spPr bwMode="auto">
          <a:xfrm rot="16200000">
            <a:off x="7264401" y="3795713"/>
            <a:ext cx="815975" cy="285750"/>
          </a:xfrm>
          <a:prstGeom prst="rightArrow">
            <a:avLst>
              <a:gd name="adj1" fmla="val 55778"/>
              <a:gd name="adj2" fmla="val 109132"/>
            </a:avLst>
          </a:prstGeom>
          <a:solidFill>
            <a:srgbClr val="FF0000"/>
          </a:solidFill>
          <a:ln>
            <a:noFill/>
          </a:ln>
          <a:effectLst>
            <a:outerShdw dist="40161" dir="4293903" algn="ctr" rotWithShape="0">
              <a:srgbClr val="5F5F5F">
                <a:alpha val="50000"/>
              </a:srgbClr>
            </a:outerShdw>
          </a:effectLst>
          <a:extLst>
            <a:ext uri="{91240B29-F687-4F45-9708-019B960494DF}">
              <a14:hiddenLine xmlns:a14="http://schemas.microsoft.com/office/drawing/2010/main" w="25400">
                <a:solidFill>
                  <a:srgbClr val="4D4D4D"/>
                </a:solidFill>
                <a:miter lim="800000"/>
                <a:headEnd/>
                <a:tailEnd/>
              </a14:hiddenLine>
            </a:ext>
          </a:extLst>
        </p:spPr>
        <p:txBody>
          <a:bodyPr wrap="none" anchor="ctr"/>
          <a:lstStyle/>
          <a:p>
            <a:endParaRPr lang="en-GB" sz="2800" dirty="0">
              <a:latin typeface="Tahoma" panose="020B0604030504040204" pitchFamily="34" charset="0"/>
            </a:endParaRPr>
          </a:p>
        </p:txBody>
      </p:sp>
      <p:sp>
        <p:nvSpPr>
          <p:cNvPr id="1077261" name="Text Box 13"/>
          <p:cNvSpPr txBox="1">
            <a:spLocks noChangeArrowheads="1"/>
          </p:cNvSpPr>
          <p:nvPr/>
        </p:nvSpPr>
        <p:spPr bwMode="auto">
          <a:xfrm>
            <a:off x="287883" y="2495532"/>
            <a:ext cx="768136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GB" altLang="en-US" sz="2800" dirty="0">
                <a:solidFill>
                  <a:srgbClr val="000066"/>
                </a:solidFill>
                <a:latin typeface="Tahoma" panose="020B0604030504040204" pitchFamily="34" charset="0"/>
                <a:sym typeface="Wingdings" panose="05000000000000000000" pitchFamily="2" charset="2"/>
              </a:rPr>
              <a:t>Transverse waves can be modelled by moving one end of a Slinky </a:t>
            </a:r>
            <a:r>
              <a:rPr lang="en-GB" altLang="en-US" sz="2800" dirty="0">
                <a:latin typeface="Tahoma" panose="020B0604030504040204" pitchFamily="34" charset="0"/>
                <a:sym typeface="Wingdings" panose="05000000000000000000" pitchFamily="2" charset="2"/>
              </a:rPr>
              <a:t>up and down</a:t>
            </a:r>
            <a:r>
              <a:rPr lang="en-GB" altLang="en-US" sz="2800" dirty="0">
                <a:solidFill>
                  <a:srgbClr val="000066"/>
                </a:solidFill>
                <a:latin typeface="Tahoma" panose="020B0604030504040204" pitchFamily="34" charset="0"/>
                <a:sym typeface="Wingdings" panose="05000000000000000000" pitchFamily="2" charset="2"/>
              </a:rPr>
              <a:t>. </a:t>
            </a:r>
          </a:p>
        </p:txBody>
      </p:sp>
      <p:sp>
        <p:nvSpPr>
          <p:cNvPr id="1077262" name="Text Box 14"/>
          <p:cNvSpPr txBox="1">
            <a:spLocks noChangeArrowheads="1"/>
          </p:cNvSpPr>
          <p:nvPr/>
        </p:nvSpPr>
        <p:spPr bwMode="auto">
          <a:xfrm>
            <a:off x="287883" y="1038693"/>
            <a:ext cx="750991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800" dirty="0">
                <a:latin typeface="Tahoma" panose="020B0604030504040204" pitchFamily="34" charset="0"/>
              </a:rPr>
              <a:t>Light can be considered as a series of </a:t>
            </a:r>
            <a:r>
              <a:rPr lang="en-GB" altLang="en-US" sz="2800" b="1" dirty="0">
                <a:latin typeface="Tahoma" panose="020B0604030504040204" pitchFamily="34" charset="0"/>
              </a:rPr>
              <a:t>transverse waves</a:t>
            </a:r>
            <a:r>
              <a:rPr lang="en-GB" altLang="en-US" sz="2800" dirty="0">
                <a:latin typeface="Tahoma" panose="020B0604030504040204" pitchFamily="34" charset="0"/>
              </a:rPr>
              <a:t>, oscillating at 90</a:t>
            </a:r>
            <a:r>
              <a:rPr lang="en-GB" altLang="en-US" sz="2800" dirty="0">
                <a:latin typeface="Tahoma" panose="020B0604030504040204" pitchFamily="34" charset="0"/>
                <a:cs typeface="Tahoma" panose="020B0604030504040204" pitchFamily="34" charset="0"/>
              </a:rPr>
              <a:t>° to the direction the light is moving. </a:t>
            </a:r>
          </a:p>
        </p:txBody>
      </p:sp>
      <p:graphicFrame>
        <p:nvGraphicFramePr>
          <p:cNvPr id="1077264" name="Object 16"/>
          <p:cNvGraphicFramePr>
            <a:graphicFrameLocks noGrp="1" noChangeAspect="1"/>
          </p:cNvGraphicFramePr>
          <p:nvPr>
            <p:ph idx="1"/>
          </p:nvPr>
        </p:nvGraphicFramePr>
        <p:xfrm>
          <a:off x="7797801" y="879476"/>
          <a:ext cx="2570163" cy="2570163"/>
        </p:xfrm>
        <a:graphic>
          <a:graphicData uri="http://schemas.openxmlformats.org/presentationml/2006/ole">
            <mc:AlternateContent xmlns:mc="http://schemas.openxmlformats.org/markup-compatibility/2006">
              <mc:Choice xmlns:v="urn:schemas-microsoft-com:vml" Requires="v">
                <p:oleObj spid="_x0000_s1042" r:id="rId5" imgW="1523874" imgH="1523874" progId="">
                  <p:embed/>
                </p:oleObj>
              </mc:Choice>
              <mc:Fallback>
                <p:oleObj r:id="rId5" imgW="1523874" imgH="1523874" progId="">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97801" y="879476"/>
                        <a:ext cx="2570163" cy="257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77266" name="AutoShape 18"/>
          <p:cNvSpPr>
            <a:spLocks noChangeArrowheads="1"/>
          </p:cNvSpPr>
          <p:nvPr/>
        </p:nvSpPr>
        <p:spPr bwMode="auto">
          <a:xfrm rot="5400000">
            <a:off x="7257257" y="5850732"/>
            <a:ext cx="857250" cy="300037"/>
          </a:xfrm>
          <a:prstGeom prst="rightArrow">
            <a:avLst>
              <a:gd name="adj1" fmla="val 55778"/>
              <a:gd name="adj2" fmla="val 109193"/>
            </a:avLst>
          </a:prstGeom>
          <a:solidFill>
            <a:srgbClr val="FF0000"/>
          </a:solidFill>
          <a:ln>
            <a:noFill/>
          </a:ln>
          <a:effectLst>
            <a:outerShdw dist="40161" dir="4293903" algn="ctr" rotWithShape="0">
              <a:srgbClr val="5F5F5F">
                <a:alpha val="50000"/>
              </a:srgbClr>
            </a:outerShdw>
          </a:effectLst>
          <a:extLst>
            <a:ext uri="{91240B29-F687-4F45-9708-019B960494DF}">
              <a14:hiddenLine xmlns:a14="http://schemas.microsoft.com/office/drawing/2010/main" w="25400">
                <a:solidFill>
                  <a:srgbClr val="4D4D4D"/>
                </a:solidFill>
                <a:miter lim="800000"/>
                <a:headEnd/>
                <a:tailEnd/>
              </a14:hiddenLine>
            </a:ext>
          </a:extLst>
        </p:spPr>
        <p:txBody>
          <a:bodyPr wrap="none" anchor="ctr"/>
          <a:lstStyle/>
          <a:p>
            <a:endParaRPr lang="en-GB" sz="2800" dirty="0">
              <a:latin typeface="Tahoma" panose="020B0604030504040204" pitchFamily="34" charset="0"/>
            </a:endParaRPr>
          </a:p>
        </p:txBody>
      </p:sp>
      <p:sp>
        <p:nvSpPr>
          <p:cNvPr id="1077267" name="AutoShape 19"/>
          <p:cNvSpPr>
            <a:spLocks noChangeArrowheads="1"/>
          </p:cNvSpPr>
          <p:nvPr/>
        </p:nvSpPr>
        <p:spPr bwMode="auto">
          <a:xfrm rot="16200000">
            <a:off x="3373438" y="3795713"/>
            <a:ext cx="815975" cy="285750"/>
          </a:xfrm>
          <a:prstGeom prst="rightArrow">
            <a:avLst>
              <a:gd name="adj1" fmla="val 55778"/>
              <a:gd name="adj2" fmla="val 109132"/>
            </a:avLst>
          </a:prstGeom>
          <a:solidFill>
            <a:srgbClr val="FF0000"/>
          </a:solidFill>
          <a:ln>
            <a:noFill/>
          </a:ln>
          <a:effectLst>
            <a:outerShdw dist="40161" dir="4293903" algn="ctr" rotWithShape="0">
              <a:srgbClr val="5F5F5F">
                <a:alpha val="50000"/>
              </a:srgbClr>
            </a:outerShdw>
          </a:effectLst>
          <a:extLst>
            <a:ext uri="{91240B29-F687-4F45-9708-019B960494DF}">
              <a14:hiddenLine xmlns:a14="http://schemas.microsoft.com/office/drawing/2010/main" w="25400">
                <a:solidFill>
                  <a:srgbClr val="4D4D4D"/>
                </a:solidFill>
                <a:miter lim="800000"/>
                <a:headEnd/>
                <a:tailEnd/>
              </a14:hiddenLine>
            </a:ext>
          </a:extLst>
        </p:spPr>
        <p:txBody>
          <a:bodyPr wrap="none" anchor="ctr"/>
          <a:lstStyle/>
          <a:p>
            <a:endParaRPr lang="en-GB" sz="2800" dirty="0">
              <a:latin typeface="Tahoma" panose="020B0604030504040204" pitchFamily="34" charset="0"/>
            </a:endParaRPr>
          </a:p>
        </p:txBody>
      </p:sp>
    </p:spTree>
    <p:extLst>
      <p:ext uri="{BB962C8B-B14F-4D97-AF65-F5344CB8AC3E}">
        <p14:creationId xmlns:p14="http://schemas.microsoft.com/office/powerpoint/2010/main" val="2212772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8" name="Picture 28" descr="pol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714" y="3341688"/>
            <a:ext cx="1571625" cy="2762250"/>
          </a:xfrm>
          <a:prstGeom prst="rect">
            <a:avLst/>
          </a:prstGeom>
          <a:noFill/>
          <a:extLst>
            <a:ext uri="{909E8E84-426E-40DD-AFC4-6F175D3DCCD1}">
              <a14:hiddenFill xmlns:a14="http://schemas.microsoft.com/office/drawing/2010/main">
                <a:solidFill>
                  <a:srgbClr val="FFFFFF"/>
                </a:solidFill>
              </a14:hiddenFill>
            </a:ext>
          </a:extLst>
        </p:spPr>
      </p:pic>
      <p:sp>
        <p:nvSpPr>
          <p:cNvPr id="1024002" name="Rectangle 2"/>
          <p:cNvSpPr>
            <a:spLocks noGrp="1" noChangeArrowheads="1"/>
          </p:cNvSpPr>
          <p:nvPr>
            <p:ph type="title"/>
          </p:nvPr>
        </p:nvSpPr>
        <p:spPr>
          <a:xfrm>
            <a:off x="2362201" y="-298747"/>
            <a:ext cx="10515600" cy="1325563"/>
          </a:xfrm>
          <a:noFill/>
          <a:ln/>
        </p:spPr>
        <p:txBody>
          <a:bodyPr/>
          <a:lstStyle/>
          <a:p>
            <a:r>
              <a:rPr lang="en-GB" altLang="en-US" b="1" u="sng" dirty="0"/>
              <a:t>Optically active compounds</a:t>
            </a:r>
          </a:p>
        </p:txBody>
      </p:sp>
      <p:sp>
        <p:nvSpPr>
          <p:cNvPr id="1024003" name="Text Box 3"/>
          <p:cNvSpPr txBox="1">
            <a:spLocks noChangeArrowheads="1"/>
          </p:cNvSpPr>
          <p:nvPr/>
        </p:nvSpPr>
        <p:spPr bwMode="auto">
          <a:xfrm>
            <a:off x="198640" y="1620838"/>
            <a:ext cx="11765696"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600" dirty="0">
                <a:latin typeface="Tahoma" panose="020B0604030504040204" pitchFamily="34" charset="0"/>
              </a:rPr>
              <a:t>Optically active compounds exist as two isomers, known as </a:t>
            </a:r>
            <a:r>
              <a:rPr lang="en-GB" altLang="en-US" sz="2600" b="1" dirty="0">
                <a:solidFill>
                  <a:srgbClr val="FF6600"/>
                </a:solidFill>
                <a:latin typeface="Tahoma" panose="020B0604030504040204" pitchFamily="34" charset="0"/>
              </a:rPr>
              <a:t>enantiomers</a:t>
            </a:r>
            <a:r>
              <a:rPr lang="en-GB" altLang="en-US" sz="2600" dirty="0">
                <a:latin typeface="Tahoma" panose="020B0604030504040204" pitchFamily="34" charset="0"/>
              </a:rPr>
              <a:t>. </a:t>
            </a:r>
            <a:endParaRPr lang="en-GB" altLang="en-US" sz="2600" dirty="0" smtClean="0">
              <a:latin typeface="Tahoma" panose="020B0604030504040204" pitchFamily="34" charset="0"/>
            </a:endParaRPr>
          </a:p>
          <a:p>
            <a:r>
              <a:rPr lang="en-GB" altLang="en-US" sz="2600" dirty="0" smtClean="0">
                <a:latin typeface="Tahoma" panose="020B0604030504040204" pitchFamily="34" charset="0"/>
              </a:rPr>
              <a:t>One </a:t>
            </a:r>
            <a:r>
              <a:rPr lang="en-GB" altLang="en-US" sz="2600" dirty="0">
                <a:latin typeface="Tahoma" panose="020B0604030504040204" pitchFamily="34" charset="0"/>
              </a:rPr>
              <a:t>rotates the plane of polarized light </a:t>
            </a:r>
            <a:r>
              <a:rPr lang="en-GB" altLang="en-US" sz="2600" dirty="0" smtClean="0">
                <a:latin typeface="Tahoma" panose="020B0604030504040204" pitchFamily="34" charset="0"/>
              </a:rPr>
              <a:t>clockwise; d enantiomer (dextrorotatory), +. </a:t>
            </a:r>
            <a:r>
              <a:rPr lang="en-GB" altLang="en-US" sz="2600" dirty="0">
                <a:latin typeface="Tahoma" panose="020B0604030504040204" pitchFamily="34" charset="0"/>
              </a:rPr>
              <a:t>The other rotates the plane of polarized light </a:t>
            </a:r>
            <a:r>
              <a:rPr lang="en-GB" altLang="en-US" sz="2600" dirty="0" smtClean="0">
                <a:latin typeface="Tahoma" panose="020B0604030504040204" pitchFamily="34" charset="0"/>
              </a:rPr>
              <a:t>anticlockwise; l enantiomer (laevorotatory), -.</a:t>
            </a:r>
            <a:endParaRPr lang="en-GB" altLang="en-US" sz="2600" dirty="0">
              <a:latin typeface="Tahoma" panose="020B0604030504040204" pitchFamily="34" charset="0"/>
            </a:endParaRPr>
          </a:p>
        </p:txBody>
      </p:sp>
      <p:sp>
        <p:nvSpPr>
          <p:cNvPr id="1024012" name="Text Box 12"/>
          <p:cNvSpPr txBox="1">
            <a:spLocks noChangeArrowheads="1"/>
          </p:cNvSpPr>
          <p:nvPr/>
        </p:nvSpPr>
        <p:spPr bwMode="auto">
          <a:xfrm>
            <a:off x="4883150" y="6040438"/>
            <a:ext cx="24064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dirty="0">
                <a:solidFill>
                  <a:srgbClr val="FF6600"/>
                </a:solidFill>
                <a:latin typeface="Tahoma" panose="020B0604030504040204" pitchFamily="34" charset="0"/>
              </a:rPr>
              <a:t>polarized light</a:t>
            </a:r>
          </a:p>
        </p:txBody>
      </p:sp>
      <p:sp>
        <p:nvSpPr>
          <p:cNvPr id="1024014" name="Text Box 14"/>
          <p:cNvSpPr txBox="1">
            <a:spLocks noChangeArrowheads="1"/>
          </p:cNvSpPr>
          <p:nvPr/>
        </p:nvSpPr>
        <p:spPr bwMode="auto">
          <a:xfrm>
            <a:off x="2077053" y="6048741"/>
            <a:ext cx="24689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i="1" dirty="0">
                <a:solidFill>
                  <a:srgbClr val="FF6600"/>
                </a:solidFill>
                <a:latin typeface="Tahoma" panose="020B0604030504040204" pitchFamily="34" charset="0"/>
              </a:rPr>
              <a:t>l</a:t>
            </a:r>
            <a:r>
              <a:rPr lang="en-GB" altLang="en-US" sz="2400" b="1" dirty="0">
                <a:solidFill>
                  <a:srgbClr val="FF6600"/>
                </a:solidFill>
                <a:latin typeface="Tahoma" panose="020B0604030504040204" pitchFamily="34" charset="0"/>
              </a:rPr>
              <a:t> </a:t>
            </a:r>
            <a:r>
              <a:rPr lang="en-GB" altLang="en-US" sz="2400" b="1" dirty="0" smtClean="0">
                <a:solidFill>
                  <a:srgbClr val="FF6600"/>
                </a:solidFill>
                <a:latin typeface="Tahoma" panose="020B0604030504040204" pitchFamily="34" charset="0"/>
              </a:rPr>
              <a:t>enantiomer, -</a:t>
            </a:r>
            <a:endParaRPr lang="en-GB" altLang="en-US" sz="2400" b="1" dirty="0">
              <a:solidFill>
                <a:srgbClr val="FF6600"/>
              </a:solidFill>
              <a:latin typeface="Tahoma" panose="020B0604030504040204" pitchFamily="34" charset="0"/>
            </a:endParaRPr>
          </a:p>
        </p:txBody>
      </p:sp>
      <p:sp>
        <p:nvSpPr>
          <p:cNvPr id="1024016" name="Text Box 16"/>
          <p:cNvSpPr txBox="1">
            <a:spLocks noChangeArrowheads="1"/>
          </p:cNvSpPr>
          <p:nvPr/>
        </p:nvSpPr>
        <p:spPr bwMode="auto">
          <a:xfrm>
            <a:off x="8057929" y="6040437"/>
            <a:ext cx="26885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i="1" dirty="0">
                <a:solidFill>
                  <a:srgbClr val="FF6600"/>
                </a:solidFill>
                <a:latin typeface="Tahoma" panose="020B0604030504040204" pitchFamily="34" charset="0"/>
              </a:rPr>
              <a:t>d</a:t>
            </a:r>
            <a:r>
              <a:rPr lang="en-GB" altLang="en-US" sz="2400" b="1" dirty="0">
                <a:solidFill>
                  <a:srgbClr val="FF6600"/>
                </a:solidFill>
                <a:latin typeface="Tahoma" panose="020B0604030504040204" pitchFamily="34" charset="0"/>
              </a:rPr>
              <a:t> </a:t>
            </a:r>
            <a:r>
              <a:rPr lang="en-GB" altLang="en-US" sz="2400" b="1" dirty="0" smtClean="0">
                <a:solidFill>
                  <a:srgbClr val="FF6600"/>
                </a:solidFill>
                <a:latin typeface="Tahoma" panose="020B0604030504040204" pitchFamily="34" charset="0"/>
              </a:rPr>
              <a:t>enantiomer, +</a:t>
            </a:r>
            <a:endParaRPr lang="en-GB" altLang="en-US" sz="2400" b="1" dirty="0">
              <a:solidFill>
                <a:srgbClr val="FF6600"/>
              </a:solidFill>
              <a:latin typeface="Tahoma" panose="020B0604030504040204" pitchFamily="34" charset="0"/>
            </a:endParaRPr>
          </a:p>
        </p:txBody>
      </p:sp>
      <p:sp>
        <p:nvSpPr>
          <p:cNvPr id="1024018" name="Rectangle 18"/>
          <p:cNvSpPr>
            <a:spLocks noChangeArrowheads="1"/>
          </p:cNvSpPr>
          <p:nvPr/>
        </p:nvSpPr>
        <p:spPr bwMode="auto">
          <a:xfrm>
            <a:off x="218364" y="784225"/>
            <a:ext cx="11627893"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600" b="1" dirty="0">
                <a:solidFill>
                  <a:srgbClr val="FF6600"/>
                </a:solidFill>
                <a:latin typeface="Tahoma" panose="020B0604030504040204" pitchFamily="34" charset="0"/>
              </a:rPr>
              <a:t>Optically active compounds</a:t>
            </a:r>
            <a:r>
              <a:rPr lang="en-GB" altLang="en-US" sz="2600" dirty="0">
                <a:latin typeface="Tahoma" panose="020B0604030504040204" pitchFamily="34" charset="0"/>
              </a:rPr>
              <a:t> have the ability to rotate the plane of polarized light.</a:t>
            </a:r>
          </a:p>
        </p:txBody>
      </p:sp>
      <p:pic>
        <p:nvPicPr>
          <p:cNvPr id="1024026" name="Picture 26" descr="po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1" y="3384550"/>
            <a:ext cx="1000125" cy="2705100"/>
          </a:xfrm>
          <a:prstGeom prst="rect">
            <a:avLst/>
          </a:prstGeom>
          <a:noFill/>
          <a:extLst>
            <a:ext uri="{909E8E84-426E-40DD-AFC4-6F175D3DCCD1}">
              <a14:hiddenFill xmlns:a14="http://schemas.microsoft.com/office/drawing/2010/main">
                <a:solidFill>
                  <a:srgbClr val="FFFFFF"/>
                </a:solidFill>
              </a14:hiddenFill>
            </a:ext>
          </a:extLst>
        </p:spPr>
      </p:pic>
      <p:pic>
        <p:nvPicPr>
          <p:cNvPr id="1024027" name="Picture 27" descr="pol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6376" y="3351214"/>
            <a:ext cx="1762125" cy="275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407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a:lstStyle/>
          <a:p>
            <a:r>
              <a:rPr lang="en-GB" sz="4000" b="1"/>
              <a:t>The real thing - plane polarised light</a:t>
            </a:r>
            <a:endParaRPr lang="en-GB" sz="4000"/>
          </a:p>
        </p:txBody>
      </p:sp>
      <p:sp>
        <p:nvSpPr>
          <p:cNvPr id="21507" name="Rectangle 3"/>
          <p:cNvSpPr>
            <a:spLocks noGrp="1"/>
          </p:cNvSpPr>
          <p:nvPr>
            <p:ph type="body" idx="1"/>
          </p:nvPr>
        </p:nvSpPr>
        <p:spPr/>
        <p:txBody>
          <a:bodyPr/>
          <a:lstStyle/>
          <a:p>
            <a:pPr>
              <a:lnSpc>
                <a:spcPct val="80000"/>
              </a:lnSpc>
            </a:pPr>
            <a:r>
              <a:rPr lang="en-GB" sz="2800"/>
              <a:t>Light is also made up of vibrations - this time, electromagnetic.</a:t>
            </a:r>
          </a:p>
          <a:p>
            <a:pPr>
              <a:lnSpc>
                <a:spcPct val="80000"/>
              </a:lnSpc>
            </a:pPr>
            <a:r>
              <a:rPr lang="en-GB" sz="2800"/>
              <a:t>Polaroid has the ability to screen out all the vibrations apart from those in one plane and so produce plane polarised light.</a:t>
            </a:r>
          </a:p>
          <a:p>
            <a:pPr>
              <a:lnSpc>
                <a:spcPct val="80000"/>
              </a:lnSpc>
            </a:pPr>
            <a:r>
              <a:rPr lang="en-GB" sz="2800"/>
              <a:t>If you wear one pair of Polaroid sunglasses and hold another pair up in front of them so that the glasses are held vertically rather than horizontally, you'll find that no light gets through - you will just see darkness. This is equivalent to the two slits at right angles in the string analogy. The polaroids are described as being "crossed".</a:t>
            </a:r>
          </a:p>
        </p:txBody>
      </p:sp>
    </p:spTree>
    <p:extLst>
      <p:ext uri="{BB962C8B-B14F-4D97-AF65-F5344CB8AC3E}">
        <p14:creationId xmlns:p14="http://schemas.microsoft.com/office/powerpoint/2010/main" val="3548402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382137" y="274638"/>
            <a:ext cx="11200263" cy="1143000"/>
          </a:xfrm>
        </p:spPr>
        <p:txBody>
          <a:bodyPr/>
          <a:lstStyle/>
          <a:p>
            <a:r>
              <a:rPr lang="en-GB" b="1" u="sng" dirty="0" smtClean="0">
                <a:latin typeface="Tahoma" panose="020B0604030504040204" pitchFamily="34" charset="0"/>
                <a:ea typeface="Tahoma" panose="020B0604030504040204" pitchFamily="34" charset="0"/>
                <a:cs typeface="Tahoma" panose="020B0604030504040204" pitchFamily="34" charset="0"/>
              </a:rPr>
              <a:t>Chiral Molecules</a:t>
            </a:r>
          </a:p>
        </p:txBody>
      </p:sp>
      <p:sp>
        <p:nvSpPr>
          <p:cNvPr id="3" name="Content Placeholder 2"/>
          <p:cNvSpPr>
            <a:spLocks noGrp="1"/>
          </p:cNvSpPr>
          <p:nvPr>
            <p:ph idx="1"/>
          </p:nvPr>
        </p:nvSpPr>
        <p:spPr>
          <a:xfrm>
            <a:off x="573206" y="1268414"/>
            <a:ext cx="9637594" cy="5400675"/>
          </a:xfrm>
        </p:spPr>
        <p:txBody>
          <a:bodyPr rtlCol="0">
            <a:normAutofit fontScale="92500" lnSpcReduction="20000"/>
          </a:bodyPr>
          <a:lstStyle/>
          <a:p>
            <a:pPr fontAlgn="auto">
              <a:spcAft>
                <a:spcPts val="0"/>
              </a:spcAft>
              <a:buFont typeface="Arial" pitchFamily="34" charset="0"/>
              <a:buChar char="•"/>
              <a:defRPr/>
            </a:pPr>
            <a:r>
              <a:rPr lang="en-GB" dirty="0" smtClean="0">
                <a:latin typeface="Tahoma" panose="020B0604030504040204" pitchFamily="34" charset="0"/>
                <a:ea typeface="Tahoma" panose="020B0604030504040204" pitchFamily="34" charset="0"/>
                <a:cs typeface="Tahoma" panose="020B0604030504040204" pitchFamily="34" charset="0"/>
              </a:rPr>
              <a:t>Enantiomers:</a:t>
            </a:r>
          </a:p>
          <a:p>
            <a:pPr lvl="1" fontAlgn="auto">
              <a:spcAft>
                <a:spcPts val="0"/>
              </a:spcAft>
              <a:buFont typeface="Arial" pitchFamily="34" charset="0"/>
              <a:buChar char="–"/>
              <a:defRPr/>
            </a:pPr>
            <a:r>
              <a:rPr lang="en-GB" dirty="0" smtClean="0">
                <a:latin typeface="Tahoma" panose="020B0604030504040204" pitchFamily="34" charset="0"/>
                <a:ea typeface="Tahoma" panose="020B0604030504040204" pitchFamily="34" charset="0"/>
                <a:cs typeface="Tahoma" panose="020B0604030504040204" pitchFamily="34" charset="0"/>
              </a:rPr>
              <a:t>are optically active;</a:t>
            </a:r>
          </a:p>
          <a:p>
            <a:pPr lvl="1" fontAlgn="auto">
              <a:spcAft>
                <a:spcPts val="0"/>
              </a:spcAft>
              <a:buFont typeface="Arial" pitchFamily="34" charset="0"/>
              <a:buChar char="–"/>
              <a:defRPr/>
            </a:pPr>
            <a:r>
              <a:rPr lang="en-GB" dirty="0" smtClean="0">
                <a:latin typeface="Tahoma" panose="020B0604030504040204" pitchFamily="34" charset="0"/>
                <a:ea typeface="Tahoma" panose="020B0604030504040204" pitchFamily="34" charset="0"/>
                <a:cs typeface="Tahoma" panose="020B0604030504040204" pitchFamily="34" charset="0"/>
              </a:rPr>
              <a:t> have different effects on </a:t>
            </a:r>
            <a:r>
              <a:rPr lang="en-GB" b="1" dirty="0" smtClean="0">
                <a:latin typeface="Tahoma" panose="020B0604030504040204" pitchFamily="34" charset="0"/>
                <a:ea typeface="Tahoma" panose="020B0604030504040204" pitchFamily="34" charset="0"/>
                <a:cs typeface="Tahoma" panose="020B0604030504040204" pitchFamily="34" charset="0"/>
              </a:rPr>
              <a:t>plane polarised light</a:t>
            </a:r>
            <a:r>
              <a:rPr lang="en-GB" dirty="0" smtClean="0">
                <a:latin typeface="Tahoma" panose="020B0604030504040204" pitchFamily="34" charset="0"/>
                <a:ea typeface="Tahoma" panose="020B0604030504040204" pitchFamily="34" charset="0"/>
                <a:cs typeface="Tahoma" panose="020B0604030504040204" pitchFamily="34" charset="0"/>
              </a:rPr>
              <a:t>;</a:t>
            </a:r>
          </a:p>
          <a:p>
            <a:pPr lvl="1" fontAlgn="auto">
              <a:spcAft>
                <a:spcPts val="0"/>
              </a:spcAft>
              <a:buNone/>
              <a:defRPr/>
            </a:pPr>
            <a:endParaRPr lang="en-GB" dirty="0" smtClean="0">
              <a:latin typeface="Tahoma" panose="020B0604030504040204" pitchFamily="34" charset="0"/>
              <a:ea typeface="Tahoma" panose="020B0604030504040204" pitchFamily="34" charset="0"/>
              <a:cs typeface="Tahoma" panose="020B0604030504040204" pitchFamily="34" charset="0"/>
            </a:endParaRPr>
          </a:p>
          <a:p>
            <a:pPr fontAlgn="auto">
              <a:spcAft>
                <a:spcPts val="0"/>
              </a:spcAft>
              <a:defRPr/>
            </a:pPr>
            <a:r>
              <a:rPr lang="en-GB" sz="2800" dirty="0">
                <a:latin typeface="Tahoma" panose="020B0604030504040204" pitchFamily="34" charset="0"/>
                <a:ea typeface="Tahoma" panose="020B0604030504040204" pitchFamily="34" charset="0"/>
                <a:cs typeface="Tahoma" panose="020B0604030504040204" pitchFamily="34" charset="0"/>
              </a:rPr>
              <a:t>A solution of one enantiomer rotates the plane of polarisation in a clockwise direction named the (+) form. </a:t>
            </a:r>
            <a:r>
              <a:rPr lang="en-GB" sz="2800" dirty="0" smtClean="0">
                <a:latin typeface="Tahoma" panose="020B0604030504040204" pitchFamily="34" charset="0"/>
                <a:ea typeface="Tahoma" panose="020B0604030504040204" pitchFamily="34" charset="0"/>
                <a:cs typeface="Tahoma" panose="020B0604030504040204" pitchFamily="34" charset="0"/>
              </a:rPr>
              <a:t>The dextrorotatory enantiomer (d).</a:t>
            </a:r>
            <a:endParaRPr lang="en-GB" sz="2800" dirty="0">
              <a:latin typeface="Tahoma" panose="020B0604030504040204" pitchFamily="34" charset="0"/>
              <a:ea typeface="Tahoma" panose="020B0604030504040204" pitchFamily="34" charset="0"/>
              <a:cs typeface="Tahoma" panose="020B0604030504040204" pitchFamily="34" charset="0"/>
            </a:endParaRPr>
          </a:p>
          <a:p>
            <a:pPr fontAlgn="auto">
              <a:spcAft>
                <a:spcPts val="0"/>
              </a:spcAft>
              <a:buFont typeface="Arial" pitchFamily="34" charset="0"/>
              <a:buChar char="•"/>
              <a:defRPr/>
            </a:pPr>
            <a:endParaRPr lang="en-GB" sz="2800" dirty="0">
              <a:latin typeface="Tahoma" panose="020B0604030504040204" pitchFamily="34" charset="0"/>
              <a:ea typeface="Tahoma" panose="020B0604030504040204" pitchFamily="34" charset="0"/>
              <a:cs typeface="Tahoma" panose="020B0604030504040204" pitchFamily="34" charset="0"/>
            </a:endParaRPr>
          </a:p>
          <a:p>
            <a:pPr fontAlgn="auto">
              <a:spcAft>
                <a:spcPts val="0"/>
              </a:spcAft>
              <a:defRPr/>
            </a:pPr>
            <a:r>
              <a:rPr lang="en-GB" sz="2800" dirty="0">
                <a:latin typeface="Tahoma" panose="020B0604030504040204" pitchFamily="34" charset="0"/>
                <a:ea typeface="Tahoma" panose="020B0604030504040204" pitchFamily="34" charset="0"/>
                <a:cs typeface="Tahoma" panose="020B0604030504040204" pitchFamily="34" charset="0"/>
              </a:rPr>
              <a:t>The other enantiomer will rotate the plane of polarisation in the other direction, named the (-) form</a:t>
            </a:r>
            <a:r>
              <a:rPr lang="en-GB" sz="2800" dirty="0" smtClean="0">
                <a:latin typeface="Tahoma" panose="020B0604030504040204" pitchFamily="34" charset="0"/>
                <a:ea typeface="Tahoma" panose="020B0604030504040204" pitchFamily="34" charset="0"/>
                <a:cs typeface="Tahoma" panose="020B0604030504040204" pitchFamily="34" charset="0"/>
              </a:rPr>
              <a:t>. The laevorotatory enantiomer (l).</a:t>
            </a:r>
            <a:endParaRPr lang="en-GB" sz="2800" dirty="0">
              <a:latin typeface="Tahoma" panose="020B0604030504040204" pitchFamily="34" charset="0"/>
              <a:ea typeface="Tahoma" panose="020B0604030504040204" pitchFamily="34" charset="0"/>
              <a:cs typeface="Tahoma" panose="020B0604030504040204" pitchFamily="34" charset="0"/>
            </a:endParaRPr>
          </a:p>
          <a:p>
            <a:pPr fontAlgn="auto">
              <a:spcAft>
                <a:spcPts val="0"/>
              </a:spcAft>
              <a:buNone/>
              <a:defRPr/>
            </a:pPr>
            <a:endParaRPr lang="en-GB" sz="2800" dirty="0">
              <a:latin typeface="Tahoma" panose="020B0604030504040204" pitchFamily="34" charset="0"/>
              <a:ea typeface="Tahoma" panose="020B0604030504040204" pitchFamily="34" charset="0"/>
              <a:cs typeface="Tahoma" panose="020B0604030504040204" pitchFamily="34" charset="0"/>
            </a:endParaRPr>
          </a:p>
          <a:p>
            <a:pPr fontAlgn="auto">
              <a:spcAft>
                <a:spcPts val="0"/>
              </a:spcAft>
              <a:defRPr/>
            </a:pPr>
            <a:r>
              <a:rPr lang="en-GB" sz="2800" dirty="0" smtClean="0">
                <a:latin typeface="Tahoma" panose="020B0604030504040204" pitchFamily="34" charset="0"/>
                <a:ea typeface="Tahoma" panose="020B0604030504040204" pitchFamily="34" charset="0"/>
                <a:cs typeface="Tahoma" panose="020B0604030504040204" pitchFamily="34" charset="0"/>
              </a:rPr>
              <a:t>They will rotate the light by equal but opposite amounts e.g. +10</a:t>
            </a:r>
            <a:r>
              <a:rPr lang="en-GB" sz="2800" baseline="30000" dirty="0" smtClean="0">
                <a:latin typeface="Tahoma" panose="020B0604030504040204" pitchFamily="34" charset="0"/>
                <a:ea typeface="Tahoma" panose="020B0604030504040204" pitchFamily="34" charset="0"/>
                <a:cs typeface="Tahoma" panose="020B0604030504040204" pitchFamily="34" charset="0"/>
              </a:rPr>
              <a:t>o</a:t>
            </a:r>
            <a:r>
              <a:rPr lang="en-GB" sz="2800" dirty="0" smtClean="0">
                <a:latin typeface="Tahoma" panose="020B0604030504040204" pitchFamily="34" charset="0"/>
                <a:ea typeface="Tahoma" panose="020B0604030504040204" pitchFamily="34" charset="0"/>
                <a:cs typeface="Tahoma" panose="020B0604030504040204" pitchFamily="34" charset="0"/>
              </a:rPr>
              <a:t> and -10</a:t>
            </a:r>
            <a:r>
              <a:rPr lang="en-GB" sz="2800" baseline="30000" dirty="0" smtClean="0">
                <a:latin typeface="Tahoma" panose="020B0604030504040204" pitchFamily="34" charset="0"/>
                <a:ea typeface="Tahoma" panose="020B0604030504040204" pitchFamily="34" charset="0"/>
                <a:cs typeface="Tahoma" panose="020B0604030504040204" pitchFamily="34" charset="0"/>
              </a:rPr>
              <a:t>o</a:t>
            </a:r>
            <a:r>
              <a:rPr lang="en-GB" sz="2800" dirty="0" smtClean="0">
                <a:latin typeface="Tahoma" panose="020B0604030504040204" pitchFamily="34" charset="0"/>
                <a:ea typeface="Tahoma" panose="020B0604030504040204" pitchFamily="34" charset="0"/>
                <a:cs typeface="Tahoma" panose="020B0604030504040204" pitchFamily="34" charset="0"/>
              </a:rPr>
              <a:t>.</a:t>
            </a:r>
            <a:endParaRPr lang="en-GB" dirty="0" smtClean="0">
              <a:latin typeface="Tahoma" panose="020B0604030504040204" pitchFamily="34" charset="0"/>
              <a:ea typeface="Tahoma" panose="020B0604030504040204" pitchFamily="34" charset="0"/>
              <a:cs typeface="Tahoma" panose="020B0604030504040204" pitchFamily="34" charset="0"/>
            </a:endParaRPr>
          </a:p>
          <a:p>
            <a:pPr fontAlgn="auto">
              <a:spcAft>
                <a:spcPts val="0"/>
              </a:spcAft>
              <a:buNone/>
              <a:defRPr/>
            </a:pPr>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11068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382137" y="274638"/>
            <a:ext cx="11200263" cy="1143000"/>
          </a:xfrm>
        </p:spPr>
        <p:txBody>
          <a:bodyPr/>
          <a:lstStyle/>
          <a:p>
            <a:r>
              <a:rPr lang="en-GB" b="1" u="sng" dirty="0" smtClean="0">
                <a:latin typeface="Tahoma" panose="020B0604030504040204" pitchFamily="34" charset="0"/>
                <a:ea typeface="Tahoma" panose="020B0604030504040204" pitchFamily="34" charset="0"/>
                <a:cs typeface="Tahoma" panose="020B0604030504040204" pitchFamily="34" charset="0"/>
              </a:rPr>
              <a:t>Chiral Molecules</a:t>
            </a:r>
          </a:p>
        </p:txBody>
      </p:sp>
      <p:sp>
        <p:nvSpPr>
          <p:cNvPr id="3" name="Content Placeholder 2"/>
          <p:cNvSpPr>
            <a:spLocks noGrp="1"/>
          </p:cNvSpPr>
          <p:nvPr>
            <p:ph idx="1"/>
          </p:nvPr>
        </p:nvSpPr>
        <p:spPr>
          <a:xfrm>
            <a:off x="573206" y="1268414"/>
            <a:ext cx="9637594" cy="5400675"/>
          </a:xfrm>
        </p:spPr>
        <p:txBody>
          <a:bodyPr rtlCol="0">
            <a:normAutofit/>
          </a:bodyPr>
          <a:lstStyle/>
          <a:p>
            <a:pPr fontAlgn="auto">
              <a:spcAft>
                <a:spcPts val="0"/>
              </a:spcAft>
              <a:defRPr/>
            </a:pPr>
            <a:r>
              <a:rPr lang="en-GB" sz="2800" dirty="0" smtClean="0">
                <a:latin typeface="Tahoma" panose="020B0604030504040204" pitchFamily="34" charset="0"/>
                <a:ea typeface="Tahoma" panose="020B0604030504040204" pitchFamily="34" charset="0"/>
                <a:cs typeface="Tahoma" panose="020B0604030504040204" pitchFamily="34" charset="0"/>
              </a:rPr>
              <a:t>A </a:t>
            </a:r>
            <a:r>
              <a:rPr lang="en-GB" sz="2800" b="1" dirty="0">
                <a:latin typeface="Tahoma" panose="020B0604030504040204" pitchFamily="34" charset="0"/>
                <a:ea typeface="Tahoma" panose="020B0604030504040204" pitchFamily="34" charset="0"/>
                <a:cs typeface="Tahoma" panose="020B0604030504040204" pitchFamily="34" charset="0"/>
              </a:rPr>
              <a:t>racemic mixture (</a:t>
            </a:r>
            <a:r>
              <a:rPr lang="en-GB" sz="2800" b="1" dirty="0" err="1">
                <a:latin typeface="Tahoma" panose="020B0604030504040204" pitchFamily="34" charset="0"/>
                <a:ea typeface="Tahoma" panose="020B0604030504040204" pitchFamily="34" charset="0"/>
                <a:cs typeface="Tahoma" panose="020B0604030504040204" pitchFamily="34" charset="0"/>
              </a:rPr>
              <a:t>racemate</a:t>
            </a:r>
            <a:r>
              <a:rPr lang="en-GB" sz="2800" b="1" dirty="0">
                <a:latin typeface="Tahoma" panose="020B0604030504040204" pitchFamily="34" charset="0"/>
                <a:ea typeface="Tahoma" panose="020B0604030504040204" pitchFamily="34" charset="0"/>
                <a:cs typeface="Tahoma" panose="020B0604030504040204" pitchFamily="34" charset="0"/>
              </a:rPr>
              <a:t>) </a:t>
            </a:r>
            <a:r>
              <a:rPr lang="en-GB" sz="2800" dirty="0">
                <a:latin typeface="Tahoma" panose="020B0604030504040204" pitchFamily="34" charset="0"/>
                <a:ea typeface="Tahoma" panose="020B0604030504040204" pitchFamily="34" charset="0"/>
                <a:cs typeface="Tahoma" panose="020B0604030504040204" pitchFamily="34" charset="0"/>
              </a:rPr>
              <a:t>has equal quantities of both the enantiomers. </a:t>
            </a:r>
            <a:endParaRPr lang="en-GB" sz="2800" dirty="0" smtClean="0">
              <a:latin typeface="Tahoma" panose="020B0604030504040204" pitchFamily="34" charset="0"/>
              <a:ea typeface="Tahoma" panose="020B0604030504040204" pitchFamily="34" charset="0"/>
              <a:cs typeface="Tahoma" panose="020B0604030504040204" pitchFamily="34" charset="0"/>
            </a:endParaRPr>
          </a:p>
          <a:p>
            <a:pPr fontAlgn="auto">
              <a:spcAft>
                <a:spcPts val="0"/>
              </a:spcAft>
              <a:defRPr/>
            </a:pPr>
            <a:endParaRPr lang="en-GB" sz="2800" dirty="0" smtClean="0">
              <a:latin typeface="Tahoma" panose="020B0604030504040204" pitchFamily="34" charset="0"/>
              <a:ea typeface="Tahoma" panose="020B0604030504040204" pitchFamily="34" charset="0"/>
              <a:cs typeface="Tahoma" panose="020B0604030504040204" pitchFamily="34" charset="0"/>
            </a:endParaRPr>
          </a:p>
          <a:p>
            <a:pPr fontAlgn="auto">
              <a:spcAft>
                <a:spcPts val="0"/>
              </a:spcAft>
              <a:defRPr/>
            </a:pPr>
            <a:r>
              <a:rPr lang="en-GB" sz="2800" dirty="0" smtClean="0">
                <a:latin typeface="Tahoma" panose="020B0604030504040204" pitchFamily="34" charset="0"/>
                <a:ea typeface="Tahoma" panose="020B0604030504040204" pitchFamily="34" charset="0"/>
                <a:cs typeface="Tahoma" panose="020B0604030504040204" pitchFamily="34" charset="0"/>
              </a:rPr>
              <a:t>It does not rotate the plane of plane – polarised light.</a:t>
            </a:r>
          </a:p>
        </p:txBody>
      </p:sp>
    </p:spTree>
    <p:extLst>
      <p:ext uri="{BB962C8B-B14F-4D97-AF65-F5344CB8AC3E}">
        <p14:creationId xmlns:p14="http://schemas.microsoft.com/office/powerpoint/2010/main" val="74253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382137" y="274638"/>
            <a:ext cx="11200263" cy="1143000"/>
          </a:xfrm>
        </p:spPr>
        <p:txBody>
          <a:bodyPr/>
          <a:lstStyle/>
          <a:p>
            <a:r>
              <a:rPr lang="en-GB" b="1" u="sng" dirty="0" smtClean="0">
                <a:latin typeface="Tahoma" panose="020B0604030504040204" pitchFamily="34" charset="0"/>
                <a:ea typeface="Tahoma" panose="020B0604030504040204" pitchFamily="34" charset="0"/>
                <a:cs typeface="Tahoma" panose="020B0604030504040204" pitchFamily="34" charset="0"/>
              </a:rPr>
              <a:t>Polarimetry</a:t>
            </a:r>
          </a:p>
        </p:txBody>
      </p:sp>
      <p:sp>
        <p:nvSpPr>
          <p:cNvPr id="3" name="Content Placeholder 2"/>
          <p:cNvSpPr>
            <a:spLocks noGrp="1"/>
          </p:cNvSpPr>
          <p:nvPr>
            <p:ph idx="1"/>
          </p:nvPr>
        </p:nvSpPr>
        <p:spPr>
          <a:xfrm>
            <a:off x="573206" y="1268414"/>
            <a:ext cx="9637594" cy="5400675"/>
          </a:xfrm>
        </p:spPr>
        <p:txBody>
          <a:bodyPr rtlCol="0">
            <a:normAutofit/>
          </a:bodyPr>
          <a:lstStyle/>
          <a:p>
            <a:pPr marL="0" indent="0" fontAlgn="auto">
              <a:spcAft>
                <a:spcPts val="0"/>
              </a:spcAft>
              <a:buNone/>
              <a:defRPr/>
            </a:pPr>
            <a:r>
              <a:rPr lang="en-GB" sz="2800" dirty="0" smtClean="0">
                <a:latin typeface="Tahoma" panose="020B0604030504040204" pitchFamily="34" charset="0"/>
                <a:ea typeface="Tahoma" panose="020B0604030504040204" pitchFamily="34" charset="0"/>
                <a:cs typeface="Tahoma" panose="020B0604030504040204" pitchFamily="34" charset="0"/>
              </a:rPr>
              <a:t>Polarimetry measures the angle of rotation:</a:t>
            </a:r>
          </a:p>
          <a:p>
            <a:pPr fontAlgn="auto">
              <a:spcAft>
                <a:spcPts val="0"/>
              </a:spcAft>
              <a:defRPr/>
            </a:pPr>
            <a:r>
              <a:rPr lang="en-GB" sz="2800" dirty="0" smtClean="0">
                <a:latin typeface="Tahoma" panose="020B0604030504040204" pitchFamily="34" charset="0"/>
                <a:ea typeface="Tahoma" panose="020B0604030504040204" pitchFamily="34" charset="0"/>
                <a:cs typeface="Tahoma" panose="020B0604030504040204" pitchFamily="34" charset="0"/>
              </a:rPr>
              <a:t>The analyser is rotated to maximum darkness</a:t>
            </a:r>
          </a:p>
          <a:p>
            <a:pPr fontAlgn="auto">
              <a:spcAft>
                <a:spcPts val="0"/>
              </a:spcAft>
              <a:defRPr/>
            </a:pPr>
            <a:r>
              <a:rPr lang="en-GB" sz="2800" dirty="0" smtClean="0">
                <a:latin typeface="Tahoma" panose="020B0604030504040204" pitchFamily="34" charset="0"/>
                <a:ea typeface="Tahoma" panose="020B0604030504040204" pitchFamily="34" charset="0"/>
                <a:cs typeface="Tahoma" panose="020B0604030504040204" pitchFamily="34" charset="0"/>
              </a:rPr>
              <a:t>A solution of an optically active substance is put in a tube between the polariser and analyser</a:t>
            </a:r>
          </a:p>
          <a:p>
            <a:pPr fontAlgn="auto">
              <a:spcAft>
                <a:spcPts val="0"/>
              </a:spcAft>
              <a:defRPr/>
            </a:pPr>
            <a:r>
              <a:rPr lang="en-GB" sz="2800" dirty="0" smtClean="0">
                <a:latin typeface="Tahoma" panose="020B0604030504040204" pitchFamily="34" charset="0"/>
                <a:ea typeface="Tahoma" panose="020B0604030504040204" pitchFamily="34" charset="0"/>
                <a:cs typeface="Tahoma" panose="020B0604030504040204" pitchFamily="34" charset="0"/>
              </a:rPr>
              <a:t>The analyser is rotated again until maximum darkness is obtained</a:t>
            </a:r>
          </a:p>
          <a:p>
            <a:pPr fontAlgn="auto">
              <a:spcAft>
                <a:spcPts val="0"/>
              </a:spcAft>
              <a:defRPr/>
            </a:pPr>
            <a:r>
              <a:rPr lang="en-GB" sz="2800" dirty="0" smtClean="0">
                <a:latin typeface="Tahoma" panose="020B0604030504040204" pitchFamily="34" charset="0"/>
                <a:ea typeface="Tahoma" panose="020B0604030504040204" pitchFamily="34" charset="0"/>
                <a:cs typeface="Tahoma" panose="020B0604030504040204" pitchFamily="34" charset="0"/>
              </a:rPr>
              <a:t>The angle of rotation is measured</a:t>
            </a:r>
          </a:p>
          <a:p>
            <a:pPr fontAlgn="auto">
              <a:spcAft>
                <a:spcPts val="0"/>
              </a:spcAft>
              <a:defRPr/>
            </a:pPr>
            <a:endParaRPr lang="en-GB" sz="2800" dirty="0">
              <a:latin typeface="Tahoma" panose="020B0604030504040204" pitchFamily="34" charset="0"/>
              <a:ea typeface="Tahoma" panose="020B0604030504040204" pitchFamily="34" charset="0"/>
              <a:cs typeface="Tahoma" panose="020B0604030504040204" pitchFamily="34" charset="0"/>
            </a:endParaRPr>
          </a:p>
          <a:p>
            <a:pPr marL="0" indent="0" fontAlgn="auto">
              <a:spcAft>
                <a:spcPts val="0"/>
              </a:spcAft>
              <a:buNone/>
              <a:defRPr/>
            </a:pPr>
            <a:r>
              <a:rPr lang="en-GB" sz="2800" dirty="0" smtClean="0">
                <a:latin typeface="Tahoma" panose="020B0604030504040204" pitchFamily="34" charset="0"/>
                <a:ea typeface="Tahoma" panose="020B0604030504040204" pitchFamily="34" charset="0"/>
                <a:cs typeface="Tahoma" panose="020B0604030504040204" pitchFamily="34" charset="0"/>
              </a:rPr>
              <a:t>Monochromatic light is light of a single frequency.  This light gives a more accurate reading than white light.</a:t>
            </a:r>
            <a:endParaRPr lang="en-GB" dirty="0" smtClean="0">
              <a:latin typeface="Tahoma" panose="020B0604030504040204" pitchFamily="34" charset="0"/>
              <a:ea typeface="Tahoma" panose="020B0604030504040204" pitchFamily="34" charset="0"/>
              <a:cs typeface="Tahoma" panose="020B0604030504040204" pitchFamily="34" charset="0"/>
            </a:endParaRPr>
          </a:p>
          <a:p>
            <a:pPr fontAlgn="auto">
              <a:spcAft>
                <a:spcPts val="0"/>
              </a:spcAft>
              <a:buNone/>
              <a:defRPr/>
            </a:pPr>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71825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a:lstStyle/>
          <a:p>
            <a:r>
              <a:rPr lang="en-GB" sz="4000" b="1"/>
              <a:t>How can you tell that the plane of polarisation has been rotated?</a:t>
            </a:r>
          </a:p>
        </p:txBody>
      </p:sp>
      <p:sp>
        <p:nvSpPr>
          <p:cNvPr id="22531" name="Rectangle 3"/>
          <p:cNvSpPr>
            <a:spLocks noGrp="1"/>
          </p:cNvSpPr>
          <p:nvPr>
            <p:ph type="body" idx="1"/>
          </p:nvPr>
        </p:nvSpPr>
        <p:spPr/>
        <p:txBody>
          <a:bodyPr/>
          <a:lstStyle/>
          <a:p>
            <a:endParaRPr lang="en-GB" smtClean="0"/>
          </a:p>
        </p:txBody>
      </p:sp>
      <p:pic>
        <p:nvPicPr>
          <p:cNvPr id="22533" name="Picture 5" descr="polarimeter"/>
          <p:cNvPicPr>
            <a:picLocks noChangeAspect="1" noChangeArrowheads="1"/>
          </p:cNvPicPr>
          <p:nvPr/>
        </p:nvPicPr>
        <p:blipFill>
          <a:blip r:embed="rId2" cstate="print"/>
          <a:srcRect/>
          <a:stretch>
            <a:fillRect/>
          </a:stretch>
        </p:blipFill>
        <p:spPr bwMode="auto">
          <a:xfrm>
            <a:off x="1992314" y="1628775"/>
            <a:ext cx="8207375" cy="2552700"/>
          </a:xfrm>
          <a:prstGeom prst="rect">
            <a:avLst/>
          </a:prstGeom>
          <a:noFill/>
        </p:spPr>
      </p:pic>
      <p:pic>
        <p:nvPicPr>
          <p:cNvPr id="22535" name="Picture 7" descr="polarimeter1"/>
          <p:cNvPicPr>
            <a:picLocks noChangeAspect="1" noChangeArrowheads="1"/>
          </p:cNvPicPr>
          <p:nvPr/>
        </p:nvPicPr>
        <p:blipFill>
          <a:blip r:embed="rId3" cstate="print"/>
          <a:srcRect/>
          <a:stretch>
            <a:fillRect/>
          </a:stretch>
        </p:blipFill>
        <p:spPr bwMode="auto">
          <a:xfrm>
            <a:off x="2640014" y="4076700"/>
            <a:ext cx="6696075" cy="2592388"/>
          </a:xfrm>
          <a:prstGeom prst="rect">
            <a:avLst/>
          </a:prstGeom>
          <a:noFill/>
        </p:spPr>
      </p:pic>
    </p:spTree>
    <p:extLst>
      <p:ext uri="{BB962C8B-B14F-4D97-AF65-F5344CB8AC3E}">
        <p14:creationId xmlns:p14="http://schemas.microsoft.com/office/powerpoint/2010/main" val="3119871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r>
              <a:rPr lang="en-GB" smtClean="0"/>
              <a:t>Optically active sample:</a:t>
            </a:r>
          </a:p>
        </p:txBody>
      </p:sp>
      <p:sp>
        <p:nvSpPr>
          <p:cNvPr id="23555" name="Rectangle 3"/>
          <p:cNvSpPr>
            <a:spLocks noGrp="1"/>
          </p:cNvSpPr>
          <p:nvPr>
            <p:ph type="body" idx="1"/>
          </p:nvPr>
        </p:nvSpPr>
        <p:spPr>
          <a:xfrm>
            <a:off x="1981200" y="1600200"/>
            <a:ext cx="8229600" cy="5257800"/>
          </a:xfrm>
        </p:spPr>
        <p:txBody>
          <a:bodyPr/>
          <a:lstStyle/>
          <a:p>
            <a:pPr>
              <a:buFont typeface="Arial" charset="0"/>
              <a:buNone/>
            </a:pPr>
            <a:r>
              <a:rPr lang="en-GB" smtClean="0"/>
              <a:t>	</a:t>
            </a:r>
          </a:p>
          <a:p>
            <a:pPr>
              <a:buFont typeface="Arial" charset="0"/>
              <a:buNone/>
            </a:pPr>
            <a:endParaRPr lang="en-GB" smtClean="0"/>
          </a:p>
          <a:p>
            <a:pPr>
              <a:buFont typeface="Arial" charset="0"/>
              <a:buNone/>
            </a:pPr>
            <a:endParaRPr lang="en-GB" smtClean="0"/>
          </a:p>
          <a:p>
            <a:pPr>
              <a:buFont typeface="Arial" charset="0"/>
              <a:buNone/>
            </a:pPr>
            <a:endParaRPr lang="en-GB" smtClean="0"/>
          </a:p>
          <a:p>
            <a:pPr>
              <a:buFont typeface="Arial" charset="0"/>
              <a:buNone/>
            </a:pPr>
            <a:endParaRPr lang="en-GB" smtClean="0"/>
          </a:p>
          <a:p>
            <a:pPr>
              <a:buFont typeface="Arial" charset="0"/>
              <a:buNone/>
            </a:pPr>
            <a:endParaRPr lang="en-GB" smtClean="0"/>
          </a:p>
          <a:p>
            <a:pPr>
              <a:buFont typeface="Arial" charset="0"/>
              <a:buNone/>
            </a:pPr>
            <a:endParaRPr lang="en-GB" smtClean="0"/>
          </a:p>
          <a:p>
            <a:pPr>
              <a:buFont typeface="Arial" charset="0"/>
              <a:buNone/>
            </a:pPr>
            <a:r>
              <a:rPr lang="en-GB" sz="2400"/>
              <a:t>You can easily tell whether the plane of polarisation has been rotated clockwise or anti-clockwise, and by how much.</a:t>
            </a:r>
          </a:p>
        </p:txBody>
      </p:sp>
      <p:pic>
        <p:nvPicPr>
          <p:cNvPr id="23557" name="Picture 5" descr="polarimeter2"/>
          <p:cNvPicPr>
            <a:picLocks noChangeAspect="1" noChangeArrowheads="1"/>
          </p:cNvPicPr>
          <p:nvPr/>
        </p:nvPicPr>
        <p:blipFill>
          <a:blip r:embed="rId2" cstate="print"/>
          <a:srcRect/>
          <a:stretch>
            <a:fillRect/>
          </a:stretch>
        </p:blipFill>
        <p:spPr bwMode="auto">
          <a:xfrm>
            <a:off x="2495551" y="1125538"/>
            <a:ext cx="7345363" cy="4578350"/>
          </a:xfrm>
          <a:prstGeom prst="rect">
            <a:avLst/>
          </a:prstGeom>
          <a:noFill/>
        </p:spPr>
      </p:pic>
    </p:spTree>
    <p:extLst>
      <p:ext uri="{BB962C8B-B14F-4D97-AF65-F5344CB8AC3E}">
        <p14:creationId xmlns:p14="http://schemas.microsoft.com/office/powerpoint/2010/main" val="3916191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602</Words>
  <Application>Microsoft Office PowerPoint</Application>
  <PresentationFormat>Widescreen</PresentationFormat>
  <Paragraphs>71</Paragraphs>
  <Slides>10</Slides>
  <Notes>2</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0</vt:i4>
      </vt:variant>
      <vt:variant>
        <vt:lpstr>Slide Titles</vt:lpstr>
      </vt:variant>
      <vt:variant>
        <vt:i4>10</vt:i4>
      </vt:variant>
    </vt:vector>
  </HeadingPairs>
  <TitlesOfParts>
    <vt:vector size="20" baseType="lpstr">
      <vt:lpstr>SimSun</vt:lpstr>
      <vt:lpstr>SimSun</vt:lpstr>
      <vt:lpstr>Arial</vt:lpstr>
      <vt:lpstr>Calibri</vt:lpstr>
      <vt:lpstr>Tahoma</vt:lpstr>
      <vt:lpstr>Wingdings</vt:lpstr>
      <vt:lpstr>Office Theme</vt:lpstr>
      <vt:lpstr>2_Office Theme</vt:lpstr>
      <vt:lpstr>3_Office Theme</vt:lpstr>
      <vt:lpstr>4_Office Theme</vt:lpstr>
      <vt:lpstr>Optical isomers are:</vt:lpstr>
      <vt:lpstr>Light waves</vt:lpstr>
      <vt:lpstr>Optically active compounds</vt:lpstr>
      <vt:lpstr>The real thing - plane polarised light</vt:lpstr>
      <vt:lpstr>Chiral Molecules</vt:lpstr>
      <vt:lpstr>Chiral Molecules</vt:lpstr>
      <vt:lpstr>Polarimetry</vt:lpstr>
      <vt:lpstr>How can you tell that the plane of polarisation has been rotated?</vt:lpstr>
      <vt:lpstr>Optically active sample: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Scott</dc:creator>
  <cp:lastModifiedBy>Jennifer Scott</cp:lastModifiedBy>
  <cp:revision>18</cp:revision>
  <dcterms:created xsi:type="dcterms:W3CDTF">2017-09-13T19:53:20Z</dcterms:created>
  <dcterms:modified xsi:type="dcterms:W3CDTF">2017-09-14T20:51:31Z</dcterms:modified>
</cp:coreProperties>
</file>