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activeX"/>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activeX/activeX1.xml" ContentType="application/vnd.ms-office.activeX+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4" r:id="rId4"/>
    <p:sldId id="285" r:id="rId5"/>
    <p:sldId id="265" r:id="rId6"/>
    <p:sldId id="282" r:id="rId7"/>
    <p:sldId id="266" r:id="rId8"/>
    <p:sldId id="260" r:id="rId9"/>
    <p:sldId id="268" r:id="rId10"/>
    <p:sldId id="267" r:id="rId11"/>
    <p:sldId id="281" r:id="rId12"/>
    <p:sldId id="269" r:id="rId13"/>
    <p:sldId id="271" r:id="rId14"/>
    <p:sldId id="272" r:id="rId15"/>
    <p:sldId id="273" r:id="rId16"/>
    <p:sldId id="274" r:id="rId17"/>
    <p:sldId id="270" r:id="rId18"/>
    <p:sldId id="284" r:id="rId19"/>
    <p:sldId id="276" r:id="rId20"/>
    <p:sldId id="277" r:id="rId21"/>
    <p:sldId id="278" r:id="rId22"/>
    <p:sldId id="279"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7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A2E006-23F0-4DF7-83F5-3FBFF79DFD57}" type="datetimeFigureOut">
              <a:rPr lang="en-GB" smtClean="0"/>
              <a:pPr/>
              <a:t>16/06/2016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A555BC-468B-4BF8-9263-266662AC0FA3}" type="slidenum">
              <a:rPr lang="en-GB" smtClean="0"/>
              <a:pPr/>
              <a:t>‹#›</a:t>
            </a:fld>
            <a:endParaRPr lang="en-GB"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5E6F99E6-6FFA-4FF2-A35A-7B7C4FB51165}" type="slidenum">
              <a:rPr lang="en-GB"/>
              <a:pPr/>
              <a:t>3</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Aromatic Compounds</a:t>
            </a:r>
          </a:p>
        </p:txBody>
      </p:sp>
      <p:sp>
        <p:nvSpPr>
          <p:cNvPr id="1165314" name="Rectangle 2"/>
          <p:cNvSpPr>
            <a:spLocks noGrp="1" noRot="1" noChangeAspect="1" noChangeArrowheads="1" noTextEdit="1"/>
          </p:cNvSpPr>
          <p:nvPr>
            <p:ph type="sldImg"/>
          </p:nvPr>
        </p:nvSpPr>
        <p:spPr>
          <a:ln/>
        </p:spPr>
      </p:sp>
      <p:sp>
        <p:nvSpPr>
          <p:cNvPr id="116531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E1C58ED-080C-4AA1-871B-C3BA6211C47B}" type="slidenum">
              <a:rPr lang="en-GB"/>
              <a:pPr/>
              <a:t>17</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Aromatic Compounds</a:t>
            </a:r>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r>
              <a:rPr lang="en-GB" b="1"/>
              <a:t>Teacher notes</a:t>
            </a:r>
            <a:endParaRPr lang="en-GB"/>
          </a:p>
          <a:p>
            <a:r>
              <a:rPr lang="en-GB"/>
              <a:t>Br</a:t>
            </a:r>
            <a:r>
              <a:rPr lang="en-GB" baseline="-25000"/>
              <a:t>2</a:t>
            </a:r>
            <a:r>
              <a:rPr lang="en-GB"/>
              <a:t>, although a non-polar molecule, usually reacts with unsaturated compounds such as alkenes because when the bromine molecule approaches the high electron density region of the π double bond the electrons of the Br-Br bond are repelled away, inducing the formation of a dipole. As the Br</a:t>
            </a:r>
            <a:r>
              <a:rPr lang="en-GB" baseline="-25000"/>
              <a:t>2</a:t>
            </a:r>
            <a:r>
              <a:rPr lang="en-GB"/>
              <a:t> molecule is now slightly polar, electrons in the double bond are attracted to the slightly positively-charged bromine atom, and electrophilic addition takes place (the bromine atoms become part of the alkene structure, decolourizing the bromine water).</a:t>
            </a:r>
          </a:p>
          <a:p>
            <a:endParaRPr lang="en-GB"/>
          </a:p>
          <a:p>
            <a:r>
              <a:rPr lang="en-GB"/>
              <a:t>Benzene has a lower π-electron density than alkenes, as its delocalized π electrons are spread over the whole ring structure. It is unable to undergo electrophilic addition without the presence of a catalyst, as its electron density is not high enough to induce dipoles in non-polar molecules. A ‘halogen carrier</a:t>
            </a:r>
            <a:r>
              <a:rPr lang="en-GB" i="1"/>
              <a:t>’</a:t>
            </a:r>
            <a:r>
              <a:rPr lang="en-GB"/>
              <a:t> catalyst, such as FeBr</a:t>
            </a:r>
            <a:r>
              <a:rPr lang="en-GB" baseline="-25000"/>
              <a:t>3</a:t>
            </a:r>
            <a:r>
              <a:rPr lang="en-GB"/>
              <a:t>, is required to create the more powerful electrophile Br</a:t>
            </a:r>
            <a:r>
              <a:rPr lang="en-GB" baseline="30000"/>
              <a:t>+</a:t>
            </a:r>
            <a:r>
              <a:rPr lang="en-GB"/>
              <a:t> before the reaction can take place.</a:t>
            </a:r>
          </a:p>
          <a:p>
            <a:endParaRPr lang="en-GB"/>
          </a:p>
          <a:p>
            <a:r>
              <a:rPr lang="en-GB"/>
              <a:t>Benzene reacts similarly with chlorine in the presence of an AlCl</a:t>
            </a:r>
            <a:r>
              <a:rPr lang="en-GB" baseline="-25000"/>
              <a:t>3</a:t>
            </a:r>
            <a:r>
              <a:rPr lang="en-GB"/>
              <a:t> or FeCl</a:t>
            </a:r>
            <a:r>
              <a:rPr lang="en-GB" baseline="-25000"/>
              <a:t>3</a:t>
            </a:r>
            <a:r>
              <a:rPr lang="en-GB"/>
              <a:t> catalyst. Chlorobenzene is used in the production of pesticides.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Pages 11 and 13 from </a:t>
            </a:r>
            <a:r>
              <a:rPr lang="en-GB" dirty="0" err="1" smtClean="0"/>
              <a:t>ocr</a:t>
            </a:r>
            <a:r>
              <a:rPr lang="en-GB" dirty="0" smtClean="0"/>
              <a:t> year 13 text book</a:t>
            </a:r>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19</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Pages 11 and 13 from </a:t>
            </a:r>
            <a:r>
              <a:rPr lang="en-GB" dirty="0" err="1" smtClean="0"/>
              <a:t>ocr</a:t>
            </a:r>
            <a:r>
              <a:rPr lang="en-GB" dirty="0" smtClean="0"/>
              <a:t> year </a:t>
            </a:r>
            <a:r>
              <a:rPr lang="en-GB" smtClean="0"/>
              <a:t>13 text book</a:t>
            </a:r>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20</a:t>
            </a:fld>
            <a:endParaRPr lang="en-GB"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Pages 11 and 13 from </a:t>
            </a:r>
            <a:r>
              <a:rPr lang="en-GB" dirty="0" err="1" smtClean="0"/>
              <a:t>ocr</a:t>
            </a:r>
            <a:r>
              <a:rPr lang="en-GB" dirty="0" smtClean="0"/>
              <a:t> year </a:t>
            </a:r>
            <a:r>
              <a:rPr lang="en-GB" smtClean="0"/>
              <a:t>13 text book</a:t>
            </a:r>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21</a:t>
            </a:fld>
            <a:endParaRPr lang="en-GB"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Ans</a:t>
            </a:r>
            <a:r>
              <a:rPr lang="en-GB" dirty="0" smtClean="0"/>
              <a:t> Pg 230 </a:t>
            </a:r>
            <a:r>
              <a:rPr lang="en-GB" dirty="0" err="1" smtClean="0"/>
              <a:t>ocr</a:t>
            </a:r>
            <a:r>
              <a:rPr lang="en-GB" dirty="0" smtClean="0"/>
              <a:t> yr 13 </a:t>
            </a:r>
            <a:r>
              <a:rPr lang="en-GB" smtClean="0"/>
              <a:t>text book</a:t>
            </a:r>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22</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811C7063-933D-40D7-A878-A8E7925A856E}" type="slidenum">
              <a:rPr lang="en-GB"/>
              <a:pPr/>
              <a:t>7</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Aromatic Compounds</a:t>
            </a:r>
          </a:p>
        </p:txBody>
      </p:sp>
      <p:sp>
        <p:nvSpPr>
          <p:cNvPr id="1116162" name="Rectangle 2"/>
          <p:cNvSpPr>
            <a:spLocks noGrp="1" noRot="1" noChangeAspect="1" noChangeArrowheads="1" noTextEdit="1"/>
          </p:cNvSpPr>
          <p:nvPr>
            <p:ph type="sldImg"/>
          </p:nvPr>
        </p:nvSpPr>
        <p:spPr>
          <a:ln/>
        </p:spPr>
      </p:sp>
      <p:sp>
        <p:nvSpPr>
          <p:cNvPr id="111616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Page 12 OCR text book</a:t>
            </a:r>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52BAF09-FA19-4A29-83D4-18EDA248303D}" type="slidenum">
              <a:rPr lang="en-GB"/>
              <a:pPr/>
              <a:t>10</a:t>
            </a:fld>
            <a:endParaRPr lang="en-GB"/>
          </a:p>
        </p:txBody>
      </p:sp>
      <p:sp>
        <p:nvSpPr>
          <p:cNvPr id="6" name="Rectangle 10"/>
          <p:cNvSpPr>
            <a:spLocks noGrp="1" noChangeArrowheads="1"/>
          </p:cNvSpPr>
          <p:nvPr>
            <p:ph type="hdr" sz="quarter"/>
          </p:nvPr>
        </p:nvSpPr>
        <p:spPr>
          <a:ln/>
        </p:spPr>
        <p:txBody>
          <a:bodyPr/>
          <a:lstStyle/>
          <a:p>
            <a:r>
              <a:rPr lang="en-GB"/>
              <a:t>Boardworks AS Chemistry </a:t>
            </a:r>
          </a:p>
          <a:p>
            <a:r>
              <a:rPr lang="en-GB"/>
              <a:t>Aromatic Compounds</a:t>
            </a:r>
          </a:p>
        </p:txBody>
      </p:sp>
      <p:sp>
        <p:nvSpPr>
          <p:cNvPr id="1195010" name="Rectangle 2"/>
          <p:cNvSpPr>
            <a:spLocks noGrp="1" noRot="1" noChangeAspect="1" noChangeArrowheads="1" noTextEdit="1"/>
          </p:cNvSpPr>
          <p:nvPr>
            <p:ph type="sldImg"/>
          </p:nvPr>
        </p:nvSpPr>
        <p:spPr>
          <a:ln/>
        </p:spPr>
      </p:sp>
      <p:sp>
        <p:nvSpPr>
          <p:cNvPr id="1195011" name="Rectangle 3"/>
          <p:cNvSpPr>
            <a:spLocks noGrp="1" noChangeArrowheads="1"/>
          </p:cNvSpPr>
          <p:nvPr>
            <p:ph type="body" idx="1"/>
          </p:nvPr>
        </p:nvSpPr>
        <p:spPr/>
        <p:txBody>
          <a:bodyPr/>
          <a:lstStyle/>
          <a:p>
            <a:r>
              <a:rPr lang="en-GB" b="1"/>
              <a:t>Photo credit:</a:t>
            </a:r>
            <a:r>
              <a:rPr lang="en-GB"/>
              <a:t> © Mariano N Ruiz / shutterstock.com</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12</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13</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14</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15</a:t>
            </a:fld>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555BC-468B-4BF8-9263-266662AC0FA3}" type="slidenum">
              <a:rPr lang="en-GB" smtClean="0"/>
              <a:pPr/>
              <a:t>16</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96517C-71F7-4EE7-B478-5DF308E04AFE}" type="datetimeFigureOut">
              <a:rPr lang="en-GB" smtClean="0"/>
              <a:pPr/>
              <a:t>16/06/2016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6C4A621-CC09-4440-A64C-C188EF19894E}"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96517C-71F7-4EE7-B478-5DF308E04AFE}" type="datetimeFigureOut">
              <a:rPr lang="en-GB" smtClean="0"/>
              <a:pPr/>
              <a:t>16/06/2016</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4A621-CC09-4440-A64C-C188EF19894E}"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2.xml"/><Relationship Id="rId1" Type="http://schemas.openxmlformats.org/officeDocument/2006/relationships/vmlDrawing" Target="../drawings/vmlDrawing2.vml"/><Relationship Id="rId5" Type="http://schemas.openxmlformats.org/officeDocument/2006/relationships/image" Target="../media/image3.jpeg"/><Relationship Id="rId4"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3.xml"/><Relationship Id="rId1" Type="http://schemas.openxmlformats.org/officeDocument/2006/relationships/vmlDrawing" Target="../drawings/vmlDrawing3.vml"/><Relationship Id="rId5" Type="http://schemas.openxmlformats.org/officeDocument/2006/relationships/image" Target="../media/image4.jpeg"/><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1.vml"/><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Reactions of Benzene</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a:xfrm>
            <a:off x="467544" y="0"/>
            <a:ext cx="8229600" cy="1143000"/>
          </a:xfrm>
        </p:spPr>
        <p:txBody>
          <a:bodyPr/>
          <a:lstStyle/>
          <a:p>
            <a:r>
              <a:rPr lang="en-GB" dirty="0"/>
              <a:t>Nitration of benzene</a:t>
            </a:r>
          </a:p>
        </p:txBody>
      </p:sp>
      <p:pic>
        <p:nvPicPr>
          <p:cNvPr id="1182731" name="aromatic_13_nitration_anim.jpg" descr="aromatic_13_nitration_anim"/>
          <p:cNvPicPr>
            <a:picLocks noChangeAspect="1" noChangeArrowheads="1"/>
          </p:cNvPicPr>
          <p:nvPr/>
        </p:nvPicPr>
        <p:blipFill>
          <a:blip r:embed="rId5" cstate="print"/>
          <a:srcRect/>
          <a:stretch>
            <a:fillRect/>
          </a:stretch>
        </p:blipFill>
        <p:spPr bwMode="auto">
          <a:xfrm>
            <a:off x="355600" y="908050"/>
            <a:ext cx="8458200" cy="5156200"/>
          </a:xfrm>
          <a:prstGeom prst="rect">
            <a:avLst/>
          </a:prstGeom>
          <a:noFill/>
          <a:ln w="9525" algn="ctr">
            <a:noFill/>
            <a:miter lim="800000"/>
            <a:headEnd/>
            <a:tailEnd/>
          </a:ln>
          <a:effectLst/>
        </p:spPr>
      </p:pic>
    </p:spTree>
    <p:controls>
      <p:control spid="2050" name="ShockwaveFlash1" r:id="rId2" imgW="8457143" imgH="5156473"/>
    </p:controls>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5793507"/>
          </a:xfrm>
        </p:spPr>
        <p:txBody>
          <a:bodyPr/>
          <a:lstStyle/>
          <a:p>
            <a:pPr algn="ctr">
              <a:buNone/>
            </a:pPr>
            <a:r>
              <a:rPr lang="en-GB" b="1" u="sng" dirty="0" smtClean="0"/>
              <a:t>Reactions of benzene</a:t>
            </a:r>
          </a:p>
          <a:p>
            <a:pPr>
              <a:buNone/>
            </a:pPr>
            <a:r>
              <a:rPr lang="en-GB" sz="2400" b="1" u="sng" dirty="0" smtClean="0"/>
              <a:t>Objective</a:t>
            </a:r>
          </a:p>
          <a:p>
            <a:pPr>
              <a:buNone/>
            </a:pPr>
            <a:r>
              <a:rPr lang="en-GB" sz="2400" dirty="0" smtClean="0"/>
              <a:t>To know about </a:t>
            </a:r>
            <a:r>
              <a:rPr lang="en-GB" sz="2400" dirty="0" err="1" smtClean="0"/>
              <a:t>electrophilic</a:t>
            </a:r>
            <a:r>
              <a:rPr lang="en-GB" sz="2400" dirty="0" smtClean="0"/>
              <a:t> substitution reactions</a:t>
            </a:r>
          </a:p>
          <a:p>
            <a:pPr>
              <a:buNone/>
            </a:pPr>
            <a:endParaRPr lang="en-GB" sz="2400" dirty="0"/>
          </a:p>
          <a:p>
            <a:pPr>
              <a:buNone/>
            </a:pPr>
            <a:r>
              <a:rPr lang="en-GB" sz="2400" b="1" u="sng" dirty="0" smtClean="0"/>
              <a:t>Success criteria</a:t>
            </a:r>
          </a:p>
          <a:p>
            <a:r>
              <a:rPr lang="en-GB" sz="2400" dirty="0" smtClean="0">
                <a:solidFill>
                  <a:srgbClr val="FF0000"/>
                </a:solidFill>
              </a:rPr>
              <a:t>Understand </a:t>
            </a:r>
            <a:r>
              <a:rPr lang="en-GB" sz="2400" dirty="0">
                <a:solidFill>
                  <a:srgbClr val="FF0000"/>
                </a:solidFill>
              </a:rPr>
              <a:t>the mechanism of the </a:t>
            </a:r>
            <a:r>
              <a:rPr lang="en-GB" sz="2400" dirty="0" err="1">
                <a:solidFill>
                  <a:srgbClr val="FF0000"/>
                </a:solidFill>
              </a:rPr>
              <a:t>electrophilic</a:t>
            </a:r>
            <a:r>
              <a:rPr lang="en-GB" sz="2400" dirty="0">
                <a:solidFill>
                  <a:srgbClr val="FF0000"/>
                </a:solidFill>
              </a:rPr>
              <a:t> substitution reactions of </a:t>
            </a:r>
            <a:r>
              <a:rPr lang="en-GB" sz="2400" dirty="0" smtClean="0">
                <a:solidFill>
                  <a:srgbClr val="FF0000"/>
                </a:solidFill>
              </a:rPr>
              <a:t>benzene</a:t>
            </a:r>
          </a:p>
          <a:p>
            <a:r>
              <a:rPr lang="en-GB" sz="2400" dirty="0" smtClean="0"/>
              <a:t>Understand this for </a:t>
            </a:r>
            <a:r>
              <a:rPr lang="en-GB" sz="2400" dirty="0" err="1" smtClean="0"/>
              <a:t>halogenation</a:t>
            </a:r>
            <a:r>
              <a:rPr lang="en-GB" sz="2400" dirty="0" smtClean="0"/>
              <a:t> reactions of benzene</a:t>
            </a:r>
          </a:p>
          <a:p>
            <a:r>
              <a:rPr lang="en-GB" sz="2400" dirty="0" smtClean="0">
                <a:solidFill>
                  <a:srgbClr val="FF0000"/>
                </a:solidFill>
              </a:rPr>
              <a:t>Understand this for nitration reactions of benzene</a:t>
            </a:r>
          </a:p>
          <a:p>
            <a:r>
              <a:rPr lang="en-GB" sz="2400" dirty="0" smtClean="0">
                <a:solidFill>
                  <a:srgbClr val="FF0000"/>
                </a:solidFill>
              </a:rPr>
              <a:t>Include </a:t>
            </a:r>
            <a:r>
              <a:rPr lang="en-GB" sz="2400" dirty="0">
                <a:solidFill>
                  <a:srgbClr val="FF0000"/>
                </a:solidFill>
              </a:rPr>
              <a:t>the generation </a:t>
            </a:r>
            <a:r>
              <a:rPr lang="en-GB" sz="2400" dirty="0" smtClean="0">
                <a:solidFill>
                  <a:srgbClr val="FF0000"/>
                </a:solidFill>
              </a:rPr>
              <a:t>of the </a:t>
            </a:r>
            <a:r>
              <a:rPr lang="en-GB" sz="2400" dirty="0" err="1" smtClean="0">
                <a:solidFill>
                  <a:srgbClr val="FF0000"/>
                </a:solidFill>
              </a:rPr>
              <a:t>electrophile</a:t>
            </a:r>
            <a:r>
              <a:rPr lang="en-GB" sz="2400" dirty="0" smtClean="0">
                <a:solidFill>
                  <a:srgbClr val="FF0000"/>
                </a:solidFill>
              </a:rPr>
              <a:t> during these reactions</a:t>
            </a:r>
            <a:endParaRPr lang="en-GB" sz="2400"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336704"/>
          </a:xfrm>
        </p:spPr>
        <p:txBody>
          <a:bodyPr>
            <a:normAutofit/>
          </a:bodyPr>
          <a:lstStyle/>
          <a:p>
            <a:pPr algn="ctr">
              <a:buNone/>
            </a:pPr>
            <a:r>
              <a:rPr lang="en-GB" sz="2400" b="1" u="sng" dirty="0" smtClean="0"/>
              <a:t>Reactions of benzene: </a:t>
            </a:r>
            <a:r>
              <a:rPr lang="en-GB" sz="2400" b="1" u="sng" dirty="0" err="1" smtClean="0"/>
              <a:t>Halogenation</a:t>
            </a:r>
            <a:endParaRPr lang="en-GB" sz="2400" b="1" u="sng" dirty="0" smtClean="0"/>
          </a:p>
          <a:p>
            <a:pPr>
              <a:buNone/>
            </a:pPr>
            <a:r>
              <a:rPr lang="en-GB" sz="2400" dirty="0" smtClean="0">
                <a:sym typeface="Wingdings" pitchFamily="2" charset="2"/>
              </a:rPr>
              <a:t>Unlike alkenes benzene does not react easily with bromine at room temperature.</a:t>
            </a:r>
          </a:p>
          <a:p>
            <a:pPr>
              <a:buNone/>
            </a:pPr>
            <a:endParaRPr lang="en-GB" sz="2400" dirty="0">
              <a:sym typeface="Wingdings" pitchFamily="2" charset="2"/>
            </a:endParaRPr>
          </a:p>
          <a:p>
            <a:pPr>
              <a:buNone/>
            </a:pPr>
            <a:r>
              <a:rPr lang="en-GB" sz="2400" dirty="0" smtClean="0">
                <a:sym typeface="Wingdings" pitchFamily="2" charset="2"/>
              </a:rPr>
              <a:t>This is explained by the delocalised electron rings above and below the plane of carbon atoms.</a:t>
            </a:r>
          </a:p>
          <a:p>
            <a:pPr>
              <a:buNone/>
            </a:pPr>
            <a:r>
              <a:rPr lang="en-GB" sz="2400" dirty="0" smtClean="0">
                <a:sym typeface="Wingdings" pitchFamily="2" charset="2"/>
              </a:rPr>
              <a:t>They make the benzene ring very stable by spreading out the electrons negative charge.</a:t>
            </a:r>
          </a:p>
          <a:p>
            <a:pPr>
              <a:buNone/>
            </a:pPr>
            <a:endParaRPr lang="en-GB" sz="2400" dirty="0" smtClean="0">
              <a:sym typeface="Wingdings" pitchFamily="2" charset="2"/>
            </a:endParaRPr>
          </a:p>
          <a:p>
            <a:pPr>
              <a:buNone/>
            </a:pPr>
            <a:r>
              <a:rPr lang="en-GB" sz="2400" dirty="0" smtClean="0">
                <a:sym typeface="Wingdings" pitchFamily="2" charset="2"/>
              </a:rPr>
              <a:t>An addition reaction would need to take electrons from the stable delocalised ring to form new bonds.</a:t>
            </a:r>
          </a:p>
          <a:p>
            <a:pPr>
              <a:buNone/>
            </a:pPr>
            <a:endParaRPr lang="en-GB" sz="2400" dirty="0" smtClean="0">
              <a:sym typeface="Wingdings" pitchFamily="2" charset="2"/>
            </a:endParaRPr>
          </a:p>
          <a:p>
            <a:pPr>
              <a:buNone/>
            </a:pPr>
            <a:r>
              <a:rPr lang="en-GB" sz="2400" dirty="0" smtClean="0">
                <a:sym typeface="Wingdings" pitchFamily="2" charset="2"/>
              </a:rPr>
              <a:t>Substitution reactions don’t do this, something is swapped.</a:t>
            </a:r>
          </a:p>
          <a:p>
            <a:pPr>
              <a:buNone/>
            </a:pPr>
            <a:endParaRPr lang="en-GB" sz="2400" dirty="0" smtClean="0"/>
          </a:p>
          <a:p>
            <a:pPr>
              <a:buNone/>
            </a:pPr>
            <a:endParaRPr lang="en-GB" sz="24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336704"/>
          </a:xfrm>
        </p:spPr>
        <p:txBody>
          <a:bodyPr>
            <a:normAutofit/>
          </a:bodyPr>
          <a:lstStyle/>
          <a:p>
            <a:pPr algn="ctr">
              <a:buNone/>
            </a:pPr>
            <a:r>
              <a:rPr lang="en-GB" sz="2400" b="1" u="sng" dirty="0" smtClean="0"/>
              <a:t>Reactions of benzene: </a:t>
            </a:r>
            <a:r>
              <a:rPr lang="en-GB" sz="2400" b="1" u="sng" dirty="0" err="1" smtClean="0"/>
              <a:t>Halogenation</a:t>
            </a:r>
            <a:endParaRPr lang="en-GB" sz="2400" b="1" u="sng" dirty="0" smtClean="0"/>
          </a:p>
          <a:p>
            <a:pPr>
              <a:buNone/>
            </a:pPr>
            <a:r>
              <a:rPr lang="en-GB" sz="2400" dirty="0" smtClean="0"/>
              <a:t>When a non polar molecule such as bromine approaches the benzene ring there is insufficient pi electron density above and below any two carbon atoms to cause the necessary polarisation of the bromine molecule.</a:t>
            </a:r>
          </a:p>
          <a:p>
            <a:pPr>
              <a:buNone/>
            </a:pPr>
            <a:endParaRPr lang="en-GB" sz="2400" dirty="0" smtClean="0"/>
          </a:p>
          <a:p>
            <a:pPr>
              <a:buNone/>
            </a:pPr>
            <a:r>
              <a:rPr lang="en-GB" sz="2400" dirty="0" smtClean="0"/>
              <a:t>This makes benzene resistant to reactions with non polar halogens.</a:t>
            </a:r>
          </a:p>
          <a:p>
            <a:pPr>
              <a:buNone/>
            </a:pPr>
            <a:endParaRPr lang="en-GB" sz="2400" dirty="0" smtClean="0"/>
          </a:p>
          <a:p>
            <a:pPr>
              <a:buNone/>
            </a:pPr>
            <a:r>
              <a:rPr lang="en-GB" sz="2400" dirty="0" smtClean="0"/>
              <a:t>A halogen carrier is needed to generate the more powerful </a:t>
            </a:r>
            <a:r>
              <a:rPr lang="en-GB" sz="2400" dirty="0" err="1" smtClean="0"/>
              <a:t>electrophile</a:t>
            </a:r>
            <a:r>
              <a:rPr lang="en-GB" sz="2400" dirty="0" smtClean="0"/>
              <a:t> Br</a:t>
            </a:r>
            <a:r>
              <a:rPr lang="en-GB" sz="2400" baseline="30000" dirty="0" smtClean="0"/>
              <a:t>+</a:t>
            </a:r>
            <a:r>
              <a:rPr lang="en-GB" sz="2400" dirty="0" smtClean="0"/>
              <a:t>.</a:t>
            </a:r>
          </a:p>
          <a:p>
            <a:pPr>
              <a:buNone/>
            </a:pPr>
            <a:endParaRPr lang="en-GB" sz="2400" dirty="0" smtClean="0"/>
          </a:p>
          <a:p>
            <a:pPr>
              <a:buNone/>
            </a:pPr>
            <a:r>
              <a:rPr lang="en-GB" sz="2400" dirty="0" smtClean="0"/>
              <a:t>The greater charge on the ion is able to attract the pi electrons from benzene so a reaction can take place.</a:t>
            </a:r>
          </a:p>
          <a:p>
            <a:pPr>
              <a:buNone/>
            </a:pPr>
            <a:endParaRPr lang="en-GB" sz="24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336704"/>
          </a:xfrm>
        </p:spPr>
        <p:txBody>
          <a:bodyPr>
            <a:normAutofit/>
          </a:bodyPr>
          <a:lstStyle/>
          <a:p>
            <a:pPr algn="ctr">
              <a:buNone/>
            </a:pPr>
            <a:r>
              <a:rPr lang="en-GB" sz="2800" b="1" u="sng" dirty="0" smtClean="0"/>
              <a:t>Reactions of benzene: </a:t>
            </a:r>
            <a:r>
              <a:rPr lang="en-GB" sz="2800" b="1" u="sng" dirty="0" err="1" smtClean="0"/>
              <a:t>Halogenation</a:t>
            </a:r>
            <a:endParaRPr lang="en-GB" sz="2800" b="1" u="sng" dirty="0" smtClean="0"/>
          </a:p>
          <a:p>
            <a:r>
              <a:rPr lang="en-GB" sz="2800" b="1" dirty="0" smtClean="0"/>
              <a:t>Halogen carriers</a:t>
            </a:r>
            <a:r>
              <a:rPr lang="en-GB" sz="2800" dirty="0" smtClean="0"/>
              <a:t> are a type of catalyst.</a:t>
            </a:r>
          </a:p>
          <a:p>
            <a:r>
              <a:rPr lang="en-GB" sz="2800" dirty="0" smtClean="0"/>
              <a:t>They make the </a:t>
            </a:r>
            <a:r>
              <a:rPr lang="en-GB" sz="2800" dirty="0" err="1" smtClean="0"/>
              <a:t>electrophile</a:t>
            </a:r>
            <a:r>
              <a:rPr lang="en-GB" sz="2800" dirty="0" smtClean="0"/>
              <a:t> into a stronger </a:t>
            </a:r>
            <a:r>
              <a:rPr lang="en-GB" sz="2800" dirty="0" err="1" smtClean="0"/>
              <a:t>electrophile</a:t>
            </a:r>
            <a:endParaRPr lang="en-GB" sz="2800" dirty="0" smtClean="0"/>
          </a:p>
          <a:p>
            <a:endParaRPr lang="en-GB" sz="2800" dirty="0" smtClean="0"/>
          </a:p>
          <a:p>
            <a:endParaRPr lang="en-GB" sz="2800" dirty="0" smtClean="0"/>
          </a:p>
          <a:p>
            <a:r>
              <a:rPr lang="en-GB" sz="2800" dirty="0" smtClean="0"/>
              <a:t>They accept a lone pair of electrons from a polar molecule containing a halogen (the </a:t>
            </a:r>
            <a:r>
              <a:rPr lang="en-GB" sz="2800" dirty="0" err="1" smtClean="0"/>
              <a:t>electrophile</a:t>
            </a:r>
            <a:r>
              <a:rPr lang="en-GB" sz="2800" dirty="0" smtClean="0"/>
              <a:t>).</a:t>
            </a:r>
          </a:p>
          <a:p>
            <a:endParaRPr lang="en-GB" sz="2800" dirty="0" smtClean="0"/>
          </a:p>
          <a:p>
            <a:endParaRPr lang="en-GB" sz="2800" dirty="0" smtClean="0"/>
          </a:p>
          <a:p>
            <a:r>
              <a:rPr lang="en-GB" sz="2800" dirty="0" smtClean="0"/>
              <a:t>Examples include aluminium halides, iron halides and iron</a:t>
            </a:r>
          </a:p>
          <a:p>
            <a:pPr>
              <a:buNone/>
            </a:pPr>
            <a:endParaRPr lang="en-GB" sz="2800" dirty="0" smtClean="0"/>
          </a:p>
          <a:p>
            <a:pPr>
              <a:buNone/>
            </a:pPr>
            <a:endParaRPr lang="en-GB" sz="2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336704"/>
          </a:xfrm>
        </p:spPr>
        <p:txBody>
          <a:bodyPr>
            <a:normAutofit/>
          </a:bodyPr>
          <a:lstStyle/>
          <a:p>
            <a:pPr algn="ctr">
              <a:buNone/>
            </a:pPr>
            <a:r>
              <a:rPr lang="en-GB" sz="2400" b="1" u="sng" dirty="0" smtClean="0"/>
              <a:t>Reaction of benzene with bromine</a:t>
            </a:r>
          </a:p>
          <a:p>
            <a:pPr>
              <a:buNone/>
            </a:pPr>
            <a:endParaRPr lang="en-GB" sz="2800" dirty="0" smtClean="0"/>
          </a:p>
          <a:p>
            <a:pPr>
              <a:buNone/>
            </a:pPr>
            <a:endParaRPr lang="en-GB" sz="2800" dirty="0" smtClean="0"/>
          </a:p>
          <a:p>
            <a:pPr>
              <a:buNone/>
            </a:pPr>
            <a:endParaRPr lang="en-GB" sz="2800" dirty="0" smtClean="0"/>
          </a:p>
          <a:p>
            <a:pPr>
              <a:buNone/>
            </a:pPr>
            <a:endParaRPr lang="en-GB" sz="2800" dirty="0" smtClean="0"/>
          </a:p>
          <a:p>
            <a:pPr>
              <a:buNone/>
            </a:pPr>
            <a:endParaRPr lang="en-GB" sz="2400" dirty="0" smtClean="0"/>
          </a:p>
          <a:p>
            <a:pPr>
              <a:buNone/>
            </a:pPr>
            <a:endParaRPr lang="en-GB" sz="2400" dirty="0" smtClean="0"/>
          </a:p>
          <a:p>
            <a:pPr algn="ctr">
              <a:buNone/>
            </a:pPr>
            <a:r>
              <a:rPr lang="en-GB" sz="2400" b="1" u="sng" dirty="0" smtClean="0"/>
              <a:t>Reaction of benzene with chlorine</a:t>
            </a:r>
          </a:p>
          <a:p>
            <a:pPr>
              <a:buNone/>
            </a:pPr>
            <a:endParaRPr lang="en-GB" sz="2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6336704"/>
          </a:xfrm>
        </p:spPr>
        <p:txBody>
          <a:bodyPr>
            <a:normAutofit/>
          </a:bodyPr>
          <a:lstStyle/>
          <a:p>
            <a:pPr algn="ctr">
              <a:buNone/>
            </a:pPr>
            <a:r>
              <a:rPr lang="en-GB" sz="2400" b="1" u="sng" dirty="0" smtClean="0"/>
              <a:t>Reaction of benzene: </a:t>
            </a:r>
            <a:r>
              <a:rPr lang="en-GB" sz="2400" b="1" u="sng" dirty="0" err="1" smtClean="0"/>
              <a:t>halogenation</a:t>
            </a:r>
            <a:r>
              <a:rPr lang="en-GB" sz="2400" b="1" u="sng" dirty="0" smtClean="0"/>
              <a:t> mechanism</a:t>
            </a:r>
          </a:p>
          <a:p>
            <a:pPr>
              <a:buNone/>
            </a:pPr>
            <a:endParaRPr lang="en-GB"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a:xfrm>
            <a:off x="467544" y="0"/>
            <a:ext cx="8229600" cy="882352"/>
          </a:xfrm>
        </p:spPr>
        <p:txBody>
          <a:bodyPr/>
          <a:lstStyle/>
          <a:p>
            <a:r>
              <a:rPr lang="en-GB" dirty="0"/>
              <a:t>Reaction with bromine</a:t>
            </a:r>
          </a:p>
        </p:txBody>
      </p:sp>
      <p:pic>
        <p:nvPicPr>
          <p:cNvPr id="1183756" name="aromatic_16_bromination_anim.jpg" descr="aromatic_16_bromination_anim"/>
          <p:cNvPicPr>
            <a:picLocks noChangeAspect="1" noChangeArrowheads="1"/>
          </p:cNvPicPr>
          <p:nvPr/>
        </p:nvPicPr>
        <p:blipFill>
          <a:blip r:embed="rId5" cstate="print"/>
          <a:srcRect/>
          <a:stretch>
            <a:fillRect/>
          </a:stretch>
        </p:blipFill>
        <p:spPr bwMode="auto">
          <a:xfrm>
            <a:off x="355600" y="908050"/>
            <a:ext cx="8458200" cy="5156200"/>
          </a:xfrm>
          <a:prstGeom prst="rect">
            <a:avLst/>
          </a:prstGeom>
          <a:noFill/>
          <a:ln w="9525" algn="ctr">
            <a:noFill/>
            <a:miter lim="800000"/>
            <a:headEnd/>
            <a:tailEnd/>
          </a:ln>
          <a:effectLst/>
        </p:spPr>
      </p:pic>
    </p:spTree>
    <p:controls>
      <p:control spid="3074" name="ShockwaveFlash1" r:id="rId2" imgW="8457143" imgH="5156473"/>
    </p:controls>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5793507"/>
          </a:xfrm>
        </p:spPr>
        <p:txBody>
          <a:bodyPr/>
          <a:lstStyle/>
          <a:p>
            <a:pPr algn="ctr">
              <a:buNone/>
            </a:pPr>
            <a:r>
              <a:rPr lang="en-GB" b="1" u="sng" dirty="0" smtClean="0"/>
              <a:t>Reactions of benzene</a:t>
            </a:r>
          </a:p>
          <a:p>
            <a:pPr>
              <a:buNone/>
            </a:pPr>
            <a:r>
              <a:rPr lang="en-GB" sz="2400" b="1" u="sng" dirty="0" smtClean="0"/>
              <a:t>Objective</a:t>
            </a:r>
          </a:p>
          <a:p>
            <a:pPr>
              <a:buNone/>
            </a:pPr>
            <a:r>
              <a:rPr lang="en-GB" sz="2400" dirty="0" smtClean="0"/>
              <a:t>To know about </a:t>
            </a:r>
            <a:r>
              <a:rPr lang="en-GB" sz="2400" dirty="0" err="1" smtClean="0"/>
              <a:t>electrophilic</a:t>
            </a:r>
            <a:r>
              <a:rPr lang="en-GB" sz="2400" dirty="0" smtClean="0"/>
              <a:t> substitution reactions</a:t>
            </a:r>
          </a:p>
          <a:p>
            <a:pPr>
              <a:buNone/>
            </a:pPr>
            <a:endParaRPr lang="en-GB" sz="2400" dirty="0"/>
          </a:p>
          <a:p>
            <a:pPr>
              <a:buNone/>
            </a:pPr>
            <a:r>
              <a:rPr lang="en-GB" sz="2400" b="1" u="sng" dirty="0" smtClean="0"/>
              <a:t>Success criteria</a:t>
            </a:r>
          </a:p>
          <a:p>
            <a:r>
              <a:rPr lang="en-GB" sz="2400" dirty="0" smtClean="0"/>
              <a:t>Understand </a:t>
            </a:r>
            <a:r>
              <a:rPr lang="en-GB" sz="2400" dirty="0"/>
              <a:t>the mechanism of the </a:t>
            </a:r>
            <a:r>
              <a:rPr lang="en-GB" sz="2400" dirty="0" err="1"/>
              <a:t>electrophilic</a:t>
            </a:r>
            <a:r>
              <a:rPr lang="en-GB" sz="2400" dirty="0"/>
              <a:t> substitution reactions of </a:t>
            </a:r>
            <a:r>
              <a:rPr lang="en-GB" sz="2400" dirty="0" smtClean="0"/>
              <a:t>benzene</a:t>
            </a:r>
          </a:p>
          <a:p>
            <a:r>
              <a:rPr lang="en-GB" sz="2400" dirty="0" smtClean="0"/>
              <a:t>Understand this for </a:t>
            </a:r>
            <a:r>
              <a:rPr lang="en-GB" sz="2400" dirty="0" err="1" smtClean="0"/>
              <a:t>halogenation</a:t>
            </a:r>
            <a:r>
              <a:rPr lang="en-GB" sz="2400" dirty="0" smtClean="0"/>
              <a:t> reactions of benzene</a:t>
            </a:r>
          </a:p>
          <a:p>
            <a:r>
              <a:rPr lang="en-GB" sz="2400" dirty="0" smtClean="0"/>
              <a:t>Understand this for nitration reactions of benzene</a:t>
            </a:r>
          </a:p>
          <a:p>
            <a:r>
              <a:rPr lang="en-GB" sz="2400" dirty="0" smtClean="0"/>
              <a:t>Include </a:t>
            </a:r>
            <a:r>
              <a:rPr lang="en-GB" sz="2400" dirty="0"/>
              <a:t>the generation </a:t>
            </a:r>
            <a:r>
              <a:rPr lang="en-GB" sz="2400" dirty="0" smtClean="0"/>
              <a:t>of the </a:t>
            </a:r>
            <a:r>
              <a:rPr lang="en-GB" sz="2400" dirty="0" err="1" smtClean="0"/>
              <a:t>electrophile</a:t>
            </a:r>
            <a:r>
              <a:rPr lang="en-GB" sz="2400" dirty="0" smtClean="0"/>
              <a:t> during these </a:t>
            </a:r>
            <a:r>
              <a:rPr lang="en-GB" sz="2400" dirty="0" smtClean="0"/>
              <a:t>reactions</a:t>
            </a:r>
          </a:p>
          <a:p>
            <a:r>
              <a:rPr lang="en-GB" sz="2400" dirty="0" smtClean="0"/>
              <a:t>Know how benzene reacts with oxygen in air</a:t>
            </a:r>
            <a:endParaRPr lang="en-GB"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336704"/>
          </a:xfrm>
        </p:spPr>
        <p:txBody>
          <a:bodyPr>
            <a:normAutofit fontScale="92500" lnSpcReduction="20000"/>
          </a:bodyPr>
          <a:lstStyle/>
          <a:p>
            <a:pPr algn="ctr">
              <a:buNone/>
            </a:pPr>
            <a:r>
              <a:rPr lang="en-GB" sz="2400" b="1" u="sng" dirty="0" smtClean="0"/>
              <a:t>Questions</a:t>
            </a:r>
          </a:p>
          <a:p>
            <a:pPr marL="457200" indent="-457200">
              <a:buAutoNum type="arabicParenR"/>
            </a:pPr>
            <a:r>
              <a:rPr lang="en-GB" sz="2400" dirty="0" smtClean="0"/>
              <a:t>Benzene can be nitrated to form nitrobenzene.  State the reagents needed for this reaction.</a:t>
            </a:r>
            <a:br>
              <a:rPr lang="en-GB" sz="2400" dirty="0" smtClean="0"/>
            </a:br>
            <a:endParaRPr lang="en-GB" sz="2400" dirty="0" smtClean="0"/>
          </a:p>
          <a:p>
            <a:pPr marL="457200" indent="-457200">
              <a:buAutoNum type="arabicParenR"/>
            </a:pPr>
            <a:r>
              <a:rPr lang="en-GB" sz="2400" dirty="0" smtClean="0"/>
              <a:t>Write an equation for the nitration of benzene.</a:t>
            </a:r>
            <a:br>
              <a:rPr lang="en-GB" sz="2400" dirty="0" smtClean="0"/>
            </a:br>
            <a:endParaRPr lang="en-GB" sz="2400" dirty="0" smtClean="0"/>
          </a:p>
          <a:p>
            <a:pPr marL="457200" indent="-457200">
              <a:buAutoNum type="arabicParenR"/>
            </a:pPr>
            <a:r>
              <a:rPr lang="en-GB" sz="2400" dirty="0" smtClean="0"/>
              <a:t>State the name of a suitable halogen carrier that be used to chlorinate benzene.</a:t>
            </a:r>
            <a:br>
              <a:rPr lang="en-GB" sz="2400" dirty="0" smtClean="0"/>
            </a:br>
            <a:endParaRPr lang="en-GB" sz="2400" dirty="0" smtClean="0"/>
          </a:p>
          <a:p>
            <a:pPr marL="457200" indent="-457200">
              <a:buAutoNum type="arabicParenR"/>
            </a:pPr>
            <a:r>
              <a:rPr lang="en-GB" sz="2400" dirty="0" smtClean="0"/>
              <a:t>Benzene reacts with </a:t>
            </a:r>
            <a:r>
              <a:rPr lang="en-GB" sz="2400" dirty="0" err="1" smtClean="0"/>
              <a:t>electrophiles</a:t>
            </a:r>
            <a:r>
              <a:rPr lang="en-GB" sz="2400" dirty="0" smtClean="0"/>
              <a:t> – define the term </a:t>
            </a:r>
            <a:r>
              <a:rPr lang="en-GB" sz="2400" dirty="0" err="1" smtClean="0"/>
              <a:t>electrophile</a:t>
            </a:r>
            <a:r>
              <a:rPr lang="en-GB" sz="2400" dirty="0" smtClean="0"/>
              <a:t/>
            </a:r>
            <a:br>
              <a:rPr lang="en-GB" sz="2400" dirty="0" smtClean="0"/>
            </a:br>
            <a:endParaRPr lang="en-GB" sz="2400" dirty="0" smtClean="0"/>
          </a:p>
          <a:p>
            <a:pPr marL="457200" indent="-457200">
              <a:buAutoNum type="arabicParenR"/>
            </a:pPr>
            <a:r>
              <a:rPr lang="en-GB" sz="2400" dirty="0" smtClean="0"/>
              <a:t>Write an equation for the reaction between chlorine and benzene, and suggest a suitable catalyst</a:t>
            </a:r>
            <a:br>
              <a:rPr lang="en-GB" sz="2400" dirty="0" smtClean="0"/>
            </a:br>
            <a:endParaRPr lang="en-GB" sz="2400" dirty="0" smtClean="0"/>
          </a:p>
          <a:p>
            <a:pPr marL="457200" indent="-457200">
              <a:buAutoNum type="arabicParenR"/>
            </a:pPr>
            <a:r>
              <a:rPr lang="en-GB" sz="2400" dirty="0" smtClean="0"/>
              <a:t>What type of reaction takes place when benzene reacts with concentrated nitric acid in the presence of concentrated </a:t>
            </a:r>
            <a:r>
              <a:rPr lang="en-GB" sz="2400" dirty="0" err="1" smtClean="0"/>
              <a:t>sulfuric</a:t>
            </a:r>
            <a:r>
              <a:rPr lang="en-GB" sz="2400" dirty="0" smtClean="0"/>
              <a:t> acid?</a:t>
            </a:r>
            <a:br>
              <a:rPr lang="en-GB" sz="2400" dirty="0" smtClean="0"/>
            </a:br>
            <a:endParaRPr lang="en-GB" sz="2400" dirty="0" smtClean="0"/>
          </a:p>
          <a:p>
            <a:pPr marL="457200" indent="-457200">
              <a:buAutoNum type="arabicParenR"/>
            </a:pPr>
            <a:r>
              <a:rPr lang="en-GB" sz="2400" dirty="0" smtClean="0"/>
              <a:t>Use curly arrows to show the mechanism for the reaction between benzene and chlorine.</a:t>
            </a:r>
          </a:p>
          <a:p>
            <a:pPr>
              <a:buNone/>
            </a:pPr>
            <a:endParaRPr lang="en-GB"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5793507"/>
          </a:xfrm>
        </p:spPr>
        <p:txBody>
          <a:bodyPr/>
          <a:lstStyle/>
          <a:p>
            <a:pPr algn="ctr">
              <a:buNone/>
            </a:pPr>
            <a:r>
              <a:rPr lang="en-GB" b="1" u="sng" dirty="0" smtClean="0"/>
              <a:t>Reactions of benzene</a:t>
            </a:r>
          </a:p>
          <a:p>
            <a:pPr>
              <a:buNone/>
            </a:pPr>
            <a:r>
              <a:rPr lang="en-GB" sz="2400" b="1" u="sng" dirty="0" smtClean="0"/>
              <a:t>Objective</a:t>
            </a:r>
          </a:p>
          <a:p>
            <a:pPr>
              <a:buNone/>
            </a:pPr>
            <a:r>
              <a:rPr lang="en-GB" sz="2400" dirty="0" smtClean="0"/>
              <a:t>To know about </a:t>
            </a:r>
            <a:r>
              <a:rPr lang="en-GB" sz="2400" dirty="0" err="1" smtClean="0"/>
              <a:t>electrophilic</a:t>
            </a:r>
            <a:r>
              <a:rPr lang="en-GB" sz="2400" dirty="0" smtClean="0"/>
              <a:t> substitution reactions</a:t>
            </a:r>
          </a:p>
          <a:p>
            <a:pPr>
              <a:buNone/>
            </a:pPr>
            <a:endParaRPr lang="en-GB" sz="2400" dirty="0"/>
          </a:p>
          <a:p>
            <a:pPr>
              <a:buNone/>
            </a:pPr>
            <a:r>
              <a:rPr lang="en-GB" sz="2400" b="1" u="sng" dirty="0" smtClean="0"/>
              <a:t>Success criteria</a:t>
            </a:r>
          </a:p>
          <a:p>
            <a:r>
              <a:rPr lang="en-GB" sz="2400" dirty="0" smtClean="0"/>
              <a:t>Understand </a:t>
            </a:r>
            <a:r>
              <a:rPr lang="en-GB" sz="2400" dirty="0"/>
              <a:t>the mechanism of the </a:t>
            </a:r>
            <a:r>
              <a:rPr lang="en-GB" sz="2400" dirty="0" err="1"/>
              <a:t>electrophilic</a:t>
            </a:r>
            <a:r>
              <a:rPr lang="en-GB" sz="2400" dirty="0"/>
              <a:t> substitution reactions of </a:t>
            </a:r>
            <a:r>
              <a:rPr lang="en-GB" sz="2400" dirty="0" smtClean="0"/>
              <a:t>benzene</a:t>
            </a:r>
          </a:p>
          <a:p>
            <a:r>
              <a:rPr lang="en-GB" sz="2400" dirty="0" smtClean="0"/>
              <a:t>Understand this for </a:t>
            </a:r>
            <a:r>
              <a:rPr lang="en-GB" sz="2400" dirty="0" err="1" smtClean="0"/>
              <a:t>halogenation</a:t>
            </a:r>
            <a:r>
              <a:rPr lang="en-GB" sz="2400" dirty="0" smtClean="0"/>
              <a:t> reactions of benzene</a:t>
            </a:r>
          </a:p>
          <a:p>
            <a:r>
              <a:rPr lang="en-GB" sz="2400" dirty="0" smtClean="0"/>
              <a:t>Understand this for nitration reactions of benzene</a:t>
            </a:r>
          </a:p>
          <a:p>
            <a:r>
              <a:rPr lang="en-GB" sz="2400" dirty="0" smtClean="0"/>
              <a:t>Include </a:t>
            </a:r>
            <a:r>
              <a:rPr lang="en-GB" sz="2400" dirty="0"/>
              <a:t>the generation </a:t>
            </a:r>
            <a:r>
              <a:rPr lang="en-GB" sz="2400" dirty="0" smtClean="0"/>
              <a:t>of the </a:t>
            </a:r>
            <a:r>
              <a:rPr lang="en-GB" sz="2400" dirty="0" err="1" smtClean="0"/>
              <a:t>electrophile</a:t>
            </a:r>
            <a:r>
              <a:rPr lang="en-GB" sz="2400" dirty="0" smtClean="0"/>
              <a:t> during these </a:t>
            </a:r>
            <a:r>
              <a:rPr lang="en-GB" sz="2400" dirty="0" smtClean="0"/>
              <a:t>reactions</a:t>
            </a:r>
          </a:p>
          <a:p>
            <a:r>
              <a:rPr lang="en-GB" sz="2400" dirty="0" smtClean="0"/>
              <a:t>Know how benzene reacts with oxygen in air</a:t>
            </a:r>
            <a:endParaRPr lang="en-GB"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336704"/>
          </a:xfrm>
        </p:spPr>
        <p:txBody>
          <a:bodyPr>
            <a:normAutofit/>
          </a:bodyPr>
          <a:lstStyle/>
          <a:p>
            <a:pPr algn="ctr">
              <a:buNone/>
            </a:pPr>
            <a:r>
              <a:rPr lang="en-GB" sz="2400" b="1" u="sng" dirty="0" smtClean="0"/>
              <a:t>Questions</a:t>
            </a:r>
          </a:p>
          <a:p>
            <a:pPr marL="457200" indent="-457200">
              <a:buAutoNum type="arabicParenR"/>
            </a:pPr>
            <a:r>
              <a:rPr lang="en-GB" sz="2400" dirty="0" smtClean="0"/>
              <a:t>Benzene can be nitrated to form nitrobenzene.  State the reagents needed for this reaction.</a:t>
            </a:r>
            <a:br>
              <a:rPr lang="en-GB" sz="2400" dirty="0" smtClean="0"/>
            </a:br>
            <a:r>
              <a:rPr lang="en-GB" sz="2400" dirty="0" smtClean="0"/>
              <a:t/>
            </a:r>
            <a:br>
              <a:rPr lang="en-GB" sz="2400" dirty="0" smtClean="0"/>
            </a:br>
            <a:endParaRPr lang="en-GB" sz="2400" dirty="0" smtClean="0"/>
          </a:p>
          <a:p>
            <a:pPr marL="457200" indent="-457200">
              <a:buAutoNum type="arabicParenR"/>
            </a:pPr>
            <a:r>
              <a:rPr lang="en-GB" sz="2400" dirty="0" smtClean="0"/>
              <a:t>Write an equation for the nitration of benzene.</a:t>
            </a:r>
            <a:br>
              <a:rPr lang="en-GB" sz="2400" dirty="0" smtClean="0"/>
            </a:br>
            <a:r>
              <a:rPr lang="en-GB" sz="2400" dirty="0" smtClean="0"/>
              <a:t/>
            </a:r>
            <a:br>
              <a:rPr lang="en-GB" sz="2400" dirty="0" smtClean="0"/>
            </a:br>
            <a:endParaRPr lang="en-GB" sz="2400" dirty="0" smtClean="0"/>
          </a:p>
          <a:p>
            <a:pPr marL="457200" indent="-457200">
              <a:buAutoNum type="arabicParenR"/>
            </a:pPr>
            <a:r>
              <a:rPr lang="en-GB" sz="2400" dirty="0" smtClean="0"/>
              <a:t>State the name of a suitable halogen carrier that be used to chlorinate benzene.</a:t>
            </a:r>
            <a:br>
              <a:rPr lang="en-GB" sz="2400" dirty="0" smtClean="0"/>
            </a:br>
            <a:r>
              <a:rPr lang="en-GB" sz="2400" dirty="0" smtClean="0"/>
              <a:t/>
            </a:r>
            <a:br>
              <a:rPr lang="en-GB" sz="2400" dirty="0" smtClean="0"/>
            </a:br>
            <a:endParaRPr lang="en-GB" sz="2400" dirty="0" smtClean="0"/>
          </a:p>
          <a:p>
            <a:pPr marL="457200" indent="-457200">
              <a:buAutoNum type="arabicParenR"/>
            </a:pPr>
            <a:r>
              <a:rPr lang="en-GB" sz="2400" dirty="0" smtClean="0"/>
              <a:t>Benzene reacts with </a:t>
            </a:r>
            <a:r>
              <a:rPr lang="en-GB" sz="2400" dirty="0" err="1" smtClean="0"/>
              <a:t>electrophiles</a:t>
            </a:r>
            <a:r>
              <a:rPr lang="en-GB" sz="2400" dirty="0" smtClean="0"/>
              <a:t> – define the term </a:t>
            </a:r>
            <a:r>
              <a:rPr lang="en-GB" sz="2400" dirty="0" err="1" smtClean="0"/>
              <a:t>electrophile</a:t>
            </a:r>
            <a:r>
              <a:rPr lang="en-GB" sz="2400" dirty="0" smtClean="0"/>
              <a:t/>
            </a:r>
            <a:br>
              <a:rPr lang="en-GB" sz="2400" dirty="0" smtClean="0"/>
            </a:br>
            <a:endParaRPr lang="en-GB" sz="2800" dirty="0" smtClean="0"/>
          </a:p>
        </p:txBody>
      </p:sp>
      <p:sp>
        <p:nvSpPr>
          <p:cNvPr id="5" name="TextBox 4"/>
          <p:cNvSpPr txBox="1"/>
          <p:nvPr/>
        </p:nvSpPr>
        <p:spPr>
          <a:xfrm>
            <a:off x="251520" y="1268760"/>
            <a:ext cx="8712968" cy="523220"/>
          </a:xfrm>
          <a:prstGeom prst="rect">
            <a:avLst/>
          </a:prstGeom>
          <a:noFill/>
        </p:spPr>
        <p:txBody>
          <a:bodyPr wrap="square" rtlCol="0">
            <a:spAutoFit/>
          </a:bodyPr>
          <a:lstStyle/>
          <a:p>
            <a:r>
              <a:rPr lang="en-GB" sz="2800" dirty="0" err="1" smtClean="0">
                <a:solidFill>
                  <a:srgbClr val="FF0000"/>
                </a:solidFill>
              </a:rPr>
              <a:t>Conc</a:t>
            </a:r>
            <a:r>
              <a:rPr lang="en-GB" sz="2800" dirty="0" smtClean="0">
                <a:solidFill>
                  <a:srgbClr val="FF0000"/>
                </a:solidFill>
              </a:rPr>
              <a:t> nitric acid and </a:t>
            </a:r>
            <a:r>
              <a:rPr lang="en-GB" sz="2800" dirty="0" err="1" smtClean="0">
                <a:solidFill>
                  <a:srgbClr val="FF0000"/>
                </a:solidFill>
              </a:rPr>
              <a:t>conc</a:t>
            </a:r>
            <a:r>
              <a:rPr lang="en-GB" sz="2800" dirty="0" smtClean="0">
                <a:solidFill>
                  <a:srgbClr val="FF0000"/>
                </a:solidFill>
              </a:rPr>
              <a:t> </a:t>
            </a:r>
            <a:r>
              <a:rPr lang="en-GB" sz="2800" dirty="0" err="1" smtClean="0">
                <a:solidFill>
                  <a:srgbClr val="FF0000"/>
                </a:solidFill>
              </a:rPr>
              <a:t>sulfuric</a:t>
            </a:r>
            <a:r>
              <a:rPr lang="en-GB" sz="2800" dirty="0" smtClean="0">
                <a:solidFill>
                  <a:srgbClr val="FF0000"/>
                </a:solidFill>
              </a:rPr>
              <a:t> acid</a:t>
            </a:r>
            <a:endParaRPr lang="en-GB" sz="2800" dirty="0">
              <a:solidFill>
                <a:srgbClr val="FF0000"/>
              </a:solidFill>
            </a:endParaRPr>
          </a:p>
        </p:txBody>
      </p:sp>
      <p:sp>
        <p:nvSpPr>
          <p:cNvPr id="6" name="TextBox 5"/>
          <p:cNvSpPr txBox="1"/>
          <p:nvPr/>
        </p:nvSpPr>
        <p:spPr>
          <a:xfrm>
            <a:off x="179512" y="2492896"/>
            <a:ext cx="8712968" cy="523220"/>
          </a:xfrm>
          <a:prstGeom prst="rect">
            <a:avLst/>
          </a:prstGeom>
          <a:noFill/>
        </p:spPr>
        <p:txBody>
          <a:bodyPr wrap="square" rtlCol="0">
            <a:spAutoFit/>
          </a:bodyPr>
          <a:lstStyle/>
          <a:p>
            <a:r>
              <a:rPr lang="en-GB" sz="2800" dirty="0" smtClean="0">
                <a:solidFill>
                  <a:srgbClr val="FF0000"/>
                </a:solidFill>
              </a:rPr>
              <a:t>C</a:t>
            </a:r>
            <a:r>
              <a:rPr lang="en-GB" sz="2800" baseline="-25000" dirty="0" smtClean="0">
                <a:solidFill>
                  <a:srgbClr val="FF0000"/>
                </a:solidFill>
              </a:rPr>
              <a:t>6</a:t>
            </a:r>
            <a:r>
              <a:rPr lang="en-GB" sz="2800" dirty="0" smtClean="0">
                <a:solidFill>
                  <a:srgbClr val="FF0000"/>
                </a:solidFill>
              </a:rPr>
              <a:t>H</a:t>
            </a:r>
            <a:r>
              <a:rPr lang="en-GB" sz="2800" baseline="-25000" dirty="0" smtClean="0">
                <a:solidFill>
                  <a:srgbClr val="FF0000"/>
                </a:solidFill>
              </a:rPr>
              <a:t>6</a:t>
            </a:r>
            <a:r>
              <a:rPr lang="en-GB" sz="2800" dirty="0" smtClean="0">
                <a:solidFill>
                  <a:srgbClr val="FF0000"/>
                </a:solidFill>
              </a:rPr>
              <a:t> + HNO</a:t>
            </a:r>
            <a:r>
              <a:rPr lang="en-GB" sz="2800" baseline="-25000" dirty="0" smtClean="0">
                <a:solidFill>
                  <a:srgbClr val="FF0000"/>
                </a:solidFill>
              </a:rPr>
              <a:t>3</a:t>
            </a:r>
            <a:r>
              <a:rPr lang="en-GB" sz="2800" dirty="0" smtClean="0">
                <a:solidFill>
                  <a:srgbClr val="FF0000"/>
                </a:solidFill>
              </a:rPr>
              <a:t> </a:t>
            </a:r>
            <a:r>
              <a:rPr lang="en-GB" sz="2800" dirty="0" smtClean="0">
                <a:solidFill>
                  <a:srgbClr val="FF0000"/>
                </a:solidFill>
                <a:sym typeface="Wingdings" pitchFamily="2" charset="2"/>
              </a:rPr>
              <a:t> C</a:t>
            </a:r>
            <a:r>
              <a:rPr lang="en-GB" sz="2800" baseline="-25000" dirty="0" smtClean="0">
                <a:solidFill>
                  <a:srgbClr val="FF0000"/>
                </a:solidFill>
                <a:sym typeface="Wingdings" pitchFamily="2" charset="2"/>
              </a:rPr>
              <a:t>6</a:t>
            </a:r>
            <a:r>
              <a:rPr lang="en-GB" sz="2800" dirty="0" smtClean="0">
                <a:solidFill>
                  <a:srgbClr val="FF0000"/>
                </a:solidFill>
                <a:sym typeface="Wingdings" pitchFamily="2" charset="2"/>
              </a:rPr>
              <a:t>H</a:t>
            </a:r>
            <a:r>
              <a:rPr lang="en-GB" sz="2800" baseline="-25000" dirty="0" smtClean="0">
                <a:solidFill>
                  <a:srgbClr val="FF0000"/>
                </a:solidFill>
                <a:sym typeface="Wingdings" pitchFamily="2" charset="2"/>
              </a:rPr>
              <a:t>5</a:t>
            </a:r>
            <a:r>
              <a:rPr lang="en-GB" sz="2800" dirty="0" smtClean="0">
                <a:solidFill>
                  <a:srgbClr val="FF0000"/>
                </a:solidFill>
                <a:sym typeface="Wingdings" pitchFamily="2" charset="2"/>
              </a:rPr>
              <a:t>NO</a:t>
            </a:r>
            <a:r>
              <a:rPr lang="en-GB" sz="2800" baseline="-25000" dirty="0" smtClean="0">
                <a:solidFill>
                  <a:srgbClr val="FF0000"/>
                </a:solidFill>
                <a:sym typeface="Wingdings" pitchFamily="2" charset="2"/>
              </a:rPr>
              <a:t>2</a:t>
            </a:r>
            <a:r>
              <a:rPr lang="en-GB" sz="2800" dirty="0" smtClean="0">
                <a:solidFill>
                  <a:srgbClr val="FF0000"/>
                </a:solidFill>
                <a:sym typeface="Wingdings" pitchFamily="2" charset="2"/>
              </a:rPr>
              <a:t> + H</a:t>
            </a:r>
            <a:r>
              <a:rPr lang="en-GB" sz="2800" baseline="-25000" dirty="0" smtClean="0">
                <a:solidFill>
                  <a:srgbClr val="FF0000"/>
                </a:solidFill>
                <a:sym typeface="Wingdings" pitchFamily="2" charset="2"/>
              </a:rPr>
              <a:t>2</a:t>
            </a:r>
            <a:r>
              <a:rPr lang="en-GB" sz="2800" dirty="0" smtClean="0">
                <a:solidFill>
                  <a:srgbClr val="FF0000"/>
                </a:solidFill>
                <a:sym typeface="Wingdings" pitchFamily="2" charset="2"/>
              </a:rPr>
              <a:t>O</a:t>
            </a:r>
            <a:endParaRPr lang="en-GB" sz="2800" dirty="0">
              <a:solidFill>
                <a:srgbClr val="FF0000"/>
              </a:solidFill>
            </a:endParaRPr>
          </a:p>
        </p:txBody>
      </p:sp>
      <p:sp>
        <p:nvSpPr>
          <p:cNvPr id="7" name="TextBox 6"/>
          <p:cNvSpPr txBox="1"/>
          <p:nvPr/>
        </p:nvSpPr>
        <p:spPr>
          <a:xfrm>
            <a:off x="251520" y="4005064"/>
            <a:ext cx="8712968" cy="523220"/>
          </a:xfrm>
          <a:prstGeom prst="rect">
            <a:avLst/>
          </a:prstGeom>
          <a:noFill/>
        </p:spPr>
        <p:txBody>
          <a:bodyPr wrap="square" rtlCol="0">
            <a:spAutoFit/>
          </a:bodyPr>
          <a:lstStyle/>
          <a:p>
            <a:r>
              <a:rPr lang="en-GB" sz="2800" dirty="0" smtClean="0">
                <a:solidFill>
                  <a:srgbClr val="FF0000"/>
                </a:solidFill>
              </a:rPr>
              <a:t>Aluminium chloride, iron (III) chloride or iron</a:t>
            </a:r>
            <a:endParaRPr lang="en-GB" sz="2800" dirty="0">
              <a:solidFill>
                <a:srgbClr val="FF0000"/>
              </a:solidFill>
            </a:endParaRPr>
          </a:p>
        </p:txBody>
      </p:sp>
      <p:sp>
        <p:nvSpPr>
          <p:cNvPr id="8" name="TextBox 7"/>
          <p:cNvSpPr txBox="1"/>
          <p:nvPr/>
        </p:nvSpPr>
        <p:spPr>
          <a:xfrm>
            <a:off x="251520" y="5517232"/>
            <a:ext cx="8892480" cy="1200329"/>
          </a:xfrm>
          <a:prstGeom prst="rect">
            <a:avLst/>
          </a:prstGeom>
          <a:noFill/>
        </p:spPr>
        <p:txBody>
          <a:bodyPr wrap="square" rtlCol="0">
            <a:spAutoFit/>
          </a:bodyPr>
          <a:lstStyle/>
          <a:p>
            <a:r>
              <a:rPr lang="en-GB" sz="2400" dirty="0" smtClean="0">
                <a:solidFill>
                  <a:srgbClr val="FF0000"/>
                </a:solidFill>
              </a:rPr>
              <a:t>An atom or group of atoms that is attracted to an electron rich centre of another molecule or atom, where at accepts a pair of electrons to form a new covalent bond</a:t>
            </a:r>
            <a:endParaRPr lang="en-GB" sz="24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ox(i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336704"/>
          </a:xfrm>
        </p:spPr>
        <p:txBody>
          <a:bodyPr>
            <a:normAutofit/>
          </a:bodyPr>
          <a:lstStyle/>
          <a:p>
            <a:pPr algn="ctr">
              <a:buNone/>
            </a:pPr>
            <a:r>
              <a:rPr lang="en-GB" sz="2400" b="1" u="sng" dirty="0" smtClean="0"/>
              <a:t>Questions</a:t>
            </a:r>
            <a:endParaRPr lang="en-GB" sz="2400" dirty="0" smtClean="0"/>
          </a:p>
          <a:p>
            <a:pPr marL="457200" indent="-457200">
              <a:buFont typeface="+mj-lt"/>
              <a:buAutoNum type="arabicPeriod" startAt="5"/>
            </a:pPr>
            <a:r>
              <a:rPr lang="en-GB" sz="2400" dirty="0" smtClean="0"/>
              <a:t>Write an equation for the reaction between chlorine and benzene, and suggest a suitable catalyst</a:t>
            </a:r>
            <a:br>
              <a:rPr lang="en-GB" sz="2400" dirty="0" smtClean="0"/>
            </a:br>
            <a:r>
              <a:rPr lang="en-GB" sz="2400" dirty="0" smtClean="0"/>
              <a:t/>
            </a:r>
            <a:br>
              <a:rPr lang="en-GB" sz="2400" dirty="0" smtClean="0"/>
            </a:br>
            <a:endParaRPr lang="en-GB" sz="2400" dirty="0" smtClean="0"/>
          </a:p>
          <a:p>
            <a:pPr marL="457200" indent="-457200">
              <a:buFont typeface="+mj-lt"/>
              <a:buAutoNum type="arabicPeriod" startAt="5"/>
            </a:pPr>
            <a:r>
              <a:rPr lang="en-GB" sz="2400" dirty="0" smtClean="0"/>
              <a:t>What type of reaction takes place when benzene reacts with concentrated nitric acid in the presence of concentrated </a:t>
            </a:r>
            <a:r>
              <a:rPr lang="en-GB" sz="2400" dirty="0" err="1" smtClean="0"/>
              <a:t>sulfuric</a:t>
            </a:r>
            <a:r>
              <a:rPr lang="en-GB" sz="2400" dirty="0" smtClean="0"/>
              <a:t> acid?</a:t>
            </a:r>
            <a:br>
              <a:rPr lang="en-GB" sz="2400" dirty="0" smtClean="0"/>
            </a:br>
            <a:r>
              <a:rPr lang="en-GB" sz="2400" dirty="0" smtClean="0"/>
              <a:t/>
            </a:r>
            <a:br>
              <a:rPr lang="en-GB" sz="2400" dirty="0" smtClean="0"/>
            </a:br>
            <a:endParaRPr lang="en-GB" sz="2400" dirty="0" smtClean="0"/>
          </a:p>
          <a:p>
            <a:pPr marL="457200" indent="-457200">
              <a:buFont typeface="+mj-lt"/>
              <a:buAutoNum type="arabicPeriod" startAt="5"/>
            </a:pPr>
            <a:r>
              <a:rPr lang="en-GB" sz="2400" dirty="0" smtClean="0"/>
              <a:t>Use curly arrows to show the mechanism for the reaction between benzene and chlorine.</a:t>
            </a:r>
          </a:p>
          <a:p>
            <a:pPr>
              <a:buNone/>
            </a:pPr>
            <a:endParaRPr lang="en-GB" sz="2800" dirty="0" smtClean="0"/>
          </a:p>
        </p:txBody>
      </p:sp>
      <p:sp>
        <p:nvSpPr>
          <p:cNvPr id="4" name="TextBox 3"/>
          <p:cNvSpPr txBox="1"/>
          <p:nvPr/>
        </p:nvSpPr>
        <p:spPr>
          <a:xfrm>
            <a:off x="251520" y="1268760"/>
            <a:ext cx="8712968" cy="523220"/>
          </a:xfrm>
          <a:prstGeom prst="rect">
            <a:avLst/>
          </a:prstGeom>
          <a:noFill/>
        </p:spPr>
        <p:txBody>
          <a:bodyPr wrap="square" rtlCol="0">
            <a:spAutoFit/>
          </a:bodyPr>
          <a:lstStyle/>
          <a:p>
            <a:r>
              <a:rPr lang="en-GB" sz="2800" dirty="0" smtClean="0">
                <a:solidFill>
                  <a:srgbClr val="FF0000"/>
                </a:solidFill>
              </a:rPr>
              <a:t>C</a:t>
            </a:r>
            <a:r>
              <a:rPr lang="en-GB" sz="2800" baseline="-25000" dirty="0" smtClean="0">
                <a:solidFill>
                  <a:srgbClr val="FF0000"/>
                </a:solidFill>
              </a:rPr>
              <a:t>6</a:t>
            </a:r>
            <a:r>
              <a:rPr lang="en-GB" sz="2800" dirty="0" smtClean="0">
                <a:solidFill>
                  <a:srgbClr val="FF0000"/>
                </a:solidFill>
              </a:rPr>
              <a:t>H</a:t>
            </a:r>
            <a:r>
              <a:rPr lang="en-GB" sz="2800" baseline="-25000" dirty="0" smtClean="0">
                <a:solidFill>
                  <a:srgbClr val="FF0000"/>
                </a:solidFill>
              </a:rPr>
              <a:t>6</a:t>
            </a:r>
            <a:r>
              <a:rPr lang="en-GB" sz="2800" dirty="0" smtClean="0">
                <a:solidFill>
                  <a:srgbClr val="FF0000"/>
                </a:solidFill>
              </a:rPr>
              <a:t> + Cl</a:t>
            </a:r>
            <a:r>
              <a:rPr lang="en-GB" sz="2800" baseline="-25000" dirty="0" smtClean="0">
                <a:solidFill>
                  <a:srgbClr val="FF0000"/>
                </a:solidFill>
              </a:rPr>
              <a:t>2</a:t>
            </a:r>
            <a:r>
              <a:rPr lang="en-GB" sz="2800" dirty="0" smtClean="0">
                <a:solidFill>
                  <a:srgbClr val="FF0000"/>
                </a:solidFill>
              </a:rPr>
              <a:t> </a:t>
            </a:r>
            <a:r>
              <a:rPr lang="en-GB" sz="2800" dirty="0" smtClean="0">
                <a:solidFill>
                  <a:srgbClr val="FF0000"/>
                </a:solidFill>
                <a:sym typeface="Wingdings" pitchFamily="2" charset="2"/>
              </a:rPr>
              <a:t> C</a:t>
            </a:r>
            <a:r>
              <a:rPr lang="en-GB" sz="2800" baseline="-25000" dirty="0" smtClean="0">
                <a:solidFill>
                  <a:srgbClr val="FF0000"/>
                </a:solidFill>
                <a:sym typeface="Wingdings" pitchFamily="2" charset="2"/>
              </a:rPr>
              <a:t>6</a:t>
            </a:r>
            <a:r>
              <a:rPr lang="en-GB" sz="2800" dirty="0" smtClean="0">
                <a:solidFill>
                  <a:srgbClr val="FF0000"/>
                </a:solidFill>
                <a:sym typeface="Wingdings" pitchFamily="2" charset="2"/>
              </a:rPr>
              <a:t>H</a:t>
            </a:r>
            <a:r>
              <a:rPr lang="en-GB" sz="2800" baseline="-25000" dirty="0" smtClean="0">
                <a:solidFill>
                  <a:srgbClr val="FF0000"/>
                </a:solidFill>
                <a:sym typeface="Wingdings" pitchFamily="2" charset="2"/>
              </a:rPr>
              <a:t>5</a:t>
            </a:r>
            <a:r>
              <a:rPr lang="en-GB" sz="2800" dirty="0" smtClean="0">
                <a:solidFill>
                  <a:srgbClr val="FF0000"/>
                </a:solidFill>
                <a:sym typeface="Wingdings" pitchFamily="2" charset="2"/>
              </a:rPr>
              <a:t>Cl + </a:t>
            </a:r>
            <a:r>
              <a:rPr lang="en-GB" sz="2800" dirty="0" err="1" smtClean="0">
                <a:solidFill>
                  <a:srgbClr val="FF0000"/>
                </a:solidFill>
                <a:sym typeface="Wingdings" pitchFamily="2" charset="2"/>
              </a:rPr>
              <a:t>HCl</a:t>
            </a:r>
            <a:endParaRPr lang="en-GB" sz="2800" dirty="0">
              <a:solidFill>
                <a:srgbClr val="FF0000"/>
              </a:solidFill>
            </a:endParaRPr>
          </a:p>
        </p:txBody>
      </p:sp>
      <p:sp>
        <p:nvSpPr>
          <p:cNvPr id="5" name="TextBox 4"/>
          <p:cNvSpPr txBox="1"/>
          <p:nvPr/>
        </p:nvSpPr>
        <p:spPr>
          <a:xfrm>
            <a:off x="431032" y="3212976"/>
            <a:ext cx="8712968" cy="523220"/>
          </a:xfrm>
          <a:prstGeom prst="rect">
            <a:avLst/>
          </a:prstGeom>
          <a:noFill/>
        </p:spPr>
        <p:txBody>
          <a:bodyPr wrap="square" rtlCol="0">
            <a:spAutoFit/>
          </a:bodyPr>
          <a:lstStyle/>
          <a:p>
            <a:r>
              <a:rPr lang="en-GB" sz="2800" dirty="0" err="1" smtClean="0">
                <a:solidFill>
                  <a:srgbClr val="FF0000"/>
                </a:solidFill>
              </a:rPr>
              <a:t>Electrophilic</a:t>
            </a:r>
            <a:r>
              <a:rPr lang="en-GB" sz="2800" dirty="0" smtClean="0">
                <a:solidFill>
                  <a:srgbClr val="FF0000"/>
                </a:solidFill>
              </a:rPr>
              <a:t> substitution</a:t>
            </a:r>
            <a:endParaRPr lang="en-GB"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640960" cy="6336704"/>
          </a:xfrm>
        </p:spPr>
        <p:txBody>
          <a:bodyPr>
            <a:normAutofit/>
          </a:bodyPr>
          <a:lstStyle/>
          <a:p>
            <a:pPr algn="ctr">
              <a:buNone/>
            </a:pPr>
            <a:r>
              <a:rPr lang="en-GB" sz="2400" b="1" u="sng" dirty="0" smtClean="0"/>
              <a:t>Questions</a:t>
            </a:r>
            <a:endParaRPr lang="en-GB" sz="2400" dirty="0" smtClean="0"/>
          </a:p>
          <a:p>
            <a:pPr marL="457200" indent="-457200">
              <a:buNone/>
            </a:pPr>
            <a:r>
              <a:rPr lang="en-GB" sz="2400" dirty="0" smtClean="0"/>
              <a:t>7. Use curly arrows to show the mechanism for the reaction between benzene and chlorine.</a:t>
            </a:r>
          </a:p>
          <a:p>
            <a:pPr>
              <a:buNone/>
            </a:pPr>
            <a:endParaRPr lang="en-GB" sz="2800"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332656"/>
            <a:ext cx="8640960" cy="5793507"/>
          </a:xfrm>
        </p:spPr>
        <p:txBody>
          <a:bodyPr/>
          <a:lstStyle/>
          <a:p>
            <a:pPr algn="ctr">
              <a:buNone/>
            </a:pPr>
            <a:r>
              <a:rPr lang="en-GB" b="1" u="sng" dirty="0" smtClean="0"/>
              <a:t>Reactions of benzene</a:t>
            </a:r>
          </a:p>
          <a:p>
            <a:pPr>
              <a:buNone/>
            </a:pPr>
            <a:r>
              <a:rPr lang="en-GB" sz="2400" b="1" u="sng" dirty="0" smtClean="0"/>
              <a:t>Objective</a:t>
            </a:r>
          </a:p>
          <a:p>
            <a:pPr>
              <a:buNone/>
            </a:pPr>
            <a:r>
              <a:rPr lang="en-GB" sz="2400" dirty="0" smtClean="0"/>
              <a:t>To know about </a:t>
            </a:r>
            <a:r>
              <a:rPr lang="en-GB" sz="2400" dirty="0" err="1" smtClean="0"/>
              <a:t>electrophilic</a:t>
            </a:r>
            <a:r>
              <a:rPr lang="en-GB" sz="2400" dirty="0" smtClean="0"/>
              <a:t> substitution reactions</a:t>
            </a:r>
          </a:p>
          <a:p>
            <a:pPr>
              <a:buNone/>
            </a:pPr>
            <a:endParaRPr lang="en-GB" sz="2400" dirty="0"/>
          </a:p>
          <a:p>
            <a:pPr>
              <a:buNone/>
            </a:pPr>
            <a:r>
              <a:rPr lang="en-GB" sz="2400" b="1" u="sng" dirty="0" smtClean="0"/>
              <a:t>Success criteria</a:t>
            </a:r>
          </a:p>
          <a:p>
            <a:r>
              <a:rPr lang="en-GB" sz="2400" dirty="0" smtClean="0"/>
              <a:t>Understand </a:t>
            </a:r>
            <a:r>
              <a:rPr lang="en-GB" sz="2400" dirty="0"/>
              <a:t>the mechanism of the </a:t>
            </a:r>
            <a:r>
              <a:rPr lang="en-GB" sz="2400" dirty="0" err="1"/>
              <a:t>electrophilic</a:t>
            </a:r>
            <a:r>
              <a:rPr lang="en-GB" sz="2400" dirty="0"/>
              <a:t> substitution reactions of </a:t>
            </a:r>
            <a:r>
              <a:rPr lang="en-GB" sz="2400" dirty="0" smtClean="0"/>
              <a:t>benzene</a:t>
            </a:r>
          </a:p>
          <a:p>
            <a:r>
              <a:rPr lang="en-GB" sz="2400" dirty="0" smtClean="0"/>
              <a:t>Understand this for </a:t>
            </a:r>
            <a:r>
              <a:rPr lang="en-GB" sz="2400" dirty="0" err="1" smtClean="0"/>
              <a:t>halogenation</a:t>
            </a:r>
            <a:r>
              <a:rPr lang="en-GB" sz="2400" dirty="0" smtClean="0"/>
              <a:t> reactions of benzene</a:t>
            </a:r>
          </a:p>
          <a:p>
            <a:r>
              <a:rPr lang="en-GB" sz="2400" dirty="0" smtClean="0"/>
              <a:t>Understand this for nitration reactions of benzene</a:t>
            </a:r>
          </a:p>
          <a:p>
            <a:r>
              <a:rPr lang="en-GB" sz="2400" dirty="0" smtClean="0"/>
              <a:t>Include </a:t>
            </a:r>
            <a:r>
              <a:rPr lang="en-GB" sz="2400" dirty="0"/>
              <a:t>the generation </a:t>
            </a:r>
            <a:r>
              <a:rPr lang="en-GB" sz="2400" dirty="0" smtClean="0"/>
              <a:t>of the </a:t>
            </a:r>
            <a:r>
              <a:rPr lang="en-GB" sz="2400" dirty="0" err="1" smtClean="0"/>
              <a:t>electrophile</a:t>
            </a:r>
            <a:r>
              <a:rPr lang="en-GB" sz="2400" dirty="0" smtClean="0"/>
              <a:t> during these </a:t>
            </a:r>
            <a:r>
              <a:rPr lang="en-GB" sz="2400" dirty="0" smtClean="0"/>
              <a:t>reactions</a:t>
            </a:r>
          </a:p>
          <a:p>
            <a:r>
              <a:rPr lang="en-GB" sz="2400" dirty="0" smtClean="0"/>
              <a:t>Know how benzene reacts with oxygen in air</a:t>
            </a:r>
            <a:endParaRPr lang="en-GB"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p:cNvSpPr>
            <a:spLocks noGrp="1" noChangeArrowheads="1"/>
          </p:cNvSpPr>
          <p:nvPr>
            <p:ph type="title"/>
          </p:nvPr>
        </p:nvSpPr>
        <p:spPr>
          <a:xfrm>
            <a:off x="222250" y="53975"/>
            <a:ext cx="8742238" cy="782737"/>
          </a:xfrm>
        </p:spPr>
        <p:txBody>
          <a:bodyPr>
            <a:noAutofit/>
          </a:bodyPr>
          <a:lstStyle/>
          <a:p>
            <a:r>
              <a:rPr lang="en-GB" sz="3600" dirty="0"/>
              <a:t>Delocalization and reactivity of the </a:t>
            </a:r>
            <a:r>
              <a:rPr lang="en-GB" sz="3600" dirty="0" err="1"/>
              <a:t>arenes</a:t>
            </a:r>
            <a:endParaRPr lang="en-GB" sz="3600" dirty="0"/>
          </a:p>
        </p:txBody>
      </p:sp>
      <p:sp>
        <p:nvSpPr>
          <p:cNvPr id="1162246" name="Text Box 6"/>
          <p:cNvSpPr txBox="1">
            <a:spLocks noChangeArrowheads="1"/>
          </p:cNvSpPr>
          <p:nvPr/>
        </p:nvSpPr>
        <p:spPr bwMode="auto">
          <a:xfrm>
            <a:off x="179512" y="5589240"/>
            <a:ext cx="8654509" cy="830997"/>
          </a:xfrm>
          <a:prstGeom prst="rect">
            <a:avLst/>
          </a:prstGeom>
          <a:noFill/>
          <a:ln w="9525" algn="ctr">
            <a:noFill/>
            <a:miter lim="800000"/>
            <a:headEnd/>
            <a:tailEnd/>
          </a:ln>
          <a:effectLst/>
        </p:spPr>
        <p:txBody>
          <a:bodyPr wrap="square">
            <a:spAutoFit/>
          </a:bodyPr>
          <a:lstStyle/>
          <a:p>
            <a:pPr marL="355600" indent="-355600">
              <a:spcBef>
                <a:spcPct val="0"/>
              </a:spcBef>
              <a:buClr>
                <a:srgbClr val="FF6600"/>
              </a:buClr>
              <a:buSzPct val="80000"/>
              <a:buFont typeface="Wingdings" pitchFamily="2" charset="2"/>
              <a:buChar char="l"/>
            </a:pPr>
            <a:r>
              <a:rPr lang="en-GB" sz="2400" dirty="0"/>
              <a:t>In typical reactions, the benzene ring reacts with an </a:t>
            </a:r>
            <a:r>
              <a:rPr lang="en-GB" sz="2400" b="1" dirty="0" err="1"/>
              <a:t>electrophile</a:t>
            </a:r>
            <a:r>
              <a:rPr lang="en-GB" sz="2400" dirty="0"/>
              <a:t> to undergo </a:t>
            </a:r>
            <a:r>
              <a:rPr lang="en-GB" sz="2400" b="1" dirty="0" err="1">
                <a:solidFill>
                  <a:srgbClr val="FF6600"/>
                </a:solidFill>
              </a:rPr>
              <a:t>electrophilic</a:t>
            </a:r>
            <a:r>
              <a:rPr lang="en-GB" sz="2400" b="1" dirty="0">
                <a:solidFill>
                  <a:srgbClr val="FF6600"/>
                </a:solidFill>
              </a:rPr>
              <a:t> substitution</a:t>
            </a:r>
            <a:r>
              <a:rPr lang="en-GB" sz="2400" dirty="0"/>
              <a:t>.</a:t>
            </a:r>
          </a:p>
        </p:txBody>
      </p:sp>
      <p:sp>
        <p:nvSpPr>
          <p:cNvPr id="1162249" name="Rectangle 9"/>
          <p:cNvSpPr>
            <a:spLocks noChangeArrowheads="1"/>
          </p:cNvSpPr>
          <p:nvPr/>
        </p:nvSpPr>
        <p:spPr bwMode="auto">
          <a:xfrm>
            <a:off x="251520" y="1052736"/>
            <a:ext cx="8565704" cy="1200329"/>
          </a:xfrm>
          <a:prstGeom prst="rect">
            <a:avLst/>
          </a:prstGeom>
          <a:noFill/>
          <a:ln w="9525" algn="ctr">
            <a:noFill/>
            <a:miter lim="800000"/>
            <a:headEnd/>
            <a:tailEnd/>
          </a:ln>
          <a:effectLst/>
        </p:spPr>
        <p:txBody>
          <a:bodyPr wrap="square">
            <a:spAutoFit/>
          </a:bodyPr>
          <a:lstStyle/>
          <a:p>
            <a:pPr>
              <a:spcBef>
                <a:spcPct val="0"/>
              </a:spcBef>
            </a:pPr>
            <a:r>
              <a:rPr lang="en-GB" sz="2400" dirty="0"/>
              <a:t>Due to the stability of the delocalized ring structure, benzene and its derivates do not readily take part in the typical reactions of the alkenes.</a:t>
            </a:r>
          </a:p>
        </p:txBody>
      </p:sp>
      <p:sp>
        <p:nvSpPr>
          <p:cNvPr id="1162250" name="Rectangle 10"/>
          <p:cNvSpPr>
            <a:spLocks noChangeArrowheads="1"/>
          </p:cNvSpPr>
          <p:nvPr/>
        </p:nvSpPr>
        <p:spPr bwMode="auto">
          <a:xfrm>
            <a:off x="251520" y="2492896"/>
            <a:ext cx="7818122" cy="1200329"/>
          </a:xfrm>
          <a:prstGeom prst="rect">
            <a:avLst/>
          </a:prstGeom>
          <a:noFill/>
          <a:ln w="9525" algn="ctr">
            <a:noFill/>
            <a:miter lim="800000"/>
            <a:headEnd/>
            <a:tailEnd/>
          </a:ln>
          <a:effectLst/>
        </p:spPr>
        <p:txBody>
          <a:bodyPr wrap="square">
            <a:spAutoFit/>
          </a:bodyPr>
          <a:lstStyle/>
          <a:p>
            <a:pPr marL="355600" indent="-355600">
              <a:spcBef>
                <a:spcPct val="0"/>
              </a:spcBef>
              <a:buClr>
                <a:srgbClr val="FF6600"/>
              </a:buClr>
              <a:buSzPct val="80000"/>
              <a:buFont typeface="Wingdings" pitchFamily="2" charset="2"/>
              <a:buChar char="l"/>
            </a:pPr>
            <a:r>
              <a:rPr lang="en-GB" sz="2400" dirty="0"/>
              <a:t>For example, under normal conditions they do not decolourize bromine water, react with strong acids, or react with other halogens.</a:t>
            </a:r>
          </a:p>
        </p:txBody>
      </p:sp>
      <p:sp>
        <p:nvSpPr>
          <p:cNvPr id="1162251" name="Rectangle 11"/>
          <p:cNvSpPr>
            <a:spLocks noChangeArrowheads="1"/>
          </p:cNvSpPr>
          <p:nvPr/>
        </p:nvSpPr>
        <p:spPr bwMode="auto">
          <a:xfrm>
            <a:off x="179512" y="4005064"/>
            <a:ext cx="8762691" cy="1200329"/>
          </a:xfrm>
          <a:prstGeom prst="rect">
            <a:avLst/>
          </a:prstGeom>
          <a:noFill/>
          <a:ln w="9525" algn="ctr">
            <a:noFill/>
            <a:miter lim="800000"/>
            <a:headEnd/>
            <a:tailEnd/>
          </a:ln>
          <a:effectLst/>
        </p:spPr>
        <p:txBody>
          <a:bodyPr wrap="square">
            <a:spAutoFit/>
          </a:bodyPr>
          <a:lstStyle/>
          <a:p>
            <a:pPr marL="355600" indent="-355600">
              <a:spcBef>
                <a:spcPct val="0"/>
              </a:spcBef>
              <a:buClr>
                <a:srgbClr val="FF6600"/>
              </a:buClr>
              <a:buSzPct val="80000"/>
              <a:buFont typeface="Wingdings" pitchFamily="2" charset="2"/>
              <a:buChar char="l"/>
            </a:pPr>
            <a:r>
              <a:rPr lang="en-GB" sz="2400" dirty="0"/>
              <a:t>Aromatics usually take part in </a:t>
            </a:r>
            <a:r>
              <a:rPr lang="en-GB" sz="2400" b="1" dirty="0"/>
              <a:t>substitution </a:t>
            </a:r>
            <a:r>
              <a:rPr lang="en-GB" sz="2400" dirty="0"/>
              <a:t>rather than addition</a:t>
            </a:r>
            <a:r>
              <a:rPr lang="en-GB" sz="2400" b="1" dirty="0"/>
              <a:t> </a:t>
            </a:r>
            <a:r>
              <a:rPr lang="en-GB" sz="2400" dirty="0"/>
              <a:t>reactions – this allows the product to retain the stability of the benzene ring.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640960" cy="6120680"/>
          </a:xfrm>
        </p:spPr>
        <p:txBody>
          <a:bodyPr>
            <a:normAutofit/>
          </a:bodyPr>
          <a:lstStyle/>
          <a:p>
            <a:pPr algn="ctr">
              <a:buNone/>
            </a:pPr>
            <a:r>
              <a:rPr lang="en-GB" b="1" u="sng" dirty="0" smtClean="0"/>
              <a:t>Reacting with oxygen in air</a:t>
            </a:r>
          </a:p>
          <a:p>
            <a:pPr>
              <a:buNone/>
            </a:pPr>
            <a:r>
              <a:rPr lang="en-GB" dirty="0" smtClean="0"/>
              <a:t>Like other hydrocarbons benzene burns in oxygen to give carbon dioxide and water</a:t>
            </a:r>
          </a:p>
          <a:p>
            <a:pPr algn="ctr">
              <a:buNone/>
            </a:pPr>
            <a:r>
              <a:rPr lang="en-GB" dirty="0" smtClean="0">
                <a:solidFill>
                  <a:srgbClr val="7030A0"/>
                </a:solidFill>
              </a:rPr>
              <a:t>2C</a:t>
            </a:r>
            <a:r>
              <a:rPr lang="en-GB" baseline="-25000" dirty="0" smtClean="0">
                <a:solidFill>
                  <a:srgbClr val="7030A0"/>
                </a:solidFill>
              </a:rPr>
              <a:t>6</a:t>
            </a:r>
            <a:r>
              <a:rPr lang="en-GB" dirty="0" smtClean="0">
                <a:solidFill>
                  <a:srgbClr val="7030A0"/>
                </a:solidFill>
              </a:rPr>
              <a:t>H</a:t>
            </a:r>
            <a:r>
              <a:rPr lang="en-GB" baseline="-25000" dirty="0" smtClean="0">
                <a:solidFill>
                  <a:srgbClr val="7030A0"/>
                </a:solidFill>
              </a:rPr>
              <a:t>6</a:t>
            </a:r>
            <a:r>
              <a:rPr lang="en-GB" dirty="0" smtClean="0">
                <a:solidFill>
                  <a:srgbClr val="7030A0"/>
                </a:solidFill>
              </a:rPr>
              <a:t> + 15O</a:t>
            </a:r>
            <a:r>
              <a:rPr lang="en-GB" baseline="-25000" dirty="0" smtClean="0">
                <a:solidFill>
                  <a:srgbClr val="7030A0"/>
                </a:solidFill>
              </a:rPr>
              <a:t>2</a:t>
            </a:r>
            <a:r>
              <a:rPr lang="en-GB" dirty="0" smtClean="0">
                <a:solidFill>
                  <a:srgbClr val="7030A0"/>
                </a:solidFill>
              </a:rPr>
              <a:t> </a:t>
            </a:r>
            <a:r>
              <a:rPr lang="en-GB" dirty="0" smtClean="0">
                <a:solidFill>
                  <a:srgbClr val="7030A0"/>
                </a:solidFill>
                <a:sym typeface="Wingdings" pitchFamily="2" charset="2"/>
              </a:rPr>
              <a:t> 12CO</a:t>
            </a:r>
            <a:r>
              <a:rPr lang="en-GB" baseline="-25000" dirty="0" smtClean="0">
                <a:solidFill>
                  <a:srgbClr val="7030A0"/>
                </a:solidFill>
                <a:sym typeface="Wingdings" pitchFamily="2" charset="2"/>
              </a:rPr>
              <a:t>2</a:t>
            </a:r>
            <a:r>
              <a:rPr lang="en-GB" dirty="0" smtClean="0">
                <a:solidFill>
                  <a:srgbClr val="7030A0"/>
                </a:solidFill>
                <a:sym typeface="Wingdings" pitchFamily="2" charset="2"/>
              </a:rPr>
              <a:t> + 6H</a:t>
            </a:r>
            <a:r>
              <a:rPr lang="en-GB" baseline="-25000" dirty="0" smtClean="0">
                <a:solidFill>
                  <a:srgbClr val="7030A0"/>
                </a:solidFill>
                <a:sym typeface="Wingdings" pitchFamily="2" charset="2"/>
              </a:rPr>
              <a:t>2</a:t>
            </a:r>
            <a:r>
              <a:rPr lang="en-GB" dirty="0" smtClean="0">
                <a:solidFill>
                  <a:srgbClr val="7030A0"/>
                </a:solidFill>
                <a:sym typeface="Wingdings" pitchFamily="2" charset="2"/>
              </a:rPr>
              <a:t>O</a:t>
            </a:r>
            <a:endParaRPr lang="en-GB" dirty="0" smtClean="0">
              <a:solidFill>
                <a:srgbClr val="7030A0"/>
              </a:solidFill>
            </a:endParaRPr>
          </a:p>
          <a:p>
            <a:pPr>
              <a:buNone/>
            </a:pPr>
            <a:endParaRPr lang="en-GB" dirty="0" smtClean="0"/>
          </a:p>
          <a:p>
            <a:pPr>
              <a:buNone/>
            </a:pPr>
            <a:r>
              <a:rPr lang="en-GB" dirty="0" smtClean="0"/>
              <a:t>It burns in air with a very smoky flame</a:t>
            </a:r>
          </a:p>
          <a:p>
            <a:pPr>
              <a:buNone/>
            </a:pPr>
            <a:r>
              <a:rPr lang="en-GB" dirty="0" smtClean="0"/>
              <a:t>There’s too little oxygen to burn benzene completely</a:t>
            </a:r>
          </a:p>
          <a:p>
            <a:pPr>
              <a:buNone/>
            </a:pPr>
            <a:r>
              <a:rPr lang="en-GB" dirty="0" smtClean="0"/>
              <a:t>A lot of the carbon atoms stay as carbon and form particles of soot in the hot gas making the flames smoke</a:t>
            </a: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408712"/>
          </a:xfrm>
        </p:spPr>
        <p:txBody>
          <a:bodyPr>
            <a:normAutofit fontScale="92500" lnSpcReduction="20000"/>
          </a:bodyPr>
          <a:lstStyle/>
          <a:p>
            <a:pPr algn="ctr">
              <a:buNone/>
            </a:pPr>
            <a:r>
              <a:rPr lang="en-GB" b="1" u="sng" dirty="0" err="1" smtClean="0"/>
              <a:t>Electrophilic</a:t>
            </a:r>
            <a:r>
              <a:rPr lang="en-GB" b="1" u="sng" dirty="0" smtClean="0"/>
              <a:t> Substitution</a:t>
            </a:r>
          </a:p>
          <a:p>
            <a:pPr>
              <a:buNone/>
            </a:pPr>
            <a:r>
              <a:rPr lang="en-GB" b="1" dirty="0" smtClean="0"/>
              <a:t>An </a:t>
            </a:r>
            <a:r>
              <a:rPr lang="en-GB" b="1" dirty="0" err="1" smtClean="0"/>
              <a:t>eletrophile</a:t>
            </a:r>
            <a:r>
              <a:rPr lang="en-GB" b="1" dirty="0" smtClean="0"/>
              <a:t> is an atom </a:t>
            </a:r>
            <a:r>
              <a:rPr lang="en-GB" dirty="0" smtClean="0"/>
              <a:t>(or group of atoms) that is attracted to an electron – rich centre, where it accepts a pair of electrons to form a new covalent bond</a:t>
            </a:r>
          </a:p>
          <a:p>
            <a:pPr>
              <a:buNone/>
            </a:pPr>
            <a:endParaRPr lang="en-GB" dirty="0"/>
          </a:p>
          <a:p>
            <a:pPr>
              <a:buNone/>
            </a:pPr>
            <a:r>
              <a:rPr lang="en-GB" dirty="0" smtClean="0"/>
              <a:t>In a </a:t>
            </a:r>
            <a:r>
              <a:rPr lang="en-GB" b="1" dirty="0" smtClean="0"/>
              <a:t>substitution </a:t>
            </a:r>
            <a:r>
              <a:rPr lang="en-GB" dirty="0" smtClean="0"/>
              <a:t>reaction an atom or group of atoms is replaced with a different atom or group of atoms</a:t>
            </a:r>
          </a:p>
          <a:p>
            <a:pPr>
              <a:buNone/>
            </a:pPr>
            <a:endParaRPr lang="en-GB" dirty="0"/>
          </a:p>
          <a:p>
            <a:pPr>
              <a:buNone/>
            </a:pPr>
            <a:r>
              <a:rPr lang="en-GB" b="1" dirty="0" err="1" smtClean="0"/>
              <a:t>Electrophilic</a:t>
            </a:r>
            <a:r>
              <a:rPr lang="en-GB" b="1" dirty="0" smtClean="0"/>
              <a:t> substitution</a:t>
            </a:r>
            <a:r>
              <a:rPr lang="en-GB" dirty="0" smtClean="0"/>
              <a:t> is a type if substitution reaction in which an </a:t>
            </a:r>
            <a:r>
              <a:rPr lang="en-GB" dirty="0" err="1" smtClean="0"/>
              <a:t>electrophile</a:t>
            </a:r>
            <a:r>
              <a:rPr lang="en-GB" dirty="0" smtClean="0"/>
              <a:t> is attracted to an electron – rich centre or atom, where it accepts a pair of electrons to form a new covalent bond</a:t>
            </a:r>
            <a:endParaRPr lang="en-GB"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408712"/>
          </a:xfrm>
        </p:spPr>
        <p:txBody>
          <a:bodyPr>
            <a:normAutofit/>
          </a:bodyPr>
          <a:lstStyle/>
          <a:p>
            <a:pPr algn="ctr">
              <a:buNone/>
            </a:pPr>
            <a:r>
              <a:rPr lang="en-GB" b="1" u="sng" dirty="0" err="1" smtClean="0"/>
              <a:t>Electrophilic</a:t>
            </a:r>
            <a:r>
              <a:rPr lang="en-GB" b="1" u="sng" dirty="0" smtClean="0"/>
              <a:t> Substitution Mechanism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5138" name="Rectangle 2"/>
          <p:cNvSpPr>
            <a:spLocks noGrp="1" noChangeArrowheads="1"/>
          </p:cNvSpPr>
          <p:nvPr>
            <p:ph type="title"/>
          </p:nvPr>
        </p:nvSpPr>
        <p:spPr>
          <a:xfrm>
            <a:off x="467544" y="0"/>
            <a:ext cx="8229600" cy="1143000"/>
          </a:xfrm>
          <a:noFill/>
          <a:ln/>
        </p:spPr>
        <p:txBody>
          <a:bodyPr>
            <a:normAutofit fontScale="90000"/>
          </a:bodyPr>
          <a:lstStyle/>
          <a:p>
            <a:r>
              <a:rPr lang="en-GB" dirty="0" err="1"/>
              <a:t>Electrophilic</a:t>
            </a:r>
            <a:r>
              <a:rPr lang="en-GB" dirty="0"/>
              <a:t> substitution reactions</a:t>
            </a:r>
          </a:p>
        </p:txBody>
      </p:sp>
      <p:pic>
        <p:nvPicPr>
          <p:cNvPr id="1115154" name="Picture 18" descr="aromatic_5_electrophilic_subs_animation"/>
          <p:cNvPicPr>
            <a:picLocks noChangeAspect="1" noChangeArrowheads="1"/>
          </p:cNvPicPr>
          <p:nvPr/>
        </p:nvPicPr>
        <p:blipFill>
          <a:blip r:embed="rId5" cstate="print"/>
          <a:srcRect/>
          <a:stretch>
            <a:fillRect/>
          </a:stretch>
        </p:blipFill>
        <p:spPr bwMode="auto">
          <a:xfrm>
            <a:off x="355600" y="908050"/>
            <a:ext cx="8458200" cy="5156200"/>
          </a:xfrm>
          <a:prstGeom prst="rect">
            <a:avLst/>
          </a:prstGeom>
          <a:noFill/>
          <a:ln w="9525" algn="ctr">
            <a:noFill/>
            <a:miter lim="800000"/>
            <a:headEnd/>
            <a:tailEnd/>
          </a:ln>
          <a:effectLst/>
        </p:spPr>
      </p:pic>
    </p:spTree>
    <p:controls>
      <p:control spid="1026" name="ShockwaveFlash1" r:id="rId2" imgW="8457143" imgH="5156473"/>
    </p:controls>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5937523"/>
          </a:xfrm>
        </p:spPr>
        <p:txBody>
          <a:bodyPr>
            <a:normAutofit/>
          </a:bodyPr>
          <a:lstStyle/>
          <a:p>
            <a:pPr algn="ctr">
              <a:buNone/>
            </a:pPr>
            <a:r>
              <a:rPr lang="en-GB" sz="2800" b="1" u="sng" dirty="0" smtClean="0"/>
              <a:t>Reactions of benzene: Nitration</a:t>
            </a:r>
          </a:p>
          <a:p>
            <a:pPr>
              <a:buNone/>
            </a:pPr>
            <a:r>
              <a:rPr lang="en-GB" sz="2800" dirty="0" smtClean="0"/>
              <a:t>Warm benzene with concentrated nitric acid and </a:t>
            </a:r>
            <a:r>
              <a:rPr lang="en-GB" sz="2800" dirty="0" err="1" smtClean="0"/>
              <a:t>sulfuric</a:t>
            </a:r>
            <a:r>
              <a:rPr lang="en-GB" sz="2800" dirty="0" smtClean="0"/>
              <a:t> acid (a catalyst) you get </a:t>
            </a:r>
            <a:r>
              <a:rPr lang="en-GB" sz="2800" dirty="0" err="1" smtClean="0"/>
              <a:t>nitrobenezene</a:t>
            </a:r>
            <a:r>
              <a:rPr lang="en-GB" sz="2800" dirty="0" smtClean="0"/>
              <a:t>.</a:t>
            </a:r>
          </a:p>
          <a:p>
            <a:pPr>
              <a:buNone/>
            </a:pPr>
            <a:endParaRPr lang="en-GB" sz="2800" dirty="0" smtClean="0"/>
          </a:p>
          <a:p>
            <a:pPr>
              <a:buNone/>
            </a:pPr>
            <a:r>
              <a:rPr lang="en-GB" sz="2800" dirty="0" smtClean="0"/>
              <a:t>In general:</a:t>
            </a:r>
          </a:p>
          <a:p>
            <a:pPr algn="ctr">
              <a:buNone/>
            </a:pPr>
            <a:r>
              <a:rPr lang="en-GB" sz="2800" dirty="0" smtClean="0"/>
              <a:t>C</a:t>
            </a:r>
            <a:r>
              <a:rPr lang="en-GB" sz="2800" baseline="-25000" dirty="0" smtClean="0"/>
              <a:t>6</a:t>
            </a:r>
            <a:r>
              <a:rPr lang="en-GB" sz="2800" dirty="0" smtClean="0"/>
              <a:t>H</a:t>
            </a:r>
            <a:r>
              <a:rPr lang="en-GB" sz="2800" baseline="-25000" dirty="0" smtClean="0"/>
              <a:t>6</a:t>
            </a:r>
            <a:r>
              <a:rPr lang="en-GB" sz="2800" dirty="0" smtClean="0"/>
              <a:t> + HNO</a:t>
            </a:r>
            <a:r>
              <a:rPr lang="en-GB" sz="2800" baseline="-25000" dirty="0" smtClean="0"/>
              <a:t>3</a:t>
            </a:r>
            <a:r>
              <a:rPr lang="en-GB" sz="2800" dirty="0" smtClean="0"/>
              <a:t> </a:t>
            </a:r>
            <a:r>
              <a:rPr lang="en-GB" sz="2800" dirty="0" smtClean="0">
                <a:sym typeface="Wingdings" pitchFamily="2" charset="2"/>
              </a:rPr>
              <a:t> C</a:t>
            </a:r>
            <a:r>
              <a:rPr lang="en-GB" sz="2800" baseline="-25000" dirty="0" smtClean="0">
                <a:sym typeface="Wingdings" pitchFamily="2" charset="2"/>
              </a:rPr>
              <a:t>6</a:t>
            </a:r>
            <a:r>
              <a:rPr lang="en-GB" sz="2800" dirty="0" smtClean="0">
                <a:sym typeface="Wingdings" pitchFamily="2" charset="2"/>
              </a:rPr>
              <a:t>H</a:t>
            </a:r>
            <a:r>
              <a:rPr lang="en-GB" sz="2800" baseline="-25000" dirty="0" smtClean="0">
                <a:sym typeface="Wingdings" pitchFamily="2" charset="2"/>
              </a:rPr>
              <a:t>5</a:t>
            </a:r>
            <a:r>
              <a:rPr lang="en-GB" sz="2800" dirty="0" smtClean="0">
                <a:sym typeface="Wingdings" pitchFamily="2" charset="2"/>
              </a:rPr>
              <a:t>NO</a:t>
            </a:r>
            <a:r>
              <a:rPr lang="en-GB" sz="2800" baseline="-25000" dirty="0" smtClean="0">
                <a:sym typeface="Wingdings" pitchFamily="2" charset="2"/>
              </a:rPr>
              <a:t>2</a:t>
            </a:r>
            <a:r>
              <a:rPr lang="en-GB" sz="2800" dirty="0" smtClean="0">
                <a:sym typeface="Wingdings" pitchFamily="2" charset="2"/>
              </a:rPr>
              <a:t> + H</a:t>
            </a:r>
            <a:r>
              <a:rPr lang="en-GB" sz="2800" baseline="-25000" dirty="0" smtClean="0">
                <a:sym typeface="Wingdings" pitchFamily="2" charset="2"/>
              </a:rPr>
              <a:t>2</a:t>
            </a:r>
            <a:r>
              <a:rPr lang="en-GB" sz="2800" dirty="0" smtClean="0">
                <a:sym typeface="Wingdings" pitchFamily="2" charset="2"/>
              </a:rPr>
              <a:t>O</a:t>
            </a:r>
          </a:p>
          <a:p>
            <a:pPr>
              <a:buNone/>
            </a:pPr>
            <a:r>
              <a:rPr lang="en-GB" sz="2800" dirty="0" smtClean="0">
                <a:sym typeface="Wingdings" pitchFamily="2" charset="2"/>
              </a:rPr>
              <a:t>One of the hydrogen atoms on the benzene ring is replaced by a nitro (-NO</a:t>
            </a:r>
            <a:r>
              <a:rPr lang="en-GB" sz="2800" baseline="-25000" dirty="0" smtClean="0">
                <a:sym typeface="Wingdings" pitchFamily="2" charset="2"/>
              </a:rPr>
              <a:t>2</a:t>
            </a:r>
            <a:r>
              <a:rPr lang="en-GB" sz="2800" dirty="0" smtClean="0">
                <a:sym typeface="Wingdings" pitchFamily="2" charset="2"/>
              </a:rPr>
              <a:t>) group.</a:t>
            </a:r>
          </a:p>
          <a:p>
            <a:pPr>
              <a:buNone/>
            </a:pPr>
            <a:r>
              <a:rPr lang="en-GB" sz="2800" dirty="0" smtClean="0">
                <a:sym typeface="Wingdings" pitchFamily="2" charset="2"/>
              </a:rPr>
              <a:t>Nitrobenzene is made.</a:t>
            </a:r>
          </a:p>
          <a:p>
            <a:pPr>
              <a:buNone/>
            </a:pPr>
            <a:endParaRPr lang="en-GB"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640960" cy="5937523"/>
          </a:xfrm>
        </p:spPr>
        <p:txBody>
          <a:bodyPr>
            <a:normAutofit/>
          </a:bodyPr>
          <a:lstStyle/>
          <a:p>
            <a:pPr algn="ctr">
              <a:buNone/>
            </a:pPr>
            <a:r>
              <a:rPr lang="en-GB" sz="2800" b="1" u="sng" dirty="0" smtClean="0"/>
              <a:t>Reactions of benzene: Nitration</a:t>
            </a:r>
          </a:p>
          <a:p>
            <a:pPr>
              <a:buNone/>
            </a:pPr>
            <a:r>
              <a:rPr lang="en-GB" sz="2800" dirty="0" smtClean="0"/>
              <a:t>The </a:t>
            </a:r>
            <a:r>
              <a:rPr lang="en-GB" sz="2800" dirty="0" err="1" smtClean="0"/>
              <a:t>sulfuric</a:t>
            </a:r>
            <a:r>
              <a:rPr lang="en-GB" sz="2800" dirty="0" smtClean="0"/>
              <a:t> acid is a catalyst.  It helps make the </a:t>
            </a:r>
            <a:r>
              <a:rPr lang="en-GB" sz="2800" dirty="0" err="1" smtClean="0"/>
              <a:t>nitronium</a:t>
            </a:r>
            <a:r>
              <a:rPr lang="en-GB" sz="2800" dirty="0" smtClean="0"/>
              <a:t> ion, NO</a:t>
            </a:r>
            <a:r>
              <a:rPr lang="en-GB" sz="2800" baseline="-25000" dirty="0" smtClean="0"/>
              <a:t>2</a:t>
            </a:r>
            <a:r>
              <a:rPr lang="en-GB" sz="2800" baseline="30000" dirty="0" smtClean="0"/>
              <a:t>+</a:t>
            </a:r>
            <a:r>
              <a:rPr lang="en-GB" sz="2800" dirty="0" smtClean="0"/>
              <a:t>, which is the </a:t>
            </a:r>
            <a:r>
              <a:rPr lang="en-GB" sz="2800" dirty="0" err="1" smtClean="0"/>
              <a:t>electrophile</a:t>
            </a:r>
            <a:r>
              <a:rPr lang="en-GB" sz="2800" dirty="0" smtClean="0"/>
              <a:t>.</a:t>
            </a:r>
          </a:p>
          <a:p>
            <a:pPr>
              <a:buNone/>
            </a:pPr>
            <a:r>
              <a:rPr lang="en-GB" sz="2800" i="1" dirty="0" smtClean="0"/>
              <a:t>Equations and mechanism including the generation of the </a:t>
            </a:r>
            <a:r>
              <a:rPr lang="en-GB" sz="2800" i="1" dirty="0" err="1" smtClean="0"/>
              <a:t>electrophile</a:t>
            </a:r>
            <a:endParaRPr lang="en-GB" sz="2800" i="1" dirty="0" smtClean="0"/>
          </a:p>
          <a:p>
            <a:pPr>
              <a:buNone/>
            </a:pPr>
            <a:endParaRPr lang="en-GB" sz="2800" dirty="0" smtClean="0">
              <a:sym typeface="Wingdings" pitchFamily="2" charset="2"/>
            </a:endParaRPr>
          </a:p>
          <a:p>
            <a:pPr>
              <a:buNone/>
            </a:pPr>
            <a:endParaRPr lang="en-GB" sz="2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esson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965</TotalTime>
  <Words>1208</Words>
  <Application>Microsoft Office PowerPoint</Application>
  <PresentationFormat>On-screen Show (4:3)</PresentationFormat>
  <Paragraphs>166</Paragraphs>
  <Slides>23</Slides>
  <Notes>14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Reactions of Benzene</vt:lpstr>
      <vt:lpstr>Slide 2</vt:lpstr>
      <vt:lpstr>Delocalization and reactivity of the arenes</vt:lpstr>
      <vt:lpstr>Slide 4</vt:lpstr>
      <vt:lpstr>Slide 5</vt:lpstr>
      <vt:lpstr>Slide 6</vt:lpstr>
      <vt:lpstr>Electrophilic substitution reactions</vt:lpstr>
      <vt:lpstr>Slide 8</vt:lpstr>
      <vt:lpstr>Slide 9</vt:lpstr>
      <vt:lpstr>Nitration of benzene</vt:lpstr>
      <vt:lpstr>Slide 11</vt:lpstr>
      <vt:lpstr>Slide 12</vt:lpstr>
      <vt:lpstr>Slide 13</vt:lpstr>
      <vt:lpstr>Slide 14</vt:lpstr>
      <vt:lpstr>Slide 15</vt:lpstr>
      <vt:lpstr>Slide 16</vt:lpstr>
      <vt:lpstr>Reaction with bromine</vt:lpstr>
      <vt:lpstr>Slide 18</vt:lpstr>
      <vt:lpstr>Slide 19</vt:lpstr>
      <vt:lpstr>Slide 20</vt:lpstr>
      <vt:lpstr>Slide 21</vt:lpstr>
      <vt:lpstr>Slide 22</vt:lpstr>
      <vt:lpstr>Slide 23</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Reactions of Benzene</dc:title>
  <dc:creator>jennifers</dc:creator>
  <cp:lastModifiedBy>jennifers</cp:lastModifiedBy>
  <cp:revision>33</cp:revision>
  <dcterms:created xsi:type="dcterms:W3CDTF">2016-06-14T07:21:17Z</dcterms:created>
  <dcterms:modified xsi:type="dcterms:W3CDTF">2016-06-16T10:17:30Z</dcterms:modified>
</cp:coreProperties>
</file>