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ctiveX/activeX2.xml" ContentType="application/vnd.ms-office.activeX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9" r:id="rId3"/>
    <p:sldId id="264" r:id="rId4"/>
    <p:sldId id="257" r:id="rId5"/>
    <p:sldId id="265" r:id="rId6"/>
    <p:sldId id="267" r:id="rId7"/>
    <p:sldId id="268" r:id="rId8"/>
    <p:sldId id="291" r:id="rId9"/>
    <p:sldId id="269" r:id="rId10"/>
    <p:sldId id="258" r:id="rId11"/>
    <p:sldId id="263" r:id="rId12"/>
    <p:sldId id="270" r:id="rId13"/>
    <p:sldId id="304" r:id="rId14"/>
    <p:sldId id="290" r:id="rId15"/>
    <p:sldId id="292" r:id="rId16"/>
    <p:sldId id="271" r:id="rId17"/>
    <p:sldId id="297" r:id="rId18"/>
    <p:sldId id="294" r:id="rId19"/>
    <p:sldId id="298" r:id="rId20"/>
    <p:sldId id="299" r:id="rId21"/>
    <p:sldId id="293" r:id="rId22"/>
    <p:sldId id="295" r:id="rId23"/>
    <p:sldId id="301" r:id="rId24"/>
    <p:sldId id="278" r:id="rId25"/>
    <p:sldId id="310" r:id="rId26"/>
    <p:sldId id="305" r:id="rId27"/>
    <p:sldId id="296" r:id="rId28"/>
    <p:sldId id="286" r:id="rId29"/>
    <p:sldId id="302" r:id="rId30"/>
    <p:sldId id="312" r:id="rId31"/>
    <p:sldId id="315" r:id="rId32"/>
    <p:sldId id="303" r:id="rId33"/>
    <p:sldId id="307" r:id="rId34"/>
    <p:sldId id="308" r:id="rId35"/>
    <p:sldId id="314" r:id="rId36"/>
    <p:sldId id="306" r:id="rId37"/>
    <p:sldId id="313" r:id="rId38"/>
    <p:sldId id="311" r:id="rId39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99" autoAdjust="0"/>
  </p:normalViewPr>
  <p:slideViewPr>
    <p:cSldViewPr>
      <p:cViewPr>
        <p:scale>
          <a:sx n="66" d="100"/>
          <a:sy n="66" d="100"/>
        </p:scale>
        <p:origin x="150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7BCC5-7010-4366-826F-B73032FBF86A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6530D-822B-49BF-9C6A-1B1E2BEFD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3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2DC4-1B7F-4608-8AC3-D3E17C4B829E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BD84F-715F-4695-9046-71B9F0B36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78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5D1FF-C35B-4906-AF8D-277D1182223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Alkyl group = a saturated hydrocarbon sidegroup derived from an alkane</a:t>
            </a:r>
          </a:p>
          <a:p>
            <a:r>
              <a:rPr lang="en-GB" altLang="en-US"/>
              <a:t>Aryl group = an unsaturated hydrocarbon sidegroup derived from an arene (i.e. containing a benzene ring).</a:t>
            </a:r>
          </a:p>
        </p:txBody>
      </p:sp>
    </p:spTree>
    <p:extLst>
      <p:ext uri="{BB962C8B-B14F-4D97-AF65-F5344CB8AC3E}">
        <p14:creationId xmlns:p14="http://schemas.microsoft.com/office/powerpoint/2010/main" val="1925447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93 CGP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04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93 CGP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64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70FB4-F73A-494F-934C-8F1991426476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/>
              <a:t>Teacher notes</a:t>
            </a:r>
          </a:p>
          <a:p>
            <a:r>
              <a:rPr lang="en-GB" altLang="en-US" dirty="0"/>
              <a:t>See the ‘</a:t>
            </a:r>
            <a:r>
              <a:rPr lang="en-GB" altLang="en-US" b="1" dirty="0"/>
              <a:t>Acids and Bases</a:t>
            </a:r>
            <a:r>
              <a:rPr lang="en-GB" altLang="en-US" dirty="0"/>
              <a:t>’ presentation for more information about </a:t>
            </a:r>
            <a:r>
              <a:rPr lang="en-GB" altLang="en-US" dirty="0" err="1"/>
              <a:t>Brønsted</a:t>
            </a:r>
            <a:r>
              <a:rPr lang="en-GB" altLang="en-US" dirty="0"/>
              <a:t>–Lowry bases.</a:t>
            </a:r>
          </a:p>
        </p:txBody>
      </p:sp>
    </p:spTree>
    <p:extLst>
      <p:ext uri="{BB962C8B-B14F-4D97-AF65-F5344CB8AC3E}">
        <p14:creationId xmlns:p14="http://schemas.microsoft.com/office/powerpoint/2010/main" val="2597177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0341C-22E1-4765-ABB1-CA2A3DC3A9EC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See the ‘</a:t>
            </a:r>
            <a:r>
              <a:rPr lang="en-GB" altLang="en-US" b="1"/>
              <a:t>Acids and Bases</a:t>
            </a:r>
            <a:r>
              <a:rPr lang="en-GB" altLang="en-US"/>
              <a:t>’ presentation for more information about the strength of bases and pK</a:t>
            </a:r>
            <a:r>
              <a:rPr lang="en-GB" altLang="en-US" baseline="-25000"/>
              <a:t>b</a:t>
            </a:r>
            <a:r>
              <a:rPr lang="en-GB" altLang="en-US"/>
              <a:t>.</a:t>
            </a:r>
          </a:p>
          <a:p>
            <a:endParaRPr lang="en-GB" altLang="en-US"/>
          </a:p>
          <a:p>
            <a:r>
              <a:rPr lang="en-GB" altLang="en-US"/>
              <a:t>The base strength of amines also increases with alkyl chain length.</a:t>
            </a:r>
          </a:p>
        </p:txBody>
      </p:sp>
    </p:spTree>
    <p:extLst>
      <p:ext uri="{BB962C8B-B14F-4D97-AF65-F5344CB8AC3E}">
        <p14:creationId xmlns:p14="http://schemas.microsoft.com/office/powerpoint/2010/main" val="2852782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0341C-22E1-4765-ABB1-CA2A3DC3A9EC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See the ‘</a:t>
            </a:r>
            <a:r>
              <a:rPr lang="en-GB" altLang="en-US" b="1"/>
              <a:t>Acids and Bases</a:t>
            </a:r>
            <a:r>
              <a:rPr lang="en-GB" altLang="en-US"/>
              <a:t>’ presentation for more information about the strength of bases and pK</a:t>
            </a:r>
            <a:r>
              <a:rPr lang="en-GB" altLang="en-US" baseline="-25000"/>
              <a:t>b</a:t>
            </a:r>
            <a:r>
              <a:rPr lang="en-GB" altLang="en-US"/>
              <a:t>.</a:t>
            </a:r>
          </a:p>
          <a:p>
            <a:endParaRPr lang="en-GB" altLang="en-US"/>
          </a:p>
          <a:p>
            <a:r>
              <a:rPr lang="en-GB" altLang="en-US"/>
              <a:t>The base strength of amines also increases with alkyl chain length.</a:t>
            </a:r>
          </a:p>
        </p:txBody>
      </p:sp>
    </p:spTree>
    <p:extLst>
      <p:ext uri="{BB962C8B-B14F-4D97-AF65-F5344CB8AC3E}">
        <p14:creationId xmlns:p14="http://schemas.microsoft.com/office/powerpoint/2010/main" val="1177157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4826A-7067-42F4-BC48-8BDAE26DD07B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1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9868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e.g. page 132 </a:t>
            </a:r>
            <a:r>
              <a:rPr lang="en-GB" dirty="0" err="1" smtClean="0"/>
              <a:t>edexcel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13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BEEFC-BB15-4798-885A-8F60B03EB45E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1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Teachers notes</a:t>
            </a:r>
          </a:p>
          <a:p>
            <a:r>
              <a:rPr lang="en-GB" altLang="en-US"/>
              <a:t>Nitriles are compounds containing the –CN group (where there is a triple bond between the C and N atoms).</a:t>
            </a:r>
          </a:p>
        </p:txBody>
      </p:sp>
    </p:spTree>
    <p:extLst>
      <p:ext uri="{BB962C8B-B14F-4D97-AF65-F5344CB8AC3E}">
        <p14:creationId xmlns:p14="http://schemas.microsoft.com/office/powerpoint/2010/main" val="1083323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60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38CAD-BDE3-4DB6-B211-5A3CD0BF3050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2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See the ‘</a:t>
            </a:r>
            <a:r>
              <a:rPr lang="en-GB" altLang="en-US" b="1"/>
              <a:t>Aromatic Compounds</a:t>
            </a:r>
            <a:r>
              <a:rPr lang="en-GB" altLang="en-US"/>
              <a:t>’ presentation for more information about compounds containing a benzene ring.</a:t>
            </a:r>
          </a:p>
        </p:txBody>
      </p:sp>
    </p:spTree>
    <p:extLst>
      <p:ext uri="{BB962C8B-B14F-4D97-AF65-F5344CB8AC3E}">
        <p14:creationId xmlns:p14="http://schemas.microsoft.com/office/powerpoint/2010/main" val="2164297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DE418-9BE8-4065-B5FC-0DC3FC9D58B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The R group attached to the nitrogen atom in secondary and tertiary amines may be the same or different.</a:t>
            </a:r>
          </a:p>
        </p:txBody>
      </p:sp>
    </p:spTree>
    <p:extLst>
      <p:ext uri="{BB962C8B-B14F-4D97-AF65-F5344CB8AC3E}">
        <p14:creationId xmlns:p14="http://schemas.microsoft.com/office/powerpoint/2010/main" val="5866657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Edexcel guide page 134, CGP page 93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02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Edexcel guide 134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D84F-715F-4695-9046-71B9F0B36CD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28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663AA-7065-4E34-9CB6-E686E564175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6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609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05CBC-CF09-4626-B19D-024CC3A307A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92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D4E35-EBA6-4691-B4C2-675C2A3984E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9856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A0AED-817F-434C-B676-911560AB3CA5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See the </a:t>
            </a:r>
            <a:r>
              <a:rPr lang="en-GB" altLang="en-US" b="1" i="1"/>
              <a:t>Boardworks AS Chemistry</a:t>
            </a:r>
            <a:r>
              <a:rPr lang="en-GB" altLang="en-US" b="1"/>
              <a:t> </a:t>
            </a:r>
            <a:r>
              <a:rPr lang="en-GB" altLang="en-US"/>
              <a:t>‘</a:t>
            </a:r>
            <a:r>
              <a:rPr lang="en-GB" altLang="en-US" b="1"/>
              <a:t>Alkanes</a:t>
            </a:r>
            <a:r>
              <a:rPr lang="en-GB" altLang="en-US"/>
              <a:t>’ presentation for revision of how to name structures with multiple functional groups. Also see the </a:t>
            </a:r>
            <a:r>
              <a:rPr lang="en-GB" altLang="en-US" b="1" i="1"/>
              <a:t>Boardworks A2 Chemistry</a:t>
            </a:r>
            <a:r>
              <a:rPr lang="en-GB" altLang="en-US" b="1"/>
              <a:t> </a:t>
            </a:r>
            <a:r>
              <a:rPr lang="en-GB" altLang="en-US"/>
              <a:t>‘</a:t>
            </a:r>
            <a:r>
              <a:rPr lang="en-GB" altLang="en-US" b="1"/>
              <a:t>Acyl Compounds</a:t>
            </a:r>
            <a:r>
              <a:rPr lang="en-GB" altLang="en-US" b="1" i="1"/>
              <a:t>’</a:t>
            </a:r>
            <a:r>
              <a:rPr lang="en-GB" altLang="en-US"/>
              <a:t> presentation for naming substances derived from carboxylic acids.</a:t>
            </a:r>
          </a:p>
        </p:txBody>
      </p:sp>
    </p:spTree>
    <p:extLst>
      <p:ext uri="{BB962C8B-B14F-4D97-AF65-F5344CB8AC3E}">
        <p14:creationId xmlns:p14="http://schemas.microsoft.com/office/powerpoint/2010/main" val="2667506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35CA1-0459-417E-931C-D27FCCA9271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Shorter chain amines are also soluble in ethanol, as they form hydrogen bonds with the OH group in a similar way as shown for water.</a:t>
            </a:r>
          </a:p>
          <a:p>
            <a:r>
              <a:rPr lang="en-GB" altLang="en-US"/>
              <a:t>For more information on how amines act in solution, see slide 21, ‘Amines as Brønsted–Lowry bases’.</a:t>
            </a:r>
          </a:p>
        </p:txBody>
      </p:sp>
    </p:spTree>
    <p:extLst>
      <p:ext uri="{BB962C8B-B14F-4D97-AF65-F5344CB8AC3E}">
        <p14:creationId xmlns:p14="http://schemas.microsoft.com/office/powerpoint/2010/main" val="2372208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35CA1-0459-417E-931C-D27FCCA92718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Shorter chain amines are also soluble in ethanol, as they form hydrogen bonds with the OH group in a similar way as shown for water.</a:t>
            </a:r>
          </a:p>
          <a:p>
            <a:r>
              <a:rPr lang="en-GB" altLang="en-US"/>
              <a:t>For more information on how amines act in solution, see slide 21, ‘Amines as Brønsted–Lowry bases’.</a:t>
            </a:r>
          </a:p>
        </p:txBody>
      </p:sp>
    </p:spTree>
    <p:extLst>
      <p:ext uri="{BB962C8B-B14F-4D97-AF65-F5344CB8AC3E}">
        <p14:creationId xmlns:p14="http://schemas.microsoft.com/office/powerpoint/2010/main" val="3884347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8D4A9-CE8F-4294-AC20-CB2089381617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A2 Chemistry </a:t>
            </a:r>
          </a:p>
          <a:p>
            <a:r>
              <a:rPr lang="en-GB" altLang="en-US"/>
              <a:t>Amines</a:t>
            </a:r>
          </a:p>
        </p:txBody>
      </p:sp>
      <p:sp>
        <p:nvSpPr>
          <p:cNvPr id="101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See the ‘</a:t>
            </a:r>
            <a:r>
              <a:rPr lang="en-GB" altLang="en-US" b="1"/>
              <a:t>Acids and Bases</a:t>
            </a:r>
            <a:r>
              <a:rPr lang="en-GB" altLang="en-US"/>
              <a:t>’ presentation for more information about Brønsted–Lowry bases.</a:t>
            </a:r>
          </a:p>
        </p:txBody>
      </p:sp>
    </p:spTree>
    <p:extLst>
      <p:ext uri="{BB962C8B-B14F-4D97-AF65-F5344CB8AC3E}">
        <p14:creationId xmlns:p14="http://schemas.microsoft.com/office/powerpoint/2010/main" val="284647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34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4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5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65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38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91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24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77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23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4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9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8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C3097-AEB6-43B2-92B3-4FF866F14719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E4D18-EE48-458C-9C85-FFF0341EC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28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image" Target="../media/image27.jpeg"/><Relationship Id="rId4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765" y="2996952"/>
            <a:ext cx="4822304" cy="1514599"/>
          </a:xfrm>
        </p:spPr>
        <p:txBody>
          <a:bodyPr>
            <a:normAutofit/>
          </a:bodyPr>
          <a:lstStyle/>
          <a:p>
            <a:r>
              <a:rPr lang="en-GB" sz="8800" dirty="0" smtClean="0"/>
              <a:t>AMINES</a:t>
            </a:r>
            <a:endParaRPr lang="en-GB" sz="8800" dirty="0"/>
          </a:p>
        </p:txBody>
      </p:sp>
      <p:pic>
        <p:nvPicPr>
          <p:cNvPr id="4098" name="Picture 2" descr="http://dl.clackamas.cc.or.us/ch106-05/images/65mod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03847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age.wistatutor.com/content/feed/u1323/amine%20lone%20pa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92696"/>
            <a:ext cx="382934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8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pic>
        <p:nvPicPr>
          <p:cNvPr id="2050" name="Picture 2" descr="A2C_Aw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7"/>
            <a:ext cx="4680520" cy="46438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68144" y="1631358"/>
            <a:ext cx="273630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GB" dirty="0" smtClean="0"/>
              <a:t>a) methylamine</a:t>
            </a:r>
          </a:p>
          <a:p>
            <a:pPr lvl="0" fontAlgn="base"/>
            <a:endParaRPr lang="en-GB" sz="1000" dirty="0" smtClean="0"/>
          </a:p>
          <a:p>
            <a:pPr fontAlgn="base"/>
            <a:r>
              <a:rPr lang="en-GB" dirty="0" smtClean="0"/>
              <a:t>b) </a:t>
            </a:r>
            <a:r>
              <a:rPr lang="en-GB" dirty="0" err="1" smtClean="0"/>
              <a:t>Dimethylamine</a:t>
            </a:r>
            <a:endParaRPr lang="en-GB" dirty="0" smtClean="0"/>
          </a:p>
          <a:p>
            <a:pPr marL="342900" indent="-342900" fontAlgn="base">
              <a:buFontTx/>
              <a:buAutoNum type="alphaLcParenBoth"/>
            </a:pPr>
            <a:endParaRPr lang="en-GB" sz="1000" dirty="0" smtClean="0"/>
          </a:p>
          <a:p>
            <a:pPr fontAlgn="base"/>
            <a:r>
              <a:rPr lang="en-GB" dirty="0" smtClean="0"/>
              <a:t>c) N-</a:t>
            </a:r>
            <a:r>
              <a:rPr lang="en-GB" dirty="0" err="1" smtClean="0"/>
              <a:t>methylethanamine</a:t>
            </a:r>
            <a:endParaRPr lang="en-GB" dirty="0" smtClean="0"/>
          </a:p>
          <a:p>
            <a:pPr marL="342900" indent="-342900" fontAlgn="base">
              <a:buFontTx/>
              <a:buAutoNum type="alphaLcParenBoth"/>
            </a:pPr>
            <a:endParaRPr lang="en-GB" sz="1000" dirty="0" smtClean="0"/>
          </a:p>
          <a:p>
            <a:pPr fontAlgn="base"/>
            <a:r>
              <a:rPr lang="en-GB" dirty="0" smtClean="0"/>
              <a:t>d) </a:t>
            </a:r>
            <a:r>
              <a:rPr lang="en-GB" dirty="0" err="1"/>
              <a:t>p</a:t>
            </a:r>
            <a:r>
              <a:rPr lang="en-GB" dirty="0" err="1" smtClean="0"/>
              <a:t>henylamine</a:t>
            </a:r>
            <a:endParaRPr lang="en-GB" dirty="0" smtClean="0"/>
          </a:p>
          <a:p>
            <a:pPr marL="342900" indent="-342900" fontAlgn="base">
              <a:buFontTx/>
              <a:buAutoNum type="alphaLcParenBoth"/>
            </a:pPr>
            <a:endParaRPr lang="en-GB" sz="1000" dirty="0"/>
          </a:p>
          <a:p>
            <a:pPr fontAlgn="base"/>
            <a:r>
              <a:rPr lang="en-GB" dirty="0" smtClean="0"/>
              <a:t>e) propan-2-amine</a:t>
            </a:r>
          </a:p>
          <a:p>
            <a:pPr marL="342900" indent="-342900" fontAlgn="base">
              <a:buFontTx/>
              <a:buAutoNum type="alphaLcParenBoth"/>
            </a:pPr>
            <a:endParaRPr lang="en-GB" sz="1000" dirty="0"/>
          </a:p>
          <a:p>
            <a:pPr fontAlgn="base"/>
            <a:r>
              <a:rPr lang="en-GB" dirty="0" smtClean="0"/>
              <a:t>f) N-</a:t>
            </a:r>
            <a:r>
              <a:rPr lang="en-GB" dirty="0" err="1" smtClean="0"/>
              <a:t>methylphenylamine</a:t>
            </a:r>
            <a:endParaRPr lang="en-GB" dirty="0"/>
          </a:p>
          <a:p>
            <a:pPr marL="342900" lvl="0" indent="-342900" fontAlgn="base">
              <a:buAutoNum type="alphaLcParenBoth"/>
            </a:pPr>
            <a:endParaRPr lang="en-GB" dirty="0" smtClean="0"/>
          </a:p>
          <a:p>
            <a:pPr marL="342900" lvl="0" indent="-342900" fontAlgn="base">
              <a:buAutoNum type="alphaLcParenBoth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63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2C_Aw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82674"/>
            <a:ext cx="3312368" cy="388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2481802"/>
            <a:ext cx="45365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 smtClean="0"/>
              <a:t>a) N-</a:t>
            </a:r>
            <a:r>
              <a:rPr lang="en-GB" sz="2400" dirty="0" err="1" smtClean="0"/>
              <a:t>ethylethanamine</a:t>
            </a:r>
            <a:endParaRPr lang="en-GB" sz="2400" dirty="0" smtClean="0"/>
          </a:p>
          <a:p>
            <a:pPr lvl="1"/>
            <a:endParaRPr lang="en-GB" sz="1000" dirty="0"/>
          </a:p>
          <a:p>
            <a:pPr lvl="1"/>
            <a:r>
              <a:rPr lang="en-GB" sz="2400" dirty="0" smtClean="0"/>
              <a:t>b) N-</a:t>
            </a:r>
            <a:r>
              <a:rPr lang="en-GB" sz="2400" dirty="0" err="1" smtClean="0"/>
              <a:t>methylpropanamine</a:t>
            </a:r>
            <a:endParaRPr lang="en-GB" sz="2400" dirty="0" smtClean="0"/>
          </a:p>
          <a:p>
            <a:pPr lvl="1"/>
            <a:endParaRPr lang="en-GB" sz="1000" dirty="0"/>
          </a:p>
          <a:p>
            <a:pPr lvl="1"/>
            <a:r>
              <a:rPr lang="en-GB" sz="2400" dirty="0" smtClean="0"/>
              <a:t>c) propan-2-amine</a:t>
            </a:r>
          </a:p>
          <a:p>
            <a:pPr lvl="1"/>
            <a:endParaRPr lang="en-GB" sz="1000" dirty="0"/>
          </a:p>
          <a:p>
            <a:pPr lvl="1"/>
            <a:r>
              <a:rPr lang="en-GB" sz="2400" dirty="0" smtClean="0"/>
              <a:t>d) N,N-</a:t>
            </a:r>
            <a:r>
              <a:rPr lang="en-GB" sz="2400" dirty="0" err="1" smtClean="0"/>
              <a:t>dimethylmethanamine</a:t>
            </a:r>
            <a:endParaRPr lang="en-GB" sz="2400" dirty="0" smtClean="0"/>
          </a:p>
          <a:p>
            <a:pPr lvl="1"/>
            <a:endParaRPr lang="en-GB" sz="1000" dirty="0"/>
          </a:p>
          <a:p>
            <a:pPr lvl="1"/>
            <a:r>
              <a:rPr lang="en-GB" sz="2400" dirty="0" smtClean="0"/>
              <a:t>e) N-</a:t>
            </a:r>
            <a:r>
              <a:rPr lang="en-GB" sz="2400" dirty="0" err="1" smtClean="0"/>
              <a:t>ethylphenylamine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395536" y="1417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GB" sz="2400" dirty="0"/>
              <a:t>Draw the following molecules and classify each one as primary, secondary, or tertiary.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07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127" name="Picture 31" descr="1_2_diaminopenta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638" y="4775200"/>
            <a:ext cx="45783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3556" y="-37910"/>
            <a:ext cx="8229600" cy="1143000"/>
          </a:xfrm>
          <a:noFill/>
          <a:ln/>
        </p:spPr>
        <p:txBody>
          <a:bodyPr/>
          <a:lstStyle/>
          <a:p>
            <a:r>
              <a:rPr lang="en-GB" altLang="en-US" b="1" u="sng" dirty="0"/>
              <a:t>Naming </a:t>
            </a:r>
            <a:r>
              <a:rPr lang="en-GB" altLang="en-US" b="1" u="sng" dirty="0" smtClean="0"/>
              <a:t>amines</a:t>
            </a:r>
            <a:endParaRPr lang="en-GB" altLang="en-US" b="1" u="sng" dirty="0"/>
          </a:p>
        </p:txBody>
      </p:sp>
      <p:sp>
        <p:nvSpPr>
          <p:cNvPr id="1028099" name="Text Box 3"/>
          <p:cNvSpPr txBox="1">
            <a:spLocks noChangeArrowheads="1"/>
          </p:cNvSpPr>
          <p:nvPr/>
        </p:nvSpPr>
        <p:spPr bwMode="auto">
          <a:xfrm>
            <a:off x="4948238" y="3779838"/>
            <a:ext cx="33722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600" b="1">
                <a:solidFill>
                  <a:srgbClr val="FF6600"/>
                </a:solidFill>
              </a:rPr>
              <a:t>3-aminopropanoic acid</a:t>
            </a:r>
            <a:endParaRPr lang="en-US" altLang="en-US" sz="2600" b="1">
              <a:solidFill>
                <a:srgbClr val="FF6600"/>
              </a:solidFill>
            </a:endParaRPr>
          </a:p>
        </p:txBody>
      </p:sp>
      <p:sp>
        <p:nvSpPr>
          <p:cNvPr id="1028100" name="Text Box 4"/>
          <p:cNvSpPr txBox="1">
            <a:spLocks noChangeArrowheads="1"/>
          </p:cNvSpPr>
          <p:nvPr/>
        </p:nvSpPr>
        <p:spPr bwMode="auto">
          <a:xfrm>
            <a:off x="358775" y="784225"/>
            <a:ext cx="853916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600" dirty="0"/>
              <a:t>If other functional groups are present in the molecule, the presence of amine groups is denoted using the </a:t>
            </a:r>
            <a:r>
              <a:rPr lang="en-GB" altLang="en-US" sz="2600" i="1" dirty="0"/>
              <a:t>amino</a:t>
            </a:r>
            <a:r>
              <a:rPr lang="en-GB" altLang="en-US" sz="2600" dirty="0"/>
              <a:t>– prefix. </a:t>
            </a:r>
          </a:p>
        </p:txBody>
      </p:sp>
      <p:sp>
        <p:nvSpPr>
          <p:cNvPr id="1028109" name="Text Box 13"/>
          <p:cNvSpPr txBox="1">
            <a:spLocks noChangeArrowheads="1"/>
          </p:cNvSpPr>
          <p:nvPr/>
        </p:nvSpPr>
        <p:spPr bwMode="auto">
          <a:xfrm>
            <a:off x="2946400" y="5994400"/>
            <a:ext cx="2998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600" b="1">
                <a:solidFill>
                  <a:srgbClr val="FF6600"/>
                </a:solidFill>
              </a:rPr>
              <a:t>1,2-diaminopentane</a:t>
            </a:r>
            <a:endParaRPr lang="en-US" altLang="en-US" sz="2600" b="1">
              <a:solidFill>
                <a:srgbClr val="FF6600"/>
              </a:solidFill>
            </a:endParaRPr>
          </a:p>
        </p:txBody>
      </p:sp>
      <p:sp>
        <p:nvSpPr>
          <p:cNvPr id="1028110" name="Text Box 14"/>
          <p:cNvSpPr txBox="1">
            <a:spLocks noChangeArrowheads="1"/>
          </p:cNvSpPr>
          <p:nvPr/>
        </p:nvSpPr>
        <p:spPr bwMode="auto">
          <a:xfrm>
            <a:off x="695325" y="3765550"/>
            <a:ext cx="31799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600" b="1">
                <a:solidFill>
                  <a:srgbClr val="FF6600"/>
                </a:solidFill>
              </a:rPr>
              <a:t>2-aminoethanoic acid</a:t>
            </a:r>
            <a:endParaRPr lang="en-US" altLang="en-US" sz="2600" b="1">
              <a:solidFill>
                <a:srgbClr val="FF6600"/>
              </a:solidFill>
            </a:endParaRPr>
          </a:p>
        </p:txBody>
      </p:sp>
      <p:sp>
        <p:nvSpPr>
          <p:cNvPr id="1028114" name="Rectangle 18"/>
          <p:cNvSpPr>
            <a:spLocks noChangeArrowheads="1"/>
          </p:cNvSpPr>
          <p:nvPr/>
        </p:nvSpPr>
        <p:spPr bwMode="auto">
          <a:xfrm>
            <a:off x="4562475" y="5399088"/>
            <a:ext cx="769938" cy="522287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8115" name="Rectangle 19"/>
          <p:cNvSpPr>
            <a:spLocks noChangeArrowheads="1"/>
          </p:cNvSpPr>
          <p:nvPr/>
        </p:nvSpPr>
        <p:spPr bwMode="auto">
          <a:xfrm>
            <a:off x="6054725" y="4716463"/>
            <a:ext cx="727075" cy="522287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1028122" name="Picture 26" descr="2-aminoethanoic_ac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1739900"/>
            <a:ext cx="24479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123" name="Picture 27" descr="3-aminopropanoic_aci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1768475"/>
            <a:ext cx="31432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124" name="Rectangle 28"/>
          <p:cNvSpPr>
            <a:spLocks noChangeArrowheads="1"/>
          </p:cNvSpPr>
          <p:nvPr/>
        </p:nvSpPr>
        <p:spPr bwMode="auto">
          <a:xfrm>
            <a:off x="5734050" y="3105150"/>
            <a:ext cx="727075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8125" name="Rectangle 29"/>
          <p:cNvSpPr>
            <a:spLocks noChangeArrowheads="1"/>
          </p:cNvSpPr>
          <p:nvPr/>
        </p:nvSpPr>
        <p:spPr bwMode="auto">
          <a:xfrm>
            <a:off x="1844675" y="3090863"/>
            <a:ext cx="727075" cy="522287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5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Amines</a:t>
            </a:r>
          </a:p>
          <a:p>
            <a:pPr marL="0" indent="0">
              <a:buNone/>
            </a:pPr>
            <a:r>
              <a:rPr lang="en-GB" b="1" dirty="0" smtClean="0"/>
              <a:t>Lesson objective:</a:t>
            </a:r>
            <a:r>
              <a:rPr lang="en-GB" dirty="0" smtClean="0"/>
              <a:t> Know what amines are and some reactions of amines</a:t>
            </a:r>
          </a:p>
          <a:p>
            <a:pPr marL="0" indent="0">
              <a:buNone/>
            </a:pPr>
            <a:r>
              <a:rPr lang="en-GB" b="1" dirty="0" smtClean="0"/>
              <a:t>Outcomes: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Identify amines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Explain </a:t>
            </a:r>
            <a:r>
              <a:rPr lang="en-GB" dirty="0"/>
              <a:t>the reactions of primary aliphatic amines, using </a:t>
            </a:r>
            <a:r>
              <a:rPr lang="en-GB" dirty="0" err="1"/>
              <a:t>butylamine</a:t>
            </a:r>
            <a:r>
              <a:rPr lang="en-GB" dirty="0"/>
              <a:t> as </a:t>
            </a:r>
            <a:r>
              <a:rPr lang="en-GB" dirty="0" smtClean="0"/>
              <a:t>an example</a:t>
            </a:r>
            <a:r>
              <a:rPr lang="en-GB" dirty="0"/>
              <a:t>, with</a:t>
            </a:r>
            <a:r>
              <a:rPr lang="en-GB" dirty="0" smtClean="0"/>
              <a:t>: water </a:t>
            </a:r>
            <a:r>
              <a:rPr lang="en-GB" dirty="0"/>
              <a:t>to form an alkaline </a:t>
            </a:r>
            <a:r>
              <a:rPr lang="en-GB" dirty="0" smtClean="0"/>
              <a:t>solution, acids </a:t>
            </a:r>
            <a:r>
              <a:rPr lang="en-GB" dirty="0"/>
              <a:t>to form </a:t>
            </a:r>
            <a:r>
              <a:rPr lang="en-GB" dirty="0" smtClean="0"/>
              <a:t>salts, </a:t>
            </a:r>
            <a:r>
              <a:rPr lang="en-GB" dirty="0" err="1" smtClean="0"/>
              <a:t>halogenoalkanes</a:t>
            </a:r>
            <a:r>
              <a:rPr lang="en-GB" dirty="0" smtClean="0"/>
              <a:t>, copper(II</a:t>
            </a:r>
            <a:r>
              <a:rPr lang="en-GB" dirty="0"/>
              <a:t>) ions to form complex ions</a:t>
            </a:r>
          </a:p>
          <a:p>
            <a:r>
              <a:rPr lang="en-GB" dirty="0" smtClean="0"/>
              <a:t>Explain reasons </a:t>
            </a:r>
            <a:r>
              <a:rPr lang="en-GB" dirty="0"/>
              <a:t>for the difference in basicity of ammonia, primary </a:t>
            </a:r>
            <a:r>
              <a:rPr lang="en-GB" dirty="0" smtClean="0"/>
              <a:t>aliphatic and </a:t>
            </a:r>
            <a:r>
              <a:rPr lang="en-GB" dirty="0"/>
              <a:t>primary aromatic amines given suitable data</a:t>
            </a:r>
          </a:p>
          <a:p>
            <a:r>
              <a:rPr lang="en-GB" dirty="0" smtClean="0"/>
              <a:t>Describe how we can make amines using primary </a:t>
            </a:r>
            <a:r>
              <a:rPr lang="en-GB" dirty="0"/>
              <a:t>aliphatic </a:t>
            </a:r>
            <a:r>
              <a:rPr lang="en-GB" dirty="0" smtClean="0"/>
              <a:t>amines reacting with </a:t>
            </a:r>
            <a:r>
              <a:rPr lang="en-GB" dirty="0" err="1" smtClean="0"/>
              <a:t>halogenoalkanes</a:t>
            </a:r>
            <a:r>
              <a:rPr lang="en-GB" dirty="0" smtClean="0"/>
              <a:t> and by the </a:t>
            </a:r>
            <a:r>
              <a:rPr lang="en-GB" dirty="0"/>
              <a:t>reduction of nitriles</a:t>
            </a:r>
          </a:p>
        </p:txBody>
      </p:sp>
    </p:spTree>
    <p:extLst>
      <p:ext uri="{BB962C8B-B14F-4D97-AF65-F5344CB8AC3E}">
        <p14:creationId xmlns:p14="http://schemas.microsoft.com/office/powerpoint/2010/main" val="14108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/>
              <a:t>Ammonia as a base</a:t>
            </a:r>
          </a:p>
          <a:p>
            <a:r>
              <a:rPr lang="en-GB" dirty="0" smtClean="0"/>
              <a:t>Ammonia, NH</a:t>
            </a:r>
            <a:r>
              <a:rPr lang="en-GB" baseline="-25000" dirty="0" smtClean="0"/>
              <a:t>3</a:t>
            </a:r>
            <a:r>
              <a:rPr lang="en-GB" dirty="0" smtClean="0"/>
              <a:t>, is soluble in water because it can form hydrogen bonds with water molecules.</a:t>
            </a:r>
          </a:p>
          <a:p>
            <a:r>
              <a:rPr lang="en-GB" dirty="0" smtClean="0"/>
              <a:t>It also reacts with water.</a:t>
            </a:r>
          </a:p>
          <a:p>
            <a:r>
              <a:rPr lang="en-GB" dirty="0" smtClean="0"/>
              <a:t>The lone pair on the nitrogen atom has a lone pair of electrons.</a:t>
            </a:r>
          </a:p>
          <a:p>
            <a:r>
              <a:rPr lang="en-GB" dirty="0" smtClean="0"/>
              <a:t>This means ammonia can act as a </a:t>
            </a:r>
            <a:r>
              <a:rPr lang="en-GB" dirty="0" err="1" smtClean="0"/>
              <a:t>Bronsted</a:t>
            </a:r>
            <a:r>
              <a:rPr lang="en-GB" dirty="0" smtClean="0"/>
              <a:t> – Lowry base.</a:t>
            </a:r>
          </a:p>
          <a:p>
            <a:endParaRPr lang="en-GB" dirty="0"/>
          </a:p>
        </p:txBody>
      </p:sp>
      <p:pic>
        <p:nvPicPr>
          <p:cNvPr id="4" name="Picture 22" descr="ammo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4797152"/>
            <a:ext cx="2890077" cy="203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5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/>
              <a:t>Ammonia as a base</a:t>
            </a:r>
          </a:p>
          <a:p>
            <a:r>
              <a:rPr lang="en-GB" dirty="0" smtClean="0"/>
              <a:t>Ammonia dissolves in water to form an alkaline solution: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NH</a:t>
            </a:r>
            <a:r>
              <a:rPr lang="en-GB" baseline="-25000" dirty="0" smtClean="0"/>
              <a:t>3</a:t>
            </a:r>
            <a:r>
              <a:rPr lang="en-GB" dirty="0" smtClean="0"/>
              <a:t>(</a:t>
            </a:r>
            <a:r>
              <a:rPr lang="en-GB" dirty="0" err="1" smtClean="0"/>
              <a:t>aq</a:t>
            </a:r>
            <a:r>
              <a:rPr lang="en-GB" dirty="0" smtClean="0"/>
              <a:t>) + H</a:t>
            </a:r>
            <a:r>
              <a:rPr lang="en-GB" baseline="-25000" dirty="0" smtClean="0"/>
              <a:t>2</a:t>
            </a:r>
            <a:r>
              <a:rPr lang="en-GB" dirty="0" smtClean="0"/>
              <a:t>O(l) </a:t>
            </a:r>
            <a:r>
              <a:rPr lang="en-GB" dirty="0" smtClean="0">
                <a:sym typeface="Wingdings" panose="05000000000000000000" pitchFamily="2" charset="2"/>
              </a:rPr>
              <a:t>  NH</a:t>
            </a:r>
            <a:r>
              <a:rPr lang="en-GB" baseline="-25000" dirty="0" smtClean="0">
                <a:sym typeface="Wingdings" panose="05000000000000000000" pitchFamily="2" charset="2"/>
              </a:rPr>
              <a:t>4</a:t>
            </a:r>
            <a:r>
              <a:rPr lang="en-GB" baseline="30000" dirty="0" smtClean="0">
                <a:sym typeface="Wingdings" panose="05000000000000000000" pitchFamily="2" charset="2"/>
              </a:rPr>
              <a:t>+</a:t>
            </a:r>
            <a:r>
              <a:rPr lang="en-GB" baseline="-25000" dirty="0" smtClean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(</a:t>
            </a:r>
            <a:r>
              <a:rPr lang="en-GB" dirty="0" err="1" smtClean="0">
                <a:sym typeface="Wingdings" panose="05000000000000000000" pitchFamily="2" charset="2"/>
              </a:rPr>
              <a:t>aq</a:t>
            </a:r>
            <a:r>
              <a:rPr lang="en-GB" dirty="0" smtClean="0">
                <a:sym typeface="Wingdings" panose="05000000000000000000" pitchFamily="2" charset="2"/>
              </a:rPr>
              <a:t>) + OH</a:t>
            </a:r>
            <a:r>
              <a:rPr lang="en-GB" baseline="30000" dirty="0" smtClean="0">
                <a:sym typeface="Wingdings" panose="05000000000000000000" pitchFamily="2" charset="2"/>
              </a:rPr>
              <a:t>-</a:t>
            </a:r>
            <a:r>
              <a:rPr lang="en-GB" dirty="0" smtClean="0">
                <a:sym typeface="Wingdings" panose="05000000000000000000" pitchFamily="2" charset="2"/>
              </a:rPr>
              <a:t>(</a:t>
            </a:r>
            <a:r>
              <a:rPr lang="en-GB" dirty="0" err="1" smtClean="0">
                <a:sym typeface="Wingdings" panose="05000000000000000000" pitchFamily="2" charset="2"/>
              </a:rPr>
              <a:t>aq</a:t>
            </a:r>
            <a:r>
              <a:rPr lang="en-GB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/>
              <a:t>Ammonia is only partially dissociated in solution, so it is  a weak base.</a:t>
            </a:r>
          </a:p>
          <a:p>
            <a:r>
              <a:rPr lang="en-GB" dirty="0" smtClean="0"/>
              <a:t>Its </a:t>
            </a:r>
            <a:r>
              <a:rPr lang="en-GB" dirty="0" err="1" smtClean="0"/>
              <a:t>pK</a:t>
            </a:r>
            <a:r>
              <a:rPr lang="en-GB" baseline="-25000" dirty="0" err="1" smtClean="0"/>
              <a:t>a</a:t>
            </a:r>
            <a:r>
              <a:rPr lang="en-GB" dirty="0" smtClean="0"/>
              <a:t> at 298K is 9.25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71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4819" y="79375"/>
            <a:ext cx="8229600" cy="50958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b="1" u="sng" dirty="0"/>
              <a:t>Solubility of primary amines</a:t>
            </a:r>
          </a:p>
        </p:txBody>
      </p:sp>
      <p:sp>
        <p:nvSpPr>
          <p:cNvPr id="1000451" name="Text Box 3"/>
          <p:cNvSpPr txBox="1">
            <a:spLocks noChangeArrowheads="1"/>
          </p:cNvSpPr>
          <p:nvPr/>
        </p:nvSpPr>
        <p:spPr bwMode="auto">
          <a:xfrm>
            <a:off x="358775" y="2435225"/>
            <a:ext cx="3252788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600" dirty="0"/>
              <a:t>Longer chain amines are only sparingly soluble, as the larger R groups </a:t>
            </a:r>
            <a:r>
              <a:rPr lang="en-GB" altLang="en-US" sz="2600" dirty="0" smtClean="0"/>
              <a:t>(carbon chain) interfere </a:t>
            </a:r>
            <a:r>
              <a:rPr lang="en-GB" altLang="en-US" sz="2600" dirty="0"/>
              <a:t>with the hydrogen bonds.</a:t>
            </a:r>
          </a:p>
        </p:txBody>
      </p:sp>
      <p:sp>
        <p:nvSpPr>
          <p:cNvPr id="1000452" name="Text Box 4"/>
          <p:cNvSpPr txBox="1">
            <a:spLocks noChangeArrowheads="1"/>
          </p:cNvSpPr>
          <p:nvPr/>
        </p:nvSpPr>
        <p:spPr bwMode="auto">
          <a:xfrm>
            <a:off x="303212" y="5263932"/>
            <a:ext cx="842168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600" dirty="0" smtClean="0"/>
              <a:t>Remember the carbon chain can’t form hydrogen bonds.</a:t>
            </a:r>
          </a:p>
          <a:p>
            <a:r>
              <a:rPr lang="en-GB" altLang="en-US" sz="2600" dirty="0" smtClean="0"/>
              <a:t>Bigger molecules have greater London forces so need more energy to overcome them.</a:t>
            </a:r>
          </a:p>
        </p:txBody>
      </p:sp>
      <p:sp>
        <p:nvSpPr>
          <p:cNvPr id="1000460" name="Rectangle 12"/>
          <p:cNvSpPr>
            <a:spLocks noChangeArrowheads="1"/>
          </p:cNvSpPr>
          <p:nvPr/>
        </p:nvSpPr>
        <p:spPr bwMode="auto">
          <a:xfrm>
            <a:off x="358775" y="784225"/>
            <a:ext cx="852963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600" dirty="0"/>
              <a:t>Shorter chain amines are soluble in water, as the lone pair of electrons on the nitrogen atom allows them to form hydrogen bonds with water molecules.</a:t>
            </a:r>
          </a:p>
        </p:txBody>
      </p:sp>
      <p:pic>
        <p:nvPicPr>
          <p:cNvPr id="1000468" name="Picture 20" descr="H-bon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1684338"/>
            <a:ext cx="4835525" cy="332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5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4819" y="79375"/>
            <a:ext cx="8229600" cy="50958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b="1" u="sng" dirty="0"/>
              <a:t>Solubility of primary amines</a:t>
            </a:r>
          </a:p>
        </p:txBody>
      </p:sp>
      <p:sp>
        <p:nvSpPr>
          <p:cNvPr id="1000452" name="Text Box 4"/>
          <p:cNvSpPr txBox="1">
            <a:spLocks noChangeArrowheads="1"/>
          </p:cNvSpPr>
          <p:nvPr/>
        </p:nvSpPr>
        <p:spPr bwMode="auto">
          <a:xfrm>
            <a:off x="107504" y="705379"/>
            <a:ext cx="885698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600" dirty="0"/>
              <a:t>In aqueous solution, amine molecules are able to accept an H</a:t>
            </a:r>
            <a:r>
              <a:rPr lang="en-GB" altLang="en-US" sz="2600" baseline="30000" dirty="0"/>
              <a:t>+</a:t>
            </a:r>
            <a:r>
              <a:rPr lang="en-GB" altLang="en-US" sz="2600" dirty="0"/>
              <a:t> ion from the water molecules, resulting in an alkaline solution due to the remaining OH</a:t>
            </a:r>
            <a:r>
              <a:rPr lang="en-GB" altLang="en-US" sz="2600" baseline="30000" dirty="0"/>
              <a:t>- </a:t>
            </a:r>
            <a:r>
              <a:rPr lang="en-GB" altLang="en-US" sz="2600" dirty="0"/>
              <a:t>ions</a:t>
            </a:r>
            <a:r>
              <a:rPr lang="en-GB" altLang="en-US" sz="2600" dirty="0" smtClean="0"/>
              <a:t>.</a:t>
            </a:r>
          </a:p>
          <a:p>
            <a:endParaRPr lang="en-GB" altLang="en-US" sz="2600" dirty="0"/>
          </a:p>
          <a:p>
            <a:r>
              <a:rPr lang="en-GB" altLang="en-US" sz="2400" dirty="0" smtClean="0"/>
              <a:t>CH</a:t>
            </a:r>
            <a:r>
              <a:rPr lang="en-GB" altLang="en-US" sz="2400" baseline="-25000" dirty="0" smtClean="0"/>
              <a:t>3</a:t>
            </a:r>
            <a:r>
              <a:rPr lang="en-GB" altLang="en-US" sz="2400" dirty="0" smtClean="0"/>
              <a:t>CH</a:t>
            </a:r>
            <a:r>
              <a:rPr lang="en-GB" altLang="en-US" sz="2400" baseline="-25000" dirty="0" smtClean="0"/>
              <a:t>2</a:t>
            </a:r>
            <a:r>
              <a:rPr lang="en-GB" altLang="en-US" sz="2400" dirty="0" smtClean="0"/>
              <a:t>CH</a:t>
            </a:r>
            <a:r>
              <a:rPr lang="en-GB" altLang="en-US" sz="2400" baseline="-25000" dirty="0" smtClean="0"/>
              <a:t>2</a:t>
            </a:r>
            <a:r>
              <a:rPr lang="en-GB" altLang="en-US" sz="2400" dirty="0" smtClean="0"/>
              <a:t>CH</a:t>
            </a:r>
            <a:r>
              <a:rPr lang="en-GB" altLang="en-US" sz="2400" baseline="-25000" dirty="0" smtClean="0"/>
              <a:t>2</a:t>
            </a:r>
            <a:r>
              <a:rPr lang="en-GB" altLang="en-US" sz="2400" dirty="0" smtClean="0"/>
              <a:t>NH</a:t>
            </a:r>
            <a:r>
              <a:rPr lang="en-GB" altLang="en-US" sz="2400" baseline="-25000" dirty="0" smtClean="0"/>
              <a:t>2</a:t>
            </a:r>
            <a:r>
              <a:rPr lang="en-GB" altLang="en-US" sz="2400" dirty="0" smtClean="0"/>
              <a:t> </a:t>
            </a:r>
            <a:r>
              <a:rPr lang="en-GB" altLang="en-US" sz="2400" baseline="-25000" dirty="0" smtClean="0"/>
              <a:t>(</a:t>
            </a:r>
            <a:r>
              <a:rPr lang="en-GB" altLang="en-US" sz="2400" baseline="-25000" dirty="0" err="1" smtClean="0"/>
              <a:t>aq</a:t>
            </a:r>
            <a:r>
              <a:rPr lang="en-GB" altLang="en-US" sz="2400" baseline="-25000" dirty="0" smtClean="0"/>
              <a:t>)</a:t>
            </a:r>
            <a:r>
              <a:rPr lang="en-GB" altLang="en-US" sz="2400" dirty="0" smtClean="0"/>
              <a:t> + H</a:t>
            </a:r>
            <a:r>
              <a:rPr lang="en-GB" altLang="en-US" sz="2400" baseline="-25000" dirty="0" smtClean="0"/>
              <a:t>2</a:t>
            </a:r>
            <a:r>
              <a:rPr lang="en-GB" altLang="en-US" sz="2400" dirty="0" smtClean="0"/>
              <a:t>O </a:t>
            </a:r>
            <a:r>
              <a:rPr lang="en-GB" altLang="en-US" sz="2400" baseline="-25000" dirty="0" smtClean="0"/>
              <a:t>(l)</a:t>
            </a:r>
            <a:r>
              <a:rPr lang="en-GB" altLang="en-US" sz="2400" dirty="0" smtClean="0"/>
              <a:t> </a:t>
            </a:r>
            <a:r>
              <a:rPr lang="en-GB" altLang="en-US" sz="2400" dirty="0" smtClean="0">
                <a:sym typeface="Wingdings" panose="05000000000000000000" pitchFamily="2" charset="2"/>
              </a:rPr>
              <a:t>  </a:t>
            </a:r>
            <a:r>
              <a:rPr lang="en-GB" altLang="en-US" sz="2400" dirty="0" smtClean="0"/>
              <a:t>CH</a:t>
            </a:r>
            <a:r>
              <a:rPr lang="en-GB" altLang="en-US" sz="2400" baseline="-25000" dirty="0" smtClean="0"/>
              <a:t>3</a:t>
            </a:r>
            <a:r>
              <a:rPr lang="en-GB" altLang="en-US" sz="2400" dirty="0" smtClean="0"/>
              <a:t>CH</a:t>
            </a:r>
            <a:r>
              <a:rPr lang="en-GB" altLang="en-US" sz="2400" baseline="-25000" dirty="0" smtClean="0"/>
              <a:t>2</a:t>
            </a:r>
            <a:r>
              <a:rPr lang="en-GB" altLang="en-US" sz="2400" dirty="0" smtClean="0"/>
              <a:t>CH</a:t>
            </a:r>
            <a:r>
              <a:rPr lang="en-GB" altLang="en-US" sz="2400" baseline="-25000" dirty="0" smtClean="0"/>
              <a:t>2</a:t>
            </a:r>
            <a:r>
              <a:rPr lang="en-GB" altLang="en-US" sz="2400" dirty="0" smtClean="0"/>
              <a:t>CH</a:t>
            </a:r>
            <a:r>
              <a:rPr lang="en-GB" altLang="en-US" sz="2400" baseline="-25000" dirty="0" smtClean="0"/>
              <a:t>2</a:t>
            </a:r>
            <a:r>
              <a:rPr lang="en-GB" altLang="en-US" sz="2400" dirty="0" smtClean="0"/>
              <a:t>NH</a:t>
            </a:r>
            <a:r>
              <a:rPr lang="en-GB" altLang="en-US" sz="2400" baseline="-25000" dirty="0" smtClean="0"/>
              <a:t>3</a:t>
            </a:r>
            <a:r>
              <a:rPr lang="en-GB" altLang="en-US" sz="2400" baseline="30000" dirty="0" smtClean="0"/>
              <a:t>+</a:t>
            </a:r>
            <a:r>
              <a:rPr lang="en-GB" altLang="en-US" sz="2400" dirty="0" smtClean="0"/>
              <a:t> </a:t>
            </a:r>
            <a:r>
              <a:rPr lang="en-GB" altLang="en-US" sz="2400" baseline="-25000" dirty="0"/>
              <a:t>(</a:t>
            </a:r>
            <a:r>
              <a:rPr lang="en-GB" altLang="en-US" sz="2400" baseline="-25000" dirty="0" err="1"/>
              <a:t>aq</a:t>
            </a:r>
            <a:r>
              <a:rPr lang="en-GB" altLang="en-US" sz="2400" baseline="-25000" dirty="0"/>
              <a:t>)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+ OH</a:t>
            </a:r>
            <a:r>
              <a:rPr lang="en-GB" altLang="en-US" sz="2400" baseline="30000" dirty="0" smtClean="0"/>
              <a:t>-</a:t>
            </a:r>
            <a:r>
              <a:rPr lang="en-GB" altLang="en-US" sz="2400" baseline="-25000" dirty="0" smtClean="0"/>
              <a:t>(</a:t>
            </a:r>
            <a:r>
              <a:rPr lang="en-GB" altLang="en-US" sz="2400" baseline="-25000" dirty="0" err="1" smtClean="0"/>
              <a:t>aq</a:t>
            </a:r>
            <a:r>
              <a:rPr lang="en-GB" altLang="en-US" sz="2400" baseline="-25000" dirty="0" smtClean="0"/>
              <a:t>)</a:t>
            </a:r>
            <a:endParaRPr lang="en-GB" altLang="en-US" sz="2400" dirty="0" smtClean="0"/>
          </a:p>
          <a:p>
            <a:endParaRPr lang="en-GB" altLang="en-US" sz="2600" dirty="0" smtClean="0"/>
          </a:p>
          <a:p>
            <a:r>
              <a:rPr lang="en-GB" altLang="en-US" sz="2600" dirty="0" smtClean="0"/>
              <a:t>They act as </a:t>
            </a:r>
            <a:r>
              <a:rPr lang="en-GB" altLang="en-US" sz="2600" dirty="0" err="1" smtClean="0"/>
              <a:t>Bronsted</a:t>
            </a:r>
            <a:r>
              <a:rPr lang="en-GB" altLang="en-US" sz="2600" dirty="0" smtClean="0"/>
              <a:t> Lowry bases</a:t>
            </a:r>
            <a:endParaRPr lang="en-GB" altLang="en-US" sz="2600" dirty="0"/>
          </a:p>
        </p:txBody>
      </p:sp>
      <p:pic>
        <p:nvPicPr>
          <p:cNvPr id="1000468" name="Picture 20" descr="H-bon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894" y="3356992"/>
            <a:ext cx="4835525" cy="332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211369"/>
            <a:ext cx="8229600" cy="1143000"/>
          </a:xfrm>
          <a:noFill/>
          <a:ln/>
        </p:spPr>
        <p:txBody>
          <a:bodyPr/>
          <a:lstStyle/>
          <a:p>
            <a:r>
              <a:rPr lang="en-GB" altLang="en-US" dirty="0"/>
              <a:t>Amines as </a:t>
            </a:r>
            <a:r>
              <a:rPr lang="en-GB" altLang="en-US" dirty="0" err="1"/>
              <a:t>Br</a:t>
            </a:r>
            <a:r>
              <a:rPr lang="en-GB" altLang="en-US" dirty="0" err="1">
                <a:cs typeface="Arial" panose="020B0604020202020204" pitchFamily="34" charset="0"/>
              </a:rPr>
              <a:t>ø</a:t>
            </a:r>
            <a:r>
              <a:rPr lang="en-GB" altLang="en-US" dirty="0" err="1"/>
              <a:t>nsted</a:t>
            </a:r>
            <a:r>
              <a:rPr lang="en-GB" altLang="en-US" dirty="0"/>
              <a:t>–Lowry bases</a:t>
            </a:r>
          </a:p>
        </p:txBody>
      </p:sp>
      <p:pic>
        <p:nvPicPr>
          <p:cNvPr id="964624" name="Picture 16" descr="amines_8_amines_as_bases_an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908050"/>
            <a:ext cx="8458200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6170" name="ShockwaveFlash1" r:id="rId2" imgW="8458200" imgH="5156280"/>
        </mc:Choice>
        <mc:Fallback>
          <p:control name="ShockwaveFlash1" r:id="rId2" imgW="8458200" imgH="5156280">
            <p:pic>
              <p:nvPicPr>
                <p:cNvPr id="96462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355600" y="908050"/>
                  <a:ext cx="8458200" cy="5156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237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Amines are bases</a:t>
            </a:r>
          </a:p>
          <a:p>
            <a:pPr marL="0" indent="0">
              <a:buNone/>
            </a:pPr>
            <a:r>
              <a:rPr lang="en-GB" dirty="0" smtClean="0"/>
              <a:t>Amines act as weak bases because they accept protons</a:t>
            </a:r>
          </a:p>
          <a:p>
            <a:pPr marL="0" indent="0">
              <a:buNone/>
            </a:pPr>
            <a:r>
              <a:rPr lang="en-GB" dirty="0" smtClean="0"/>
              <a:t>There’s a lone pair of electrons on the N atom that can forma dative covalent bond with a H</a:t>
            </a:r>
            <a:r>
              <a:rPr lang="en-GB" baseline="30000" dirty="0" smtClean="0"/>
              <a:t>+</a:t>
            </a:r>
            <a:r>
              <a:rPr lang="en-GB" dirty="0" smtClean="0"/>
              <a:t> 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Diagram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47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Amines</a:t>
            </a:r>
          </a:p>
          <a:p>
            <a:pPr marL="0" indent="0">
              <a:buNone/>
            </a:pPr>
            <a:r>
              <a:rPr lang="en-GB" b="1" dirty="0" smtClean="0"/>
              <a:t>Lesson objective:</a:t>
            </a:r>
            <a:r>
              <a:rPr lang="en-GB" dirty="0" smtClean="0"/>
              <a:t> Know what amines are and some reactions of amines</a:t>
            </a:r>
          </a:p>
          <a:p>
            <a:pPr marL="0" indent="0">
              <a:buNone/>
            </a:pPr>
            <a:r>
              <a:rPr lang="en-GB" b="1" dirty="0" smtClean="0"/>
              <a:t>Outcomes:</a:t>
            </a:r>
          </a:p>
          <a:p>
            <a:r>
              <a:rPr lang="en-GB" dirty="0" smtClean="0"/>
              <a:t>Identify amines</a:t>
            </a:r>
            <a:endParaRPr lang="en-GB" dirty="0"/>
          </a:p>
          <a:p>
            <a:r>
              <a:rPr lang="en-GB" dirty="0" smtClean="0"/>
              <a:t>Explain </a:t>
            </a:r>
            <a:r>
              <a:rPr lang="en-GB" dirty="0"/>
              <a:t>the reactions of primary aliphatic amines, using </a:t>
            </a:r>
            <a:r>
              <a:rPr lang="en-GB" dirty="0" err="1"/>
              <a:t>butylamine</a:t>
            </a:r>
            <a:r>
              <a:rPr lang="en-GB" dirty="0"/>
              <a:t> as </a:t>
            </a:r>
            <a:r>
              <a:rPr lang="en-GB" dirty="0" smtClean="0"/>
              <a:t>an example</a:t>
            </a:r>
            <a:r>
              <a:rPr lang="en-GB" dirty="0"/>
              <a:t>, with</a:t>
            </a:r>
            <a:r>
              <a:rPr lang="en-GB" dirty="0" smtClean="0"/>
              <a:t>: water </a:t>
            </a:r>
            <a:r>
              <a:rPr lang="en-GB" dirty="0"/>
              <a:t>to form an alkaline </a:t>
            </a:r>
            <a:r>
              <a:rPr lang="en-GB" dirty="0" smtClean="0"/>
              <a:t>solution, acids </a:t>
            </a:r>
            <a:r>
              <a:rPr lang="en-GB" dirty="0"/>
              <a:t>to form </a:t>
            </a:r>
            <a:r>
              <a:rPr lang="en-GB" dirty="0" smtClean="0"/>
              <a:t>salts, </a:t>
            </a:r>
            <a:r>
              <a:rPr lang="en-GB" dirty="0" err="1" smtClean="0"/>
              <a:t>halogenoalkanes</a:t>
            </a:r>
            <a:r>
              <a:rPr lang="en-GB" dirty="0" smtClean="0"/>
              <a:t>, copper(II</a:t>
            </a:r>
            <a:r>
              <a:rPr lang="en-GB" dirty="0"/>
              <a:t>) ions to form complex ions</a:t>
            </a:r>
          </a:p>
          <a:p>
            <a:r>
              <a:rPr lang="en-GB" dirty="0" smtClean="0"/>
              <a:t>Explain reasons </a:t>
            </a:r>
            <a:r>
              <a:rPr lang="en-GB" dirty="0"/>
              <a:t>for the difference in basicity of ammonia, primary </a:t>
            </a:r>
            <a:r>
              <a:rPr lang="en-GB" dirty="0" smtClean="0"/>
              <a:t>aliphatic and </a:t>
            </a:r>
            <a:r>
              <a:rPr lang="en-GB" dirty="0"/>
              <a:t>primary aromatic amines given suitable data</a:t>
            </a:r>
          </a:p>
          <a:p>
            <a:r>
              <a:rPr lang="en-GB" dirty="0" smtClean="0"/>
              <a:t>Describe how we can make amines using primary </a:t>
            </a:r>
            <a:r>
              <a:rPr lang="en-GB" dirty="0"/>
              <a:t>aliphatic </a:t>
            </a:r>
            <a:r>
              <a:rPr lang="en-GB" dirty="0" smtClean="0"/>
              <a:t>amines reacting with </a:t>
            </a:r>
            <a:r>
              <a:rPr lang="en-GB" dirty="0" err="1" smtClean="0"/>
              <a:t>halogenoalkanes</a:t>
            </a:r>
            <a:r>
              <a:rPr lang="en-GB" dirty="0" smtClean="0"/>
              <a:t> and by the </a:t>
            </a:r>
            <a:r>
              <a:rPr lang="en-GB" dirty="0"/>
              <a:t>reduction of nitriles</a:t>
            </a:r>
          </a:p>
        </p:txBody>
      </p:sp>
    </p:spTree>
    <p:extLst>
      <p:ext uri="{BB962C8B-B14F-4D97-AF65-F5344CB8AC3E}">
        <p14:creationId xmlns:p14="http://schemas.microsoft.com/office/powerpoint/2010/main" val="42650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Amines are bases</a:t>
            </a:r>
          </a:p>
          <a:p>
            <a:pPr marL="0" indent="0">
              <a:buNone/>
            </a:pPr>
            <a:r>
              <a:rPr lang="en-GB" dirty="0" smtClean="0"/>
              <a:t>The strength of the base depends on how available the nitrogen’s lone pair of electrons is</a:t>
            </a:r>
          </a:p>
          <a:p>
            <a:pPr marL="0" indent="0">
              <a:buNone/>
            </a:pPr>
            <a:r>
              <a:rPr lang="en-GB" dirty="0" smtClean="0"/>
              <a:t>The more available the lone pair is the more likely the amine is to accept a proton and the stronger a base it will be</a:t>
            </a:r>
          </a:p>
          <a:p>
            <a:pPr marL="0" indent="0">
              <a:buNone/>
            </a:pPr>
            <a:r>
              <a:rPr lang="en-GB" dirty="0" smtClean="0"/>
              <a:t>A lone pair of electrons will be more available if its electron density is higher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4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-99392"/>
            <a:ext cx="8229600" cy="883617"/>
          </a:xfrm>
        </p:spPr>
        <p:txBody>
          <a:bodyPr/>
          <a:lstStyle/>
          <a:p>
            <a:r>
              <a:rPr lang="en-GB" altLang="en-US" dirty="0"/>
              <a:t>Aliphatic and aromatic amines</a:t>
            </a:r>
          </a:p>
        </p:txBody>
      </p:sp>
      <p:sp>
        <p:nvSpPr>
          <p:cNvPr id="1047556" name="Rectangle 4"/>
          <p:cNvSpPr>
            <a:spLocks noChangeArrowheads="1"/>
          </p:cNvSpPr>
          <p:nvPr/>
        </p:nvSpPr>
        <p:spPr bwMode="auto">
          <a:xfrm>
            <a:off x="358775" y="784225"/>
            <a:ext cx="8513763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2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Aliphatic amines</a:t>
            </a:r>
            <a:r>
              <a:rPr lang="en-GB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at least one alkyl group bonded to the nitrogen. The lone pair of electrons on the nitrogen means that aliphatic amines behave similarly to ammonia:</a:t>
            </a:r>
          </a:p>
        </p:txBody>
      </p:sp>
      <p:sp>
        <p:nvSpPr>
          <p:cNvPr id="1047557" name="Rectangle 5"/>
          <p:cNvSpPr>
            <a:spLocks noChangeArrowheads="1"/>
          </p:cNvSpPr>
          <p:nvPr/>
        </p:nvSpPr>
        <p:spPr bwMode="auto">
          <a:xfrm>
            <a:off x="358775" y="3767138"/>
            <a:ext cx="8566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Aromatic amines</a:t>
            </a:r>
            <a:r>
              <a:rPr lang="en-GB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contain a benzene ring directly attached to the NH</a:t>
            </a:r>
            <a:r>
              <a:rPr lang="en-GB" altLang="en-US" sz="2400" baseline="-25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group.</a:t>
            </a:r>
          </a:p>
        </p:txBody>
      </p:sp>
      <p:sp>
        <p:nvSpPr>
          <p:cNvPr id="1047559" name="Rectangle 7"/>
          <p:cNvSpPr>
            <a:spLocks noChangeArrowheads="1"/>
          </p:cNvSpPr>
          <p:nvPr/>
        </p:nvSpPr>
        <p:spPr bwMode="auto">
          <a:xfrm>
            <a:off x="1809750" y="2008188"/>
            <a:ext cx="73199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6600"/>
              </a:buClr>
              <a:buSzPct val="80000"/>
              <a:buFont typeface="Wingdings" panose="05000000000000000000" pitchFamily="2" charset="2"/>
              <a:buChar char="l"/>
            </a:pPr>
            <a:r>
              <a:rPr lang="en-GB" altLang="en-US" sz="2400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act as </a:t>
            </a:r>
            <a:r>
              <a:rPr lang="en-GB" altLang="en-US" sz="2400" b="1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nucleophiles</a:t>
            </a:r>
            <a:r>
              <a:rPr lang="en-GB" altLang="en-US" sz="2400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take part in reactions involving donation of the lone pair</a:t>
            </a:r>
          </a:p>
        </p:txBody>
      </p:sp>
      <p:sp>
        <p:nvSpPr>
          <p:cNvPr id="1047560" name="Rectangle 8"/>
          <p:cNvSpPr>
            <a:spLocks noChangeArrowheads="1"/>
          </p:cNvSpPr>
          <p:nvPr/>
        </p:nvSpPr>
        <p:spPr bwMode="auto">
          <a:xfrm>
            <a:off x="2112963" y="4632325"/>
            <a:ext cx="70739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delocalized system of the benzene group is able to incorporate the lone pair of electrons from the nitrogen atom, meaning that aromatic amines have different properties to aliphatic amines.</a:t>
            </a:r>
          </a:p>
        </p:txBody>
      </p:sp>
      <p:pic>
        <p:nvPicPr>
          <p:cNvPr id="1047562" name="Picture 10" descr="ethylam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054225"/>
            <a:ext cx="13208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7566" name="Rectangle 14"/>
          <p:cNvSpPr>
            <a:spLocks noChangeArrowheads="1"/>
          </p:cNvSpPr>
          <p:nvPr/>
        </p:nvSpPr>
        <p:spPr bwMode="auto">
          <a:xfrm>
            <a:off x="1824038" y="2871788"/>
            <a:ext cx="5821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6600"/>
              </a:buClr>
              <a:buSzPct val="80000"/>
              <a:buFont typeface="Wingdings" panose="05000000000000000000" pitchFamily="2" charset="2"/>
              <a:buChar char="l"/>
            </a:pPr>
            <a:r>
              <a:rPr lang="en-GB" altLang="en-US" sz="2400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act as </a:t>
            </a:r>
            <a:r>
              <a:rPr lang="en-GB" altLang="en-US" sz="2400" b="1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Brønsted–Lowry bases</a:t>
            </a:r>
            <a:r>
              <a:rPr lang="en-GB" altLang="en-US" sz="2400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(H</a:t>
            </a:r>
            <a:r>
              <a:rPr lang="en-GB" altLang="en-US" sz="2400" baseline="30000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GB" altLang="en-US" sz="2400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acceptors).</a:t>
            </a:r>
          </a:p>
        </p:txBody>
      </p:sp>
      <p:pic>
        <p:nvPicPr>
          <p:cNvPr id="1047568" name="Picture 16" descr="aminobenze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4562475"/>
            <a:ext cx="1073150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6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892" y="-133349"/>
            <a:ext cx="8229600" cy="1143000"/>
          </a:xfrm>
          <a:noFill/>
          <a:ln/>
        </p:spPr>
        <p:txBody>
          <a:bodyPr/>
          <a:lstStyle/>
          <a:p>
            <a:r>
              <a:rPr lang="en-GB" altLang="en-US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Basicity of primary amines</a:t>
            </a:r>
            <a:endParaRPr lang="en-GB" altLang="en-US" sz="28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3578" name="Rectangle 58"/>
          <p:cNvSpPr>
            <a:spLocks noChangeArrowheads="1"/>
          </p:cNvSpPr>
          <p:nvPr/>
        </p:nvSpPr>
        <p:spPr bwMode="auto">
          <a:xfrm>
            <a:off x="1" y="78422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3581" name="Text Box 61"/>
          <p:cNvSpPr txBox="1">
            <a:spLocks noChangeArrowheads="1"/>
          </p:cNvSpPr>
          <p:nvPr/>
        </p:nvSpPr>
        <p:spPr bwMode="auto">
          <a:xfrm>
            <a:off x="245843" y="784225"/>
            <a:ext cx="8461697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Compared to ammonia, primary aliphatic amines:</a:t>
            </a:r>
          </a:p>
          <a:p>
            <a:pPr marL="514350" indent="-514350">
              <a:buAutoNum type="arabicParenR"/>
            </a:pP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stronger bases</a:t>
            </a:r>
          </a:p>
          <a:p>
            <a:pPr marL="514350" indent="-514350">
              <a:buAutoNum type="arabicParenR"/>
            </a:pP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higher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pK</a:t>
            </a:r>
            <a:r>
              <a:rPr lang="en-GB" altLang="en-US" sz="2800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values (and lower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GB" altLang="en-US" sz="2800" baseline="-25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values)</a:t>
            </a:r>
          </a:p>
          <a:p>
            <a:pPr marL="514350" indent="-514350">
              <a:buAutoNum type="arabicParenR"/>
            </a:pP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 solutions with higher pH values (when they are at the same concentration)</a:t>
            </a:r>
          </a:p>
          <a:p>
            <a:endParaRPr lang="en-GB" alt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because alkyl groups repel electrons, leading to an increase in negative charge around the nitrogen so that it more readily attracts and accepts an H</a:t>
            </a:r>
            <a:r>
              <a:rPr lang="en-GB" alt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ion. </a:t>
            </a:r>
            <a:endParaRPr lang="en-GB" alt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the alkyl chain length increases the base strength </a:t>
            </a: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increases</a:t>
            </a:r>
            <a:endParaRPr lang="en-GB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892" y="-133349"/>
            <a:ext cx="8229600" cy="1143000"/>
          </a:xfrm>
          <a:noFill/>
          <a:ln/>
        </p:spPr>
        <p:txBody>
          <a:bodyPr/>
          <a:lstStyle/>
          <a:p>
            <a:r>
              <a:rPr lang="en-GB" altLang="en-US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Basicity of aromatic amines</a:t>
            </a:r>
            <a:endParaRPr lang="en-GB" altLang="en-US" sz="28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3578" name="Rectangle 58"/>
          <p:cNvSpPr>
            <a:spLocks noChangeArrowheads="1"/>
          </p:cNvSpPr>
          <p:nvPr/>
        </p:nvSpPr>
        <p:spPr bwMode="auto">
          <a:xfrm>
            <a:off x="1" y="784225"/>
            <a:ext cx="91440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Compared to ammonia primary aliphatic amines:</a:t>
            </a:r>
          </a:p>
          <a:p>
            <a:pPr marL="514350" indent="-514350">
              <a:buAutoNum type="arabicParenR"/>
            </a:pP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Weaker bases</a:t>
            </a:r>
          </a:p>
          <a:p>
            <a:pPr marL="514350" indent="-514350">
              <a:buAutoNum type="arabicParenR"/>
            </a:pP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lower </a:t>
            </a:r>
            <a:r>
              <a:rPr lang="en-GB" alt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pK</a:t>
            </a:r>
            <a:r>
              <a:rPr lang="en-GB" altLang="en-US" sz="2800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values (and higher </a:t>
            </a:r>
            <a:r>
              <a:rPr lang="en-GB" alt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GB" altLang="en-US" sz="2800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values)</a:t>
            </a:r>
          </a:p>
          <a:p>
            <a:pPr marL="514350" indent="-514350">
              <a:buAutoNum type="arabicParenR"/>
            </a:pP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 solutions with lower pH values (when they are at the same concentration)</a:t>
            </a:r>
          </a:p>
          <a:p>
            <a:pPr marL="514350" indent="-514350">
              <a:buAutoNum type="arabicParenR"/>
            </a:pPr>
            <a:endParaRPr lang="en-GB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lone pair of electrons on the nitrogen atom delocalises with the delocalised pi electrons in the benzene ring</a:t>
            </a:r>
          </a:p>
          <a:p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decreases the electron density on the nitrogen atom</a:t>
            </a:r>
          </a:p>
          <a:p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lone pair of electrons becomes less available to form a dative bond with water or on the H</a:t>
            </a:r>
            <a:r>
              <a:rPr lang="en-GB" altLang="en-US" sz="28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GB" altLang="en-US" sz="28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</a:t>
            </a:r>
          </a:p>
        </p:txBody>
      </p:sp>
    </p:spTree>
    <p:extLst>
      <p:ext uri="{BB962C8B-B14F-4D97-AF65-F5344CB8AC3E}">
        <p14:creationId xmlns:p14="http://schemas.microsoft.com/office/powerpoint/2010/main" val="16962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-136227"/>
            <a:ext cx="8229600" cy="1143000"/>
          </a:xfrm>
          <a:noFill/>
          <a:ln/>
        </p:spPr>
        <p:txBody>
          <a:bodyPr/>
          <a:lstStyle/>
          <a:p>
            <a:r>
              <a:rPr lang="en-GB" altLang="en-US" dirty="0"/>
              <a:t>Reactions of amines as bases</a:t>
            </a:r>
          </a:p>
        </p:txBody>
      </p:sp>
      <p:sp>
        <p:nvSpPr>
          <p:cNvPr id="1002499" name="Text Box 3"/>
          <p:cNvSpPr txBox="1">
            <a:spLocks noChangeArrowheads="1"/>
          </p:cNvSpPr>
          <p:nvPr/>
        </p:nvSpPr>
        <p:spPr bwMode="auto">
          <a:xfrm>
            <a:off x="358775" y="784225"/>
            <a:ext cx="83264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 accept protons (H</a:t>
            </a:r>
            <a:r>
              <a:rPr lang="en-GB" altLang="en-US" sz="2400" baseline="30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GB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from acids to form salts:</a:t>
            </a:r>
          </a:p>
        </p:txBody>
      </p:sp>
      <p:sp>
        <p:nvSpPr>
          <p:cNvPr id="1002501" name="Text Box 5"/>
          <p:cNvSpPr txBox="1">
            <a:spLocks noChangeArrowheads="1"/>
          </p:cNvSpPr>
          <p:nvPr/>
        </p:nvSpPr>
        <p:spPr bwMode="auto">
          <a:xfrm>
            <a:off x="1389063" y="186531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2502" name="Text Box 6"/>
          <p:cNvSpPr txBox="1">
            <a:spLocks noChangeArrowheads="1"/>
          </p:cNvSpPr>
          <p:nvPr/>
        </p:nvSpPr>
        <p:spPr bwMode="auto">
          <a:xfrm>
            <a:off x="673100" y="3613150"/>
            <a:ext cx="1914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ethylamine</a:t>
            </a:r>
          </a:p>
        </p:txBody>
      </p:sp>
      <p:sp>
        <p:nvSpPr>
          <p:cNvPr id="1002503" name="Text Box 7"/>
          <p:cNvSpPr txBox="1">
            <a:spLocks noChangeArrowheads="1"/>
          </p:cNvSpPr>
          <p:nvPr/>
        </p:nvSpPr>
        <p:spPr bwMode="auto">
          <a:xfrm>
            <a:off x="4962525" y="3586163"/>
            <a:ext cx="40414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ethylammonium chloride</a:t>
            </a:r>
          </a:p>
        </p:txBody>
      </p:sp>
      <p:sp>
        <p:nvSpPr>
          <p:cNvPr id="1002505" name="Text Box 9"/>
          <p:cNvSpPr txBox="1">
            <a:spLocks noChangeArrowheads="1"/>
          </p:cNvSpPr>
          <p:nvPr/>
        </p:nvSpPr>
        <p:spPr bwMode="auto">
          <a:xfrm>
            <a:off x="1390650" y="288131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2509" name="Text Box 13"/>
          <p:cNvSpPr txBox="1">
            <a:spLocks noChangeArrowheads="1"/>
          </p:cNvSpPr>
          <p:nvPr/>
        </p:nvSpPr>
        <p:spPr bwMode="auto">
          <a:xfrm>
            <a:off x="1390650" y="403860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02523" name="Picture 27" descr="ethylammoniumchloride_for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176338"/>
            <a:ext cx="8035925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2525" name="Rectangle 29"/>
          <p:cNvSpPr>
            <a:spLocks noChangeArrowheads="1"/>
          </p:cNvSpPr>
          <p:nvPr/>
        </p:nvSpPr>
        <p:spPr bwMode="auto">
          <a:xfrm>
            <a:off x="358775" y="4133761"/>
            <a:ext cx="86010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reaction is carried out in solution, the amine accepts an H</a:t>
            </a:r>
            <a:r>
              <a:rPr lang="en-US" alt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a hydroxonium ion to form an ionic salt and water (a neutralization reaction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9624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Methylamine          </a:t>
            </a:r>
            <a:r>
              <a:rPr lang="en-GB" dirty="0" err="1" smtClean="0"/>
              <a:t>Methylammonium</a:t>
            </a:r>
            <a:r>
              <a:rPr lang="en-GB" dirty="0" smtClean="0"/>
              <a:t> nitrate</a:t>
            </a:r>
          </a:p>
          <a:p>
            <a:pPr marL="0" indent="0">
              <a:buNone/>
            </a:pPr>
            <a:r>
              <a:rPr lang="en-GB" dirty="0" smtClean="0"/>
              <a:t>CH</a:t>
            </a:r>
            <a:r>
              <a:rPr lang="en-GB" baseline="-25000" dirty="0" smtClean="0"/>
              <a:t>3</a:t>
            </a:r>
            <a:r>
              <a:rPr lang="en-GB" dirty="0" smtClean="0"/>
              <a:t>NH</a:t>
            </a:r>
            <a:r>
              <a:rPr lang="en-GB" baseline="-25000" dirty="0" smtClean="0"/>
              <a:t>2</a:t>
            </a:r>
            <a:r>
              <a:rPr lang="en-GB" dirty="0" smtClean="0"/>
              <a:t> + HNO</a:t>
            </a:r>
            <a:r>
              <a:rPr lang="en-GB" baseline="-25000" dirty="0" smtClean="0"/>
              <a:t>3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CH</a:t>
            </a:r>
            <a:r>
              <a:rPr lang="en-GB" baseline="-25000" dirty="0" smtClean="0">
                <a:sym typeface="Wingdings" panose="05000000000000000000" pitchFamily="2" charset="2"/>
              </a:rPr>
              <a:t>3</a:t>
            </a:r>
            <a:r>
              <a:rPr lang="en-GB" dirty="0" smtClean="0">
                <a:sym typeface="Wingdings" panose="05000000000000000000" pitchFamily="2" charset="2"/>
              </a:rPr>
              <a:t>NH</a:t>
            </a:r>
            <a:r>
              <a:rPr lang="en-GB" baseline="-25000" dirty="0" smtClean="0">
                <a:sym typeface="Wingdings" panose="05000000000000000000" pitchFamily="2" charset="2"/>
              </a:rPr>
              <a:t>3</a:t>
            </a:r>
            <a:r>
              <a:rPr lang="en-GB" baseline="30000" dirty="0" smtClean="0">
                <a:sym typeface="Wingdings" panose="05000000000000000000" pitchFamily="2" charset="2"/>
              </a:rPr>
              <a:t>+</a:t>
            </a:r>
            <a:r>
              <a:rPr lang="en-GB" dirty="0" smtClean="0">
                <a:sym typeface="Wingdings" panose="05000000000000000000" pitchFamily="2" charset="2"/>
              </a:rPr>
              <a:t>  + NO</a:t>
            </a:r>
            <a:r>
              <a:rPr lang="en-GB" baseline="-25000" dirty="0" smtClean="0">
                <a:sym typeface="Wingdings" panose="05000000000000000000" pitchFamily="2" charset="2"/>
              </a:rPr>
              <a:t>3</a:t>
            </a:r>
            <a:r>
              <a:rPr lang="en-GB" baseline="30000" dirty="0" smtClean="0">
                <a:sym typeface="Wingdings" panose="05000000000000000000" pitchFamily="2" charset="2"/>
              </a:rPr>
              <a:t>-</a:t>
            </a:r>
            <a:r>
              <a:rPr lang="en-GB" baseline="-25000" dirty="0" smtClean="0">
                <a:sym typeface="Wingdings" panose="05000000000000000000" pitchFamily="2" charset="2"/>
              </a:rPr>
              <a:t> </a:t>
            </a:r>
            <a:endParaRPr lang="en-GB" baseline="-25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baseline="-25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err="1" smtClean="0">
                <a:sym typeface="Wingdings" panose="05000000000000000000" pitchFamily="2" charset="2"/>
              </a:rPr>
              <a:t>Butylamine</a:t>
            </a:r>
            <a:endParaRPr lang="en-GB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ym typeface="Wingdings" panose="05000000000000000000" pitchFamily="2" charset="2"/>
              </a:rPr>
              <a:t>3</a:t>
            </a:r>
            <a:r>
              <a:rPr lang="en-GB" dirty="0" smtClean="0"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NH</a:t>
            </a:r>
            <a:r>
              <a:rPr lang="en-GB" baseline="-250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 + </a:t>
            </a:r>
            <a:r>
              <a:rPr lang="en-GB" dirty="0" err="1" smtClean="0">
                <a:sym typeface="Wingdings" panose="05000000000000000000" pitchFamily="2" charset="2"/>
              </a:rPr>
              <a:t>HCl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 CH</a:t>
            </a:r>
            <a:r>
              <a:rPr lang="en-GB" baseline="-25000" dirty="0" smtClean="0">
                <a:sym typeface="Wingdings" panose="05000000000000000000" pitchFamily="2" charset="2"/>
              </a:rPr>
              <a:t>3</a:t>
            </a:r>
            <a:r>
              <a:rPr lang="en-GB" dirty="0" smtClean="0"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NH</a:t>
            </a:r>
            <a:r>
              <a:rPr lang="en-GB" baseline="-25000" dirty="0" smtClean="0">
                <a:sym typeface="Wingdings" panose="05000000000000000000" pitchFamily="2" charset="2"/>
              </a:rPr>
              <a:t>3</a:t>
            </a:r>
            <a:r>
              <a:rPr lang="en-GB" baseline="30000" dirty="0" smtClean="0">
                <a:sym typeface="Wingdings" panose="05000000000000000000" pitchFamily="2" charset="2"/>
              </a:rPr>
              <a:t>+</a:t>
            </a:r>
            <a:r>
              <a:rPr lang="en-GB" baseline="-25000" dirty="0" smtClean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+ Cl</a:t>
            </a:r>
            <a:r>
              <a:rPr lang="en-GB" baseline="30000" dirty="0" smtClean="0">
                <a:sym typeface="Wingdings" panose="05000000000000000000" pitchFamily="2" charset="2"/>
              </a:rPr>
              <a:t>-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    </a:t>
            </a:r>
            <a:r>
              <a:rPr lang="en-GB" dirty="0" err="1" smtClean="0">
                <a:sym typeface="Wingdings" panose="05000000000000000000" pitchFamily="2" charset="2"/>
              </a:rPr>
              <a:t>Butylammonium</a:t>
            </a:r>
            <a:r>
              <a:rPr lang="en-GB" dirty="0" smtClean="0">
                <a:sym typeface="Wingdings" panose="05000000000000000000" pitchFamily="2" charset="2"/>
              </a:rPr>
              <a:t> chloride</a:t>
            </a:r>
          </a:p>
        </p:txBody>
      </p:sp>
    </p:spTree>
    <p:extLst>
      <p:ext uri="{BB962C8B-B14F-4D97-AF65-F5344CB8AC3E}">
        <p14:creationId xmlns:p14="http://schemas.microsoft.com/office/powerpoint/2010/main" val="18098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Amines</a:t>
            </a:r>
          </a:p>
          <a:p>
            <a:pPr marL="0" indent="0">
              <a:buNone/>
            </a:pPr>
            <a:r>
              <a:rPr lang="en-GB" b="1" dirty="0" smtClean="0"/>
              <a:t>Lesson objective:</a:t>
            </a:r>
            <a:r>
              <a:rPr lang="en-GB" dirty="0" smtClean="0"/>
              <a:t> Know what amines are and some reactions of amines</a:t>
            </a:r>
          </a:p>
          <a:p>
            <a:pPr marL="0" indent="0">
              <a:buNone/>
            </a:pPr>
            <a:r>
              <a:rPr lang="en-GB" b="1" dirty="0" smtClean="0"/>
              <a:t>Outcomes:</a:t>
            </a:r>
          </a:p>
          <a:p>
            <a:r>
              <a:rPr lang="en-GB" dirty="0" smtClean="0"/>
              <a:t>Identify amines</a:t>
            </a:r>
            <a:endParaRPr lang="en-GB" dirty="0"/>
          </a:p>
          <a:p>
            <a:r>
              <a:rPr lang="en-GB" dirty="0" smtClean="0"/>
              <a:t>Explain </a:t>
            </a:r>
            <a:r>
              <a:rPr lang="en-GB" dirty="0"/>
              <a:t>the reactions of primary aliphatic amines, using </a:t>
            </a:r>
            <a:r>
              <a:rPr lang="en-GB" dirty="0" err="1"/>
              <a:t>butylamine</a:t>
            </a:r>
            <a:r>
              <a:rPr lang="en-GB" dirty="0"/>
              <a:t> as </a:t>
            </a:r>
            <a:r>
              <a:rPr lang="en-GB" dirty="0" smtClean="0"/>
              <a:t>an example</a:t>
            </a:r>
            <a:r>
              <a:rPr lang="en-GB" dirty="0"/>
              <a:t>, with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FF0000"/>
                </a:solidFill>
              </a:rPr>
              <a:t>water </a:t>
            </a:r>
            <a:r>
              <a:rPr lang="en-GB" dirty="0">
                <a:solidFill>
                  <a:srgbClr val="FF0000"/>
                </a:solidFill>
              </a:rPr>
              <a:t>to form an alkaline </a:t>
            </a:r>
            <a:r>
              <a:rPr lang="en-GB" dirty="0" smtClean="0">
                <a:solidFill>
                  <a:srgbClr val="FF0000"/>
                </a:solidFill>
              </a:rPr>
              <a:t>solution</a:t>
            </a:r>
            <a:r>
              <a:rPr lang="en-GB" dirty="0" smtClean="0"/>
              <a:t>, acids </a:t>
            </a:r>
            <a:r>
              <a:rPr lang="en-GB" dirty="0"/>
              <a:t>to form </a:t>
            </a:r>
            <a:r>
              <a:rPr lang="en-GB" dirty="0" smtClean="0"/>
              <a:t>salts, </a:t>
            </a:r>
            <a:r>
              <a:rPr lang="en-GB" dirty="0" err="1" smtClean="0"/>
              <a:t>halogenoalkanes</a:t>
            </a:r>
            <a:r>
              <a:rPr lang="en-GB" dirty="0" smtClean="0"/>
              <a:t>, copper(II</a:t>
            </a:r>
            <a:r>
              <a:rPr lang="en-GB" dirty="0"/>
              <a:t>) ions to form complex ions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Explain reasons </a:t>
            </a:r>
            <a:r>
              <a:rPr lang="en-GB" dirty="0">
                <a:solidFill>
                  <a:srgbClr val="FF0000"/>
                </a:solidFill>
              </a:rPr>
              <a:t>for the difference in basicity of ammonia, primary </a:t>
            </a:r>
            <a:r>
              <a:rPr lang="en-GB" dirty="0" smtClean="0">
                <a:solidFill>
                  <a:srgbClr val="FF0000"/>
                </a:solidFill>
              </a:rPr>
              <a:t>aliphatic and </a:t>
            </a:r>
            <a:r>
              <a:rPr lang="en-GB" dirty="0">
                <a:solidFill>
                  <a:srgbClr val="FF0000"/>
                </a:solidFill>
              </a:rPr>
              <a:t>primary aromatic amines given suitable data</a:t>
            </a:r>
          </a:p>
          <a:p>
            <a:r>
              <a:rPr lang="en-GB" dirty="0" smtClean="0"/>
              <a:t>Describe how we can make amines using primary </a:t>
            </a:r>
            <a:r>
              <a:rPr lang="en-GB" dirty="0"/>
              <a:t>aliphatic </a:t>
            </a:r>
            <a:r>
              <a:rPr lang="en-GB" dirty="0" smtClean="0"/>
              <a:t>amines reacting with </a:t>
            </a:r>
            <a:r>
              <a:rPr lang="en-GB" dirty="0" err="1" smtClean="0"/>
              <a:t>halogenoalkanes</a:t>
            </a:r>
            <a:r>
              <a:rPr lang="en-GB" dirty="0" smtClean="0"/>
              <a:t> and by the </a:t>
            </a:r>
            <a:r>
              <a:rPr lang="en-GB" dirty="0"/>
              <a:t>reduction of nitriles</a:t>
            </a:r>
          </a:p>
        </p:txBody>
      </p:sp>
    </p:spTree>
    <p:extLst>
      <p:ext uri="{BB962C8B-B14F-4D97-AF65-F5344CB8AC3E}">
        <p14:creationId xmlns:p14="http://schemas.microsoft.com/office/powerpoint/2010/main" val="15518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9512" y="116632"/>
            <a:ext cx="8964488" cy="6060331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 from </a:t>
            </a:r>
            <a:r>
              <a:rPr lang="en-GB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halogenalkanes</a:t>
            </a:r>
            <a:endParaRPr lang="en-GB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aliphatic amines can be made from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halogenoalkanes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Either mix the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halogenalkane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ammonia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heat the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halogenalkane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excess ammonia gas under pressure in a sealed container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8658" name="Group 18"/>
          <p:cNvGrpSpPr>
            <a:grpSpLocks/>
          </p:cNvGrpSpPr>
          <p:nvPr/>
        </p:nvGrpSpPr>
        <p:grpSpPr bwMode="auto">
          <a:xfrm>
            <a:off x="1746472" y="3034389"/>
            <a:ext cx="6137530" cy="565129"/>
            <a:chOff x="847" y="1017"/>
            <a:chExt cx="5226" cy="622"/>
          </a:xfrm>
        </p:grpSpPr>
        <p:sp>
          <p:nvSpPr>
            <p:cNvPr id="1008659" name="AutoShape 19"/>
            <p:cNvSpPr>
              <a:spLocks noChangeArrowheads="1"/>
            </p:cNvSpPr>
            <p:nvPr/>
          </p:nvSpPr>
          <p:spPr bwMode="auto">
            <a:xfrm>
              <a:off x="847" y="1017"/>
              <a:ext cx="5226" cy="609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08660" name="Rectangle 20"/>
            <p:cNvSpPr>
              <a:spLocks noChangeArrowheads="1"/>
            </p:cNvSpPr>
            <p:nvPr/>
          </p:nvSpPr>
          <p:spPr bwMode="auto">
            <a:xfrm>
              <a:off x="920" y="1063"/>
              <a:ext cx="392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-279399"/>
            <a:ext cx="8229600" cy="1143000"/>
          </a:xfrm>
          <a:noFill/>
          <a:ln/>
        </p:spPr>
        <p:txBody>
          <a:bodyPr/>
          <a:lstStyle/>
          <a:p>
            <a:r>
              <a:rPr lang="en-GB" altLang="en-US" dirty="0" smtClean="0"/>
              <a:t>Amines from nitriles</a:t>
            </a:r>
            <a:endParaRPr lang="en-GB" altLang="en-US" dirty="0"/>
          </a:p>
        </p:txBody>
      </p:sp>
      <p:sp>
        <p:nvSpPr>
          <p:cNvPr id="1008644" name="Text Box 4"/>
          <p:cNvSpPr txBox="1">
            <a:spLocks noChangeArrowheads="1"/>
          </p:cNvSpPr>
          <p:nvPr/>
        </p:nvSpPr>
        <p:spPr bwMode="auto">
          <a:xfrm>
            <a:off x="0" y="844551"/>
            <a:ext cx="896448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Nitriles can </a:t>
            </a: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reduced to primary amines using strong reducing agents such as lithium </a:t>
            </a:r>
            <a:r>
              <a:rPr lang="en-GB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tetrahydridoaluminate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(LiAlH</a:t>
            </a:r>
            <a:r>
              <a:rPr lang="en-GB" altLang="en-US" sz="28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in the presence of dry ether, 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can be represented as [H]:</a:t>
            </a:r>
          </a:p>
        </p:txBody>
      </p:sp>
      <p:sp>
        <p:nvSpPr>
          <p:cNvPr id="1008646" name="Text Box 6"/>
          <p:cNvSpPr txBox="1">
            <a:spLocks noChangeArrowheads="1"/>
          </p:cNvSpPr>
          <p:nvPr/>
        </p:nvSpPr>
        <p:spPr bwMode="auto">
          <a:xfrm>
            <a:off x="1389410" y="4535945"/>
            <a:ext cx="2744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propanenitrile</a:t>
            </a:r>
          </a:p>
        </p:txBody>
      </p:sp>
      <p:sp>
        <p:nvSpPr>
          <p:cNvPr id="1008648" name="Text Box 8"/>
          <p:cNvSpPr txBox="1">
            <a:spLocks noChangeArrowheads="1"/>
          </p:cNvSpPr>
          <p:nvPr/>
        </p:nvSpPr>
        <p:spPr bwMode="auto">
          <a:xfrm>
            <a:off x="5099398" y="4547058"/>
            <a:ext cx="2438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propylamine</a:t>
            </a:r>
          </a:p>
        </p:txBody>
      </p:sp>
      <p:sp>
        <p:nvSpPr>
          <p:cNvPr id="1008652" name="Rectangle 12"/>
          <p:cNvSpPr>
            <a:spLocks noChangeArrowheads="1"/>
          </p:cNvSpPr>
          <p:nvPr/>
        </p:nvSpPr>
        <p:spPr bwMode="auto">
          <a:xfrm>
            <a:off x="446435" y="4056520"/>
            <a:ext cx="83295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E.g:	   </a:t>
            </a:r>
            <a:r>
              <a:rPr lang="en-GB" alt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altLang="en-US" sz="2800" b="1" baseline="-25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alt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altLang="en-US" sz="2800" b="1" baseline="-25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alt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CN  +  4[H]  →  CH</a:t>
            </a:r>
            <a:r>
              <a:rPr lang="en-GB" altLang="en-US" sz="2800" b="1" baseline="-25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alt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altLang="en-US" sz="2800" b="1" baseline="-25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alt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altLang="en-US" sz="2800" b="1" baseline="-25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alt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</a:t>
            </a:r>
            <a:r>
              <a:rPr lang="en-GB" altLang="en-US" sz="2800" b="1" baseline="-25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008653" name="Rectangle 13"/>
          <p:cNvSpPr>
            <a:spLocks noChangeArrowheads="1"/>
          </p:cNvSpPr>
          <p:nvPr/>
        </p:nvSpPr>
        <p:spPr bwMode="auto">
          <a:xfrm>
            <a:off x="2035397" y="3063855"/>
            <a:ext cx="50369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RCN  +  4[H]  →  RCH</a:t>
            </a:r>
            <a:r>
              <a:rPr lang="en-GB" altLang="en-US" sz="2800" b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</a:t>
            </a:r>
            <a:r>
              <a:rPr lang="en-GB" altLang="en-US" sz="2800" b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11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9512" y="116632"/>
            <a:ext cx="8964488" cy="6480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method should you use?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 atom in the amine group has a lone pair of electrons so amines can act as nucleophiles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means that further substitution can happen when you use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halogenoalkanes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leading to the production of secondary and tertiary amines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why you need excess ammonia – it reduces the change of these compounds forming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only one organic product when primary amines are prepared by the reduction of nitriles</a:t>
            </a:r>
          </a:p>
        </p:txBody>
      </p:sp>
    </p:spTree>
    <p:extLst>
      <p:ext uri="{BB962C8B-B14F-4D97-AF65-F5344CB8AC3E}">
        <p14:creationId xmlns:p14="http://schemas.microsoft.com/office/powerpoint/2010/main" val="3752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-114359"/>
            <a:ext cx="8229600" cy="1143000"/>
          </a:xfrm>
          <a:noFill/>
          <a:ln/>
        </p:spPr>
        <p:txBody>
          <a:bodyPr/>
          <a:lstStyle/>
          <a:p>
            <a:r>
              <a:rPr lang="en-GB" altLang="en-US" dirty="0"/>
              <a:t>Ammonia and amines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358775" y="869950"/>
            <a:ext cx="82835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 dirty="0">
                <a:solidFill>
                  <a:srgbClr val="FF6600"/>
                </a:solidFill>
              </a:rPr>
              <a:t>Amines</a:t>
            </a:r>
            <a:r>
              <a:rPr lang="en-GB" altLang="en-US" sz="2800" dirty="0"/>
              <a:t> are nitrogen-containing organic compounds derived from ammonia, where one or more of the hydrogen atoms has been replaced by an </a:t>
            </a:r>
            <a:r>
              <a:rPr lang="en-GB" altLang="en-US" sz="2800" b="1" dirty="0"/>
              <a:t>alkyl</a:t>
            </a:r>
            <a:r>
              <a:rPr lang="en-GB" altLang="en-US" sz="2800" dirty="0"/>
              <a:t> or </a:t>
            </a:r>
            <a:r>
              <a:rPr lang="en-GB" altLang="en-US" sz="2800" b="1" dirty="0"/>
              <a:t>aryl</a:t>
            </a:r>
            <a:r>
              <a:rPr lang="en-GB" altLang="en-US" sz="2800" dirty="0"/>
              <a:t> group.</a:t>
            </a:r>
          </a:p>
        </p:txBody>
      </p:sp>
      <p:sp>
        <p:nvSpPr>
          <p:cNvPr id="956425" name="Text Box 9"/>
          <p:cNvSpPr txBox="1">
            <a:spLocks noChangeArrowheads="1"/>
          </p:cNvSpPr>
          <p:nvPr/>
        </p:nvSpPr>
        <p:spPr bwMode="auto">
          <a:xfrm>
            <a:off x="799507" y="4665822"/>
            <a:ext cx="1596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</a:rPr>
              <a:t>ammonia</a:t>
            </a:r>
          </a:p>
        </p:txBody>
      </p:sp>
      <p:sp>
        <p:nvSpPr>
          <p:cNvPr id="956426" name="Text Box 10"/>
          <p:cNvSpPr txBox="1">
            <a:spLocks noChangeArrowheads="1"/>
          </p:cNvSpPr>
          <p:nvPr/>
        </p:nvSpPr>
        <p:spPr bwMode="auto">
          <a:xfrm>
            <a:off x="3501432" y="4665822"/>
            <a:ext cx="2155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</a:rPr>
              <a:t>methylamine</a:t>
            </a:r>
          </a:p>
        </p:txBody>
      </p:sp>
      <p:sp>
        <p:nvSpPr>
          <p:cNvPr id="956427" name="Text Box 11"/>
          <p:cNvSpPr txBox="1">
            <a:spLocks noChangeArrowheads="1"/>
          </p:cNvSpPr>
          <p:nvPr/>
        </p:nvSpPr>
        <p:spPr bwMode="auto">
          <a:xfrm>
            <a:off x="358775" y="5084763"/>
            <a:ext cx="81248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Amines have unpleasant odours: those with low boiling points smell like ammonia, whereas those that are liquid at room temperature have fishy aromas.</a:t>
            </a:r>
          </a:p>
        </p:txBody>
      </p:sp>
      <p:sp>
        <p:nvSpPr>
          <p:cNvPr id="956436" name="Text Box 20"/>
          <p:cNvSpPr txBox="1">
            <a:spLocks noChangeArrowheads="1"/>
          </p:cNvSpPr>
          <p:nvPr/>
        </p:nvSpPr>
        <p:spPr bwMode="auto">
          <a:xfrm>
            <a:off x="6528794" y="4665822"/>
            <a:ext cx="2125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</a:rPr>
              <a:t>phenylamine</a:t>
            </a:r>
          </a:p>
        </p:txBody>
      </p:sp>
      <p:pic>
        <p:nvPicPr>
          <p:cNvPr id="956438" name="Picture 22" descr="ammon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13" y="3104773"/>
            <a:ext cx="1790700" cy="12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6439" name="Picture 23" descr="ethylam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4" y="2689725"/>
            <a:ext cx="1730375" cy="191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6440" name="Picture 24" descr="phenylbenze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244" y="2275047"/>
            <a:ext cx="1219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1432" y="3284984"/>
            <a:ext cx="2155462" cy="1380838"/>
          </a:xfrm>
          <a:prstGeom prst="rect">
            <a:avLst/>
          </a:prstGeom>
          <a:noFill/>
          <a:ln w="730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317781" y="2924432"/>
            <a:ext cx="2155462" cy="1741389"/>
          </a:xfrm>
          <a:prstGeom prst="rect">
            <a:avLst/>
          </a:prstGeom>
          <a:noFill/>
          <a:ln w="730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77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5931" y="-203200"/>
            <a:ext cx="8229600" cy="1143000"/>
          </a:xfrm>
          <a:noFill/>
          <a:ln/>
        </p:spPr>
        <p:txBody>
          <a:bodyPr>
            <a:normAutofit/>
          </a:bodyPr>
          <a:lstStyle/>
          <a:p>
            <a:r>
              <a:rPr lang="en-GB" altLang="en-US" sz="3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Preparation of </a:t>
            </a:r>
            <a:r>
              <a:rPr lang="en-GB" altLang="en-US" sz="32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phenylamine</a:t>
            </a:r>
            <a:endParaRPr lang="en-GB" altLang="en-US" sz="3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7619" name="Text Box 3"/>
          <p:cNvSpPr txBox="1">
            <a:spLocks noChangeArrowheads="1"/>
          </p:cNvSpPr>
          <p:nvPr/>
        </p:nvSpPr>
        <p:spPr bwMode="auto">
          <a:xfrm>
            <a:off x="358775" y="784225"/>
            <a:ext cx="86026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Aromatic amines can be prepared by the reduction of nitrated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arenes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using a mixture of tin metal and concentrated hydrochloric acid:</a:t>
            </a:r>
          </a:p>
        </p:txBody>
      </p:sp>
      <p:sp>
        <p:nvSpPr>
          <p:cNvPr id="1007621" name="Text Box 5"/>
          <p:cNvSpPr txBox="1">
            <a:spLocks noChangeArrowheads="1"/>
          </p:cNvSpPr>
          <p:nvPr/>
        </p:nvSpPr>
        <p:spPr bwMode="auto">
          <a:xfrm>
            <a:off x="338609" y="5157192"/>
            <a:ext cx="85439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method is commonly used to prepare aromatic amines in the lab. A similar method, using iron instead of tin, is used to prepare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phenylamine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industrially.</a:t>
            </a:r>
          </a:p>
        </p:txBody>
      </p:sp>
      <p:sp>
        <p:nvSpPr>
          <p:cNvPr id="1007623" name="Text Box 7"/>
          <p:cNvSpPr txBox="1">
            <a:spLocks noChangeArrowheads="1"/>
          </p:cNvSpPr>
          <p:nvPr/>
        </p:nvSpPr>
        <p:spPr bwMode="auto">
          <a:xfrm>
            <a:off x="4538712" y="4458136"/>
            <a:ext cx="21771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phenylamine</a:t>
            </a:r>
          </a:p>
        </p:txBody>
      </p:sp>
      <p:pic>
        <p:nvPicPr>
          <p:cNvPr id="1007627" name="Picture 11" descr="phenylamine_for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97536"/>
            <a:ext cx="7215187" cy="230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3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C</a:t>
            </a:r>
            <a:r>
              <a:rPr lang="en-GB" baseline="-25000" smtClean="0"/>
              <a:t>6</a:t>
            </a:r>
            <a:r>
              <a:rPr lang="en-GB" smtClean="0"/>
              <a:t>H</a:t>
            </a:r>
            <a:r>
              <a:rPr lang="en-GB" baseline="-25000" smtClean="0"/>
              <a:t>5</a:t>
            </a:r>
            <a:r>
              <a:rPr lang="en-GB" smtClean="0"/>
              <a:t>NO</a:t>
            </a:r>
            <a:r>
              <a:rPr lang="en-GB" baseline="-25000" smtClean="0"/>
              <a:t>2</a:t>
            </a:r>
            <a:r>
              <a:rPr lang="en-GB" smtClean="0"/>
              <a:t> + 6[H] </a:t>
            </a:r>
            <a:r>
              <a:rPr lang="en-GB" smtClean="0">
                <a:sym typeface="Wingdings" panose="05000000000000000000" pitchFamily="2" charset="2"/>
              </a:rPr>
              <a:t> C</a:t>
            </a:r>
            <a:r>
              <a:rPr lang="en-GB" baseline="-25000" smtClean="0">
                <a:sym typeface="Wingdings" panose="05000000000000000000" pitchFamily="2" charset="2"/>
              </a:rPr>
              <a:t>6</a:t>
            </a:r>
            <a:r>
              <a:rPr lang="en-GB" smtClean="0">
                <a:sym typeface="Wingdings" panose="05000000000000000000" pitchFamily="2" charset="2"/>
              </a:rPr>
              <a:t>H</a:t>
            </a:r>
            <a:r>
              <a:rPr lang="en-GB" baseline="-25000" smtClean="0">
                <a:sym typeface="Wingdings" panose="05000000000000000000" pitchFamily="2" charset="2"/>
              </a:rPr>
              <a:t>5</a:t>
            </a:r>
            <a:r>
              <a:rPr lang="en-GB" smtClean="0">
                <a:sym typeface="Wingdings" panose="05000000000000000000" pitchFamily="2" charset="2"/>
              </a:rPr>
              <a:t>NH</a:t>
            </a:r>
            <a:r>
              <a:rPr lang="en-GB" baseline="-25000" smtClean="0">
                <a:sym typeface="Wingdings" panose="05000000000000000000" pitchFamily="2" charset="2"/>
              </a:rPr>
              <a:t>2</a:t>
            </a:r>
            <a:r>
              <a:rPr lang="en-GB" smtClean="0">
                <a:sym typeface="Wingdings" panose="05000000000000000000" pitchFamily="2" charset="2"/>
              </a:rPr>
              <a:t> + 2H</a:t>
            </a:r>
            <a:r>
              <a:rPr lang="en-GB" baseline="-25000" smtClean="0">
                <a:sym typeface="Wingdings" panose="05000000000000000000" pitchFamily="2" charset="2"/>
              </a:rPr>
              <a:t>2</a:t>
            </a:r>
            <a:r>
              <a:rPr lang="en-GB" smtClean="0">
                <a:sym typeface="Wingdings" panose="05000000000000000000" pitchFamily="2" charset="2"/>
              </a:rPr>
              <a:t>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090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Amines</a:t>
            </a:r>
          </a:p>
          <a:p>
            <a:pPr marL="0" indent="0">
              <a:buNone/>
            </a:pPr>
            <a:r>
              <a:rPr lang="en-GB" b="1" dirty="0" smtClean="0"/>
              <a:t>Lesson objective:</a:t>
            </a:r>
            <a:r>
              <a:rPr lang="en-GB" dirty="0" smtClean="0"/>
              <a:t> Know what amines are and some reactions of amines</a:t>
            </a:r>
          </a:p>
          <a:p>
            <a:pPr marL="0" indent="0">
              <a:buNone/>
            </a:pPr>
            <a:r>
              <a:rPr lang="en-GB" b="1" dirty="0" smtClean="0"/>
              <a:t>Outcomes:</a:t>
            </a:r>
          </a:p>
          <a:p>
            <a:r>
              <a:rPr lang="en-GB" dirty="0" smtClean="0"/>
              <a:t>Identify amines</a:t>
            </a:r>
            <a:endParaRPr lang="en-GB" dirty="0"/>
          </a:p>
          <a:p>
            <a:r>
              <a:rPr lang="en-GB" dirty="0" smtClean="0"/>
              <a:t>Explain </a:t>
            </a:r>
            <a:r>
              <a:rPr lang="en-GB" dirty="0"/>
              <a:t>the reactions of primary aliphatic amines, using </a:t>
            </a:r>
            <a:r>
              <a:rPr lang="en-GB" dirty="0" err="1"/>
              <a:t>butylamine</a:t>
            </a:r>
            <a:r>
              <a:rPr lang="en-GB" dirty="0"/>
              <a:t> as </a:t>
            </a:r>
            <a:r>
              <a:rPr lang="en-GB" dirty="0" smtClean="0"/>
              <a:t>an example</a:t>
            </a:r>
            <a:r>
              <a:rPr lang="en-GB" dirty="0"/>
              <a:t>, with</a:t>
            </a:r>
            <a:r>
              <a:rPr lang="en-GB" dirty="0" smtClean="0"/>
              <a:t>: water </a:t>
            </a:r>
            <a:r>
              <a:rPr lang="en-GB" dirty="0"/>
              <a:t>to form an alkaline </a:t>
            </a:r>
            <a:r>
              <a:rPr lang="en-GB" dirty="0" smtClean="0"/>
              <a:t>solution, acids </a:t>
            </a:r>
            <a:r>
              <a:rPr lang="en-GB" dirty="0"/>
              <a:t>to form </a:t>
            </a:r>
            <a:r>
              <a:rPr lang="en-GB" dirty="0" smtClean="0"/>
              <a:t>salts, </a:t>
            </a:r>
            <a:r>
              <a:rPr lang="en-GB" dirty="0" err="1" smtClean="0"/>
              <a:t>halogenoalkanes</a:t>
            </a:r>
            <a:r>
              <a:rPr lang="en-GB" dirty="0" smtClean="0"/>
              <a:t>, copper(II</a:t>
            </a:r>
            <a:r>
              <a:rPr lang="en-GB" dirty="0"/>
              <a:t>) ions to form complex ions</a:t>
            </a:r>
          </a:p>
          <a:p>
            <a:r>
              <a:rPr lang="en-GB" dirty="0" smtClean="0"/>
              <a:t>Explain reasons </a:t>
            </a:r>
            <a:r>
              <a:rPr lang="en-GB" dirty="0"/>
              <a:t>for the difference in basicity of ammonia, primary </a:t>
            </a:r>
            <a:r>
              <a:rPr lang="en-GB" dirty="0" smtClean="0"/>
              <a:t>aliphatic and </a:t>
            </a:r>
            <a:r>
              <a:rPr lang="en-GB" dirty="0"/>
              <a:t>primary aromatic amines given suitable data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Describe how we can make amines using primary </a:t>
            </a:r>
            <a:r>
              <a:rPr lang="en-GB" dirty="0">
                <a:solidFill>
                  <a:srgbClr val="FF0000"/>
                </a:solidFill>
              </a:rPr>
              <a:t>aliphatic </a:t>
            </a:r>
            <a:r>
              <a:rPr lang="en-GB" dirty="0" smtClean="0">
                <a:solidFill>
                  <a:srgbClr val="FF0000"/>
                </a:solidFill>
              </a:rPr>
              <a:t>amines reacting with </a:t>
            </a:r>
            <a:r>
              <a:rPr lang="en-GB" dirty="0" err="1" smtClean="0">
                <a:solidFill>
                  <a:srgbClr val="FF0000"/>
                </a:solidFill>
              </a:rPr>
              <a:t>halogenoalkanes</a:t>
            </a:r>
            <a:r>
              <a:rPr lang="en-GB" dirty="0" smtClean="0">
                <a:solidFill>
                  <a:srgbClr val="FF0000"/>
                </a:solidFill>
              </a:rPr>
              <a:t> and by the </a:t>
            </a:r>
            <a:r>
              <a:rPr lang="en-GB" dirty="0">
                <a:solidFill>
                  <a:srgbClr val="FF0000"/>
                </a:solidFill>
              </a:rPr>
              <a:t>reduction of nitriles</a:t>
            </a:r>
          </a:p>
        </p:txBody>
      </p:sp>
    </p:spTree>
    <p:extLst>
      <p:ext uri="{BB962C8B-B14F-4D97-AF65-F5344CB8AC3E}">
        <p14:creationId xmlns:p14="http://schemas.microsoft.com/office/powerpoint/2010/main" val="31443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u="sng" dirty="0" smtClean="0"/>
              <a:t>Amines and copper (II) ions</a:t>
            </a:r>
          </a:p>
          <a:p>
            <a:pPr marL="0" indent="0">
              <a:buNone/>
            </a:pPr>
            <a:r>
              <a:rPr lang="en-GB" sz="2800" dirty="0" smtClean="0"/>
              <a:t>Primary aliphatic amines can take part in reactions with copper (II) ions, </a:t>
            </a:r>
            <a:r>
              <a:rPr lang="en-GB" sz="2800" dirty="0" err="1" smtClean="0"/>
              <a:t>butylamine</a:t>
            </a:r>
            <a:r>
              <a:rPr lang="en-GB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Forms a blue precipitate (acid – base reaction):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Forms a deep blue solution when in excess (ligand -exchange reaction):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485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-2282"/>
            <a:ext cx="8712968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Amines and </a:t>
            </a:r>
            <a:r>
              <a:rPr lang="en-GB" sz="24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halogenoalkanes</a:t>
            </a:r>
            <a:endParaRPr lang="en-GB" sz="24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Halogenoalkanes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undergo nucleophilic substitution reactions with ammonia to form amines. The same can happen with primary aliphatic amines to form secondary amines.</a:t>
            </a: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general:</a:t>
            </a:r>
          </a:p>
          <a:p>
            <a:pPr marL="0" indent="0" algn="ctr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R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R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1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NHR</a:t>
            </a:r>
            <a:r>
              <a:rPr lang="en-GB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HX</a:t>
            </a: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E.g.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330" y="2060848"/>
            <a:ext cx="219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Amine alkyl group</a:t>
            </a:r>
            <a:endParaRPr lang="en-GB" sz="2400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2320" y="1916832"/>
            <a:ext cx="1630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is a halogen atom</a:t>
            </a:r>
            <a:endParaRPr lang="en-GB" sz="2400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2737163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Halogenoalkane</a:t>
            </a:r>
            <a:r>
              <a:rPr lang="en-GB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alkyl group</a:t>
            </a:r>
            <a:endParaRPr lang="en-GB" sz="2400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95936" y="2476346"/>
            <a:ext cx="0" cy="41549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" idx="1"/>
          </p:cNvCxnSpPr>
          <p:nvPr/>
        </p:nvCxnSpPr>
        <p:spPr>
          <a:xfrm>
            <a:off x="6660232" y="2124580"/>
            <a:ext cx="792088" cy="39241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475656" y="2321664"/>
            <a:ext cx="911846" cy="19533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7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en-GB" dirty="0" smtClean="0"/>
              <a:t>The nitrogen atom in the primary amine that is formed has a lone pair of electrons so it is also a nucleophile.</a:t>
            </a:r>
          </a:p>
          <a:p>
            <a:r>
              <a:rPr lang="en-GB" dirty="0" smtClean="0"/>
              <a:t>Primary, secondary and tertiary amines all have a lone pair of electrons on their nitrogen atom, so are able to react with </a:t>
            </a:r>
            <a:r>
              <a:rPr lang="en-GB" dirty="0" err="1" smtClean="0"/>
              <a:t>halogenoalkanes</a:t>
            </a:r>
            <a:r>
              <a:rPr lang="en-GB" dirty="0" smtClean="0"/>
              <a:t> in nucleophilic substitution to form more substituted amines</a:t>
            </a:r>
          </a:p>
          <a:p>
            <a:r>
              <a:rPr lang="en-GB" dirty="0" smtClean="0"/>
              <a:t>Quaternary do not have lone pairs so can’t take place in any further nucleophilic substitution reactions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9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Amines</a:t>
            </a:r>
          </a:p>
          <a:p>
            <a:pPr marL="0" indent="0">
              <a:buNone/>
            </a:pPr>
            <a:r>
              <a:rPr lang="en-GB" b="1" dirty="0" smtClean="0"/>
              <a:t>Lesson objective:</a:t>
            </a:r>
            <a:r>
              <a:rPr lang="en-GB" dirty="0" smtClean="0"/>
              <a:t> Know what amines are and some reactions of amines</a:t>
            </a:r>
          </a:p>
          <a:p>
            <a:pPr marL="0" indent="0">
              <a:buNone/>
            </a:pPr>
            <a:r>
              <a:rPr lang="en-GB" b="1" dirty="0" smtClean="0"/>
              <a:t>Outcomes:</a:t>
            </a:r>
          </a:p>
          <a:p>
            <a:r>
              <a:rPr lang="en-GB" dirty="0" smtClean="0"/>
              <a:t>Identify amines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Explain </a:t>
            </a:r>
            <a:r>
              <a:rPr lang="en-GB" dirty="0">
                <a:solidFill>
                  <a:srgbClr val="FF0000"/>
                </a:solidFill>
              </a:rPr>
              <a:t>the reactions of primary aliphatic amines, using </a:t>
            </a:r>
            <a:r>
              <a:rPr lang="en-GB" dirty="0" err="1">
                <a:solidFill>
                  <a:srgbClr val="FF0000"/>
                </a:solidFill>
              </a:rPr>
              <a:t>butylamine</a:t>
            </a:r>
            <a:r>
              <a:rPr lang="en-GB" dirty="0">
                <a:solidFill>
                  <a:srgbClr val="FF0000"/>
                </a:solidFill>
              </a:rPr>
              <a:t> as </a:t>
            </a:r>
            <a:r>
              <a:rPr lang="en-GB" dirty="0" smtClean="0">
                <a:solidFill>
                  <a:srgbClr val="FF0000"/>
                </a:solidFill>
              </a:rPr>
              <a:t>an example</a:t>
            </a:r>
            <a:r>
              <a:rPr lang="en-GB" dirty="0">
                <a:solidFill>
                  <a:srgbClr val="FF0000"/>
                </a:solidFill>
              </a:rPr>
              <a:t>, with</a:t>
            </a:r>
            <a:r>
              <a:rPr lang="en-GB" dirty="0" smtClean="0">
                <a:solidFill>
                  <a:srgbClr val="FF0000"/>
                </a:solidFill>
              </a:rPr>
              <a:t>: water </a:t>
            </a:r>
            <a:r>
              <a:rPr lang="en-GB" dirty="0">
                <a:solidFill>
                  <a:srgbClr val="FF0000"/>
                </a:solidFill>
              </a:rPr>
              <a:t>to form an alkaline </a:t>
            </a:r>
            <a:r>
              <a:rPr lang="en-GB" dirty="0" smtClean="0">
                <a:solidFill>
                  <a:srgbClr val="FF0000"/>
                </a:solidFill>
              </a:rPr>
              <a:t>solution, acids </a:t>
            </a:r>
            <a:r>
              <a:rPr lang="en-GB" dirty="0">
                <a:solidFill>
                  <a:srgbClr val="FF0000"/>
                </a:solidFill>
              </a:rPr>
              <a:t>to form </a:t>
            </a:r>
            <a:r>
              <a:rPr lang="en-GB" dirty="0" smtClean="0">
                <a:solidFill>
                  <a:srgbClr val="FF0000"/>
                </a:solidFill>
              </a:rPr>
              <a:t>salts, </a:t>
            </a:r>
            <a:r>
              <a:rPr lang="en-GB" dirty="0" err="1" smtClean="0">
                <a:solidFill>
                  <a:srgbClr val="FF0000"/>
                </a:solidFill>
              </a:rPr>
              <a:t>halogenoalkanes</a:t>
            </a:r>
            <a:r>
              <a:rPr lang="en-GB" dirty="0" smtClean="0">
                <a:solidFill>
                  <a:srgbClr val="FF0000"/>
                </a:solidFill>
              </a:rPr>
              <a:t>, copper(II</a:t>
            </a:r>
            <a:r>
              <a:rPr lang="en-GB" dirty="0">
                <a:solidFill>
                  <a:srgbClr val="FF0000"/>
                </a:solidFill>
              </a:rPr>
              <a:t>) ions to form complex ions</a:t>
            </a:r>
          </a:p>
          <a:p>
            <a:r>
              <a:rPr lang="en-GB" dirty="0" smtClean="0"/>
              <a:t>Explain reasons </a:t>
            </a:r>
            <a:r>
              <a:rPr lang="en-GB" dirty="0"/>
              <a:t>for the difference in basicity of ammonia, primary </a:t>
            </a:r>
            <a:r>
              <a:rPr lang="en-GB" dirty="0" smtClean="0"/>
              <a:t>aliphatic and </a:t>
            </a:r>
            <a:r>
              <a:rPr lang="en-GB" dirty="0"/>
              <a:t>primary aromatic amines given suitable data</a:t>
            </a:r>
          </a:p>
          <a:p>
            <a:r>
              <a:rPr lang="en-GB" dirty="0" smtClean="0"/>
              <a:t>Describe how we can make amines using primary </a:t>
            </a:r>
            <a:r>
              <a:rPr lang="en-GB" dirty="0"/>
              <a:t>aliphatic </a:t>
            </a:r>
            <a:r>
              <a:rPr lang="en-GB" dirty="0" smtClean="0"/>
              <a:t>amines reacting with </a:t>
            </a:r>
            <a:r>
              <a:rPr lang="en-GB" dirty="0" err="1" smtClean="0"/>
              <a:t>halogenoalkanes</a:t>
            </a:r>
            <a:r>
              <a:rPr lang="en-GB" dirty="0" smtClean="0"/>
              <a:t> and by the </a:t>
            </a:r>
            <a:r>
              <a:rPr lang="en-GB" dirty="0"/>
              <a:t>reduction of nitriles</a:t>
            </a:r>
          </a:p>
        </p:txBody>
      </p:sp>
    </p:spTree>
    <p:extLst>
      <p:ext uri="{BB962C8B-B14F-4D97-AF65-F5344CB8AC3E}">
        <p14:creationId xmlns:p14="http://schemas.microsoft.com/office/powerpoint/2010/main" val="8971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Questions page 94 CGP guide</a:t>
            </a:r>
          </a:p>
          <a:p>
            <a:pPr marL="0" indent="0">
              <a:buNone/>
            </a:pPr>
            <a:r>
              <a:rPr lang="en-GB" dirty="0" smtClean="0"/>
              <a:t>Workbook page 132 – 134</a:t>
            </a:r>
          </a:p>
          <a:p>
            <a:pPr marL="0" indent="0">
              <a:buNone/>
            </a:pPr>
            <a:r>
              <a:rPr lang="en-GB" dirty="0" smtClean="0"/>
              <a:t>Pearson guide 132 - 134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0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Amines</a:t>
            </a:r>
          </a:p>
          <a:p>
            <a:pPr marL="0" indent="0">
              <a:buNone/>
            </a:pPr>
            <a:r>
              <a:rPr lang="en-GB" b="1" dirty="0" smtClean="0"/>
              <a:t>Lesson objective:</a:t>
            </a:r>
            <a:r>
              <a:rPr lang="en-GB" dirty="0" smtClean="0"/>
              <a:t> Know what amines are and some reactions of amines</a:t>
            </a:r>
          </a:p>
          <a:p>
            <a:pPr marL="0" indent="0">
              <a:buNone/>
            </a:pPr>
            <a:r>
              <a:rPr lang="en-GB" b="1" dirty="0" smtClean="0"/>
              <a:t>Outcomes:</a:t>
            </a:r>
          </a:p>
          <a:p>
            <a:r>
              <a:rPr lang="en-GB" dirty="0" smtClean="0"/>
              <a:t>Identify amines</a:t>
            </a:r>
            <a:endParaRPr lang="en-GB" dirty="0"/>
          </a:p>
          <a:p>
            <a:r>
              <a:rPr lang="en-GB" dirty="0" smtClean="0"/>
              <a:t>Explain </a:t>
            </a:r>
            <a:r>
              <a:rPr lang="en-GB" dirty="0"/>
              <a:t>the reactions of primary aliphatic amines, using </a:t>
            </a:r>
            <a:r>
              <a:rPr lang="en-GB" dirty="0" err="1"/>
              <a:t>butylamine</a:t>
            </a:r>
            <a:r>
              <a:rPr lang="en-GB" dirty="0"/>
              <a:t> as </a:t>
            </a:r>
            <a:r>
              <a:rPr lang="en-GB" dirty="0" smtClean="0"/>
              <a:t>an example</a:t>
            </a:r>
            <a:r>
              <a:rPr lang="en-GB" dirty="0"/>
              <a:t>, with</a:t>
            </a:r>
            <a:r>
              <a:rPr lang="en-GB" dirty="0" smtClean="0"/>
              <a:t>: water </a:t>
            </a:r>
            <a:r>
              <a:rPr lang="en-GB" dirty="0"/>
              <a:t>to form an alkaline </a:t>
            </a:r>
            <a:r>
              <a:rPr lang="en-GB" dirty="0" smtClean="0"/>
              <a:t>solution, acids </a:t>
            </a:r>
            <a:r>
              <a:rPr lang="en-GB" dirty="0"/>
              <a:t>to form </a:t>
            </a:r>
            <a:r>
              <a:rPr lang="en-GB" dirty="0" smtClean="0"/>
              <a:t>salts, </a:t>
            </a:r>
            <a:r>
              <a:rPr lang="en-GB" dirty="0" err="1" smtClean="0"/>
              <a:t>halogenoalkanes</a:t>
            </a:r>
            <a:r>
              <a:rPr lang="en-GB" dirty="0" smtClean="0"/>
              <a:t>, copper(II</a:t>
            </a:r>
            <a:r>
              <a:rPr lang="en-GB" dirty="0"/>
              <a:t>) ions to form complex ions</a:t>
            </a:r>
          </a:p>
          <a:p>
            <a:r>
              <a:rPr lang="en-GB" dirty="0" smtClean="0"/>
              <a:t>Explain reasons </a:t>
            </a:r>
            <a:r>
              <a:rPr lang="en-GB" dirty="0"/>
              <a:t>for the difference in basicity of ammonia, primary </a:t>
            </a:r>
            <a:r>
              <a:rPr lang="en-GB" dirty="0" smtClean="0"/>
              <a:t>aliphatic and </a:t>
            </a:r>
            <a:r>
              <a:rPr lang="en-GB" dirty="0"/>
              <a:t>primary aromatic amines given suitable data</a:t>
            </a:r>
          </a:p>
          <a:p>
            <a:r>
              <a:rPr lang="en-GB" dirty="0" smtClean="0"/>
              <a:t>Describe how we can make amines using primary </a:t>
            </a:r>
            <a:r>
              <a:rPr lang="en-GB" dirty="0"/>
              <a:t>aliphatic </a:t>
            </a:r>
            <a:r>
              <a:rPr lang="en-GB" dirty="0" smtClean="0"/>
              <a:t>amines reacting with </a:t>
            </a:r>
            <a:r>
              <a:rPr lang="en-GB" dirty="0" err="1" smtClean="0"/>
              <a:t>halogenoalkanes</a:t>
            </a:r>
            <a:r>
              <a:rPr lang="en-GB" dirty="0" smtClean="0"/>
              <a:t> and by the </a:t>
            </a:r>
            <a:r>
              <a:rPr lang="en-GB" dirty="0"/>
              <a:t>reduction of nitriles</a:t>
            </a:r>
          </a:p>
        </p:txBody>
      </p:sp>
    </p:spTree>
    <p:extLst>
      <p:ext uri="{BB962C8B-B14F-4D97-AF65-F5344CB8AC3E}">
        <p14:creationId xmlns:p14="http://schemas.microsoft.com/office/powerpoint/2010/main" val="39981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NAMING AMINES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04482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Imagine ammonia and replace a hydrogen or hydrogen's with an organic group.</a:t>
            </a:r>
            <a:endParaRPr lang="en-GB" sz="2000" dirty="0"/>
          </a:p>
          <a:p>
            <a:r>
              <a:rPr lang="en-GB" sz="2000" dirty="0"/>
              <a:t>The easiest way to think of amines is as near relatives of ammonia, NH</a:t>
            </a:r>
            <a:r>
              <a:rPr lang="en-GB" sz="2000" baseline="-25000" dirty="0"/>
              <a:t>3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Amines fall into different classes depending on how many of the hydrogen atoms are replaced.</a:t>
            </a:r>
          </a:p>
          <a:p>
            <a:endParaRPr lang="en-GB" sz="2000" dirty="0"/>
          </a:p>
          <a:p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321200"/>
              </p:ext>
            </p:extLst>
          </p:nvPr>
        </p:nvGraphicFramePr>
        <p:xfrm>
          <a:off x="1403648" y="2924944"/>
          <a:ext cx="6408711" cy="23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37"/>
                <a:gridCol w="3336371"/>
                <a:gridCol w="936103"/>
              </a:tblGrid>
              <a:tr h="592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 smtClean="0"/>
                        <a:t>Primary amines</a:t>
                      </a:r>
                      <a:endParaRPr lang="en-GB" sz="2000" dirty="0" smtClean="0"/>
                    </a:p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Replace one of the</a:t>
                      </a:r>
                      <a:r>
                        <a:rPr lang="en-GB" sz="1600" baseline="0" dirty="0" smtClean="0"/>
                        <a:t> hydrogen atoms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RNH</a:t>
                      </a:r>
                      <a:r>
                        <a:rPr lang="en-GB" sz="1600" baseline="-25000" dirty="0" smtClean="0"/>
                        <a:t>2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</a:tr>
              <a:tr h="59289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Secondary</a:t>
                      </a:r>
                      <a:r>
                        <a:rPr lang="en-GB" sz="2000" baseline="0" dirty="0" smtClean="0"/>
                        <a:t> amines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Replace two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of the</a:t>
                      </a:r>
                      <a:r>
                        <a:rPr lang="en-GB" sz="1600" baseline="0" dirty="0" smtClean="0"/>
                        <a:t> hydrogen atoms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/>
                        <a:t>R</a:t>
                      </a:r>
                      <a:r>
                        <a:rPr lang="en-GB" sz="1600" baseline="-25000" dirty="0" smtClean="0"/>
                        <a:t>2</a:t>
                      </a:r>
                      <a:r>
                        <a:rPr lang="en-GB" sz="1600" baseline="0" dirty="0" smtClean="0"/>
                        <a:t>NH</a:t>
                      </a:r>
                      <a:r>
                        <a:rPr lang="en-GB" sz="1600" dirty="0" smtClean="0"/>
                        <a:t> 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</a:tr>
              <a:tr h="50627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Tertiary amines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Replace three of the</a:t>
                      </a:r>
                      <a:r>
                        <a:rPr lang="en-GB" sz="1600" baseline="0" dirty="0" smtClean="0"/>
                        <a:t> hydrogen atoms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R</a:t>
                      </a:r>
                      <a:r>
                        <a:rPr lang="en-GB" sz="1600" baseline="-25000" dirty="0" smtClean="0"/>
                        <a:t>3</a:t>
                      </a:r>
                      <a:r>
                        <a:rPr lang="en-GB" sz="1600" dirty="0" smtClean="0"/>
                        <a:t>N</a:t>
                      </a:r>
                    </a:p>
                  </a:txBody>
                  <a:tcPr/>
                </a:tc>
              </a:tr>
              <a:tr h="3435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Quaternary Ammonium 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All </a:t>
                      </a:r>
                      <a:r>
                        <a:rPr lang="en-GB" sz="1600" dirty="0" err="1" smtClean="0"/>
                        <a:t>hydrogens</a:t>
                      </a:r>
                      <a:r>
                        <a:rPr lang="en-GB" sz="1600" baseline="0" dirty="0" smtClean="0"/>
                        <a:t> replaced and extra bond due to lone pair on nitrogen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</a:t>
                      </a:r>
                      <a:r>
                        <a:rPr lang="en-GB" sz="1600" baseline="-25000" dirty="0" smtClean="0"/>
                        <a:t>4</a:t>
                      </a:r>
                      <a:r>
                        <a:rPr lang="en-GB" sz="1600" baseline="0" dirty="0" smtClean="0"/>
                        <a:t>N</a:t>
                      </a:r>
                      <a:r>
                        <a:rPr lang="en-GB" sz="1600" baseline="30000" dirty="0" smtClean="0"/>
                        <a:t>+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1560" y="5583723"/>
            <a:ext cx="79208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Naming amines can be quite confusing because there are so many variations on the names.  Only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use the method in the text book!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9" name="Picture 4" descr="http://www.chemguide.co.uk/organicprops/amines/primname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18" y="3140968"/>
            <a:ext cx="6997761" cy="1872208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60302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0714" name="Picture 26" descr="terti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4970463"/>
            <a:ext cx="1652587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-3175"/>
            <a:ext cx="8229600" cy="695871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b="1" u="sng" dirty="0"/>
              <a:t>Structure of amines</a:t>
            </a:r>
          </a:p>
        </p:txBody>
      </p:sp>
      <p:sp>
        <p:nvSpPr>
          <p:cNvPr id="1010692" name="Text Box 4"/>
          <p:cNvSpPr txBox="1">
            <a:spLocks noChangeArrowheads="1"/>
          </p:cNvSpPr>
          <p:nvPr/>
        </p:nvSpPr>
        <p:spPr bwMode="auto">
          <a:xfrm>
            <a:off x="358775" y="784225"/>
            <a:ext cx="8785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alkyl or aryl group can be represented by an R when drawing a chemical structure. This is referred to as an </a:t>
            </a:r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 group</a:t>
            </a:r>
            <a:r>
              <a:rPr lang="en-GB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10693" name="Text Box 5"/>
          <p:cNvSpPr txBox="1">
            <a:spLocks noChangeArrowheads="1"/>
          </p:cNvSpPr>
          <p:nvPr/>
        </p:nvSpPr>
        <p:spPr bwMode="auto">
          <a:xfrm>
            <a:off x="358775" y="1922463"/>
            <a:ext cx="447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GB" altLang="en-US" sz="2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(1</a:t>
            </a:r>
            <a:r>
              <a:rPr lang="en-US" altLang="en-US" sz="2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°) amines</a:t>
            </a:r>
            <a:r>
              <a:rPr lang="en-US" altLang="en-US" sz="2400" dirty="0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one R group attached to the nitrogen atom.</a:t>
            </a:r>
          </a:p>
        </p:txBody>
      </p:sp>
      <p:sp>
        <p:nvSpPr>
          <p:cNvPr id="1010694" name="Text Box 6"/>
          <p:cNvSpPr txBox="1">
            <a:spLocks noChangeArrowheads="1"/>
          </p:cNvSpPr>
          <p:nvPr/>
        </p:nvSpPr>
        <p:spPr bwMode="auto">
          <a:xfrm>
            <a:off x="358775" y="3425825"/>
            <a:ext cx="47974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GB" altLang="en-US" sz="2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(2</a:t>
            </a:r>
            <a:r>
              <a:rPr lang="en-US" altLang="en-US" sz="2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°) amines</a:t>
            </a:r>
            <a:r>
              <a:rPr lang="en-US" altLang="en-US" sz="2400" dirty="0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two R groups attached to the nitrogen atom.</a:t>
            </a:r>
          </a:p>
        </p:txBody>
      </p:sp>
      <p:sp>
        <p:nvSpPr>
          <p:cNvPr id="1010695" name="Text Box 7"/>
          <p:cNvSpPr txBox="1">
            <a:spLocks noChangeArrowheads="1"/>
          </p:cNvSpPr>
          <p:nvPr/>
        </p:nvSpPr>
        <p:spPr bwMode="auto">
          <a:xfrm>
            <a:off x="358775" y="4929188"/>
            <a:ext cx="45069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Tertiary (3</a:t>
            </a:r>
            <a:r>
              <a:rPr lang="en-US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°) amines</a:t>
            </a:r>
            <a:r>
              <a:rPr lang="en-US" altLang="en-US" sz="2400">
                <a:solidFill>
                  <a:srgbClr val="01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three R groups attached to the nitrogen atom.</a:t>
            </a:r>
          </a:p>
        </p:txBody>
      </p:sp>
      <p:sp>
        <p:nvSpPr>
          <p:cNvPr id="1010705" name="Rectangle 17"/>
          <p:cNvSpPr>
            <a:spLocks noChangeArrowheads="1"/>
          </p:cNvSpPr>
          <p:nvPr/>
        </p:nvSpPr>
        <p:spPr bwMode="auto">
          <a:xfrm>
            <a:off x="6084888" y="1930400"/>
            <a:ext cx="522287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10706" name="Rectangle 18"/>
          <p:cNvSpPr>
            <a:spLocks noChangeArrowheads="1"/>
          </p:cNvSpPr>
          <p:nvPr/>
        </p:nvSpPr>
        <p:spPr bwMode="auto">
          <a:xfrm>
            <a:off x="6083300" y="3422650"/>
            <a:ext cx="522288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10707" name="Rectangle 19"/>
          <p:cNvSpPr>
            <a:spLocks noChangeArrowheads="1"/>
          </p:cNvSpPr>
          <p:nvPr/>
        </p:nvSpPr>
        <p:spPr bwMode="auto">
          <a:xfrm>
            <a:off x="7388225" y="3422650"/>
            <a:ext cx="522288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10708" name="Rectangle 20"/>
          <p:cNvSpPr>
            <a:spLocks noChangeArrowheads="1"/>
          </p:cNvSpPr>
          <p:nvPr/>
        </p:nvSpPr>
        <p:spPr bwMode="auto">
          <a:xfrm>
            <a:off x="6097588" y="4975225"/>
            <a:ext cx="522287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10709" name="Rectangle 21"/>
          <p:cNvSpPr>
            <a:spLocks noChangeArrowheads="1"/>
          </p:cNvSpPr>
          <p:nvPr/>
        </p:nvSpPr>
        <p:spPr bwMode="auto">
          <a:xfrm>
            <a:off x="7402513" y="4976813"/>
            <a:ext cx="522287" cy="522287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10710" name="Rectangle 22"/>
          <p:cNvSpPr>
            <a:spLocks noChangeArrowheads="1"/>
          </p:cNvSpPr>
          <p:nvPr/>
        </p:nvSpPr>
        <p:spPr bwMode="auto">
          <a:xfrm>
            <a:off x="6735763" y="5656263"/>
            <a:ext cx="522287" cy="522287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010712" name="Picture 24" descr="prim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1908175"/>
            <a:ext cx="16383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0713" name="Picture 25" descr="seconda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88" y="3425825"/>
            <a:ext cx="1643062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8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n-GB" altLang="en-US" dirty="0"/>
              <a:t>Identifying amines</a:t>
            </a:r>
          </a:p>
        </p:txBody>
      </p:sp>
      <p:pic>
        <p:nvPicPr>
          <p:cNvPr id="1056778" name="Picture 10" descr="amines_4_primary_secondary_mcqui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908050"/>
            <a:ext cx="8458200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56" name="ShockwaveFlash1" r:id="rId2" imgW="8458200" imgH="5156280"/>
        </mc:Choice>
        <mc:Fallback>
          <p:control name="ShockwaveFlash1" r:id="rId2" imgW="8458200" imgH="5156280">
            <p:pic>
              <p:nvPicPr>
                <p:cNvPr id="1056777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355600" y="908050"/>
                  <a:ext cx="8458200" cy="5156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199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7418" name="Picture 42" descr="triethylam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4360863"/>
            <a:ext cx="3702050" cy="171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7419" name="Picture 43" descr="diethylam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4360863"/>
            <a:ext cx="37020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7420" name="Picture 44" descr="methylam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431925"/>
            <a:ext cx="1890713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7421" name="Picture 45" descr="propylam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63" y="1431925"/>
            <a:ext cx="3348037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7422" name="Picture 46" descr="ethylamine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13" y="1431925"/>
            <a:ext cx="262413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5939" y="-99845"/>
            <a:ext cx="8229600" cy="1143000"/>
          </a:xfrm>
          <a:noFill/>
          <a:ln/>
        </p:spPr>
        <p:txBody>
          <a:bodyPr/>
          <a:lstStyle/>
          <a:p>
            <a:r>
              <a:rPr lang="en-GB" altLang="en-US" b="1" u="sng" dirty="0"/>
              <a:t>Naming </a:t>
            </a:r>
            <a:r>
              <a:rPr lang="en-GB" altLang="en-US" b="1" u="sng" dirty="0" smtClean="0"/>
              <a:t>amines</a:t>
            </a:r>
            <a:endParaRPr lang="en-GB" altLang="en-US" b="1" u="sng" dirty="0"/>
          </a:p>
        </p:txBody>
      </p:sp>
      <p:sp>
        <p:nvSpPr>
          <p:cNvPr id="997379" name="Text Box 3"/>
          <p:cNvSpPr txBox="1">
            <a:spLocks noChangeArrowheads="1"/>
          </p:cNvSpPr>
          <p:nvPr/>
        </p:nvSpPr>
        <p:spPr bwMode="auto">
          <a:xfrm>
            <a:off x="358775" y="784225"/>
            <a:ext cx="8326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  <p:sp>
        <p:nvSpPr>
          <p:cNvPr id="997380" name="Text Box 4"/>
          <p:cNvSpPr txBox="1">
            <a:spLocks noChangeArrowheads="1"/>
          </p:cNvSpPr>
          <p:nvPr/>
        </p:nvSpPr>
        <p:spPr bwMode="auto">
          <a:xfrm>
            <a:off x="358775" y="784225"/>
            <a:ext cx="85836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/>
              <a:t>Amines are named using the suffix –</a:t>
            </a:r>
            <a:r>
              <a:rPr lang="en-GB" altLang="en-US" sz="2800" i="1" dirty="0"/>
              <a:t>amine</a:t>
            </a:r>
            <a:r>
              <a:rPr lang="en-GB" altLang="en-US" sz="2800" dirty="0"/>
              <a:t>. </a:t>
            </a:r>
          </a:p>
        </p:txBody>
      </p:sp>
      <p:sp>
        <p:nvSpPr>
          <p:cNvPr id="997383" name="Text Box 7"/>
          <p:cNvSpPr txBox="1">
            <a:spLocks noChangeArrowheads="1"/>
          </p:cNvSpPr>
          <p:nvPr/>
        </p:nvSpPr>
        <p:spPr bwMode="auto">
          <a:xfrm>
            <a:off x="398463" y="2573338"/>
            <a:ext cx="2155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</a:rPr>
              <a:t>methylamine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997384" name="Text Box 8"/>
          <p:cNvSpPr txBox="1">
            <a:spLocks noChangeArrowheads="1"/>
          </p:cNvSpPr>
          <p:nvPr/>
        </p:nvSpPr>
        <p:spPr bwMode="auto">
          <a:xfrm>
            <a:off x="3101975" y="2571750"/>
            <a:ext cx="18637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</a:rPr>
              <a:t>ethylamine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997386" name="Text Box 10"/>
          <p:cNvSpPr txBox="1">
            <a:spLocks noChangeArrowheads="1"/>
          </p:cNvSpPr>
          <p:nvPr/>
        </p:nvSpPr>
        <p:spPr bwMode="auto">
          <a:xfrm>
            <a:off x="6243638" y="2571750"/>
            <a:ext cx="20731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</a:rPr>
              <a:t>propylamine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997389" name="Text Box 13"/>
          <p:cNvSpPr txBox="1">
            <a:spLocks noChangeArrowheads="1"/>
          </p:cNvSpPr>
          <p:nvPr/>
        </p:nvSpPr>
        <p:spPr bwMode="auto">
          <a:xfrm>
            <a:off x="1298575" y="6030913"/>
            <a:ext cx="21442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</a:rPr>
              <a:t>diethylamine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997390" name="Text Box 14"/>
          <p:cNvSpPr txBox="1">
            <a:spLocks noChangeArrowheads="1"/>
          </p:cNvSpPr>
          <p:nvPr/>
        </p:nvSpPr>
        <p:spPr bwMode="auto">
          <a:xfrm>
            <a:off x="358775" y="3278188"/>
            <a:ext cx="85836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If two identical R groups are attached, the prefix </a:t>
            </a:r>
            <a:r>
              <a:rPr lang="en-GB" altLang="en-US" sz="2400" i="1" dirty="0"/>
              <a:t>di</a:t>
            </a:r>
            <a:r>
              <a:rPr lang="en-GB" altLang="en-US" sz="2400" dirty="0"/>
              <a:t>– is used, and if three identical groups are present, then </a:t>
            </a:r>
            <a:r>
              <a:rPr lang="en-GB" altLang="en-US" sz="2400" i="1" dirty="0"/>
              <a:t>tri</a:t>
            </a:r>
            <a:r>
              <a:rPr lang="en-GB" altLang="en-US" sz="2400" dirty="0"/>
              <a:t>– is used. </a:t>
            </a:r>
          </a:p>
        </p:txBody>
      </p:sp>
      <p:sp>
        <p:nvSpPr>
          <p:cNvPr id="997391" name="Text Box 15"/>
          <p:cNvSpPr txBox="1">
            <a:spLocks noChangeArrowheads="1"/>
          </p:cNvSpPr>
          <p:nvPr/>
        </p:nvSpPr>
        <p:spPr bwMode="auto">
          <a:xfrm>
            <a:off x="5676900" y="6043613"/>
            <a:ext cx="22051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FF6600"/>
                </a:solidFill>
              </a:rPr>
              <a:t>triethylamine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997403" name="Rectangle 27"/>
          <p:cNvSpPr>
            <a:spLocks noChangeArrowheads="1"/>
          </p:cNvSpPr>
          <p:nvPr/>
        </p:nvSpPr>
        <p:spPr bwMode="auto">
          <a:xfrm>
            <a:off x="1652588" y="1406525"/>
            <a:ext cx="769937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97404" name="Rectangle 28"/>
          <p:cNvSpPr>
            <a:spLocks noChangeArrowheads="1"/>
          </p:cNvSpPr>
          <p:nvPr/>
        </p:nvSpPr>
        <p:spPr bwMode="auto">
          <a:xfrm>
            <a:off x="3838575" y="1406525"/>
            <a:ext cx="1522413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97405" name="Rectangle 29"/>
          <p:cNvSpPr>
            <a:spLocks noChangeArrowheads="1"/>
          </p:cNvSpPr>
          <p:nvPr/>
        </p:nvSpPr>
        <p:spPr bwMode="auto">
          <a:xfrm>
            <a:off x="6669088" y="1406525"/>
            <a:ext cx="2309812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97406" name="Rectangle 30"/>
          <p:cNvSpPr>
            <a:spLocks noChangeArrowheads="1"/>
          </p:cNvSpPr>
          <p:nvPr/>
        </p:nvSpPr>
        <p:spPr bwMode="auto">
          <a:xfrm>
            <a:off x="419100" y="4330700"/>
            <a:ext cx="1698625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97407" name="Rectangle 31"/>
          <p:cNvSpPr>
            <a:spLocks noChangeArrowheads="1"/>
          </p:cNvSpPr>
          <p:nvPr/>
        </p:nvSpPr>
        <p:spPr bwMode="auto">
          <a:xfrm>
            <a:off x="2655888" y="4330700"/>
            <a:ext cx="1581150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97408" name="Rectangle 32"/>
          <p:cNvSpPr>
            <a:spLocks noChangeArrowheads="1"/>
          </p:cNvSpPr>
          <p:nvPr/>
        </p:nvSpPr>
        <p:spPr bwMode="auto">
          <a:xfrm>
            <a:off x="4884738" y="4330700"/>
            <a:ext cx="1698625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97409" name="Rectangle 33"/>
          <p:cNvSpPr>
            <a:spLocks noChangeArrowheads="1"/>
          </p:cNvSpPr>
          <p:nvPr/>
        </p:nvSpPr>
        <p:spPr bwMode="auto">
          <a:xfrm>
            <a:off x="7046913" y="4330700"/>
            <a:ext cx="1590675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997410" name="Rectangle 34"/>
          <p:cNvSpPr>
            <a:spLocks noChangeArrowheads="1"/>
          </p:cNvSpPr>
          <p:nvPr/>
        </p:nvSpPr>
        <p:spPr bwMode="auto">
          <a:xfrm>
            <a:off x="6572250" y="5002213"/>
            <a:ext cx="711200" cy="1089025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Aliphatic means that the compound doesn’t have a benzene ring</a:t>
            </a:r>
          </a:p>
          <a:p>
            <a:endParaRPr lang="en-GB" dirty="0"/>
          </a:p>
          <a:p>
            <a:r>
              <a:rPr lang="en-GB" dirty="0" smtClean="0"/>
              <a:t>Aromatic means that the compound does have a benzene 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5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124" name="Picture 52" descr="ethylmethylam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719263"/>
            <a:ext cx="187325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125" name="Picture 53" descr="methylphenylam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4267200"/>
            <a:ext cx="2668588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126" name="Picture 54" descr="ethyl dipropylam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1719263"/>
            <a:ext cx="5199063" cy="169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127" name="Picture 55" descr="methyl diphenylam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4267200"/>
            <a:ext cx="3814762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5831" y="-92075"/>
            <a:ext cx="8229600" cy="1143000"/>
          </a:xfrm>
          <a:noFill/>
          <a:ln/>
        </p:spPr>
        <p:txBody>
          <a:bodyPr/>
          <a:lstStyle/>
          <a:p>
            <a:r>
              <a:rPr lang="en-GB" altLang="en-US" b="1" u="sng" dirty="0"/>
              <a:t>Naming </a:t>
            </a:r>
            <a:r>
              <a:rPr lang="en-GB" altLang="en-US" b="1" u="sng" dirty="0" smtClean="0"/>
              <a:t>amines</a:t>
            </a:r>
            <a:endParaRPr lang="en-GB" altLang="en-US" b="1" u="sng" dirty="0"/>
          </a:p>
        </p:txBody>
      </p:sp>
      <p:sp>
        <p:nvSpPr>
          <p:cNvPr id="1027083" name="Text Box 11"/>
          <p:cNvSpPr txBox="1">
            <a:spLocks noChangeArrowheads="1"/>
          </p:cNvSpPr>
          <p:nvPr/>
        </p:nvSpPr>
        <p:spPr bwMode="auto">
          <a:xfrm>
            <a:off x="612775" y="3573463"/>
            <a:ext cx="29867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79F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ethyl</a:t>
            </a:r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methylamine</a:t>
            </a:r>
            <a:endParaRPr lang="en-US" altLang="en-US" sz="2400" b="1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7084" name="Text Box 12"/>
          <p:cNvSpPr txBox="1">
            <a:spLocks noChangeArrowheads="1"/>
          </p:cNvSpPr>
          <p:nvPr/>
        </p:nvSpPr>
        <p:spPr bwMode="auto">
          <a:xfrm>
            <a:off x="358775" y="784225"/>
            <a:ext cx="85836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two different alkyl or aryl groups are present, they are listed alphabetically. </a:t>
            </a:r>
          </a:p>
        </p:txBody>
      </p:sp>
      <p:sp>
        <p:nvSpPr>
          <p:cNvPr id="1027085" name="Text Box 13"/>
          <p:cNvSpPr txBox="1">
            <a:spLocks noChangeArrowheads="1"/>
          </p:cNvSpPr>
          <p:nvPr/>
        </p:nvSpPr>
        <p:spPr bwMode="auto">
          <a:xfrm>
            <a:off x="4857750" y="3557588"/>
            <a:ext cx="31838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79F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ethyl</a:t>
            </a:r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dipropylamine</a:t>
            </a:r>
            <a:endParaRPr lang="en-US" altLang="en-US" sz="2400" b="1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7090" name="Text Box 18"/>
          <p:cNvSpPr txBox="1">
            <a:spLocks noChangeArrowheads="1"/>
          </p:cNvSpPr>
          <p:nvPr/>
        </p:nvSpPr>
        <p:spPr bwMode="auto">
          <a:xfrm>
            <a:off x="981075" y="5994400"/>
            <a:ext cx="32496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79F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</a:t>
            </a:r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phenylamine</a:t>
            </a:r>
            <a:endParaRPr lang="en-US" altLang="en-US" sz="2400" b="1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7091" name="Text Box 19"/>
          <p:cNvSpPr txBox="1">
            <a:spLocks noChangeArrowheads="1"/>
          </p:cNvSpPr>
          <p:nvPr/>
        </p:nvSpPr>
        <p:spPr bwMode="auto">
          <a:xfrm>
            <a:off x="4756150" y="5994400"/>
            <a:ext cx="35365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0079F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</a:t>
            </a:r>
            <a:r>
              <a:rPr lang="en-GB" altLang="en-US" sz="24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diphenylamine</a:t>
            </a:r>
            <a:endParaRPr lang="en-US" altLang="en-US" sz="2400" b="1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7100" name="Rectangle 28"/>
          <p:cNvSpPr>
            <a:spLocks noChangeArrowheads="1"/>
          </p:cNvSpPr>
          <p:nvPr/>
        </p:nvSpPr>
        <p:spPr bwMode="auto">
          <a:xfrm>
            <a:off x="2197100" y="1695450"/>
            <a:ext cx="887413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7101" name="Rectangle 29"/>
          <p:cNvSpPr>
            <a:spLocks noChangeArrowheads="1"/>
          </p:cNvSpPr>
          <p:nvPr/>
        </p:nvSpPr>
        <p:spPr bwMode="auto">
          <a:xfrm>
            <a:off x="1573213" y="2319338"/>
            <a:ext cx="769937" cy="1095375"/>
          </a:xfrm>
          <a:prstGeom prst="rect">
            <a:avLst/>
          </a:prstGeom>
          <a:noFill/>
          <a:ln w="28575" algn="ctr">
            <a:solidFill>
              <a:srgbClr val="0079F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GB" altLang="en-US"/>
          </a:p>
        </p:txBody>
      </p:sp>
      <p:sp>
        <p:nvSpPr>
          <p:cNvPr id="1027102" name="Rectangle 30"/>
          <p:cNvSpPr>
            <a:spLocks noChangeArrowheads="1"/>
          </p:cNvSpPr>
          <p:nvPr/>
        </p:nvSpPr>
        <p:spPr bwMode="auto">
          <a:xfrm>
            <a:off x="6135688" y="2319338"/>
            <a:ext cx="769937" cy="1160462"/>
          </a:xfrm>
          <a:prstGeom prst="rect">
            <a:avLst/>
          </a:prstGeom>
          <a:noFill/>
          <a:ln w="28575" algn="ctr">
            <a:solidFill>
              <a:srgbClr val="0079F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7103" name="Rectangle 31"/>
          <p:cNvSpPr>
            <a:spLocks noChangeArrowheads="1"/>
          </p:cNvSpPr>
          <p:nvPr/>
        </p:nvSpPr>
        <p:spPr bwMode="auto">
          <a:xfrm>
            <a:off x="3700463" y="1695450"/>
            <a:ext cx="2454275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7104" name="Rectangle 32"/>
          <p:cNvSpPr>
            <a:spLocks noChangeArrowheads="1"/>
          </p:cNvSpPr>
          <p:nvPr/>
        </p:nvSpPr>
        <p:spPr bwMode="auto">
          <a:xfrm>
            <a:off x="6675438" y="1695450"/>
            <a:ext cx="2293937" cy="522288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7105" name="Rectangle 33"/>
          <p:cNvSpPr>
            <a:spLocks noChangeArrowheads="1"/>
          </p:cNvSpPr>
          <p:nvPr/>
        </p:nvSpPr>
        <p:spPr bwMode="auto">
          <a:xfrm>
            <a:off x="1652588" y="5264150"/>
            <a:ext cx="769937" cy="522288"/>
          </a:xfrm>
          <a:prstGeom prst="rect">
            <a:avLst/>
          </a:prstGeom>
          <a:noFill/>
          <a:ln w="28575" algn="ctr">
            <a:solidFill>
              <a:srgbClr val="0079F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7106" name="Rectangle 34"/>
          <p:cNvSpPr>
            <a:spLocks noChangeArrowheads="1"/>
          </p:cNvSpPr>
          <p:nvPr/>
        </p:nvSpPr>
        <p:spPr bwMode="auto">
          <a:xfrm>
            <a:off x="6138863" y="5264150"/>
            <a:ext cx="769937" cy="522288"/>
          </a:xfrm>
          <a:prstGeom prst="rect">
            <a:avLst/>
          </a:prstGeom>
          <a:noFill/>
          <a:ln w="28575" algn="ctr">
            <a:solidFill>
              <a:srgbClr val="0079F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7109" name="Rectangle 37"/>
          <p:cNvSpPr>
            <a:spLocks noChangeArrowheads="1"/>
          </p:cNvSpPr>
          <p:nvPr/>
        </p:nvSpPr>
        <p:spPr bwMode="auto">
          <a:xfrm>
            <a:off x="6965950" y="4189413"/>
            <a:ext cx="1479550" cy="1306512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7119" name="Rectangle 47"/>
          <p:cNvSpPr>
            <a:spLocks noChangeArrowheads="1"/>
          </p:cNvSpPr>
          <p:nvPr/>
        </p:nvSpPr>
        <p:spPr bwMode="auto">
          <a:xfrm>
            <a:off x="2460625" y="4189413"/>
            <a:ext cx="1465263" cy="1306512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027128" name="Rectangle 56"/>
          <p:cNvSpPr>
            <a:spLocks noChangeArrowheads="1"/>
          </p:cNvSpPr>
          <p:nvPr/>
        </p:nvSpPr>
        <p:spPr bwMode="auto">
          <a:xfrm>
            <a:off x="4406900" y="4189413"/>
            <a:ext cx="1581150" cy="1306512"/>
          </a:xfrm>
          <a:prstGeom prst="rect">
            <a:avLst/>
          </a:prstGeom>
          <a:noFill/>
          <a:ln w="28575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3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2511</Words>
  <Application>Microsoft Office PowerPoint</Application>
  <PresentationFormat>On-screen Show (4:3)</PresentationFormat>
  <Paragraphs>318</Paragraphs>
  <Slides>38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Tahoma</vt:lpstr>
      <vt:lpstr>Wingdings</vt:lpstr>
      <vt:lpstr>Office Theme</vt:lpstr>
      <vt:lpstr>AMINES</vt:lpstr>
      <vt:lpstr>PowerPoint Presentation</vt:lpstr>
      <vt:lpstr>Ammonia and amines</vt:lpstr>
      <vt:lpstr>NAMING AMINES</vt:lpstr>
      <vt:lpstr>Structure of amines</vt:lpstr>
      <vt:lpstr>Identifying amines</vt:lpstr>
      <vt:lpstr>Naming amines</vt:lpstr>
      <vt:lpstr>PowerPoint Presentation</vt:lpstr>
      <vt:lpstr>Naming amines</vt:lpstr>
      <vt:lpstr>Question 1</vt:lpstr>
      <vt:lpstr>Question 2</vt:lpstr>
      <vt:lpstr>Naming amines</vt:lpstr>
      <vt:lpstr>PowerPoint Presentation</vt:lpstr>
      <vt:lpstr>PowerPoint Presentation</vt:lpstr>
      <vt:lpstr>PowerPoint Presentation</vt:lpstr>
      <vt:lpstr>Solubility of primary amines</vt:lpstr>
      <vt:lpstr>Solubility of primary amines</vt:lpstr>
      <vt:lpstr>Amines as Brønsted–Lowry bases</vt:lpstr>
      <vt:lpstr>PowerPoint Presentation</vt:lpstr>
      <vt:lpstr>PowerPoint Presentation</vt:lpstr>
      <vt:lpstr>Aliphatic and aromatic amines</vt:lpstr>
      <vt:lpstr>Basicity of primary amines</vt:lpstr>
      <vt:lpstr>Basicity of aromatic amines</vt:lpstr>
      <vt:lpstr>Reactions of amines as bases</vt:lpstr>
      <vt:lpstr>PowerPoint Presentation</vt:lpstr>
      <vt:lpstr>PowerPoint Presentation</vt:lpstr>
      <vt:lpstr>PowerPoint Presentation</vt:lpstr>
      <vt:lpstr>Amines from nitriles</vt:lpstr>
      <vt:lpstr>PowerPoint Presentation</vt:lpstr>
      <vt:lpstr>Preparation of phenylamine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Hemsworth Arts &amp;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AMINES</dc:title>
  <dc:creator>default</dc:creator>
  <cp:lastModifiedBy>Jennifer Tapp</cp:lastModifiedBy>
  <cp:revision>51</cp:revision>
  <cp:lastPrinted>2017-12-07T08:54:41Z</cp:lastPrinted>
  <dcterms:created xsi:type="dcterms:W3CDTF">2010-11-23T10:59:39Z</dcterms:created>
  <dcterms:modified xsi:type="dcterms:W3CDTF">2017-12-11T14:49:32Z</dcterms:modified>
</cp:coreProperties>
</file>