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9"/>
  </p:notesMasterIdLst>
  <p:sldIdLst>
    <p:sldId id="256" r:id="rId4"/>
    <p:sldId id="282" r:id="rId5"/>
    <p:sldId id="257" r:id="rId6"/>
    <p:sldId id="258" r:id="rId7"/>
    <p:sldId id="259" r:id="rId8"/>
    <p:sldId id="260" r:id="rId9"/>
    <p:sldId id="261" r:id="rId10"/>
    <p:sldId id="264" r:id="rId11"/>
    <p:sldId id="266" r:id="rId12"/>
    <p:sldId id="262" r:id="rId13"/>
    <p:sldId id="263" r:id="rId14"/>
    <p:sldId id="268" r:id="rId15"/>
    <p:sldId id="269" r:id="rId16"/>
    <p:sldId id="270" r:id="rId17"/>
    <p:sldId id="281" r:id="rId18"/>
    <p:sldId id="277" r:id="rId19"/>
    <p:sldId id="267" r:id="rId20"/>
    <p:sldId id="271" r:id="rId21"/>
    <p:sldId id="272" r:id="rId22"/>
    <p:sldId id="273" r:id="rId23"/>
    <p:sldId id="276" r:id="rId24"/>
    <p:sldId id="274" r:id="rId25"/>
    <p:sldId id="275" r:id="rId26"/>
    <p:sldId id="280"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D86941-0535-45EC-B159-50B7B469C4DD}" type="datetimeFigureOut">
              <a:rPr lang="en-GB" smtClean="0"/>
              <a:t>06/09/2016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3DC09B-0DCC-4320-8E7F-B43CA46F2999}" type="slidenum">
              <a:rPr lang="en-GB" smtClean="0"/>
              <a:t>‹#›</a:t>
            </a:fld>
            <a:endParaRPr lang="en-GB"/>
          </a:p>
        </p:txBody>
      </p:sp>
    </p:spTree>
    <p:extLst>
      <p:ext uri="{BB962C8B-B14F-4D97-AF65-F5344CB8AC3E}">
        <p14:creationId xmlns:p14="http://schemas.microsoft.com/office/powerpoint/2010/main" val="3081121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White boards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58EB9A-0475-43EA-8DA7-FB9D6F33179D}" type="slidenum">
              <a:rPr lang="en-GB">
                <a:solidFill>
                  <a:prstClr val="black"/>
                </a:solidFill>
                <a:latin typeface="Calibri" panose="020F0502020204030204" pitchFamily="34" charset="0"/>
              </a:rPr>
              <a:pPr eaLnBrk="1" hangingPunct="1"/>
              <a:t>4</a:t>
            </a:fld>
            <a:endParaRPr lang="en-GB">
              <a:solidFill>
                <a:prstClr val="black"/>
              </a:solidFill>
              <a:latin typeface="Calibri" panose="020F0502020204030204" pitchFamily="34" charset="0"/>
            </a:endParaRPr>
          </a:p>
        </p:txBody>
      </p:sp>
    </p:spTree>
    <p:extLst>
      <p:ext uri="{BB962C8B-B14F-4D97-AF65-F5344CB8AC3E}">
        <p14:creationId xmlns:p14="http://schemas.microsoft.com/office/powerpoint/2010/main" val="72671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White boards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D3011E-BDA5-4598-A208-569CFE1439C2}" type="slidenum">
              <a:rPr lang="en-GB">
                <a:solidFill>
                  <a:prstClr val="black"/>
                </a:solidFill>
                <a:latin typeface="Calibri" panose="020F0502020204030204" pitchFamily="34" charset="0"/>
              </a:rPr>
              <a:pPr eaLnBrk="1" hangingPunct="1"/>
              <a:t>5</a:t>
            </a:fld>
            <a:endParaRPr lang="en-GB">
              <a:solidFill>
                <a:prstClr val="black"/>
              </a:solidFill>
              <a:latin typeface="Calibri" panose="020F0502020204030204" pitchFamily="34" charset="0"/>
            </a:endParaRPr>
          </a:p>
        </p:txBody>
      </p:sp>
    </p:spTree>
    <p:extLst>
      <p:ext uri="{BB962C8B-B14F-4D97-AF65-F5344CB8AC3E}">
        <p14:creationId xmlns:p14="http://schemas.microsoft.com/office/powerpoint/2010/main" val="93131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Question a from worksheet c5_b_01_worksheet</a:t>
            </a:r>
          </a:p>
          <a:p>
            <a:r>
              <a:rPr lang="en-GB" smtClean="0"/>
              <a:t>Could do in books or on whiteboards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A38BF8-D1AD-4B27-8545-E9E7EC44B2FC}" type="slidenum">
              <a:rPr lang="en-GB">
                <a:solidFill>
                  <a:prstClr val="black"/>
                </a:solidFill>
                <a:latin typeface="Calibri" panose="020F0502020204030204" pitchFamily="34" charset="0"/>
              </a:rPr>
              <a:pPr eaLnBrk="1" hangingPunct="1"/>
              <a:t>6</a:t>
            </a:fld>
            <a:endParaRPr lang="en-GB">
              <a:solidFill>
                <a:prstClr val="black"/>
              </a:solidFill>
              <a:latin typeface="Calibri" panose="020F0502020204030204" pitchFamily="34" charset="0"/>
            </a:endParaRPr>
          </a:p>
        </p:txBody>
      </p:sp>
    </p:spTree>
    <p:extLst>
      <p:ext uri="{BB962C8B-B14F-4D97-AF65-F5344CB8AC3E}">
        <p14:creationId xmlns:p14="http://schemas.microsoft.com/office/powerpoint/2010/main" val="730429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This slide and/or the next slide could be copied or printed and given to students so that they have instructions in their book and an example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6C0F50-F6D9-40F5-8749-E53F444C2284}" type="slidenum">
              <a:rPr lang="en-GB">
                <a:latin typeface="Calibri" panose="020F0502020204030204" pitchFamily="34" charset="0"/>
              </a:rPr>
              <a:pPr eaLnBrk="1" hangingPunct="1"/>
              <a:t>10</a:t>
            </a:fld>
            <a:endParaRPr lang="en-GB">
              <a:latin typeface="Calibri" panose="020F0502020204030204" pitchFamily="34" charset="0"/>
            </a:endParaRPr>
          </a:p>
        </p:txBody>
      </p:sp>
    </p:spTree>
    <p:extLst>
      <p:ext uri="{BB962C8B-B14F-4D97-AF65-F5344CB8AC3E}">
        <p14:creationId xmlns:p14="http://schemas.microsoft.com/office/powerpoint/2010/main" val="3197616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This slide and/or the previous slide could be copied or printed and given to students so that they have instructions in their book and an example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221E05-C953-4473-80F2-A10169EDF434}" type="slidenum">
              <a:rPr lang="en-GB">
                <a:latin typeface="Calibri" panose="020F0502020204030204" pitchFamily="34" charset="0"/>
              </a:rPr>
              <a:pPr eaLnBrk="1" hangingPunct="1"/>
              <a:t>11</a:t>
            </a:fld>
            <a:endParaRPr lang="en-GB">
              <a:latin typeface="Calibri" panose="020F0502020204030204" pitchFamily="34" charset="0"/>
            </a:endParaRPr>
          </a:p>
        </p:txBody>
      </p:sp>
    </p:spTree>
    <p:extLst>
      <p:ext uri="{BB962C8B-B14F-4D97-AF65-F5344CB8AC3E}">
        <p14:creationId xmlns:p14="http://schemas.microsoft.com/office/powerpoint/2010/main" val="116485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98DC9D3-6C43-45AB-B87B-187C3920163E}" type="slidenum">
              <a:rPr lang="en-GB"/>
              <a:pPr/>
              <a:t>16</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Moles and Formulae</a:t>
            </a:r>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a:xfrm>
            <a:off x="914400" y="4343400"/>
            <a:ext cx="5029200" cy="4114800"/>
          </a:xfrm>
        </p:spPr>
        <p:txBody>
          <a:bodyPr/>
          <a:lstStyle/>
          <a:p>
            <a:r>
              <a:rPr lang="en-GB" b="1"/>
              <a:t>Photo credit:</a:t>
            </a:r>
            <a:r>
              <a:rPr lang="en-GB"/>
              <a:t> Leco Instruments UK Limited (www.lecouk.com)</a:t>
            </a:r>
          </a:p>
          <a:p>
            <a:r>
              <a:rPr lang="en-GB"/>
              <a:t>A TruSpec CHN analyzer.</a:t>
            </a:r>
          </a:p>
          <a:p>
            <a:endParaRPr lang="en-GB"/>
          </a:p>
          <a:p>
            <a:r>
              <a:rPr lang="en-GB" b="1"/>
              <a:t>Teacher notes</a:t>
            </a:r>
          </a:p>
          <a:p>
            <a:r>
              <a:rPr lang="en-GB"/>
              <a:t>There are different types of elemental analysis, some of which are quantitative and others that are purely qualitative. One common quantitative method is CHNX analysis, which measures the amount of carbon (C), hydrogen (H), nitrogen (N) and certain other atoms (X), such as halogens, sulfur and oxygen. This is done by burning the sample in excess oxygen (a process called combustion analysis, which was invented by the French chemist Joseph Louis Gay-Lussac), and the products – carbon dioxide, water and nitric oxide – are collected separately and weighed.</a:t>
            </a:r>
          </a:p>
        </p:txBody>
      </p:sp>
    </p:spTree>
    <p:extLst>
      <p:ext uri="{BB962C8B-B14F-4D97-AF65-F5344CB8AC3E}">
        <p14:creationId xmlns:p14="http://schemas.microsoft.com/office/powerpoint/2010/main" val="1009764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34A83F9-8CB9-42A2-9F6E-C81B804CB710}" type="slidenum">
              <a:rPr lang="en-GB"/>
              <a:pPr/>
              <a:t>21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Moles and Formulae</a:t>
            </a:r>
          </a:p>
        </p:txBody>
      </p:sp>
      <p:sp>
        <p:nvSpPr>
          <p:cNvPr id="1011714" name="Rectangle 2"/>
          <p:cNvSpPr>
            <a:spLocks noGrp="1" noRot="1" noChangeAspect="1" noChangeArrowheads="1" noTextEdit="1"/>
          </p:cNvSpPr>
          <p:nvPr>
            <p:ph type="sldImg"/>
          </p:nvPr>
        </p:nvSpPr>
        <p:spPr>
          <a:ln/>
        </p:spPr>
      </p:sp>
      <p:sp>
        <p:nvSpPr>
          <p:cNvPr id="1011715"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3576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3EB560-5012-4B56-BB00-BF7C924BE974}"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991920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3EB560-5012-4B56-BB00-BF7C924BE974}"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3970811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3EB560-5012-4B56-BB00-BF7C924BE974}"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3658907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8B3F57-521B-4896-A28A-D3369A387717}"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50387D-89DE-4E2F-965E-28B8559C0B66}" type="slidenum">
              <a:rPr lang="en-GB"/>
              <a:pPr/>
              <a:t>‹#›</a:t>
            </a:fld>
            <a:endParaRPr lang="en-GB"/>
          </a:p>
        </p:txBody>
      </p:sp>
    </p:spTree>
    <p:extLst>
      <p:ext uri="{BB962C8B-B14F-4D97-AF65-F5344CB8AC3E}">
        <p14:creationId xmlns:p14="http://schemas.microsoft.com/office/powerpoint/2010/main" val="2287861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4137D42-4B36-4D44-B6D9-69BFCCC7173D}"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449153A-47A5-4571-83BA-A77254C1686D}" type="slidenum">
              <a:rPr lang="en-GB"/>
              <a:pPr/>
              <a:t>‹#›</a:t>
            </a:fld>
            <a:endParaRPr lang="en-GB"/>
          </a:p>
        </p:txBody>
      </p:sp>
    </p:spTree>
    <p:extLst>
      <p:ext uri="{BB962C8B-B14F-4D97-AF65-F5344CB8AC3E}">
        <p14:creationId xmlns:p14="http://schemas.microsoft.com/office/powerpoint/2010/main" val="3463548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C475E9-0FBA-4031-928B-FF41F3A4AC79}"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5C57D00-623C-4A66-AF89-12ADCEC271B4}" type="slidenum">
              <a:rPr lang="en-GB"/>
              <a:pPr/>
              <a:t>‹#›</a:t>
            </a:fld>
            <a:endParaRPr lang="en-GB"/>
          </a:p>
        </p:txBody>
      </p:sp>
    </p:spTree>
    <p:extLst>
      <p:ext uri="{BB962C8B-B14F-4D97-AF65-F5344CB8AC3E}">
        <p14:creationId xmlns:p14="http://schemas.microsoft.com/office/powerpoint/2010/main" val="3674426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BE280D1-B41D-498D-8CA3-9D4DF35D0B2F}"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C91D2DC-94D6-4C2A-9804-575643675E4A}" type="slidenum">
              <a:rPr lang="en-GB"/>
              <a:pPr/>
              <a:t>‹#›</a:t>
            </a:fld>
            <a:endParaRPr lang="en-GB"/>
          </a:p>
        </p:txBody>
      </p:sp>
    </p:spTree>
    <p:extLst>
      <p:ext uri="{BB962C8B-B14F-4D97-AF65-F5344CB8AC3E}">
        <p14:creationId xmlns:p14="http://schemas.microsoft.com/office/powerpoint/2010/main" val="3884872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4157FC0-96D4-4AA5-A81E-48F70E2A356B}" type="datetimeFigureOut">
              <a:rPr lang="en-GB">
                <a:solidFill>
                  <a:prstClr val="black">
                    <a:tint val="75000"/>
                  </a:prstClr>
                </a:solidFill>
              </a:rPr>
              <a:pPr>
                <a:defRPr/>
              </a:pPr>
              <a:t>06/09/2016</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F01826A7-D15F-4346-A47C-2F61B86125F0}" type="slidenum">
              <a:rPr lang="en-GB"/>
              <a:pPr/>
              <a:t>‹#›</a:t>
            </a:fld>
            <a:endParaRPr lang="en-GB"/>
          </a:p>
        </p:txBody>
      </p:sp>
    </p:spTree>
    <p:extLst>
      <p:ext uri="{BB962C8B-B14F-4D97-AF65-F5344CB8AC3E}">
        <p14:creationId xmlns:p14="http://schemas.microsoft.com/office/powerpoint/2010/main" val="75792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147FF75-C43E-4EF5-95B5-67938732F886}" type="datetimeFigureOut">
              <a:rPr lang="en-GB">
                <a:solidFill>
                  <a:prstClr val="black">
                    <a:tint val="75000"/>
                  </a:prstClr>
                </a:solidFill>
              </a:rPr>
              <a:pPr>
                <a:defRPr/>
              </a:pPr>
              <a:t>06/09/2016</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D14CE3E1-4CC4-4F96-8283-960A745726CD}" type="slidenum">
              <a:rPr lang="en-GB"/>
              <a:pPr/>
              <a:t>‹#›</a:t>
            </a:fld>
            <a:endParaRPr lang="en-GB"/>
          </a:p>
        </p:txBody>
      </p:sp>
    </p:spTree>
    <p:extLst>
      <p:ext uri="{BB962C8B-B14F-4D97-AF65-F5344CB8AC3E}">
        <p14:creationId xmlns:p14="http://schemas.microsoft.com/office/powerpoint/2010/main" val="4196564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C1AC4C-A11B-4E79-B917-9DC675E3B9BF}" type="datetimeFigureOut">
              <a:rPr lang="en-GB">
                <a:solidFill>
                  <a:prstClr val="black">
                    <a:tint val="75000"/>
                  </a:prstClr>
                </a:solidFill>
              </a:rPr>
              <a:pPr>
                <a:defRPr/>
              </a:pPr>
              <a:t>06/09/2016</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99A98CB7-E892-4EF4-9F67-7EBB40C58D6D}" type="slidenum">
              <a:rPr lang="en-GB"/>
              <a:pPr/>
              <a:t>‹#›</a:t>
            </a:fld>
            <a:endParaRPr lang="en-GB"/>
          </a:p>
        </p:txBody>
      </p:sp>
    </p:spTree>
    <p:extLst>
      <p:ext uri="{BB962C8B-B14F-4D97-AF65-F5344CB8AC3E}">
        <p14:creationId xmlns:p14="http://schemas.microsoft.com/office/powerpoint/2010/main" val="81579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5C0D56-536F-4C88-91A0-BC97706C469F}"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69FB216-7916-456F-9318-7814295348FF}" type="slidenum">
              <a:rPr lang="en-GB"/>
              <a:pPr/>
              <a:t>‹#›</a:t>
            </a:fld>
            <a:endParaRPr lang="en-GB"/>
          </a:p>
        </p:txBody>
      </p:sp>
    </p:spTree>
    <p:extLst>
      <p:ext uri="{BB962C8B-B14F-4D97-AF65-F5344CB8AC3E}">
        <p14:creationId xmlns:p14="http://schemas.microsoft.com/office/powerpoint/2010/main" val="1059655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3EB560-5012-4B56-BB00-BF7C924BE974}"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1839687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24282B-E7B9-40FA-B961-AD7E214F9CC4}"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04BBE78-ED21-434B-A4E1-99B097D3383B}" type="slidenum">
              <a:rPr lang="en-GB"/>
              <a:pPr/>
              <a:t>‹#›</a:t>
            </a:fld>
            <a:endParaRPr lang="en-GB"/>
          </a:p>
        </p:txBody>
      </p:sp>
    </p:spTree>
    <p:extLst>
      <p:ext uri="{BB962C8B-B14F-4D97-AF65-F5344CB8AC3E}">
        <p14:creationId xmlns:p14="http://schemas.microsoft.com/office/powerpoint/2010/main" val="1717255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F08F89-D6E7-487B-B85C-147A7BBB1CC3}"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53171EB-EC06-42B4-A8C4-49675A37499E}" type="slidenum">
              <a:rPr lang="en-GB"/>
              <a:pPr/>
              <a:t>‹#›</a:t>
            </a:fld>
            <a:endParaRPr lang="en-GB"/>
          </a:p>
        </p:txBody>
      </p:sp>
    </p:spTree>
    <p:extLst>
      <p:ext uri="{BB962C8B-B14F-4D97-AF65-F5344CB8AC3E}">
        <p14:creationId xmlns:p14="http://schemas.microsoft.com/office/powerpoint/2010/main" val="4079856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A138378-A216-4E16-B452-D47F4DE02525}"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FD0F879-F65A-4CE7-8D85-CA027CE2CB4A}" type="slidenum">
              <a:rPr lang="en-GB"/>
              <a:pPr/>
              <a:t>‹#›</a:t>
            </a:fld>
            <a:endParaRPr lang="en-GB"/>
          </a:p>
        </p:txBody>
      </p:sp>
    </p:spTree>
    <p:extLst>
      <p:ext uri="{BB962C8B-B14F-4D97-AF65-F5344CB8AC3E}">
        <p14:creationId xmlns:p14="http://schemas.microsoft.com/office/powerpoint/2010/main" val="4012862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8B3F57-521B-4896-A28A-D3369A387717}"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50387D-89DE-4E2F-965E-28B8559C0B66}" type="slidenum">
              <a:rPr lang="en-GB"/>
              <a:pPr/>
              <a:t>‹#›</a:t>
            </a:fld>
            <a:endParaRPr lang="en-GB"/>
          </a:p>
        </p:txBody>
      </p:sp>
    </p:spTree>
    <p:extLst>
      <p:ext uri="{BB962C8B-B14F-4D97-AF65-F5344CB8AC3E}">
        <p14:creationId xmlns:p14="http://schemas.microsoft.com/office/powerpoint/2010/main" val="722111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4137D42-4B36-4D44-B6D9-69BFCCC7173D}"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449153A-47A5-4571-83BA-A77254C1686D}" type="slidenum">
              <a:rPr lang="en-GB"/>
              <a:pPr/>
              <a:t>‹#›</a:t>
            </a:fld>
            <a:endParaRPr lang="en-GB"/>
          </a:p>
        </p:txBody>
      </p:sp>
    </p:spTree>
    <p:extLst>
      <p:ext uri="{BB962C8B-B14F-4D97-AF65-F5344CB8AC3E}">
        <p14:creationId xmlns:p14="http://schemas.microsoft.com/office/powerpoint/2010/main" val="504040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C475E9-0FBA-4031-928B-FF41F3A4AC79}"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5C57D00-623C-4A66-AF89-12ADCEC271B4}" type="slidenum">
              <a:rPr lang="en-GB"/>
              <a:pPr/>
              <a:t>‹#›</a:t>
            </a:fld>
            <a:endParaRPr lang="en-GB"/>
          </a:p>
        </p:txBody>
      </p:sp>
    </p:spTree>
    <p:extLst>
      <p:ext uri="{BB962C8B-B14F-4D97-AF65-F5344CB8AC3E}">
        <p14:creationId xmlns:p14="http://schemas.microsoft.com/office/powerpoint/2010/main" val="1880232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BE280D1-B41D-498D-8CA3-9D4DF35D0B2F}"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C91D2DC-94D6-4C2A-9804-575643675E4A}" type="slidenum">
              <a:rPr lang="en-GB"/>
              <a:pPr/>
              <a:t>‹#›</a:t>
            </a:fld>
            <a:endParaRPr lang="en-GB"/>
          </a:p>
        </p:txBody>
      </p:sp>
    </p:spTree>
    <p:extLst>
      <p:ext uri="{BB962C8B-B14F-4D97-AF65-F5344CB8AC3E}">
        <p14:creationId xmlns:p14="http://schemas.microsoft.com/office/powerpoint/2010/main" val="110883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4157FC0-96D4-4AA5-A81E-48F70E2A356B}" type="datetimeFigureOut">
              <a:rPr lang="en-GB">
                <a:solidFill>
                  <a:prstClr val="black">
                    <a:tint val="75000"/>
                  </a:prstClr>
                </a:solidFill>
              </a:rPr>
              <a:pPr>
                <a:defRPr/>
              </a:pPr>
              <a:t>06/09/2016</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F01826A7-D15F-4346-A47C-2F61B86125F0}" type="slidenum">
              <a:rPr lang="en-GB"/>
              <a:pPr/>
              <a:t>‹#›</a:t>
            </a:fld>
            <a:endParaRPr lang="en-GB"/>
          </a:p>
        </p:txBody>
      </p:sp>
    </p:spTree>
    <p:extLst>
      <p:ext uri="{BB962C8B-B14F-4D97-AF65-F5344CB8AC3E}">
        <p14:creationId xmlns:p14="http://schemas.microsoft.com/office/powerpoint/2010/main" val="2821037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147FF75-C43E-4EF5-95B5-67938732F886}" type="datetimeFigureOut">
              <a:rPr lang="en-GB">
                <a:solidFill>
                  <a:prstClr val="black">
                    <a:tint val="75000"/>
                  </a:prstClr>
                </a:solidFill>
              </a:rPr>
              <a:pPr>
                <a:defRPr/>
              </a:pPr>
              <a:t>06/09/2016</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D14CE3E1-4CC4-4F96-8283-960A745726CD}" type="slidenum">
              <a:rPr lang="en-GB"/>
              <a:pPr/>
              <a:t>‹#›</a:t>
            </a:fld>
            <a:endParaRPr lang="en-GB"/>
          </a:p>
        </p:txBody>
      </p:sp>
    </p:spTree>
    <p:extLst>
      <p:ext uri="{BB962C8B-B14F-4D97-AF65-F5344CB8AC3E}">
        <p14:creationId xmlns:p14="http://schemas.microsoft.com/office/powerpoint/2010/main" val="2307092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C1AC4C-A11B-4E79-B917-9DC675E3B9BF}" type="datetimeFigureOut">
              <a:rPr lang="en-GB">
                <a:solidFill>
                  <a:prstClr val="black">
                    <a:tint val="75000"/>
                  </a:prstClr>
                </a:solidFill>
              </a:rPr>
              <a:pPr>
                <a:defRPr/>
              </a:pPr>
              <a:t>06/09/2016</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99A98CB7-E892-4EF4-9F67-7EBB40C58D6D}" type="slidenum">
              <a:rPr lang="en-GB"/>
              <a:pPr/>
              <a:t>‹#›</a:t>
            </a:fld>
            <a:endParaRPr lang="en-GB"/>
          </a:p>
        </p:txBody>
      </p:sp>
    </p:spTree>
    <p:extLst>
      <p:ext uri="{BB962C8B-B14F-4D97-AF65-F5344CB8AC3E}">
        <p14:creationId xmlns:p14="http://schemas.microsoft.com/office/powerpoint/2010/main" val="3998215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EB560-5012-4B56-BB00-BF7C924BE974}"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4136023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5C0D56-536F-4C88-91A0-BC97706C469F}"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69FB216-7916-456F-9318-7814295348FF}" type="slidenum">
              <a:rPr lang="en-GB"/>
              <a:pPr/>
              <a:t>‹#›</a:t>
            </a:fld>
            <a:endParaRPr lang="en-GB"/>
          </a:p>
        </p:txBody>
      </p:sp>
    </p:spTree>
    <p:extLst>
      <p:ext uri="{BB962C8B-B14F-4D97-AF65-F5344CB8AC3E}">
        <p14:creationId xmlns:p14="http://schemas.microsoft.com/office/powerpoint/2010/main" val="1365730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24282B-E7B9-40FA-B961-AD7E214F9CC4}" type="datetimeFigureOut">
              <a:rPr lang="en-GB">
                <a:solidFill>
                  <a:prstClr val="black">
                    <a:tint val="75000"/>
                  </a:prstClr>
                </a:solidFill>
              </a:rPr>
              <a:pPr>
                <a:defRPr/>
              </a:pPr>
              <a:t>06/09/2016</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04BBE78-ED21-434B-A4E1-99B097D3383B}" type="slidenum">
              <a:rPr lang="en-GB"/>
              <a:pPr/>
              <a:t>‹#›</a:t>
            </a:fld>
            <a:endParaRPr lang="en-GB"/>
          </a:p>
        </p:txBody>
      </p:sp>
    </p:spTree>
    <p:extLst>
      <p:ext uri="{BB962C8B-B14F-4D97-AF65-F5344CB8AC3E}">
        <p14:creationId xmlns:p14="http://schemas.microsoft.com/office/powerpoint/2010/main" val="909017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F08F89-D6E7-487B-B85C-147A7BBB1CC3}"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53171EB-EC06-42B4-A8C4-49675A37499E}" type="slidenum">
              <a:rPr lang="en-GB"/>
              <a:pPr/>
              <a:t>‹#›</a:t>
            </a:fld>
            <a:endParaRPr lang="en-GB"/>
          </a:p>
        </p:txBody>
      </p:sp>
    </p:spTree>
    <p:extLst>
      <p:ext uri="{BB962C8B-B14F-4D97-AF65-F5344CB8AC3E}">
        <p14:creationId xmlns:p14="http://schemas.microsoft.com/office/powerpoint/2010/main" val="1713081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A138378-A216-4E16-B452-D47F4DE02525}"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FD0F879-F65A-4CE7-8D85-CA027CE2CB4A}" type="slidenum">
              <a:rPr lang="en-GB"/>
              <a:pPr/>
              <a:t>‹#›</a:t>
            </a:fld>
            <a:endParaRPr lang="en-GB"/>
          </a:p>
        </p:txBody>
      </p:sp>
    </p:spTree>
    <p:extLst>
      <p:ext uri="{BB962C8B-B14F-4D97-AF65-F5344CB8AC3E}">
        <p14:creationId xmlns:p14="http://schemas.microsoft.com/office/powerpoint/2010/main" val="1554238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03E05DD-3703-45E5-803A-67899D2B6AD9}" type="slidenum">
              <a:rPr lang="en-GB"/>
              <a:pPr/>
              <a:t>‹#›</a:t>
            </a:fld>
            <a:endParaRPr lang="en-GB"/>
          </a:p>
        </p:txBody>
      </p:sp>
    </p:spTree>
    <p:extLst>
      <p:ext uri="{BB962C8B-B14F-4D97-AF65-F5344CB8AC3E}">
        <p14:creationId xmlns:p14="http://schemas.microsoft.com/office/powerpoint/2010/main" val="2578310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057467" cy="6122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10010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3EB560-5012-4B56-BB00-BF7C924BE974}"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3917379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3EB560-5012-4B56-BB00-BF7C924BE974}" type="datetimeFigureOut">
              <a:rPr lang="en-GB" smtClean="0"/>
              <a:t>06/09/2016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195808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3EB560-5012-4B56-BB00-BF7C924BE974}" type="datetimeFigureOut">
              <a:rPr lang="en-GB" smtClean="0"/>
              <a:t>06/09/2016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2061119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EB560-5012-4B56-BB00-BF7C924BE974}" type="datetimeFigureOut">
              <a:rPr lang="en-GB" smtClean="0"/>
              <a:t>06/09/2016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1048021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B560-5012-4B56-BB00-BF7C924BE974}"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2250318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B560-5012-4B56-BB00-BF7C924BE974}"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122BE7-A60C-4982-85CD-197FE0912934}" type="slidenum">
              <a:rPr lang="en-GB" smtClean="0"/>
              <a:t>‹#›</a:t>
            </a:fld>
            <a:endParaRPr lang="en-GB"/>
          </a:p>
        </p:txBody>
      </p:sp>
    </p:spTree>
    <p:extLst>
      <p:ext uri="{BB962C8B-B14F-4D97-AF65-F5344CB8AC3E}">
        <p14:creationId xmlns:p14="http://schemas.microsoft.com/office/powerpoint/2010/main" val="2529967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EB560-5012-4B56-BB00-BF7C924BE974}" type="datetimeFigureOut">
              <a:rPr lang="en-GB" smtClean="0"/>
              <a:t>06/09/2016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22BE7-A60C-4982-85CD-197FE0912934}" type="slidenum">
              <a:rPr lang="en-GB" smtClean="0"/>
              <a:t>‹#›</a:t>
            </a:fld>
            <a:endParaRPr lang="en-GB"/>
          </a:p>
        </p:txBody>
      </p:sp>
    </p:spTree>
    <p:extLst>
      <p:ext uri="{BB962C8B-B14F-4D97-AF65-F5344CB8AC3E}">
        <p14:creationId xmlns:p14="http://schemas.microsoft.com/office/powerpoint/2010/main" val="24499856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292FE">
            <a:alpha val="9804"/>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1CFAE4-64E2-4411-8DEE-596AC86A1A95}"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ahoma" panose="020B0604030504040204" pitchFamily="34" charset="0"/>
              </a:defRPr>
            </a:lvl1pPr>
          </a:lstStyle>
          <a:p>
            <a:pPr fontAlgn="base">
              <a:spcBef>
                <a:spcPct val="0"/>
              </a:spcBef>
              <a:spcAft>
                <a:spcPct val="0"/>
              </a:spcAft>
            </a:pPr>
            <a:fld id="{F3FB87A5-AA11-493C-BFDC-6AAC07D62DA6}" type="slidenum">
              <a:rPr lang="en-GB">
                <a:cs typeface="Arial" panose="020B0604020202020204" pitchFamily="34" charset="0"/>
              </a:rPr>
              <a:pPr fontAlgn="base">
                <a:spcBef>
                  <a:spcPct val="0"/>
                </a:spcBef>
                <a:spcAft>
                  <a:spcPct val="0"/>
                </a:spcAft>
              </a:pPr>
              <a:t>‹#›</a:t>
            </a:fld>
            <a:endParaRPr lang="en-GB">
              <a:cs typeface="Arial" panose="020B0604020202020204" pitchFamily="34" charset="0"/>
            </a:endParaRPr>
          </a:p>
        </p:txBody>
      </p:sp>
    </p:spTree>
    <p:extLst>
      <p:ext uri="{BB962C8B-B14F-4D97-AF65-F5344CB8AC3E}">
        <p14:creationId xmlns:p14="http://schemas.microsoft.com/office/powerpoint/2010/main" val="30465979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ahoma" pitchFamily="34" charset="0"/>
        </a:defRPr>
      </a:lvl2pPr>
      <a:lvl3pPr algn="ctr" rtl="0" eaLnBrk="0" fontAlgn="base" hangingPunct="0">
        <a:spcBef>
          <a:spcPct val="0"/>
        </a:spcBef>
        <a:spcAft>
          <a:spcPct val="0"/>
        </a:spcAft>
        <a:defRPr sz="4400">
          <a:solidFill>
            <a:schemeClr val="tx1"/>
          </a:solidFill>
          <a:latin typeface="Tahoma" pitchFamily="34" charset="0"/>
        </a:defRPr>
      </a:lvl3pPr>
      <a:lvl4pPr algn="ctr" rtl="0" eaLnBrk="0" fontAlgn="base" hangingPunct="0">
        <a:spcBef>
          <a:spcPct val="0"/>
        </a:spcBef>
        <a:spcAft>
          <a:spcPct val="0"/>
        </a:spcAft>
        <a:defRPr sz="4400">
          <a:solidFill>
            <a:schemeClr val="tx1"/>
          </a:solidFill>
          <a:latin typeface="Tahoma" pitchFamily="34" charset="0"/>
        </a:defRPr>
      </a:lvl4pPr>
      <a:lvl5pPr algn="ctr" rtl="0" eaLnBrk="0" fontAlgn="base" hangingPunct="0">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292FE">
            <a:alpha val="9804"/>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1CFAE4-64E2-4411-8DEE-596AC86A1A95}" type="datetimeFigureOut">
              <a:rPr lang="en-GB">
                <a:solidFill>
                  <a:prstClr val="black">
                    <a:tint val="75000"/>
                  </a:prstClr>
                </a:solidFill>
              </a:rPr>
              <a:pPr>
                <a:defRPr/>
              </a:pPr>
              <a:t>06/09/2016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ahoma" panose="020B0604030504040204" pitchFamily="34" charset="0"/>
              </a:defRPr>
            </a:lvl1pPr>
          </a:lstStyle>
          <a:p>
            <a:pPr fontAlgn="base">
              <a:spcBef>
                <a:spcPct val="0"/>
              </a:spcBef>
              <a:spcAft>
                <a:spcPct val="0"/>
              </a:spcAft>
            </a:pPr>
            <a:fld id="{F3FB87A5-AA11-493C-BFDC-6AAC07D62DA6}" type="slidenum">
              <a:rPr lang="en-GB">
                <a:cs typeface="Arial" panose="020B0604020202020204" pitchFamily="34" charset="0"/>
              </a:rPr>
              <a:pPr fontAlgn="base">
                <a:spcBef>
                  <a:spcPct val="0"/>
                </a:spcBef>
                <a:spcAft>
                  <a:spcPct val="0"/>
                </a:spcAft>
              </a:pPr>
              <a:t>‹#›</a:t>
            </a:fld>
            <a:endParaRPr lang="en-GB">
              <a:cs typeface="Arial" panose="020B0604020202020204" pitchFamily="34" charset="0"/>
            </a:endParaRPr>
          </a:p>
        </p:txBody>
      </p:sp>
    </p:spTree>
    <p:extLst>
      <p:ext uri="{BB962C8B-B14F-4D97-AF65-F5344CB8AC3E}">
        <p14:creationId xmlns:p14="http://schemas.microsoft.com/office/powerpoint/2010/main" val="9015279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ahoma" pitchFamily="34" charset="0"/>
        </a:defRPr>
      </a:lvl2pPr>
      <a:lvl3pPr algn="ctr" rtl="0" eaLnBrk="0" fontAlgn="base" hangingPunct="0">
        <a:spcBef>
          <a:spcPct val="0"/>
        </a:spcBef>
        <a:spcAft>
          <a:spcPct val="0"/>
        </a:spcAft>
        <a:defRPr sz="4400">
          <a:solidFill>
            <a:schemeClr val="tx1"/>
          </a:solidFill>
          <a:latin typeface="Tahoma" pitchFamily="34" charset="0"/>
        </a:defRPr>
      </a:lvl3pPr>
      <a:lvl4pPr algn="ctr" rtl="0" eaLnBrk="0" fontAlgn="base" hangingPunct="0">
        <a:spcBef>
          <a:spcPct val="0"/>
        </a:spcBef>
        <a:spcAft>
          <a:spcPct val="0"/>
        </a:spcAft>
        <a:defRPr sz="4400">
          <a:solidFill>
            <a:schemeClr val="tx1"/>
          </a:solidFill>
          <a:latin typeface="Tahoma" pitchFamily="34" charset="0"/>
        </a:defRPr>
      </a:lvl4pPr>
      <a:lvl5pPr algn="ctr" rtl="0" eaLnBrk="0" fontAlgn="base" hangingPunct="0">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Topic 5 Empirical And Molecular Formula</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p:txBody>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4882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703389" y="188914"/>
            <a:ext cx="8713787" cy="6408737"/>
          </a:xfrm>
        </p:spPr>
        <p:txBody>
          <a:bodyPr/>
          <a:lstStyle/>
          <a:p>
            <a:pPr algn="ctr" eaLnBrk="1" hangingPunct="1">
              <a:buFont typeface="Arial" charset="0"/>
              <a:buNone/>
              <a:defRPr/>
            </a:pPr>
            <a:r>
              <a:rPr lang="en-GB" sz="3000" b="1" u="sng" dirty="0"/>
              <a:t>Calculating empirical formula from mass</a:t>
            </a:r>
          </a:p>
          <a:p>
            <a:pPr eaLnBrk="1" hangingPunct="1">
              <a:buFont typeface="Arial" charset="0"/>
              <a:buNone/>
              <a:defRPr/>
            </a:pPr>
            <a:r>
              <a:rPr lang="en-GB" sz="3000" dirty="0"/>
              <a:t>You can calculate the empirical formula of a compound if you know the mass of each element in the compound</a:t>
            </a:r>
          </a:p>
          <a:p>
            <a:pPr marL="514350" indent="-514350" eaLnBrk="1" hangingPunct="1">
              <a:buFont typeface="+mj-lt"/>
              <a:buAutoNum type="arabicPeriod"/>
              <a:defRPr/>
            </a:pPr>
            <a:r>
              <a:rPr lang="en-GB" sz="3000" dirty="0"/>
              <a:t>Write down the mass of each element</a:t>
            </a:r>
          </a:p>
          <a:p>
            <a:pPr marL="514350" indent="-514350" eaLnBrk="1" hangingPunct="1">
              <a:buFont typeface="+mj-lt"/>
              <a:buAutoNum type="arabicPeriod"/>
              <a:defRPr/>
            </a:pPr>
            <a:r>
              <a:rPr lang="en-GB" sz="3000" dirty="0"/>
              <a:t>Look up the relative atomic mass of each element</a:t>
            </a:r>
          </a:p>
          <a:p>
            <a:pPr marL="514350" indent="-514350" eaLnBrk="1" hangingPunct="1">
              <a:buFont typeface="+mj-lt"/>
              <a:buAutoNum type="arabicPeriod"/>
              <a:defRPr/>
            </a:pPr>
            <a:r>
              <a:rPr lang="en-GB" sz="3000" dirty="0"/>
              <a:t>Calculate the number of moles of each element</a:t>
            </a:r>
          </a:p>
          <a:p>
            <a:pPr marL="514350" indent="-514350" eaLnBrk="1" hangingPunct="1">
              <a:buFont typeface="+mj-lt"/>
              <a:buAutoNum type="arabicPeriod"/>
              <a:defRPr/>
            </a:pPr>
            <a:r>
              <a:rPr lang="en-GB" sz="3000" dirty="0"/>
              <a:t>Choose the element present in the smallest amount</a:t>
            </a:r>
          </a:p>
          <a:p>
            <a:pPr marL="514350" indent="-514350" eaLnBrk="1" hangingPunct="1">
              <a:buFont typeface="+mj-lt"/>
              <a:buAutoNum type="arabicPeriod"/>
              <a:defRPr/>
            </a:pPr>
            <a:r>
              <a:rPr lang="en-GB" sz="3000" dirty="0"/>
              <a:t>Divide the moles of each of the other elements in the compound by the moles of the one in the smallest amount to get the ratio</a:t>
            </a:r>
          </a:p>
        </p:txBody>
      </p:sp>
      <p:sp>
        <p:nvSpPr>
          <p:cNvPr id="2" name="TextBox 1"/>
          <p:cNvSpPr txBox="1"/>
          <p:nvPr/>
        </p:nvSpPr>
        <p:spPr>
          <a:xfrm>
            <a:off x="106680" y="188914"/>
            <a:ext cx="1596709" cy="1477328"/>
          </a:xfrm>
          <a:prstGeom prst="rect">
            <a:avLst/>
          </a:prstGeom>
          <a:noFill/>
        </p:spPr>
        <p:txBody>
          <a:bodyPr wrap="square" rtlCol="0">
            <a:spAutoFit/>
          </a:bodyPr>
          <a:lstStyle/>
          <a:p>
            <a:r>
              <a:rPr lang="en-GB" dirty="0" smtClean="0"/>
              <a:t>Example page 56 revision guide</a:t>
            </a:r>
          </a:p>
          <a:p>
            <a:r>
              <a:rPr lang="en-GB" dirty="0" smtClean="0"/>
              <a:t>Page 122 text book</a:t>
            </a:r>
            <a:endParaRPr lang="en-GB" dirty="0"/>
          </a:p>
        </p:txBody>
      </p:sp>
    </p:spTree>
    <p:extLst>
      <p:ext uri="{BB962C8B-B14F-4D97-AF65-F5344CB8AC3E}">
        <p14:creationId xmlns:p14="http://schemas.microsoft.com/office/powerpoint/2010/main" val="316497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774826" y="0"/>
            <a:ext cx="8893175" cy="6408738"/>
          </a:xfrm>
        </p:spPr>
        <p:txBody>
          <a:bodyPr/>
          <a:lstStyle/>
          <a:p>
            <a:pPr algn="ctr" eaLnBrk="1" hangingPunct="1">
              <a:buFont typeface="Arial" panose="020B0604020202020204" pitchFamily="34" charset="0"/>
              <a:buNone/>
            </a:pPr>
            <a:r>
              <a:rPr lang="en-GB" sz="2400" b="1" u="sng"/>
              <a:t>Calculating empirical formula from mass</a:t>
            </a:r>
          </a:p>
          <a:p>
            <a:pPr eaLnBrk="1" hangingPunct="1">
              <a:buFont typeface="Arial" panose="020B0604020202020204" pitchFamily="34" charset="0"/>
              <a:buNone/>
            </a:pPr>
            <a:r>
              <a:rPr lang="en-GB" sz="2400"/>
              <a:t>2.45 g of sulfuric acid (H</a:t>
            </a:r>
            <a:r>
              <a:rPr lang="en-GB" sz="2400" baseline="-25000"/>
              <a:t>2</a:t>
            </a:r>
            <a:r>
              <a:rPr lang="en-GB" sz="2400"/>
              <a:t>SO</a:t>
            </a:r>
            <a:r>
              <a:rPr lang="en-GB" sz="2400" baseline="-25000"/>
              <a:t>4</a:t>
            </a:r>
            <a:r>
              <a:rPr lang="en-GB" sz="2400"/>
              <a:t>) contains: </a:t>
            </a:r>
          </a:p>
          <a:p>
            <a:pPr eaLnBrk="1" hangingPunct="1">
              <a:buFont typeface="Arial" panose="020B0604020202020204" pitchFamily="34" charset="0"/>
              <a:buNone/>
            </a:pPr>
            <a:r>
              <a:rPr lang="en-GB" sz="2400"/>
              <a:t>0.05 g H, 0.8 g S and 1.6 g O.  What is it’s empirical formula?</a:t>
            </a:r>
          </a:p>
          <a:p>
            <a:pPr eaLnBrk="1" hangingPunct="1">
              <a:buFont typeface="Arial" panose="020B0604020202020204" pitchFamily="34" charset="0"/>
              <a:buNone/>
            </a:pPr>
            <a:endParaRPr lang="en-GB" sz="2400"/>
          </a:p>
        </p:txBody>
      </p:sp>
      <p:graphicFrame>
        <p:nvGraphicFramePr>
          <p:cNvPr id="4" name="Table 3"/>
          <p:cNvGraphicFramePr>
            <a:graphicFrameLocks noGrp="1"/>
          </p:cNvGraphicFramePr>
          <p:nvPr/>
        </p:nvGraphicFramePr>
        <p:xfrm>
          <a:off x="1774826" y="1412875"/>
          <a:ext cx="8640765" cy="5394890"/>
        </p:xfrm>
        <a:graphic>
          <a:graphicData uri="http://schemas.openxmlformats.org/drawingml/2006/table">
            <a:tbl>
              <a:tblPr firstRow="1" bandRow="1">
                <a:tableStyleId>{5C22544A-7EE6-4342-B048-85BDC9FD1C3A}</a:tableStyleId>
              </a:tblPr>
              <a:tblGrid>
                <a:gridCol w="1285404"/>
                <a:gridCol w="2170902"/>
                <a:gridCol w="1728153"/>
                <a:gridCol w="1728153"/>
                <a:gridCol w="1728153"/>
              </a:tblGrid>
              <a:tr h="457146">
                <a:tc>
                  <a:txBody>
                    <a:bodyPr/>
                    <a:lstStyle/>
                    <a:p>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2400" dirty="0" smtClean="0">
                          <a:solidFill>
                            <a:srgbClr val="FF0000"/>
                          </a:solidFill>
                        </a:rPr>
                        <a:t>H</a:t>
                      </a:r>
                      <a:endParaRPr lang="en-GB" sz="2400" dirty="0">
                        <a:solidFill>
                          <a:srgbClr val="FF000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2400" dirty="0" smtClean="0">
                          <a:solidFill>
                            <a:srgbClr val="00B050"/>
                          </a:solidFill>
                        </a:rPr>
                        <a:t>S</a:t>
                      </a:r>
                      <a:endParaRPr lang="en-GB" sz="2400" dirty="0">
                        <a:solidFill>
                          <a:srgbClr val="00B05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2400" dirty="0" smtClean="0">
                          <a:solidFill>
                            <a:srgbClr val="FFC000"/>
                          </a:solidFill>
                        </a:rPr>
                        <a:t>O</a:t>
                      </a:r>
                      <a:endParaRPr lang="en-GB" sz="2400" dirty="0">
                        <a:solidFill>
                          <a:srgbClr val="FFC00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7146">
                <a:tc>
                  <a:txBody>
                    <a:bodyPr/>
                    <a:lstStyle/>
                    <a:p>
                      <a:r>
                        <a:rPr lang="en-GB" sz="2400" i="1" dirty="0" smtClean="0"/>
                        <a:t>Stage 1</a:t>
                      </a:r>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Mass</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0.05 g</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0.8 g</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1.6 g</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2863">
                <a:tc>
                  <a:txBody>
                    <a:bodyPr/>
                    <a:lstStyle/>
                    <a:p>
                      <a:r>
                        <a:rPr lang="en-GB" sz="2400" i="1" dirty="0" smtClean="0"/>
                        <a:t>Stage 2</a:t>
                      </a:r>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Relative atomic mass</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1</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32</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16</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4297">
                <a:tc>
                  <a:txBody>
                    <a:bodyPr/>
                    <a:lstStyle/>
                    <a:p>
                      <a:r>
                        <a:rPr lang="en-GB" sz="2400" i="1" dirty="0" smtClean="0"/>
                        <a:t>Stage 3</a:t>
                      </a:r>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Calculate number of moles (Mass / RAM)</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0.05 / 1</a:t>
                      </a:r>
                    </a:p>
                    <a:p>
                      <a:pPr algn="ctr"/>
                      <a:r>
                        <a:rPr lang="en-GB" sz="2400" dirty="0" smtClean="0"/>
                        <a:t>= 0.05 mol</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0.8 / 32 = </a:t>
                      </a:r>
                    </a:p>
                    <a:p>
                      <a:pPr algn="ctr"/>
                      <a:r>
                        <a:rPr lang="en-GB" sz="2400" dirty="0" smtClean="0"/>
                        <a:t>0.025 mol</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1.6 / 16 = 0.1 mol</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2863">
                <a:tc>
                  <a:txBody>
                    <a:bodyPr/>
                    <a:lstStyle/>
                    <a:p>
                      <a:r>
                        <a:rPr lang="en-GB" sz="2400" i="1" dirty="0" smtClean="0"/>
                        <a:t>Stage 4</a:t>
                      </a:r>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GB" sz="2400" dirty="0" smtClean="0"/>
                        <a:t>Identify element present in the smallest</a:t>
                      </a:r>
                      <a:r>
                        <a:rPr lang="en-GB" sz="2400" baseline="0" dirty="0" smtClean="0"/>
                        <a:t> amount – </a:t>
                      </a:r>
                      <a:r>
                        <a:rPr lang="en-GB" sz="2400" baseline="0" dirty="0" err="1" smtClean="0"/>
                        <a:t>sulfur</a:t>
                      </a:r>
                      <a:r>
                        <a:rPr lang="en-GB" sz="2400" baseline="0" dirty="0" smtClean="0"/>
                        <a:t> (0.025 mol)</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2800" dirty="0"/>
                    </a:p>
                  </a:txBody>
                  <a:tcPr/>
                </a:tc>
                <a:tc hMerge="1">
                  <a:txBody>
                    <a:bodyPr/>
                    <a:lstStyle/>
                    <a:p>
                      <a:endParaRPr lang="en-GB" sz="2800" dirty="0"/>
                    </a:p>
                  </a:txBody>
                  <a:tcPr/>
                </a:tc>
                <a:tc hMerge="1">
                  <a:txBody>
                    <a:bodyPr/>
                    <a:lstStyle/>
                    <a:p>
                      <a:endParaRPr lang="en-GB" sz="2800" dirty="0"/>
                    </a:p>
                  </a:txBody>
                  <a:tcPr/>
                </a:tc>
              </a:tr>
              <a:tr h="822863">
                <a:tc>
                  <a:txBody>
                    <a:bodyPr/>
                    <a:lstStyle/>
                    <a:p>
                      <a:r>
                        <a:rPr lang="en-GB" sz="2400" i="1" dirty="0" smtClean="0"/>
                        <a:t>Stage 5</a:t>
                      </a:r>
                      <a:endParaRPr lang="en-GB" sz="2400" i="1"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Divide by </a:t>
                      </a:r>
                      <a:r>
                        <a:rPr lang="en-GB" sz="2400" smtClean="0"/>
                        <a:t>the smallest(ratio)</a:t>
                      </a:r>
                      <a:endParaRPr lang="en-GB" sz="2400" dirty="0"/>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0.05 / 0.025</a:t>
                      </a:r>
                      <a:r>
                        <a:rPr lang="en-GB" sz="2400" baseline="0" dirty="0" smtClean="0"/>
                        <a:t> = </a:t>
                      </a:r>
                      <a:r>
                        <a:rPr lang="en-GB" sz="2400" baseline="0" dirty="0" smtClean="0">
                          <a:solidFill>
                            <a:srgbClr val="FF0000"/>
                          </a:solidFill>
                        </a:rPr>
                        <a:t>2</a:t>
                      </a:r>
                      <a:endParaRPr lang="en-GB" sz="2400" dirty="0">
                        <a:solidFill>
                          <a:srgbClr val="FF000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0.025 / 0.025 =</a:t>
                      </a:r>
                      <a:r>
                        <a:rPr lang="en-GB" sz="2400" dirty="0" smtClean="0">
                          <a:solidFill>
                            <a:srgbClr val="00B050"/>
                          </a:solidFill>
                        </a:rPr>
                        <a:t> 1</a:t>
                      </a:r>
                      <a:endParaRPr lang="en-GB" sz="2400" dirty="0">
                        <a:solidFill>
                          <a:srgbClr val="00B05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0.1 / 0.025 = </a:t>
                      </a:r>
                      <a:r>
                        <a:rPr lang="en-GB" sz="2400" dirty="0" smtClean="0">
                          <a:solidFill>
                            <a:srgbClr val="FFC000"/>
                          </a:solidFill>
                        </a:rPr>
                        <a:t>4</a:t>
                      </a:r>
                      <a:endParaRPr lang="en-GB" sz="2400" dirty="0">
                        <a:solidFill>
                          <a:srgbClr val="FFC000"/>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146">
                <a:tc gridSpan="5">
                  <a:txBody>
                    <a:bodyPr/>
                    <a:lstStyle/>
                    <a:p>
                      <a:pPr algn="ctr"/>
                      <a:r>
                        <a:rPr lang="en-GB" sz="2400" b="1" dirty="0" smtClean="0"/>
                        <a:t>Empirical formula = </a:t>
                      </a:r>
                      <a:r>
                        <a:rPr lang="en-GB" sz="2400" b="1" dirty="0" smtClean="0">
                          <a:solidFill>
                            <a:srgbClr val="FF0000"/>
                          </a:solidFill>
                        </a:rPr>
                        <a:t>H</a:t>
                      </a:r>
                      <a:r>
                        <a:rPr lang="en-GB" sz="2400" b="1" baseline="-25000" dirty="0" smtClean="0">
                          <a:solidFill>
                            <a:srgbClr val="FF0000"/>
                          </a:solidFill>
                        </a:rPr>
                        <a:t>2</a:t>
                      </a:r>
                      <a:r>
                        <a:rPr lang="en-GB" sz="2400" b="1" dirty="0" smtClean="0">
                          <a:solidFill>
                            <a:srgbClr val="00B050"/>
                          </a:solidFill>
                        </a:rPr>
                        <a:t>S</a:t>
                      </a:r>
                      <a:r>
                        <a:rPr lang="en-GB" sz="2400" b="1" dirty="0" smtClean="0">
                          <a:solidFill>
                            <a:srgbClr val="F89108"/>
                          </a:solidFill>
                        </a:rPr>
                        <a:t>O</a:t>
                      </a:r>
                      <a:r>
                        <a:rPr lang="en-GB" sz="2400" b="1" baseline="-25000" dirty="0" smtClean="0">
                          <a:solidFill>
                            <a:srgbClr val="F89108"/>
                          </a:solidFill>
                        </a:rPr>
                        <a:t>4</a:t>
                      </a:r>
                      <a:endParaRPr lang="en-GB" sz="2400" b="1" baseline="-25000" dirty="0">
                        <a:solidFill>
                          <a:srgbClr val="F89108"/>
                        </a:solidFill>
                      </a:endParaRPr>
                    </a:p>
                  </a:txBody>
                  <a:tcPr marL="91438" marR="91438"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2400" baseline="-25000" dirty="0"/>
                    </a:p>
                  </a:txBody>
                  <a:tcPr/>
                </a:tc>
                <a:tc hMerge="1">
                  <a:txBody>
                    <a:bodyPr/>
                    <a:lstStyle/>
                    <a:p>
                      <a:pPr algn="ctr"/>
                      <a:endParaRPr lang="en-GB" sz="2400" dirty="0"/>
                    </a:p>
                  </a:txBody>
                  <a:tcPr/>
                </a:tc>
                <a:tc hMerge="1">
                  <a:txBody>
                    <a:bodyPr/>
                    <a:lstStyle/>
                    <a:p>
                      <a:pPr algn="ctr"/>
                      <a:endParaRPr lang="en-GB" sz="2400" dirty="0"/>
                    </a:p>
                  </a:txBody>
                  <a:tcPr/>
                </a:tc>
                <a:tc hMerge="1">
                  <a:txBody>
                    <a:bodyPr/>
                    <a:lstStyle/>
                    <a:p>
                      <a:pPr algn="ctr"/>
                      <a:endParaRPr lang="en-GB" sz="2400" dirty="0"/>
                    </a:p>
                  </a:txBody>
                  <a:tcPr/>
                </a:tc>
              </a:tr>
            </a:tbl>
          </a:graphicData>
        </a:graphic>
      </p:graphicFrame>
    </p:spTree>
    <p:extLst>
      <p:ext uri="{BB962C8B-B14F-4D97-AF65-F5344CB8AC3E}">
        <p14:creationId xmlns:p14="http://schemas.microsoft.com/office/powerpoint/2010/main" val="1999519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Calculating empirical formulae</a:t>
            </a:r>
          </a:p>
        </p:txBody>
      </p:sp>
      <p:sp>
        <p:nvSpPr>
          <p:cNvPr id="7171" name="Rectangle 3"/>
          <p:cNvSpPr>
            <a:spLocks noGrp="1" noChangeArrowheads="1"/>
          </p:cNvSpPr>
          <p:nvPr>
            <p:ph type="body" idx="1"/>
          </p:nvPr>
        </p:nvSpPr>
        <p:spPr>
          <a:xfrm>
            <a:off x="1981200" y="1600200"/>
            <a:ext cx="8305800" cy="4800600"/>
          </a:xfrm>
        </p:spPr>
        <p:txBody>
          <a:bodyPr/>
          <a:lstStyle/>
          <a:p>
            <a:pPr eaLnBrk="1" hangingPunct="1"/>
            <a:r>
              <a:rPr lang="en-GB" dirty="0" smtClean="0"/>
              <a:t>If </a:t>
            </a:r>
            <a:r>
              <a:rPr lang="en-GB" dirty="0" smtClean="0">
                <a:solidFill>
                  <a:srgbClr val="FF0000"/>
                </a:solidFill>
              </a:rPr>
              <a:t>0.6075g of Magnesium </a:t>
            </a:r>
            <a:r>
              <a:rPr lang="en-GB" dirty="0" smtClean="0"/>
              <a:t>combine with </a:t>
            </a:r>
            <a:r>
              <a:rPr lang="en-GB" dirty="0" smtClean="0">
                <a:solidFill>
                  <a:srgbClr val="FF0000"/>
                </a:solidFill>
              </a:rPr>
              <a:t>3.9995g of Bromine </a:t>
            </a:r>
            <a:r>
              <a:rPr lang="en-GB" dirty="0" smtClean="0"/>
              <a:t>to form a compound…</a:t>
            </a:r>
          </a:p>
          <a:p>
            <a:pPr eaLnBrk="1" hangingPunct="1"/>
            <a:r>
              <a:rPr lang="en-GB" dirty="0" smtClean="0"/>
              <a:t>What is the empirical formula of the compound?</a:t>
            </a:r>
          </a:p>
          <a:p>
            <a:pPr eaLnBrk="1" hangingPunct="1"/>
            <a:r>
              <a:rPr lang="en-GB" dirty="0" smtClean="0"/>
              <a:t>What do we need to know first?</a:t>
            </a:r>
          </a:p>
          <a:p>
            <a:pPr eaLnBrk="1" hangingPunct="1"/>
            <a:r>
              <a:rPr lang="en-GB" dirty="0" smtClean="0">
                <a:solidFill>
                  <a:srgbClr val="FF0000"/>
                </a:solidFill>
              </a:rPr>
              <a:t>[</a:t>
            </a:r>
            <a:r>
              <a:rPr lang="en-GB" dirty="0" err="1" smtClean="0">
                <a:solidFill>
                  <a:srgbClr val="FF0000"/>
                </a:solidFill>
              </a:rPr>
              <a:t>A</a:t>
            </a:r>
            <a:r>
              <a:rPr lang="en-GB" i="1" baseline="-25000" dirty="0" err="1" smtClean="0">
                <a:solidFill>
                  <a:srgbClr val="FF0000"/>
                </a:solidFill>
              </a:rPr>
              <a:t>r</a:t>
            </a:r>
            <a:r>
              <a:rPr lang="en-GB" dirty="0" smtClean="0">
                <a:solidFill>
                  <a:srgbClr val="FF0000"/>
                </a:solidFill>
              </a:rPr>
              <a:t> Mg 24.3; Br 79.9]</a:t>
            </a:r>
          </a:p>
          <a:p>
            <a:pPr eaLnBrk="1" hangingPunct="1"/>
            <a:r>
              <a:rPr lang="en-GB" dirty="0" smtClean="0"/>
              <a:t>What do we use this to find out?</a:t>
            </a:r>
          </a:p>
        </p:txBody>
      </p:sp>
    </p:spTree>
    <p:extLst>
      <p:ext uri="{BB962C8B-B14F-4D97-AF65-F5344CB8AC3E}">
        <p14:creationId xmlns:p14="http://schemas.microsoft.com/office/powerpoint/2010/main" val="3521998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Calculating empirical formulae</a:t>
            </a:r>
          </a:p>
        </p:txBody>
      </p:sp>
      <p:sp>
        <p:nvSpPr>
          <p:cNvPr id="7171" name="Rectangle 3"/>
          <p:cNvSpPr>
            <a:spLocks noGrp="1" noChangeArrowheads="1"/>
          </p:cNvSpPr>
          <p:nvPr>
            <p:ph type="body" idx="1"/>
          </p:nvPr>
        </p:nvSpPr>
        <p:spPr>
          <a:xfrm>
            <a:off x="1981200" y="1600200"/>
            <a:ext cx="8305800" cy="4800600"/>
          </a:xfrm>
        </p:spPr>
        <p:txBody>
          <a:bodyPr/>
          <a:lstStyle/>
          <a:p>
            <a:pPr eaLnBrk="1" hangingPunct="1"/>
            <a:r>
              <a:rPr lang="en-GB" dirty="0" smtClean="0"/>
              <a:t>If </a:t>
            </a:r>
            <a:r>
              <a:rPr lang="en-GB" dirty="0" smtClean="0">
                <a:solidFill>
                  <a:srgbClr val="FF0000"/>
                </a:solidFill>
              </a:rPr>
              <a:t>0.6075g of Magnesium </a:t>
            </a:r>
            <a:r>
              <a:rPr lang="en-GB" dirty="0" smtClean="0"/>
              <a:t>combine with </a:t>
            </a:r>
            <a:r>
              <a:rPr lang="en-GB" dirty="0" smtClean="0">
                <a:solidFill>
                  <a:srgbClr val="FF0000"/>
                </a:solidFill>
              </a:rPr>
              <a:t>3.9995g of Bromine </a:t>
            </a:r>
            <a:r>
              <a:rPr lang="en-GB" dirty="0" smtClean="0"/>
              <a:t>to form a compound…</a:t>
            </a:r>
          </a:p>
          <a:p>
            <a:pPr eaLnBrk="1" hangingPunct="1"/>
            <a:r>
              <a:rPr lang="en-GB" dirty="0" smtClean="0"/>
              <a:t>First convert the masses into moles:</a:t>
            </a:r>
          </a:p>
          <a:p>
            <a:pPr algn="ctr" eaLnBrk="1" hangingPunct="1">
              <a:buFontTx/>
              <a:buNone/>
            </a:pPr>
            <a:r>
              <a:rPr lang="en-GB" dirty="0" smtClean="0"/>
              <a:t>Mg    :     Br</a:t>
            </a:r>
          </a:p>
          <a:p>
            <a:pPr algn="ctr" eaLnBrk="1" hangingPunct="1">
              <a:buFontTx/>
              <a:buNone/>
            </a:pPr>
            <a:r>
              <a:rPr lang="en-GB" u="sng" dirty="0" smtClean="0"/>
              <a:t>0.6075 </a:t>
            </a:r>
            <a:r>
              <a:rPr lang="en-GB" dirty="0" smtClean="0"/>
              <a:t>  :  </a:t>
            </a:r>
            <a:r>
              <a:rPr lang="en-GB" u="sng" dirty="0" smtClean="0"/>
              <a:t>3.9995</a:t>
            </a:r>
          </a:p>
          <a:p>
            <a:pPr algn="ctr" eaLnBrk="1" hangingPunct="1">
              <a:buFontTx/>
              <a:buNone/>
            </a:pPr>
            <a:r>
              <a:rPr lang="en-GB" dirty="0" smtClean="0"/>
              <a:t>24.3         79.9</a:t>
            </a:r>
          </a:p>
          <a:p>
            <a:pPr algn="ctr" eaLnBrk="1" hangingPunct="1">
              <a:buFontTx/>
              <a:buNone/>
            </a:pPr>
            <a:r>
              <a:rPr lang="en-GB" dirty="0" smtClean="0"/>
              <a:t>0.025  :   0.05</a:t>
            </a:r>
          </a:p>
        </p:txBody>
      </p:sp>
    </p:spTree>
    <p:extLst>
      <p:ext uri="{BB962C8B-B14F-4D97-AF65-F5344CB8AC3E}">
        <p14:creationId xmlns:p14="http://schemas.microsoft.com/office/powerpoint/2010/main" val="2210742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t>Calculating empirical formulae</a:t>
            </a:r>
          </a:p>
        </p:txBody>
      </p:sp>
      <p:sp>
        <p:nvSpPr>
          <p:cNvPr id="7171" name="Rectangle 3"/>
          <p:cNvSpPr>
            <a:spLocks noGrp="1" noChangeArrowheads="1"/>
          </p:cNvSpPr>
          <p:nvPr>
            <p:ph type="body" idx="1"/>
          </p:nvPr>
        </p:nvSpPr>
        <p:spPr>
          <a:xfrm>
            <a:off x="1981200" y="1600200"/>
            <a:ext cx="8305800" cy="4800600"/>
          </a:xfrm>
        </p:spPr>
        <p:txBody>
          <a:bodyPr/>
          <a:lstStyle/>
          <a:p>
            <a:pPr eaLnBrk="1" hangingPunct="1"/>
            <a:r>
              <a:rPr lang="en-GB" dirty="0" smtClean="0"/>
              <a:t>We now have the ratio:</a:t>
            </a:r>
          </a:p>
          <a:p>
            <a:pPr algn="ctr" eaLnBrk="1" hangingPunct="1">
              <a:buFontTx/>
              <a:buNone/>
            </a:pPr>
            <a:r>
              <a:rPr lang="en-GB" dirty="0" smtClean="0"/>
              <a:t>Mg    :     Br</a:t>
            </a:r>
          </a:p>
          <a:p>
            <a:pPr algn="ctr" eaLnBrk="1" hangingPunct="1">
              <a:buFontTx/>
              <a:buNone/>
            </a:pPr>
            <a:r>
              <a:rPr lang="en-GB" dirty="0" smtClean="0"/>
              <a:t>0.025  :   0.05</a:t>
            </a:r>
          </a:p>
          <a:p>
            <a:pPr algn="ctr" eaLnBrk="1" hangingPunct="1">
              <a:buFontTx/>
              <a:buNone/>
            </a:pPr>
            <a:r>
              <a:rPr lang="en-GB" dirty="0" smtClean="0"/>
              <a:t>Is this Mg</a:t>
            </a:r>
            <a:r>
              <a:rPr lang="en-GB" baseline="-25000" dirty="0" smtClean="0"/>
              <a:t>0.025</a:t>
            </a:r>
            <a:r>
              <a:rPr lang="en-GB" dirty="0" smtClean="0"/>
              <a:t>Br</a:t>
            </a:r>
            <a:r>
              <a:rPr lang="en-GB" baseline="-25000" dirty="0" smtClean="0"/>
              <a:t>0.05</a:t>
            </a:r>
            <a:r>
              <a:rPr lang="en-GB" dirty="0" smtClean="0"/>
              <a:t>?</a:t>
            </a:r>
          </a:p>
          <a:p>
            <a:pPr algn="ctr" eaLnBrk="1" hangingPunct="1">
              <a:buFontTx/>
              <a:buNone/>
            </a:pPr>
            <a:r>
              <a:rPr lang="en-GB" dirty="0" smtClean="0"/>
              <a:t>Now we divide by the smallest:</a:t>
            </a:r>
          </a:p>
          <a:p>
            <a:pPr algn="ctr" eaLnBrk="1" hangingPunct="1">
              <a:buFontTx/>
              <a:buNone/>
            </a:pPr>
            <a:r>
              <a:rPr lang="en-GB" dirty="0" smtClean="0">
                <a:solidFill>
                  <a:srgbClr val="FF0000"/>
                </a:solidFill>
              </a:rPr>
              <a:t> 1   :   2</a:t>
            </a:r>
          </a:p>
          <a:p>
            <a:pPr algn="ctr" eaLnBrk="1" hangingPunct="1">
              <a:buFontTx/>
              <a:buNone/>
            </a:pPr>
            <a:r>
              <a:rPr lang="en-GB" dirty="0" smtClean="0">
                <a:solidFill>
                  <a:srgbClr val="FF0000"/>
                </a:solidFill>
              </a:rPr>
              <a:t>Empirical formula MgBr</a:t>
            </a:r>
            <a:r>
              <a:rPr lang="en-GB" baseline="-25000" dirty="0" smtClean="0">
                <a:solidFill>
                  <a:srgbClr val="FF0000"/>
                </a:solidFill>
              </a:rPr>
              <a:t>2</a:t>
            </a:r>
          </a:p>
          <a:p>
            <a:pPr algn="ctr" eaLnBrk="1" hangingPunct="1">
              <a:buFontTx/>
              <a:buNone/>
            </a:pPr>
            <a:endParaRPr lang="en-GB" baseline="-25000" dirty="0" smtClean="0"/>
          </a:p>
        </p:txBody>
      </p:sp>
    </p:spTree>
    <p:extLst>
      <p:ext uri="{BB962C8B-B14F-4D97-AF65-F5344CB8AC3E}">
        <p14:creationId xmlns:p14="http://schemas.microsoft.com/office/powerpoint/2010/main" val="993154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Examples using mass starters for 10 and AQA questions</a:t>
            </a:r>
          </a:p>
          <a:p>
            <a:endParaRPr lang="en-GB" dirty="0"/>
          </a:p>
          <a:p>
            <a:r>
              <a:rPr lang="en-GB" dirty="0" smtClean="0"/>
              <a:t>Also revision guide</a:t>
            </a:r>
            <a:endParaRPr lang="en-GB" dirty="0"/>
          </a:p>
        </p:txBody>
      </p:sp>
    </p:spTree>
    <p:extLst>
      <p:ext uri="{BB962C8B-B14F-4D97-AF65-F5344CB8AC3E}">
        <p14:creationId xmlns:p14="http://schemas.microsoft.com/office/powerpoint/2010/main" val="64653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3712" name="Picture 16" descr="TruSpec-CH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1881" y="1879600"/>
            <a:ext cx="4730519" cy="2971800"/>
          </a:xfrm>
          <a:prstGeom prst="rect">
            <a:avLst/>
          </a:prstGeom>
          <a:noFill/>
          <a:extLst>
            <a:ext uri="{909E8E84-426E-40DD-AFC4-6F175D3DCCD1}">
              <a14:hiddenFill xmlns:a14="http://schemas.microsoft.com/office/drawing/2010/main">
                <a:solidFill>
                  <a:srgbClr val="FFFFFF"/>
                </a:solidFill>
              </a14:hiddenFill>
            </a:ext>
          </a:extLst>
        </p:spPr>
      </p:pic>
      <p:sp>
        <p:nvSpPr>
          <p:cNvPr id="1053698" name="Rectangle 2"/>
          <p:cNvSpPr>
            <a:spLocks noGrp="1" noChangeArrowheads="1"/>
          </p:cNvSpPr>
          <p:nvPr>
            <p:ph type="title" idx="4294967295"/>
          </p:nvPr>
        </p:nvSpPr>
        <p:spPr>
          <a:xfrm>
            <a:off x="635000" y="23178"/>
            <a:ext cx="10972800" cy="1143000"/>
          </a:xfrm>
        </p:spPr>
        <p:txBody>
          <a:bodyPr/>
          <a:lstStyle/>
          <a:p>
            <a:r>
              <a:rPr lang="en-GB" dirty="0"/>
              <a:t>Percentage by mass</a:t>
            </a:r>
          </a:p>
        </p:txBody>
      </p:sp>
      <p:sp>
        <p:nvSpPr>
          <p:cNvPr id="1053699" name="Text Box 3"/>
          <p:cNvSpPr txBox="1">
            <a:spLocks noChangeArrowheads="1"/>
          </p:cNvSpPr>
          <p:nvPr/>
        </p:nvSpPr>
        <p:spPr bwMode="auto">
          <a:xfrm>
            <a:off x="982980" y="784226"/>
            <a:ext cx="96850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a:solidFill>
                  <a:srgbClr val="FF6600"/>
                </a:solidFill>
              </a:rPr>
              <a:t>Elemental analysis</a:t>
            </a:r>
            <a:r>
              <a:rPr lang="en-GB" sz="2800" dirty="0"/>
              <a:t> is an analytical technique used to determine the </a:t>
            </a:r>
            <a:r>
              <a:rPr lang="en-GB" sz="2800" b="1" dirty="0">
                <a:solidFill>
                  <a:srgbClr val="FF6600"/>
                </a:solidFill>
              </a:rPr>
              <a:t>percentage by mass</a:t>
            </a:r>
            <a:r>
              <a:rPr lang="en-GB" sz="2800" dirty="0"/>
              <a:t> of certain elements present in a compound. </a:t>
            </a:r>
          </a:p>
        </p:txBody>
      </p:sp>
      <p:sp>
        <p:nvSpPr>
          <p:cNvPr id="1053700" name="Text Box 4"/>
          <p:cNvSpPr txBox="1">
            <a:spLocks noChangeArrowheads="1"/>
          </p:cNvSpPr>
          <p:nvPr/>
        </p:nvSpPr>
        <p:spPr bwMode="auto">
          <a:xfrm>
            <a:off x="388621" y="2286000"/>
            <a:ext cx="542798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dirty="0"/>
              <a:t>To work out the empirical formula, the total mass of the compound is assumed to be 100 g, and each percentage is turned into a mass in grams.</a:t>
            </a:r>
          </a:p>
        </p:txBody>
      </p:sp>
      <p:sp>
        <p:nvSpPr>
          <p:cNvPr id="1053701" name="Text Box 5"/>
          <p:cNvSpPr txBox="1">
            <a:spLocks noChangeArrowheads="1"/>
          </p:cNvSpPr>
          <p:nvPr/>
        </p:nvSpPr>
        <p:spPr bwMode="auto">
          <a:xfrm>
            <a:off x="1020896" y="4883150"/>
            <a:ext cx="938040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a:t>If necessary, the mass of any elements not given by elemental analysis is calculated. The empirical formula of the compound can then be calculated as normal.</a:t>
            </a:r>
          </a:p>
        </p:txBody>
      </p:sp>
    </p:spTree>
    <p:extLst>
      <p:ext uri="{BB962C8B-B14F-4D97-AF65-F5344CB8AC3E}">
        <p14:creationId xmlns:p14="http://schemas.microsoft.com/office/powerpoint/2010/main" val="315084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3700"/>
                                        </p:tgtEl>
                                        <p:attrNameLst>
                                          <p:attrName>style.visibility</p:attrName>
                                        </p:attrNameLst>
                                      </p:cBhvr>
                                      <p:to>
                                        <p:strVal val="visible"/>
                                      </p:to>
                                    </p:set>
                                    <p:animEffect transition="in" filter="dissolve">
                                      <p:cBhvr>
                                        <p:cTn id="7" dur="500"/>
                                        <p:tgtEl>
                                          <p:spTgt spid="1053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3701"/>
                                        </p:tgtEl>
                                        <p:attrNameLst>
                                          <p:attrName>style.visibility</p:attrName>
                                        </p:attrNameLst>
                                      </p:cBhvr>
                                      <p:to>
                                        <p:strVal val="visible"/>
                                      </p:to>
                                    </p:set>
                                    <p:animEffect transition="in" filter="dissolve">
                                      <p:cBhvr>
                                        <p:cTn id="12" dur="500"/>
                                        <p:tgtEl>
                                          <p:spTgt spid="1053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700" grpId="0"/>
      <p:bldP spid="105370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Why Empirical Formula?</a:t>
            </a:r>
          </a:p>
        </p:txBody>
      </p:sp>
      <p:sp>
        <p:nvSpPr>
          <p:cNvPr id="7171" name="Rectangle 3"/>
          <p:cNvSpPr>
            <a:spLocks noGrp="1" noChangeArrowheads="1"/>
          </p:cNvSpPr>
          <p:nvPr>
            <p:ph type="body" idx="1"/>
          </p:nvPr>
        </p:nvSpPr>
        <p:spPr>
          <a:xfrm>
            <a:off x="1981200" y="1600200"/>
            <a:ext cx="8305800" cy="4800600"/>
          </a:xfrm>
        </p:spPr>
        <p:txBody>
          <a:bodyPr/>
          <a:lstStyle/>
          <a:p>
            <a:pPr eaLnBrk="1" hangingPunct="1"/>
            <a:r>
              <a:rPr lang="en-GB" dirty="0" smtClean="0"/>
              <a:t>When we experimentally determine the formula of a compound by percentage composition, we can only determine the ratio of elements.</a:t>
            </a:r>
          </a:p>
          <a:p>
            <a:pPr eaLnBrk="1" hangingPunct="1"/>
            <a:r>
              <a:rPr lang="en-GB" dirty="0" smtClean="0"/>
              <a:t>i.e. the </a:t>
            </a:r>
            <a:r>
              <a:rPr lang="en-GB" dirty="0" smtClean="0">
                <a:solidFill>
                  <a:srgbClr val="FF0000"/>
                </a:solidFill>
              </a:rPr>
              <a:t>empirical formula</a:t>
            </a:r>
          </a:p>
          <a:p>
            <a:pPr eaLnBrk="1" hangingPunct="1"/>
            <a:endParaRPr lang="en-GB" dirty="0">
              <a:solidFill>
                <a:srgbClr val="FF0000"/>
              </a:solidFill>
            </a:endParaRPr>
          </a:p>
          <a:p>
            <a:pPr eaLnBrk="1" hangingPunct="1"/>
            <a:r>
              <a:rPr lang="en-GB" i="1" dirty="0" smtClean="0">
                <a:solidFill>
                  <a:srgbClr val="FF0000"/>
                </a:solidFill>
              </a:rPr>
              <a:t>Percentage composition is the percentage by mass of each of the elements in a sample of a compound</a:t>
            </a:r>
          </a:p>
        </p:txBody>
      </p:sp>
      <p:sp>
        <p:nvSpPr>
          <p:cNvPr id="4" name="TextBox 3"/>
          <p:cNvSpPr txBox="1"/>
          <p:nvPr/>
        </p:nvSpPr>
        <p:spPr>
          <a:xfrm>
            <a:off x="106680" y="188914"/>
            <a:ext cx="1596709" cy="1477328"/>
          </a:xfrm>
          <a:prstGeom prst="rect">
            <a:avLst/>
          </a:prstGeom>
          <a:noFill/>
        </p:spPr>
        <p:txBody>
          <a:bodyPr wrap="square" rtlCol="0">
            <a:spAutoFit/>
          </a:bodyPr>
          <a:lstStyle/>
          <a:p>
            <a:r>
              <a:rPr lang="en-GB" dirty="0" smtClean="0"/>
              <a:t>Example page 56 revision guide</a:t>
            </a:r>
          </a:p>
          <a:p>
            <a:r>
              <a:rPr lang="en-GB" dirty="0" smtClean="0"/>
              <a:t>Page 122 text book</a:t>
            </a:r>
            <a:endParaRPr lang="en-GB" dirty="0"/>
          </a:p>
        </p:txBody>
      </p:sp>
    </p:spTree>
    <p:extLst>
      <p:ext uri="{BB962C8B-B14F-4D97-AF65-F5344CB8AC3E}">
        <p14:creationId xmlns:p14="http://schemas.microsoft.com/office/powerpoint/2010/main" val="4159393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Calculating empirical formulae</a:t>
            </a:r>
          </a:p>
        </p:txBody>
      </p:sp>
      <p:sp>
        <p:nvSpPr>
          <p:cNvPr id="7171" name="Rectangle 3"/>
          <p:cNvSpPr>
            <a:spLocks noGrp="1" noChangeArrowheads="1"/>
          </p:cNvSpPr>
          <p:nvPr>
            <p:ph type="body" idx="1"/>
          </p:nvPr>
        </p:nvSpPr>
        <p:spPr>
          <a:xfrm>
            <a:off x="1981200" y="1295400"/>
            <a:ext cx="8305800" cy="5105400"/>
          </a:xfrm>
        </p:spPr>
        <p:txBody>
          <a:bodyPr/>
          <a:lstStyle/>
          <a:p>
            <a:pPr eaLnBrk="1" hangingPunct="1"/>
            <a:r>
              <a:rPr lang="en-GB" dirty="0" smtClean="0"/>
              <a:t>What if the percentage composition by mass was:</a:t>
            </a:r>
          </a:p>
          <a:p>
            <a:pPr eaLnBrk="1" hangingPunct="1"/>
            <a:r>
              <a:rPr lang="en-GB" dirty="0" smtClean="0"/>
              <a:t>74.19% Na; O: 25.81%?</a:t>
            </a:r>
          </a:p>
          <a:p>
            <a:pPr eaLnBrk="1" hangingPunct="1"/>
            <a:r>
              <a:rPr lang="en-GB" dirty="0" smtClean="0">
                <a:solidFill>
                  <a:srgbClr val="FF0000"/>
                </a:solidFill>
              </a:rPr>
              <a:t>[</a:t>
            </a:r>
            <a:r>
              <a:rPr lang="en-GB" dirty="0" err="1" smtClean="0">
                <a:solidFill>
                  <a:srgbClr val="FF0000"/>
                </a:solidFill>
              </a:rPr>
              <a:t>A</a:t>
            </a:r>
            <a:r>
              <a:rPr lang="en-GB" i="1" baseline="-25000" dirty="0" err="1" smtClean="0">
                <a:solidFill>
                  <a:srgbClr val="FF0000"/>
                </a:solidFill>
              </a:rPr>
              <a:t>r</a:t>
            </a:r>
            <a:r>
              <a:rPr lang="en-GB" dirty="0" smtClean="0">
                <a:solidFill>
                  <a:srgbClr val="FF0000"/>
                </a:solidFill>
              </a:rPr>
              <a:t> Na 23.0; O 16.0]</a:t>
            </a:r>
          </a:p>
          <a:p>
            <a:pPr eaLnBrk="1" hangingPunct="1"/>
            <a:r>
              <a:rPr lang="en-GB" dirty="0" smtClean="0"/>
              <a:t>How do we proceed?</a:t>
            </a:r>
          </a:p>
          <a:p>
            <a:pPr eaLnBrk="1" hangingPunct="1"/>
            <a:r>
              <a:rPr lang="en-GB" dirty="0" smtClean="0"/>
              <a:t>We need masses, so how would 100g of the compound be made up?</a:t>
            </a:r>
          </a:p>
          <a:p>
            <a:pPr algn="ctr" eaLnBrk="1" hangingPunct="1">
              <a:buFontTx/>
              <a:buNone/>
            </a:pPr>
            <a:r>
              <a:rPr lang="en-GB" dirty="0" smtClean="0">
                <a:solidFill>
                  <a:srgbClr val="FF0000"/>
                </a:solidFill>
              </a:rPr>
              <a:t>74.19g:25.81g    </a:t>
            </a:r>
          </a:p>
          <a:p>
            <a:pPr eaLnBrk="1" hangingPunct="1"/>
            <a:r>
              <a:rPr lang="en-GB" dirty="0" smtClean="0"/>
              <a:t>So a percentage by mass IS a mass ratio! Proceed as before!</a:t>
            </a:r>
          </a:p>
        </p:txBody>
      </p:sp>
    </p:spTree>
    <p:extLst>
      <p:ext uri="{BB962C8B-B14F-4D97-AF65-F5344CB8AC3E}">
        <p14:creationId xmlns:p14="http://schemas.microsoft.com/office/powerpoint/2010/main" val="3627516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Calculating empirical formulae</a:t>
            </a:r>
          </a:p>
        </p:txBody>
      </p:sp>
      <p:sp>
        <p:nvSpPr>
          <p:cNvPr id="7171" name="Rectangle 3"/>
          <p:cNvSpPr>
            <a:spLocks noGrp="1" noChangeArrowheads="1"/>
          </p:cNvSpPr>
          <p:nvPr>
            <p:ph type="body" idx="1"/>
          </p:nvPr>
        </p:nvSpPr>
        <p:spPr>
          <a:xfrm>
            <a:off x="1981200" y="1295400"/>
            <a:ext cx="8305800" cy="5105400"/>
          </a:xfrm>
        </p:spPr>
        <p:txBody>
          <a:bodyPr/>
          <a:lstStyle/>
          <a:p>
            <a:pPr eaLnBrk="1" hangingPunct="1"/>
            <a:r>
              <a:rPr lang="en-GB" dirty="0" smtClean="0"/>
              <a:t>What is the percentage composition by mass was:</a:t>
            </a:r>
          </a:p>
          <a:p>
            <a:pPr eaLnBrk="1" hangingPunct="1"/>
            <a:r>
              <a:rPr lang="en-GB" dirty="0" smtClean="0"/>
              <a:t>74.19% Na; O: 25.81%?</a:t>
            </a:r>
          </a:p>
          <a:p>
            <a:pPr eaLnBrk="1" hangingPunct="1"/>
            <a:r>
              <a:rPr lang="en-GB" dirty="0" smtClean="0">
                <a:solidFill>
                  <a:srgbClr val="FF0000"/>
                </a:solidFill>
              </a:rPr>
              <a:t>[</a:t>
            </a:r>
            <a:r>
              <a:rPr lang="en-GB" dirty="0" err="1" smtClean="0">
                <a:solidFill>
                  <a:srgbClr val="FF0000"/>
                </a:solidFill>
              </a:rPr>
              <a:t>A</a:t>
            </a:r>
            <a:r>
              <a:rPr lang="en-GB" i="1" baseline="-25000" dirty="0" err="1" smtClean="0">
                <a:solidFill>
                  <a:srgbClr val="FF0000"/>
                </a:solidFill>
              </a:rPr>
              <a:t>r</a:t>
            </a:r>
            <a:r>
              <a:rPr lang="en-GB" dirty="0" smtClean="0">
                <a:solidFill>
                  <a:srgbClr val="FF0000"/>
                </a:solidFill>
              </a:rPr>
              <a:t> Na 23.0; O 16.0]</a:t>
            </a:r>
          </a:p>
          <a:p>
            <a:pPr eaLnBrk="1" hangingPunct="1"/>
            <a:r>
              <a:rPr lang="en-GB" dirty="0" smtClean="0"/>
              <a:t>How do we proceed?</a:t>
            </a:r>
          </a:p>
          <a:p>
            <a:pPr eaLnBrk="1" hangingPunct="1"/>
            <a:r>
              <a:rPr lang="en-GB" dirty="0" smtClean="0"/>
              <a:t>We need masses, so how would 100g of the compound be made up?</a:t>
            </a:r>
          </a:p>
          <a:p>
            <a:pPr algn="ctr" eaLnBrk="1" hangingPunct="1">
              <a:buFontTx/>
              <a:buNone/>
            </a:pPr>
            <a:r>
              <a:rPr lang="en-GB" dirty="0" smtClean="0">
                <a:solidFill>
                  <a:srgbClr val="FF0000"/>
                </a:solidFill>
              </a:rPr>
              <a:t>74.19g:25.81g  </a:t>
            </a:r>
            <a:r>
              <a:rPr lang="en-GB" dirty="0" smtClean="0"/>
              <a:t>  </a:t>
            </a:r>
          </a:p>
          <a:p>
            <a:pPr eaLnBrk="1" hangingPunct="1"/>
            <a:r>
              <a:rPr lang="en-GB" dirty="0" smtClean="0"/>
              <a:t>So a percentage by mass IS a mass ratio! Proceed as before!</a:t>
            </a:r>
          </a:p>
        </p:txBody>
      </p:sp>
    </p:spTree>
    <p:extLst>
      <p:ext uri="{BB962C8B-B14F-4D97-AF65-F5344CB8AC3E}">
        <p14:creationId xmlns:p14="http://schemas.microsoft.com/office/powerpoint/2010/main" val="1303889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Pages 56 – 57 in </a:t>
            </a:r>
            <a:r>
              <a:rPr lang="en-GB" dirty="0" err="1" smtClean="0"/>
              <a:t>cgp</a:t>
            </a:r>
            <a:r>
              <a:rPr lang="en-GB" dirty="0" smtClean="0"/>
              <a:t> revision guide printed as examples </a:t>
            </a:r>
            <a:r>
              <a:rPr lang="en-GB" smtClean="0"/>
              <a:t>for students</a:t>
            </a:r>
            <a:endParaRPr lang="en-GB"/>
          </a:p>
        </p:txBody>
      </p:sp>
    </p:spTree>
    <p:extLst>
      <p:ext uri="{BB962C8B-B14F-4D97-AF65-F5344CB8AC3E}">
        <p14:creationId xmlns:p14="http://schemas.microsoft.com/office/powerpoint/2010/main" val="2458329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dirty="0" smtClean="0"/>
              <a:t>Calculating </a:t>
            </a:r>
            <a:r>
              <a:rPr lang="en-GB" dirty="0" smtClean="0">
                <a:solidFill>
                  <a:srgbClr val="FF0000"/>
                </a:solidFill>
              </a:rPr>
              <a:t>molecular</a:t>
            </a:r>
            <a:r>
              <a:rPr lang="en-GB" dirty="0" smtClean="0"/>
              <a:t> formulae</a:t>
            </a:r>
          </a:p>
        </p:txBody>
      </p:sp>
      <p:sp>
        <p:nvSpPr>
          <p:cNvPr id="7171" name="Rectangle 3"/>
          <p:cNvSpPr>
            <a:spLocks noGrp="1" noChangeArrowheads="1"/>
          </p:cNvSpPr>
          <p:nvPr>
            <p:ph type="body" idx="1"/>
          </p:nvPr>
        </p:nvSpPr>
        <p:spPr>
          <a:xfrm>
            <a:off x="1981200" y="1295400"/>
            <a:ext cx="8305800" cy="5105400"/>
          </a:xfrm>
        </p:spPr>
        <p:txBody>
          <a:bodyPr/>
          <a:lstStyle/>
          <a:p>
            <a:pPr eaLnBrk="1" hangingPunct="1"/>
            <a:r>
              <a:rPr lang="en-GB" dirty="0" smtClean="0"/>
              <a:t>Sometimes an empirical formula-style question will actually want the molecular formula.</a:t>
            </a:r>
          </a:p>
          <a:p>
            <a:pPr eaLnBrk="1" hangingPunct="1"/>
            <a:r>
              <a:rPr lang="en-GB" dirty="0" smtClean="0"/>
              <a:t>What extra bit of information will you need?</a:t>
            </a:r>
          </a:p>
          <a:p>
            <a:pPr eaLnBrk="1" hangingPunct="1"/>
            <a:r>
              <a:rPr lang="en-GB" dirty="0" smtClean="0">
                <a:solidFill>
                  <a:srgbClr val="FF0000"/>
                </a:solidFill>
              </a:rPr>
              <a:t>The molecular mass M</a:t>
            </a:r>
            <a:r>
              <a:rPr lang="en-GB" i="1" baseline="-25000" dirty="0" smtClean="0">
                <a:solidFill>
                  <a:srgbClr val="FF0000"/>
                </a:solidFill>
              </a:rPr>
              <a:t>r</a:t>
            </a:r>
            <a:endParaRPr lang="en-GB" dirty="0" smtClean="0">
              <a:solidFill>
                <a:srgbClr val="FF0000"/>
              </a:solidFill>
            </a:endParaRPr>
          </a:p>
          <a:p>
            <a:pPr eaLnBrk="1" hangingPunct="1">
              <a:buFontTx/>
              <a:buNone/>
            </a:pPr>
            <a:endParaRPr lang="en-GB" dirty="0" smtClean="0"/>
          </a:p>
        </p:txBody>
      </p:sp>
    </p:spTree>
    <p:extLst>
      <p:ext uri="{BB962C8B-B14F-4D97-AF65-F5344CB8AC3E}">
        <p14:creationId xmlns:p14="http://schemas.microsoft.com/office/powerpoint/2010/main" val="195556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idx="4294967295"/>
          </p:nvPr>
        </p:nvSpPr>
        <p:spPr>
          <a:xfrm>
            <a:off x="606425" y="-42752"/>
            <a:ext cx="10972800" cy="1143000"/>
          </a:xfrm>
        </p:spPr>
        <p:txBody>
          <a:bodyPr/>
          <a:lstStyle/>
          <a:p>
            <a:r>
              <a:rPr lang="en-GB" dirty="0"/>
              <a:t>Calculating molecular formulae</a:t>
            </a:r>
          </a:p>
        </p:txBody>
      </p:sp>
      <p:sp>
        <p:nvSpPr>
          <p:cNvPr id="1010691" name="Text Box 3"/>
          <p:cNvSpPr txBox="1">
            <a:spLocks noChangeArrowheads="1"/>
          </p:cNvSpPr>
          <p:nvPr/>
        </p:nvSpPr>
        <p:spPr bwMode="auto">
          <a:xfrm>
            <a:off x="1047423" y="876084"/>
            <a:ext cx="1042168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a:t>The molecular formula can be found by dividing the </a:t>
            </a:r>
            <a:r>
              <a:rPr lang="en-GB" sz="2400" i="1"/>
              <a:t>M</a:t>
            </a:r>
            <a:r>
              <a:rPr lang="en-GB" sz="2400" baseline="-25000"/>
              <a:t>r</a:t>
            </a:r>
            <a:r>
              <a:rPr lang="en-GB" sz="2400"/>
              <a:t> by the relative mass of the empirical formula. </a:t>
            </a:r>
          </a:p>
        </p:txBody>
      </p:sp>
      <p:sp>
        <p:nvSpPr>
          <p:cNvPr id="1010692" name="AutoShape 4"/>
          <p:cNvSpPr>
            <a:spLocks noChangeArrowheads="1"/>
          </p:cNvSpPr>
          <p:nvPr/>
        </p:nvSpPr>
        <p:spPr bwMode="auto">
          <a:xfrm>
            <a:off x="939047" y="1660527"/>
            <a:ext cx="10640178" cy="4397542"/>
          </a:xfrm>
          <a:prstGeom prst="roundRect">
            <a:avLst>
              <a:gd name="adj" fmla="val 3500"/>
            </a:avLst>
          </a:prstGeom>
          <a:solidFill>
            <a:srgbClr val="FFD4B7"/>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2400"/>
          </a:p>
        </p:txBody>
      </p:sp>
      <p:sp>
        <p:nvSpPr>
          <p:cNvPr id="1010693" name="Text Box 5"/>
          <p:cNvSpPr txBox="1">
            <a:spLocks noChangeArrowheads="1"/>
          </p:cNvSpPr>
          <p:nvPr/>
        </p:nvSpPr>
        <p:spPr bwMode="auto">
          <a:xfrm>
            <a:off x="1061802" y="1717677"/>
            <a:ext cx="1014304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a:t>Example: What is the molecular formula of hydrogen peroxide given that its empirical formula is HO and the </a:t>
            </a:r>
            <a:r>
              <a:rPr lang="en-GB" sz="2400" b="1" i="1" dirty="0"/>
              <a:t>M</a:t>
            </a:r>
            <a:r>
              <a:rPr lang="en-GB" sz="2400" b="1" baseline="-25000" dirty="0"/>
              <a:t>r</a:t>
            </a:r>
            <a:r>
              <a:rPr lang="en-GB" sz="2400" b="1" dirty="0"/>
              <a:t> is 34?</a:t>
            </a:r>
          </a:p>
        </p:txBody>
      </p:sp>
      <p:sp>
        <p:nvSpPr>
          <p:cNvPr id="1010695" name="Text Box 7"/>
          <p:cNvSpPr txBox="1">
            <a:spLocks noChangeArrowheads="1"/>
          </p:cNvSpPr>
          <p:nvPr/>
        </p:nvSpPr>
        <p:spPr bwMode="auto">
          <a:xfrm>
            <a:off x="1586897" y="3303588"/>
            <a:ext cx="97341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a:t>empirical formula mass  =  H + O  =  1.0 + 16.0  =  17</a:t>
            </a:r>
          </a:p>
        </p:txBody>
      </p:sp>
      <p:sp>
        <p:nvSpPr>
          <p:cNvPr id="1010696" name="Text Box 8"/>
          <p:cNvSpPr txBox="1">
            <a:spLocks noChangeArrowheads="1"/>
          </p:cNvSpPr>
          <p:nvPr/>
        </p:nvSpPr>
        <p:spPr bwMode="auto">
          <a:xfrm>
            <a:off x="1239050" y="2874963"/>
            <a:ext cx="8767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a:t>1.</a:t>
            </a:r>
            <a:r>
              <a:rPr lang="en-GB" sz="2400"/>
              <a:t> Determine relative mass of empirical formula:</a:t>
            </a:r>
          </a:p>
        </p:txBody>
      </p:sp>
      <p:sp>
        <p:nvSpPr>
          <p:cNvPr id="1010702" name="Text Box 14"/>
          <p:cNvSpPr txBox="1">
            <a:spLocks noChangeArrowheads="1"/>
          </p:cNvSpPr>
          <p:nvPr/>
        </p:nvSpPr>
        <p:spPr bwMode="auto">
          <a:xfrm>
            <a:off x="1090461" y="3857625"/>
            <a:ext cx="102532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5600" indent="-355600">
              <a:spcBef>
                <a:spcPct val="0"/>
              </a:spcBef>
              <a:defRPr>
                <a:solidFill>
                  <a:schemeClr val="tx1"/>
                </a:solidFill>
                <a:latin typeface="Arial" panose="020B0604020202020204" pitchFamily="34" charset="0"/>
              </a:defRPr>
            </a:lvl1pPr>
            <a:lvl2pPr marL="53498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GB" sz="2400" b="1">
                <a:solidFill>
                  <a:srgbClr val="010066"/>
                </a:solidFill>
                <a:latin typeface="+mn-lt"/>
              </a:rPr>
              <a:t>2.</a:t>
            </a:r>
            <a:r>
              <a:rPr lang="en-GB" sz="2400">
                <a:solidFill>
                  <a:srgbClr val="010066"/>
                </a:solidFill>
                <a:latin typeface="+mn-lt"/>
              </a:rPr>
              <a:t> Divide </a:t>
            </a:r>
            <a:r>
              <a:rPr lang="en-GB" sz="2400" i="1">
                <a:solidFill>
                  <a:srgbClr val="010066"/>
                </a:solidFill>
                <a:latin typeface="+mn-lt"/>
              </a:rPr>
              <a:t>M</a:t>
            </a:r>
            <a:r>
              <a:rPr lang="en-GB" sz="2400" baseline="-25000">
                <a:solidFill>
                  <a:srgbClr val="010066"/>
                </a:solidFill>
                <a:latin typeface="+mn-lt"/>
              </a:rPr>
              <a:t>r</a:t>
            </a:r>
            <a:r>
              <a:rPr lang="en-GB" sz="2400">
                <a:solidFill>
                  <a:srgbClr val="010066"/>
                </a:solidFill>
                <a:latin typeface="+mn-lt"/>
              </a:rPr>
              <a:t> by mass of empirical formula to get a multiple:</a:t>
            </a:r>
          </a:p>
        </p:txBody>
      </p:sp>
      <p:sp>
        <p:nvSpPr>
          <p:cNvPr id="1010704" name="Text Box 16"/>
          <p:cNvSpPr txBox="1">
            <a:spLocks noChangeArrowheads="1"/>
          </p:cNvSpPr>
          <p:nvPr/>
        </p:nvSpPr>
        <p:spPr bwMode="auto">
          <a:xfrm>
            <a:off x="4507287" y="5591175"/>
            <a:ext cx="32654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400" b="1"/>
              <a:t>HO × 2  =  H</a:t>
            </a:r>
            <a:r>
              <a:rPr lang="en-GB" sz="2400" b="1" baseline="-25000"/>
              <a:t>2</a:t>
            </a:r>
            <a:r>
              <a:rPr lang="en-GB" sz="2400" b="1"/>
              <a:t>O</a:t>
            </a:r>
            <a:r>
              <a:rPr lang="en-GB" sz="2400" b="1" baseline="-25000"/>
              <a:t>2</a:t>
            </a:r>
            <a:r>
              <a:rPr lang="en-GB" sz="2400" b="1" u="sng"/>
              <a:t> </a:t>
            </a:r>
          </a:p>
        </p:txBody>
      </p:sp>
      <p:sp>
        <p:nvSpPr>
          <p:cNvPr id="1010705" name="Text Box 17"/>
          <p:cNvSpPr txBox="1">
            <a:spLocks noChangeArrowheads="1"/>
          </p:cNvSpPr>
          <p:nvPr/>
        </p:nvSpPr>
        <p:spPr bwMode="auto">
          <a:xfrm>
            <a:off x="1097280" y="5167313"/>
            <a:ext cx="101851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5600" indent="-355600">
              <a:spcBef>
                <a:spcPct val="0"/>
              </a:spcBef>
              <a:defRPr>
                <a:solidFill>
                  <a:schemeClr val="tx1"/>
                </a:solidFill>
                <a:latin typeface="Arial" panose="020B0604020202020204" pitchFamily="34" charset="0"/>
              </a:defRPr>
            </a:lvl1pPr>
            <a:lvl2pPr marL="53498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GB" sz="2400" b="1">
                <a:solidFill>
                  <a:srgbClr val="010066"/>
                </a:solidFill>
                <a:latin typeface="+mn-lt"/>
              </a:rPr>
              <a:t>3.</a:t>
            </a:r>
            <a:r>
              <a:rPr lang="en-GB" sz="2400">
                <a:solidFill>
                  <a:srgbClr val="010066"/>
                </a:solidFill>
                <a:latin typeface="+mn-lt"/>
              </a:rPr>
              <a:t> Multiply empirical formula by multiple:</a:t>
            </a:r>
          </a:p>
        </p:txBody>
      </p:sp>
      <p:grpSp>
        <p:nvGrpSpPr>
          <p:cNvPr id="1010714" name="Group 26"/>
          <p:cNvGrpSpPr>
            <a:grpSpLocks/>
          </p:cNvGrpSpPr>
          <p:nvPr/>
        </p:nvGrpSpPr>
        <p:grpSpPr bwMode="auto">
          <a:xfrm>
            <a:off x="1618780" y="4287841"/>
            <a:ext cx="9415394" cy="1145275"/>
            <a:chOff x="757" y="2701"/>
            <a:chExt cx="4697" cy="730"/>
          </a:xfrm>
        </p:grpSpPr>
        <p:sp>
          <p:nvSpPr>
            <p:cNvPr id="1010698" name="Text Box 10"/>
            <p:cNvSpPr txBox="1">
              <a:spLocks noChangeArrowheads="1"/>
            </p:cNvSpPr>
            <p:nvPr/>
          </p:nvSpPr>
          <p:spPr bwMode="auto">
            <a:xfrm>
              <a:off x="1864" y="2701"/>
              <a:ext cx="243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400" b="1"/>
                <a:t>relative molecular mass</a:t>
              </a:r>
            </a:p>
          </p:txBody>
        </p:sp>
        <p:sp>
          <p:nvSpPr>
            <p:cNvPr id="1010699" name="Text Box 11"/>
            <p:cNvSpPr txBox="1">
              <a:spLocks noChangeArrowheads="1"/>
            </p:cNvSpPr>
            <p:nvPr/>
          </p:nvSpPr>
          <p:spPr bwMode="auto">
            <a:xfrm>
              <a:off x="4570" y="2710"/>
              <a:ext cx="36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400" b="1"/>
                <a:t>34</a:t>
              </a:r>
            </a:p>
          </p:txBody>
        </p:sp>
        <p:sp>
          <p:nvSpPr>
            <p:cNvPr id="1010700" name="Text Box 12"/>
            <p:cNvSpPr txBox="1">
              <a:spLocks noChangeArrowheads="1"/>
            </p:cNvSpPr>
            <p:nvPr/>
          </p:nvSpPr>
          <p:spPr bwMode="auto">
            <a:xfrm>
              <a:off x="1821" y="2908"/>
              <a:ext cx="252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400" b="1"/>
                <a:t>mass of empirical formula</a:t>
              </a:r>
            </a:p>
          </p:txBody>
        </p:sp>
        <p:sp>
          <p:nvSpPr>
            <p:cNvPr id="1010701" name="Text Box 13"/>
            <p:cNvSpPr txBox="1">
              <a:spLocks noChangeArrowheads="1"/>
            </p:cNvSpPr>
            <p:nvPr/>
          </p:nvSpPr>
          <p:spPr bwMode="auto">
            <a:xfrm>
              <a:off x="4567" y="2900"/>
              <a:ext cx="37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400" b="1"/>
                <a:t>17</a:t>
              </a:r>
            </a:p>
          </p:txBody>
        </p:sp>
        <p:sp>
          <p:nvSpPr>
            <p:cNvPr id="1010706" name="Rectangle 18"/>
            <p:cNvSpPr>
              <a:spLocks noChangeArrowheads="1"/>
            </p:cNvSpPr>
            <p:nvPr/>
          </p:nvSpPr>
          <p:spPr bwMode="auto">
            <a:xfrm>
              <a:off x="757" y="2808"/>
              <a:ext cx="119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t>multiple  =</a:t>
              </a:r>
              <a:endParaRPr lang="en-US" sz="2400" b="1"/>
            </a:p>
          </p:txBody>
        </p:sp>
        <p:sp>
          <p:nvSpPr>
            <p:cNvPr id="1010707" name="Rectangle 19"/>
            <p:cNvSpPr>
              <a:spLocks noChangeArrowheads="1"/>
            </p:cNvSpPr>
            <p:nvPr/>
          </p:nvSpPr>
          <p:spPr bwMode="auto">
            <a:xfrm>
              <a:off x="4303" y="2776"/>
              <a:ext cx="27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t>=</a:t>
              </a:r>
              <a:endParaRPr lang="en-US" sz="2400" b="1"/>
            </a:p>
          </p:txBody>
        </p:sp>
        <p:sp>
          <p:nvSpPr>
            <p:cNvPr id="1010708" name="Rectangle 20"/>
            <p:cNvSpPr>
              <a:spLocks noChangeArrowheads="1"/>
            </p:cNvSpPr>
            <p:nvPr/>
          </p:nvSpPr>
          <p:spPr bwMode="auto">
            <a:xfrm>
              <a:off x="4943" y="2792"/>
              <a:ext cx="5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t>=  2</a:t>
              </a:r>
            </a:p>
          </p:txBody>
        </p:sp>
        <p:sp>
          <p:nvSpPr>
            <p:cNvPr id="1010709" name="Line 21"/>
            <p:cNvSpPr>
              <a:spLocks noChangeShapeType="1"/>
            </p:cNvSpPr>
            <p:nvPr/>
          </p:nvSpPr>
          <p:spPr bwMode="auto">
            <a:xfrm>
              <a:off x="1893" y="2952"/>
              <a:ext cx="2376" cy="0"/>
            </a:xfrm>
            <a:prstGeom prst="line">
              <a:avLst/>
            </a:prstGeom>
            <a:noFill/>
            <a:ln w="25400">
              <a:solidFill>
                <a:srgbClr val="01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a:p>
          </p:txBody>
        </p:sp>
        <p:sp>
          <p:nvSpPr>
            <p:cNvPr id="1010711" name="Line 23"/>
            <p:cNvSpPr>
              <a:spLocks noChangeShapeType="1"/>
            </p:cNvSpPr>
            <p:nvPr/>
          </p:nvSpPr>
          <p:spPr bwMode="auto">
            <a:xfrm>
              <a:off x="4615" y="2944"/>
              <a:ext cx="272" cy="0"/>
            </a:xfrm>
            <a:prstGeom prst="line">
              <a:avLst/>
            </a:prstGeom>
            <a:noFill/>
            <a:ln w="25400">
              <a:solidFill>
                <a:srgbClr val="01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a:p>
          </p:txBody>
        </p:sp>
      </p:grpSp>
    </p:spTree>
    <p:extLst>
      <p:ext uri="{BB962C8B-B14F-4D97-AF65-F5344CB8AC3E}">
        <p14:creationId xmlns:p14="http://schemas.microsoft.com/office/powerpoint/2010/main" val="1322219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10693"/>
                                        </p:tgtEl>
                                        <p:attrNameLst>
                                          <p:attrName>style.visibility</p:attrName>
                                        </p:attrNameLst>
                                      </p:cBhvr>
                                      <p:to>
                                        <p:strVal val="visible"/>
                                      </p:to>
                                    </p:set>
                                    <p:animEffect transition="in" filter="dissolve">
                                      <p:cBhvr>
                                        <p:cTn id="7" dur="500"/>
                                        <p:tgtEl>
                                          <p:spTgt spid="1010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0696"/>
                                        </p:tgtEl>
                                        <p:attrNameLst>
                                          <p:attrName>style.visibility</p:attrName>
                                        </p:attrNameLst>
                                      </p:cBhvr>
                                      <p:to>
                                        <p:strVal val="visible"/>
                                      </p:to>
                                    </p:set>
                                    <p:animEffect transition="in" filter="dissolve">
                                      <p:cBhvr>
                                        <p:cTn id="12" dur="500"/>
                                        <p:tgtEl>
                                          <p:spTgt spid="101069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10695"/>
                                        </p:tgtEl>
                                        <p:attrNameLst>
                                          <p:attrName>style.visibility</p:attrName>
                                        </p:attrNameLst>
                                      </p:cBhvr>
                                      <p:to>
                                        <p:strVal val="visible"/>
                                      </p:to>
                                    </p:set>
                                    <p:animEffect transition="in" filter="dissolve">
                                      <p:cBhvr>
                                        <p:cTn id="15" dur="500"/>
                                        <p:tgtEl>
                                          <p:spTgt spid="101069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10702"/>
                                        </p:tgtEl>
                                        <p:attrNameLst>
                                          <p:attrName>style.visibility</p:attrName>
                                        </p:attrNameLst>
                                      </p:cBhvr>
                                      <p:to>
                                        <p:strVal val="visible"/>
                                      </p:to>
                                    </p:set>
                                    <p:animEffect transition="in" filter="dissolve">
                                      <p:cBhvr>
                                        <p:cTn id="20" dur="500"/>
                                        <p:tgtEl>
                                          <p:spTgt spid="1010702"/>
                                        </p:tgtEl>
                                      </p:cBhvr>
                                    </p:animEffect>
                                  </p:childTnLst>
                                </p:cTn>
                              </p:par>
                              <p:par>
                                <p:cTn id="21" presetID="9" presetClass="entr" presetSubtype="0" fill="hold" nodeType="withEffect">
                                  <p:stCondLst>
                                    <p:cond delay="0"/>
                                  </p:stCondLst>
                                  <p:childTnLst>
                                    <p:set>
                                      <p:cBhvr>
                                        <p:cTn id="22" dur="1" fill="hold">
                                          <p:stCondLst>
                                            <p:cond delay="0"/>
                                          </p:stCondLst>
                                        </p:cTn>
                                        <p:tgtEl>
                                          <p:spTgt spid="1010714"/>
                                        </p:tgtEl>
                                        <p:attrNameLst>
                                          <p:attrName>style.visibility</p:attrName>
                                        </p:attrNameLst>
                                      </p:cBhvr>
                                      <p:to>
                                        <p:strVal val="visible"/>
                                      </p:to>
                                    </p:set>
                                    <p:animEffect transition="in" filter="dissolve">
                                      <p:cBhvr>
                                        <p:cTn id="23" dur="500"/>
                                        <p:tgtEl>
                                          <p:spTgt spid="10107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10705"/>
                                        </p:tgtEl>
                                        <p:attrNameLst>
                                          <p:attrName>style.visibility</p:attrName>
                                        </p:attrNameLst>
                                      </p:cBhvr>
                                      <p:to>
                                        <p:strVal val="visible"/>
                                      </p:to>
                                    </p:set>
                                    <p:animEffect transition="in" filter="dissolve">
                                      <p:cBhvr>
                                        <p:cTn id="28" dur="500"/>
                                        <p:tgtEl>
                                          <p:spTgt spid="101070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010704"/>
                                        </p:tgtEl>
                                        <p:attrNameLst>
                                          <p:attrName>style.visibility</p:attrName>
                                        </p:attrNameLst>
                                      </p:cBhvr>
                                      <p:to>
                                        <p:strVal val="visible"/>
                                      </p:to>
                                    </p:set>
                                    <p:animEffect transition="in" filter="dissolve">
                                      <p:cBhvr>
                                        <p:cTn id="31" dur="500"/>
                                        <p:tgtEl>
                                          <p:spTgt spid="1010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3" grpId="0"/>
      <p:bldP spid="1010695" grpId="0"/>
      <p:bldP spid="1010696" grpId="0"/>
      <p:bldP spid="1010702" grpId="0"/>
      <p:bldP spid="1010704" grpId="0"/>
      <p:bldP spid="101070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smtClean="0"/>
              <a:t>Calculating </a:t>
            </a:r>
            <a:r>
              <a:rPr lang="en-GB" b="1" dirty="0" smtClean="0"/>
              <a:t>molecular</a:t>
            </a:r>
            <a:r>
              <a:rPr lang="en-GB" dirty="0" smtClean="0"/>
              <a:t> formulae</a:t>
            </a:r>
          </a:p>
        </p:txBody>
      </p:sp>
      <p:sp>
        <p:nvSpPr>
          <p:cNvPr id="7171" name="Rectangle 3"/>
          <p:cNvSpPr>
            <a:spLocks noGrp="1" noChangeArrowheads="1"/>
          </p:cNvSpPr>
          <p:nvPr>
            <p:ph type="body" idx="1"/>
          </p:nvPr>
        </p:nvSpPr>
        <p:spPr>
          <a:xfrm>
            <a:off x="1981200" y="1295400"/>
            <a:ext cx="8305800" cy="5105400"/>
          </a:xfrm>
        </p:spPr>
        <p:txBody>
          <a:bodyPr/>
          <a:lstStyle/>
          <a:p>
            <a:pPr eaLnBrk="1" hangingPunct="1"/>
            <a:r>
              <a:rPr lang="en-GB" dirty="0" smtClean="0"/>
              <a:t>E.g. A compound with empirical formula </a:t>
            </a:r>
            <a:r>
              <a:rPr lang="en-GB" dirty="0" smtClean="0">
                <a:solidFill>
                  <a:srgbClr val="FF0000"/>
                </a:solidFill>
              </a:rPr>
              <a:t>CH</a:t>
            </a:r>
            <a:r>
              <a:rPr lang="en-GB" baseline="-25000" dirty="0" smtClean="0">
                <a:solidFill>
                  <a:srgbClr val="FF0000"/>
                </a:solidFill>
              </a:rPr>
              <a:t>2</a:t>
            </a:r>
            <a:r>
              <a:rPr lang="en-GB" baseline="-25000" dirty="0" smtClean="0"/>
              <a:t> </a:t>
            </a:r>
            <a:r>
              <a:rPr lang="en-GB" dirty="0" smtClean="0"/>
              <a:t>and </a:t>
            </a:r>
            <a:r>
              <a:rPr lang="en-GB" dirty="0" smtClean="0">
                <a:solidFill>
                  <a:srgbClr val="FF0000"/>
                </a:solidFill>
              </a:rPr>
              <a:t>Mr=56.0 </a:t>
            </a:r>
            <a:r>
              <a:rPr lang="en-GB" dirty="0" smtClean="0"/>
              <a:t>has what molecular formula?</a:t>
            </a:r>
          </a:p>
          <a:p>
            <a:pPr eaLnBrk="1" hangingPunct="1"/>
            <a:r>
              <a:rPr lang="en-GB" dirty="0" smtClean="0"/>
              <a:t>What do we need to find out?</a:t>
            </a:r>
          </a:p>
          <a:p>
            <a:pPr eaLnBrk="1" hangingPunct="1"/>
            <a:r>
              <a:rPr lang="en-GB" dirty="0" smtClean="0"/>
              <a:t>The empirical formula mass:</a:t>
            </a:r>
          </a:p>
          <a:p>
            <a:pPr algn="ctr" eaLnBrk="1" hangingPunct="1">
              <a:buFontTx/>
              <a:buNone/>
            </a:pPr>
            <a:r>
              <a:rPr lang="en-GB" dirty="0" smtClean="0"/>
              <a:t>12.0 + (2 x 1.0) = 14.0</a:t>
            </a:r>
          </a:p>
          <a:p>
            <a:pPr algn="ctr" eaLnBrk="1" hangingPunct="1">
              <a:buFontTx/>
              <a:buNone/>
            </a:pPr>
            <a:r>
              <a:rPr lang="en-GB" dirty="0" smtClean="0"/>
              <a:t>How many of these fit into 56.0?</a:t>
            </a:r>
          </a:p>
          <a:p>
            <a:pPr algn="ctr" eaLnBrk="1" hangingPunct="1">
              <a:buFontTx/>
              <a:buNone/>
            </a:pPr>
            <a:r>
              <a:rPr lang="en-GB" u="sng" dirty="0" smtClean="0"/>
              <a:t>56.0 </a:t>
            </a:r>
            <a:r>
              <a:rPr lang="en-GB" dirty="0" smtClean="0"/>
              <a:t>  = </a:t>
            </a:r>
            <a:r>
              <a:rPr lang="en-GB" dirty="0" smtClean="0">
                <a:solidFill>
                  <a:srgbClr val="FF0000"/>
                </a:solidFill>
              </a:rPr>
              <a:t>4</a:t>
            </a:r>
          </a:p>
          <a:p>
            <a:pPr algn="ctr" eaLnBrk="1" hangingPunct="1">
              <a:buFontTx/>
              <a:buNone/>
            </a:pPr>
            <a:r>
              <a:rPr lang="en-GB" dirty="0" smtClean="0"/>
              <a:t>14      </a:t>
            </a:r>
            <a:r>
              <a:rPr lang="en-GB" dirty="0" smtClean="0">
                <a:solidFill>
                  <a:schemeClr val="bg1"/>
                </a:solidFill>
              </a:rPr>
              <a:t>.</a:t>
            </a:r>
          </a:p>
        </p:txBody>
      </p:sp>
    </p:spTree>
    <p:extLst>
      <p:ext uri="{BB962C8B-B14F-4D97-AF65-F5344CB8AC3E}">
        <p14:creationId xmlns:p14="http://schemas.microsoft.com/office/powerpoint/2010/main" val="3971512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dirty="0" smtClean="0"/>
              <a:t>Calculating </a:t>
            </a:r>
            <a:r>
              <a:rPr lang="en-GB" dirty="0" smtClean="0">
                <a:solidFill>
                  <a:srgbClr val="FF0000"/>
                </a:solidFill>
              </a:rPr>
              <a:t>molecular </a:t>
            </a:r>
            <a:r>
              <a:rPr lang="en-GB" dirty="0" smtClean="0"/>
              <a:t>formulae</a:t>
            </a:r>
          </a:p>
        </p:txBody>
      </p:sp>
      <p:sp>
        <p:nvSpPr>
          <p:cNvPr id="7171" name="Rectangle 3"/>
          <p:cNvSpPr>
            <a:spLocks noGrp="1" noChangeArrowheads="1"/>
          </p:cNvSpPr>
          <p:nvPr>
            <p:ph type="body" idx="1"/>
          </p:nvPr>
        </p:nvSpPr>
        <p:spPr>
          <a:xfrm>
            <a:off x="1981200" y="1295400"/>
            <a:ext cx="8305800" cy="5105400"/>
          </a:xfrm>
        </p:spPr>
        <p:txBody>
          <a:bodyPr/>
          <a:lstStyle/>
          <a:p>
            <a:pPr eaLnBrk="1" hangingPunct="1"/>
            <a:r>
              <a:rPr lang="en-GB" dirty="0" smtClean="0"/>
              <a:t>If we have 4 lots of CH</a:t>
            </a:r>
            <a:r>
              <a:rPr lang="en-GB" baseline="-25000" dirty="0" smtClean="0"/>
              <a:t>2</a:t>
            </a:r>
            <a:r>
              <a:rPr lang="en-GB" dirty="0" smtClean="0"/>
              <a:t>, what is the molecular formula?</a:t>
            </a:r>
            <a:r>
              <a:rPr lang="en-GB" dirty="0" smtClean="0">
                <a:solidFill>
                  <a:srgbClr val="FFFF00"/>
                </a:solidFill>
              </a:rPr>
              <a:t> </a:t>
            </a:r>
          </a:p>
          <a:p>
            <a:pPr algn="ctr" eaLnBrk="1" hangingPunct="1">
              <a:buFontTx/>
              <a:buNone/>
            </a:pPr>
            <a:r>
              <a:rPr lang="en-GB" dirty="0" smtClean="0">
                <a:solidFill>
                  <a:srgbClr val="FF0000"/>
                </a:solidFill>
              </a:rPr>
              <a:t>C</a:t>
            </a:r>
            <a:r>
              <a:rPr lang="en-GB" baseline="-25000" dirty="0" smtClean="0">
                <a:solidFill>
                  <a:srgbClr val="FF0000"/>
                </a:solidFill>
              </a:rPr>
              <a:t>4</a:t>
            </a:r>
            <a:r>
              <a:rPr lang="en-GB" dirty="0" smtClean="0">
                <a:solidFill>
                  <a:srgbClr val="FF0000"/>
                </a:solidFill>
              </a:rPr>
              <a:t>H</a:t>
            </a:r>
            <a:r>
              <a:rPr lang="en-GB" baseline="-25000" dirty="0" smtClean="0">
                <a:solidFill>
                  <a:srgbClr val="FF0000"/>
                </a:solidFill>
              </a:rPr>
              <a:t>8</a:t>
            </a:r>
          </a:p>
          <a:p>
            <a:pPr eaLnBrk="1" hangingPunct="1"/>
            <a:endParaRPr lang="en-GB" dirty="0" smtClean="0"/>
          </a:p>
          <a:p>
            <a:pPr algn="ctr" eaLnBrk="1" hangingPunct="1">
              <a:buFontTx/>
              <a:buNone/>
            </a:pPr>
            <a:endParaRPr lang="en-GB" baseline="-25000" dirty="0" smtClean="0">
              <a:solidFill>
                <a:srgbClr val="FFFF00"/>
              </a:solidFill>
            </a:endParaRPr>
          </a:p>
          <a:p>
            <a:pPr algn="ctr" eaLnBrk="1" hangingPunct="1">
              <a:buFontTx/>
              <a:buNone/>
            </a:pPr>
            <a:endParaRPr lang="en-GB" baseline="-25000" dirty="0" smtClean="0">
              <a:solidFill>
                <a:srgbClr val="FFFF00"/>
              </a:solidFill>
            </a:endParaRPr>
          </a:p>
        </p:txBody>
      </p:sp>
    </p:spTree>
    <p:extLst>
      <p:ext uri="{BB962C8B-B14F-4D97-AF65-F5344CB8AC3E}">
        <p14:creationId xmlns:p14="http://schemas.microsoft.com/office/powerpoint/2010/main" val="737662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Molecular formulae from experimental data</a:t>
            </a:r>
          </a:p>
          <a:p>
            <a:pPr marL="0" indent="0">
              <a:buNone/>
            </a:pPr>
            <a:endParaRPr lang="en-GB" dirty="0"/>
          </a:p>
          <a:p>
            <a:pPr marL="0" indent="0">
              <a:buNone/>
            </a:pPr>
            <a:r>
              <a:rPr lang="en-GB" dirty="0" smtClean="0"/>
              <a:t>Page 57 example from revision guide</a:t>
            </a:r>
            <a:endParaRPr lang="en-GB" dirty="0"/>
          </a:p>
        </p:txBody>
      </p:sp>
    </p:spTree>
    <p:extLst>
      <p:ext uri="{BB962C8B-B14F-4D97-AF65-F5344CB8AC3E}">
        <p14:creationId xmlns:p14="http://schemas.microsoft.com/office/powerpoint/2010/main" val="1326619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774825" y="188914"/>
            <a:ext cx="8713788" cy="6480175"/>
          </a:xfrm>
        </p:spPr>
        <p:txBody>
          <a:bodyPr>
            <a:normAutofit lnSpcReduction="10000"/>
          </a:bodyPr>
          <a:lstStyle/>
          <a:p>
            <a:pPr algn="ctr">
              <a:buFont typeface="Arial" panose="020B0604020202020204" pitchFamily="34" charset="0"/>
              <a:buNone/>
            </a:pPr>
            <a:r>
              <a:rPr lang="en-GB" b="1" u="sng" dirty="0" smtClean="0">
                <a:latin typeface="Tahoma" panose="020B0604030504040204" pitchFamily="34" charset="0"/>
                <a:ea typeface="Tahoma" panose="020B0604030504040204" pitchFamily="34" charset="0"/>
                <a:cs typeface="Tahoma" panose="020B0604030504040204" pitchFamily="34" charset="0"/>
              </a:rPr>
              <a:t>Empirical And Molecular Formula</a:t>
            </a:r>
            <a:endParaRPr lang="en-GB"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r>
              <a:rPr lang="en-GB" b="1" u="sng" dirty="0">
                <a:latin typeface="Tahoma" panose="020B0604030504040204" pitchFamily="34" charset="0"/>
                <a:ea typeface="Tahoma" panose="020B0604030504040204" pitchFamily="34" charset="0"/>
                <a:cs typeface="Tahoma" panose="020B0604030504040204" pitchFamily="34" charset="0"/>
              </a:rPr>
              <a:t>Objective: </a:t>
            </a:r>
          </a:p>
          <a:p>
            <a:pPr>
              <a:buFont typeface="Arial" panose="020B0604020202020204" pitchFamily="34" charset="0"/>
              <a:buNone/>
            </a:pPr>
            <a:r>
              <a:rPr lang="en-GB" dirty="0" smtClean="0">
                <a:latin typeface="Tahoma" panose="020B0604030504040204" pitchFamily="34" charset="0"/>
                <a:ea typeface="Tahoma" panose="020B0604030504040204" pitchFamily="34" charset="0"/>
                <a:cs typeface="Tahoma" panose="020B0604030504040204" pitchFamily="34" charset="0"/>
              </a:rPr>
              <a:t>To know how to find empirical and molecular formula</a:t>
            </a:r>
            <a:endParaRPr lang="en-GB"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endParaRPr lang="en-GB"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r>
              <a:rPr lang="en-GB" b="1" u="sng" dirty="0">
                <a:latin typeface="Tahoma" panose="020B0604030504040204" pitchFamily="34" charset="0"/>
                <a:ea typeface="Tahoma" panose="020B0604030504040204" pitchFamily="34" charset="0"/>
                <a:cs typeface="Tahoma" panose="020B0604030504040204" pitchFamily="34" charset="0"/>
              </a:rPr>
              <a:t>Outcomes:</a:t>
            </a:r>
          </a:p>
          <a:p>
            <a:r>
              <a:rPr lang="en-GB" dirty="0">
                <a:latin typeface="Tahoma" panose="020B0604030504040204" pitchFamily="34" charset="0"/>
                <a:ea typeface="Tahoma" panose="020B0604030504040204" pitchFamily="34" charset="0"/>
                <a:cs typeface="Tahoma" panose="020B0604030504040204" pitchFamily="34" charset="0"/>
              </a:rPr>
              <a:t>know what is meant by the terms ‘empirical formula’ and ‘molecular formula’</a:t>
            </a:r>
          </a:p>
          <a:p>
            <a:r>
              <a:rPr lang="en-GB" dirty="0" smtClean="0">
                <a:latin typeface="Tahoma" panose="020B0604030504040204" pitchFamily="34" charset="0"/>
                <a:ea typeface="Tahoma" panose="020B0604030504040204" pitchFamily="34" charset="0"/>
                <a:cs typeface="Tahoma" panose="020B0604030504040204" pitchFamily="34" charset="0"/>
              </a:rPr>
              <a:t> </a:t>
            </a:r>
            <a:r>
              <a:rPr lang="en-GB" dirty="0">
                <a:latin typeface="Tahoma" panose="020B0604030504040204" pitchFamily="34" charset="0"/>
                <a:ea typeface="Tahoma" panose="020B0604030504040204" pitchFamily="34" charset="0"/>
                <a:cs typeface="Tahoma" panose="020B0604030504040204" pitchFamily="34" charset="0"/>
              </a:rPr>
              <a:t>be able to use experimental data to </a:t>
            </a:r>
            <a:r>
              <a:rPr lang="en-GB" dirty="0" smtClean="0">
                <a:latin typeface="Tahoma" panose="020B0604030504040204" pitchFamily="34" charset="0"/>
                <a:ea typeface="Tahoma" panose="020B0604030504040204" pitchFamily="34" charset="0"/>
                <a:cs typeface="Tahoma" panose="020B0604030504040204" pitchFamily="34" charset="0"/>
              </a:rPr>
              <a:t>calculate empirical formulae</a:t>
            </a:r>
            <a:br>
              <a:rPr lang="en-GB" dirty="0" smtClean="0">
                <a:latin typeface="Tahoma" panose="020B0604030504040204" pitchFamily="34" charset="0"/>
                <a:ea typeface="Tahoma" panose="020B0604030504040204" pitchFamily="34" charset="0"/>
                <a:cs typeface="Tahoma" panose="020B0604030504040204" pitchFamily="34" charset="0"/>
              </a:rPr>
            </a:br>
            <a:r>
              <a:rPr lang="en-GB" i="1" dirty="0" smtClean="0">
                <a:latin typeface="Tahoma" panose="020B0604030504040204" pitchFamily="34" charset="0"/>
                <a:ea typeface="Tahoma" panose="020B0604030504040204" pitchFamily="34" charset="0"/>
                <a:cs typeface="Tahoma" panose="020B0604030504040204" pitchFamily="34" charset="0"/>
              </a:rPr>
              <a:t>Calculations </a:t>
            </a:r>
            <a:r>
              <a:rPr lang="en-GB" i="1" dirty="0">
                <a:latin typeface="Tahoma" panose="020B0604030504040204" pitchFamily="34" charset="0"/>
                <a:ea typeface="Tahoma" panose="020B0604030504040204" pitchFamily="34" charset="0"/>
                <a:cs typeface="Tahoma" panose="020B0604030504040204" pitchFamily="34" charset="0"/>
              </a:rPr>
              <a:t>of empirical formula may involve </a:t>
            </a:r>
            <a:r>
              <a:rPr lang="en-GB" i="1" dirty="0" smtClean="0">
                <a:latin typeface="Tahoma" panose="020B0604030504040204" pitchFamily="34" charset="0"/>
                <a:ea typeface="Tahoma" panose="020B0604030504040204" pitchFamily="34" charset="0"/>
                <a:cs typeface="Tahoma" panose="020B0604030504040204" pitchFamily="34" charset="0"/>
              </a:rPr>
              <a:t>composition </a:t>
            </a:r>
            <a:r>
              <a:rPr lang="en-GB" i="1" dirty="0">
                <a:latin typeface="Tahoma" panose="020B0604030504040204" pitchFamily="34" charset="0"/>
                <a:ea typeface="Tahoma" panose="020B0604030504040204" pitchFamily="34" charset="0"/>
                <a:cs typeface="Tahoma" panose="020B0604030504040204" pitchFamily="34" charset="0"/>
              </a:rPr>
              <a:t>by mass or </a:t>
            </a:r>
            <a:r>
              <a:rPr lang="en-GB" i="1" dirty="0" smtClean="0">
                <a:latin typeface="Tahoma" panose="020B0604030504040204" pitchFamily="34" charset="0"/>
                <a:ea typeface="Tahoma" panose="020B0604030504040204" pitchFamily="34" charset="0"/>
                <a:cs typeface="Tahoma" panose="020B0604030504040204" pitchFamily="34" charset="0"/>
              </a:rPr>
              <a:t>percentage composition </a:t>
            </a:r>
            <a:r>
              <a:rPr lang="en-GB" i="1" dirty="0">
                <a:latin typeface="Tahoma" panose="020B0604030504040204" pitchFamily="34" charset="0"/>
                <a:ea typeface="Tahoma" panose="020B0604030504040204" pitchFamily="34" charset="0"/>
                <a:cs typeface="Tahoma" panose="020B0604030504040204" pitchFamily="34" charset="0"/>
              </a:rPr>
              <a:t>by mass data</a:t>
            </a:r>
            <a:r>
              <a:rPr lang="en-GB" dirty="0">
                <a:latin typeface="Tahoma" panose="020B0604030504040204" pitchFamily="34" charset="0"/>
                <a:ea typeface="Tahoma" panose="020B0604030504040204" pitchFamily="34" charset="0"/>
                <a:cs typeface="Tahoma" panose="020B0604030504040204" pitchFamily="34" charset="0"/>
              </a:rPr>
              <a:t>.</a:t>
            </a:r>
            <a:endParaRPr lang="en-GB"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521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774825" y="188914"/>
            <a:ext cx="8713788" cy="6480175"/>
          </a:xfrm>
        </p:spPr>
        <p:txBody>
          <a:bodyPr>
            <a:normAutofit/>
          </a:bodyPr>
          <a:lstStyle/>
          <a:p>
            <a:pPr algn="ctr">
              <a:buFont typeface="Arial" panose="020B0604020202020204" pitchFamily="34" charset="0"/>
              <a:buNone/>
            </a:pPr>
            <a:r>
              <a:rPr lang="en-GB" b="1" u="sng" dirty="0" smtClean="0">
                <a:latin typeface="Tahoma" panose="020B0604030504040204" pitchFamily="34" charset="0"/>
                <a:ea typeface="Tahoma" panose="020B0604030504040204" pitchFamily="34" charset="0"/>
                <a:cs typeface="Tahoma" panose="020B0604030504040204" pitchFamily="34" charset="0"/>
              </a:rPr>
              <a:t>Empirical And Molecular Formula</a:t>
            </a:r>
            <a:endParaRPr lang="en-GB"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r>
              <a:rPr lang="en-GB" b="1" u="sng" dirty="0">
                <a:latin typeface="Tahoma" panose="020B0604030504040204" pitchFamily="34" charset="0"/>
                <a:ea typeface="Tahoma" panose="020B0604030504040204" pitchFamily="34" charset="0"/>
                <a:cs typeface="Tahoma" panose="020B0604030504040204" pitchFamily="34" charset="0"/>
              </a:rPr>
              <a:t>Objective: </a:t>
            </a:r>
          </a:p>
          <a:p>
            <a:pPr>
              <a:buFont typeface="Arial" panose="020B0604020202020204" pitchFamily="34" charset="0"/>
              <a:buNone/>
            </a:pPr>
            <a:r>
              <a:rPr lang="en-GB" dirty="0" smtClean="0">
                <a:latin typeface="Tahoma" panose="020B0604030504040204" pitchFamily="34" charset="0"/>
                <a:ea typeface="Tahoma" panose="020B0604030504040204" pitchFamily="34" charset="0"/>
                <a:cs typeface="Tahoma" panose="020B0604030504040204" pitchFamily="34" charset="0"/>
              </a:rPr>
              <a:t>To know how to find empirical and molecular formula</a:t>
            </a:r>
            <a:endParaRPr lang="en-GB"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endParaRPr lang="en-GB"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None/>
            </a:pPr>
            <a:r>
              <a:rPr lang="en-GB" b="1" u="sng" dirty="0">
                <a:latin typeface="Tahoma" panose="020B0604030504040204" pitchFamily="34" charset="0"/>
                <a:ea typeface="Tahoma" panose="020B0604030504040204" pitchFamily="34" charset="0"/>
                <a:cs typeface="Tahoma" panose="020B0604030504040204" pitchFamily="34" charset="0"/>
              </a:rPr>
              <a:t>Outcomes:</a:t>
            </a:r>
          </a:p>
          <a:p>
            <a:r>
              <a:rPr lang="en-GB" dirty="0">
                <a:latin typeface="Tahoma" panose="020B0604030504040204" pitchFamily="34" charset="0"/>
                <a:ea typeface="Tahoma" panose="020B0604030504040204" pitchFamily="34" charset="0"/>
                <a:cs typeface="Tahoma" panose="020B0604030504040204" pitchFamily="34" charset="0"/>
              </a:rPr>
              <a:t>know what is meant by the terms ‘empirical formula’ and ‘molecular formula’</a:t>
            </a:r>
          </a:p>
          <a:p>
            <a:r>
              <a:rPr lang="en-GB" dirty="0" smtClean="0">
                <a:latin typeface="Tahoma" panose="020B0604030504040204" pitchFamily="34" charset="0"/>
                <a:ea typeface="Tahoma" panose="020B0604030504040204" pitchFamily="34" charset="0"/>
                <a:cs typeface="Tahoma" panose="020B0604030504040204" pitchFamily="34" charset="0"/>
              </a:rPr>
              <a:t> </a:t>
            </a:r>
            <a:r>
              <a:rPr lang="en-GB" dirty="0">
                <a:latin typeface="Tahoma" panose="020B0604030504040204" pitchFamily="34" charset="0"/>
                <a:ea typeface="Tahoma" panose="020B0604030504040204" pitchFamily="34" charset="0"/>
                <a:cs typeface="Tahoma" panose="020B0604030504040204" pitchFamily="34" charset="0"/>
              </a:rPr>
              <a:t>be able to use experimental data to </a:t>
            </a:r>
            <a:r>
              <a:rPr lang="en-GB" dirty="0" smtClean="0">
                <a:latin typeface="Tahoma" panose="020B0604030504040204" pitchFamily="34" charset="0"/>
                <a:ea typeface="Tahoma" panose="020B0604030504040204" pitchFamily="34" charset="0"/>
                <a:cs typeface="Tahoma" panose="020B0604030504040204" pitchFamily="34" charset="0"/>
              </a:rPr>
              <a:t>calculate empirical formulae</a:t>
            </a:r>
            <a:br>
              <a:rPr lang="en-GB" dirty="0" smtClean="0">
                <a:latin typeface="Tahoma" panose="020B0604030504040204" pitchFamily="34" charset="0"/>
                <a:ea typeface="Tahoma" panose="020B0604030504040204" pitchFamily="34" charset="0"/>
                <a:cs typeface="Tahoma" panose="020B0604030504040204" pitchFamily="34" charset="0"/>
              </a:rPr>
            </a:br>
            <a:r>
              <a:rPr lang="en-GB" i="1" dirty="0" smtClean="0">
                <a:latin typeface="Tahoma" panose="020B0604030504040204" pitchFamily="34" charset="0"/>
                <a:ea typeface="Tahoma" panose="020B0604030504040204" pitchFamily="34" charset="0"/>
                <a:cs typeface="Tahoma" panose="020B0604030504040204" pitchFamily="34" charset="0"/>
              </a:rPr>
              <a:t>Calculations </a:t>
            </a:r>
            <a:r>
              <a:rPr lang="en-GB" i="1" dirty="0">
                <a:latin typeface="Tahoma" panose="020B0604030504040204" pitchFamily="34" charset="0"/>
                <a:ea typeface="Tahoma" panose="020B0604030504040204" pitchFamily="34" charset="0"/>
                <a:cs typeface="Tahoma" panose="020B0604030504040204" pitchFamily="34" charset="0"/>
              </a:rPr>
              <a:t>of empirical formula may involve </a:t>
            </a:r>
            <a:r>
              <a:rPr lang="en-GB" i="1" dirty="0" smtClean="0">
                <a:latin typeface="Tahoma" panose="020B0604030504040204" pitchFamily="34" charset="0"/>
                <a:ea typeface="Tahoma" panose="020B0604030504040204" pitchFamily="34" charset="0"/>
                <a:cs typeface="Tahoma" panose="020B0604030504040204" pitchFamily="34" charset="0"/>
              </a:rPr>
              <a:t>composition </a:t>
            </a:r>
            <a:r>
              <a:rPr lang="en-GB" i="1" dirty="0">
                <a:latin typeface="Tahoma" panose="020B0604030504040204" pitchFamily="34" charset="0"/>
                <a:ea typeface="Tahoma" panose="020B0604030504040204" pitchFamily="34" charset="0"/>
                <a:cs typeface="Tahoma" panose="020B0604030504040204" pitchFamily="34" charset="0"/>
              </a:rPr>
              <a:t>by mass or </a:t>
            </a:r>
            <a:r>
              <a:rPr lang="en-GB" i="1" dirty="0" smtClean="0">
                <a:latin typeface="Tahoma" panose="020B0604030504040204" pitchFamily="34" charset="0"/>
                <a:ea typeface="Tahoma" panose="020B0604030504040204" pitchFamily="34" charset="0"/>
                <a:cs typeface="Tahoma" panose="020B0604030504040204" pitchFamily="34" charset="0"/>
              </a:rPr>
              <a:t>percentage composition </a:t>
            </a:r>
            <a:r>
              <a:rPr lang="en-GB" i="1" dirty="0">
                <a:latin typeface="Tahoma" panose="020B0604030504040204" pitchFamily="34" charset="0"/>
                <a:ea typeface="Tahoma" panose="020B0604030504040204" pitchFamily="34" charset="0"/>
                <a:cs typeface="Tahoma" panose="020B0604030504040204" pitchFamily="34" charset="0"/>
              </a:rPr>
              <a:t>by mass data</a:t>
            </a:r>
            <a:r>
              <a:rPr lang="en-GB" dirty="0">
                <a:latin typeface="Tahoma" panose="020B0604030504040204" pitchFamily="34" charset="0"/>
                <a:ea typeface="Tahoma" panose="020B0604030504040204" pitchFamily="34" charset="0"/>
                <a:cs typeface="Tahoma" panose="020B0604030504040204" pitchFamily="34" charset="0"/>
              </a:rPr>
              <a:t>.</a:t>
            </a:r>
            <a:endParaRPr lang="en-GB"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9674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703389" y="333375"/>
            <a:ext cx="8713787" cy="5792788"/>
          </a:xfrm>
        </p:spPr>
        <p:txBody>
          <a:bodyPr/>
          <a:lstStyle/>
          <a:p>
            <a:pPr algn="ctr" eaLnBrk="1" hangingPunct="1">
              <a:buFont typeface="Arial" panose="020B0604020202020204" pitchFamily="34" charset="0"/>
              <a:buNone/>
            </a:pPr>
            <a:r>
              <a:rPr lang="en-GB" b="1" u="sng" smtClean="0"/>
              <a:t>Chemical Reactions And Mass</a:t>
            </a:r>
          </a:p>
          <a:p>
            <a:pPr eaLnBrk="1" hangingPunct="1"/>
            <a:r>
              <a:rPr lang="en-GB" smtClean="0"/>
              <a:t>The formula for ammonia is NH</a:t>
            </a:r>
            <a:r>
              <a:rPr lang="en-GB" baseline="-25000" smtClean="0"/>
              <a:t>3</a:t>
            </a:r>
          </a:p>
          <a:p>
            <a:pPr eaLnBrk="1" hangingPunct="1"/>
            <a:r>
              <a:rPr lang="en-GB" smtClean="0"/>
              <a:t>What elements does it contain?</a:t>
            </a:r>
          </a:p>
          <a:p>
            <a:pPr eaLnBrk="1" hangingPunct="1"/>
            <a:r>
              <a:rPr lang="en-GB" smtClean="0"/>
              <a:t>Hydrogen ( x 3) and nitrogen</a:t>
            </a:r>
          </a:p>
          <a:p>
            <a:pPr algn="ctr" eaLnBrk="1" hangingPunct="1">
              <a:buFont typeface="Arial" panose="020B0604020202020204" pitchFamily="34" charset="0"/>
              <a:buNone/>
            </a:pPr>
            <a:r>
              <a:rPr lang="en-GB" smtClean="0"/>
              <a:t>Nitrogen + Hydrogen </a:t>
            </a:r>
            <a:r>
              <a:rPr lang="en-GB" smtClean="0">
                <a:sym typeface="Wingdings" panose="05000000000000000000" pitchFamily="2" charset="2"/>
              </a:rPr>
              <a:t> Ammonia</a:t>
            </a:r>
          </a:p>
          <a:p>
            <a:pPr eaLnBrk="1" hangingPunct="1">
              <a:buFont typeface="Arial" panose="020B0604020202020204" pitchFamily="34" charset="0"/>
              <a:buNone/>
            </a:pPr>
            <a:r>
              <a:rPr lang="en-GB" smtClean="0">
                <a:sym typeface="Wingdings" panose="05000000000000000000" pitchFamily="2" charset="2"/>
              </a:rPr>
              <a:t>               N</a:t>
            </a:r>
            <a:r>
              <a:rPr lang="en-GB" baseline="-25000" smtClean="0">
                <a:sym typeface="Wingdings" panose="05000000000000000000" pitchFamily="2" charset="2"/>
              </a:rPr>
              <a:t>2</a:t>
            </a:r>
            <a:r>
              <a:rPr lang="en-GB" smtClean="0">
                <a:sym typeface="Wingdings" panose="05000000000000000000" pitchFamily="2" charset="2"/>
              </a:rPr>
              <a:t>    +     2 H</a:t>
            </a:r>
            <a:r>
              <a:rPr lang="en-GB" baseline="-25000" smtClean="0">
                <a:sym typeface="Wingdings" panose="05000000000000000000" pitchFamily="2" charset="2"/>
              </a:rPr>
              <a:t>2</a:t>
            </a:r>
            <a:r>
              <a:rPr lang="en-GB" smtClean="0">
                <a:sym typeface="Wingdings" panose="05000000000000000000" pitchFamily="2" charset="2"/>
              </a:rPr>
              <a:t>        2 NH</a:t>
            </a:r>
            <a:r>
              <a:rPr lang="en-GB" baseline="-25000" smtClean="0">
                <a:sym typeface="Wingdings" panose="05000000000000000000" pitchFamily="2" charset="2"/>
              </a:rPr>
              <a:t>3</a:t>
            </a:r>
          </a:p>
          <a:p>
            <a:pPr eaLnBrk="1" hangingPunct="1">
              <a:buFont typeface="Arial" panose="020B0604020202020204" pitchFamily="34" charset="0"/>
              <a:buNone/>
            </a:pPr>
            <a:r>
              <a:rPr lang="en-GB" smtClean="0">
                <a:sym typeface="Wingdings" panose="05000000000000000000" pitchFamily="2" charset="2"/>
              </a:rPr>
              <a:t>              14 kg +     3 kg        ?</a:t>
            </a:r>
            <a:endParaRPr lang="en-GB" smtClean="0"/>
          </a:p>
        </p:txBody>
      </p:sp>
      <p:sp>
        <p:nvSpPr>
          <p:cNvPr id="3" name="TextBox 2"/>
          <p:cNvSpPr txBox="1">
            <a:spLocks noChangeArrowheads="1"/>
          </p:cNvSpPr>
          <p:nvPr/>
        </p:nvSpPr>
        <p:spPr bwMode="auto">
          <a:xfrm>
            <a:off x="7608888" y="3933825"/>
            <a:ext cx="12954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3200" b="1" u="sng">
                <a:solidFill>
                  <a:srgbClr val="FF0000"/>
                </a:solidFill>
              </a:rPr>
              <a:t>17 kg</a:t>
            </a:r>
          </a:p>
        </p:txBody>
      </p:sp>
      <p:sp>
        <p:nvSpPr>
          <p:cNvPr id="4" name="TextBox 3"/>
          <p:cNvSpPr txBox="1">
            <a:spLocks noChangeArrowheads="1"/>
          </p:cNvSpPr>
          <p:nvPr/>
        </p:nvSpPr>
        <p:spPr bwMode="auto">
          <a:xfrm>
            <a:off x="4440238" y="5013325"/>
            <a:ext cx="403225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3200">
                <a:solidFill>
                  <a:srgbClr val="FF0000"/>
                </a:solidFill>
              </a:rPr>
              <a:t>14 + 3 = 17 kg</a:t>
            </a:r>
          </a:p>
        </p:txBody>
      </p:sp>
    </p:spTree>
    <p:extLst>
      <p:ext uri="{BB962C8B-B14F-4D97-AF65-F5344CB8AC3E}">
        <p14:creationId xmlns:p14="http://schemas.microsoft.com/office/powerpoint/2010/main" val="3945822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 calcmode="lin" valueType="num">
                                      <p:cBhvr additive="base">
                                        <p:cTn id="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4" end="4"/>
                                            </p:txEl>
                                          </p:spTgt>
                                        </p:tgtEl>
                                        <p:attrNameLst>
                                          <p:attrName>style.visibility</p:attrName>
                                        </p:attrNameLst>
                                      </p:cBhvr>
                                      <p:to>
                                        <p:strVal val="visible"/>
                                      </p:to>
                                    </p:set>
                                    <p:anim calcmode="lin" valueType="num">
                                      <p:cBhvr additive="base">
                                        <p:cTn id="1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1">
                                            <p:txEl>
                                              <p:pRg st="5" end="5"/>
                                            </p:txEl>
                                          </p:spTgt>
                                        </p:tgtEl>
                                        <p:attrNameLst>
                                          <p:attrName>style.visibility</p:attrName>
                                        </p:attrNameLst>
                                      </p:cBhvr>
                                      <p:to>
                                        <p:strVal val="visible"/>
                                      </p:to>
                                    </p:set>
                                    <p:anim calcmode="lin" valueType="num">
                                      <p:cBhvr additive="base">
                                        <p:cTn id="15"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anim calcmode="lin" valueType="num">
                                      <p:cBhvr additive="base">
                                        <p:cTn id="19"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amond(in)">
                                      <p:cBhvr>
                                        <p:cTn id="25" dur="2000"/>
                                        <p:tgtEl>
                                          <p:spTgt spid="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diamond(in)">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703389" y="333375"/>
            <a:ext cx="8713787" cy="5792788"/>
          </a:xfrm>
        </p:spPr>
        <p:txBody>
          <a:bodyPr/>
          <a:lstStyle/>
          <a:p>
            <a:pPr algn="ctr" eaLnBrk="1" hangingPunct="1">
              <a:buFont typeface="Arial" panose="020B0604020202020204" pitchFamily="34" charset="0"/>
              <a:buNone/>
            </a:pPr>
            <a:r>
              <a:rPr lang="en-GB" b="1" u="sng" smtClean="0"/>
              <a:t>Chemical Reactions And Mass</a:t>
            </a:r>
          </a:p>
          <a:p>
            <a:pPr eaLnBrk="1" hangingPunct="1"/>
            <a:r>
              <a:rPr lang="en-GB" smtClean="0"/>
              <a:t>The formula for ammonia is NH</a:t>
            </a:r>
            <a:r>
              <a:rPr lang="en-GB" baseline="-25000" smtClean="0"/>
              <a:t>3</a:t>
            </a:r>
          </a:p>
          <a:p>
            <a:pPr algn="ctr" eaLnBrk="1" hangingPunct="1">
              <a:buFont typeface="Arial" panose="020B0604020202020204" pitchFamily="34" charset="0"/>
              <a:buNone/>
            </a:pPr>
            <a:r>
              <a:rPr lang="en-GB" smtClean="0"/>
              <a:t>Nitrogen + Hydrogen </a:t>
            </a:r>
            <a:r>
              <a:rPr lang="en-GB" smtClean="0">
                <a:sym typeface="Wingdings" panose="05000000000000000000" pitchFamily="2" charset="2"/>
              </a:rPr>
              <a:t> Ammonia</a:t>
            </a:r>
          </a:p>
          <a:p>
            <a:pPr eaLnBrk="1" hangingPunct="1">
              <a:buFont typeface="Arial" panose="020B0604020202020204" pitchFamily="34" charset="0"/>
              <a:buNone/>
            </a:pPr>
            <a:r>
              <a:rPr lang="en-GB" smtClean="0">
                <a:sym typeface="Wingdings" panose="05000000000000000000" pitchFamily="2" charset="2"/>
              </a:rPr>
              <a:t>               N</a:t>
            </a:r>
            <a:r>
              <a:rPr lang="en-GB" baseline="-25000" smtClean="0">
                <a:sym typeface="Wingdings" panose="05000000000000000000" pitchFamily="2" charset="2"/>
              </a:rPr>
              <a:t>2</a:t>
            </a:r>
            <a:r>
              <a:rPr lang="en-GB" smtClean="0">
                <a:sym typeface="Wingdings" panose="05000000000000000000" pitchFamily="2" charset="2"/>
              </a:rPr>
              <a:t>    +     2 H</a:t>
            </a:r>
            <a:r>
              <a:rPr lang="en-GB" baseline="-25000" smtClean="0">
                <a:sym typeface="Wingdings" panose="05000000000000000000" pitchFamily="2" charset="2"/>
              </a:rPr>
              <a:t>2</a:t>
            </a:r>
            <a:r>
              <a:rPr lang="en-GB" smtClean="0">
                <a:sym typeface="Wingdings" panose="05000000000000000000" pitchFamily="2" charset="2"/>
              </a:rPr>
              <a:t>        2 NH</a:t>
            </a:r>
            <a:r>
              <a:rPr lang="en-GB" baseline="-25000" smtClean="0">
                <a:sym typeface="Wingdings" panose="05000000000000000000" pitchFamily="2" charset="2"/>
              </a:rPr>
              <a:t>3</a:t>
            </a:r>
          </a:p>
          <a:p>
            <a:pPr eaLnBrk="1" hangingPunct="1"/>
            <a:r>
              <a:rPr lang="en-GB" smtClean="0"/>
              <a:t>34 g of ammonia contains 28 g of nitrogen.</a:t>
            </a:r>
          </a:p>
          <a:p>
            <a:pPr eaLnBrk="1" hangingPunct="1"/>
            <a:r>
              <a:rPr lang="en-GB" smtClean="0"/>
              <a:t>What mass of hydrogen is this amount of ammonia?</a:t>
            </a:r>
          </a:p>
          <a:p>
            <a:pPr eaLnBrk="1" hangingPunct="1"/>
            <a:endParaRPr lang="en-GB" smtClean="0"/>
          </a:p>
        </p:txBody>
      </p:sp>
      <p:sp>
        <p:nvSpPr>
          <p:cNvPr id="4" name="TextBox 3"/>
          <p:cNvSpPr txBox="1">
            <a:spLocks noChangeArrowheads="1"/>
          </p:cNvSpPr>
          <p:nvPr/>
        </p:nvSpPr>
        <p:spPr bwMode="auto">
          <a:xfrm>
            <a:off x="1847850" y="4437064"/>
            <a:ext cx="8496300" cy="1570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3200">
                <a:solidFill>
                  <a:srgbClr val="FF0000"/>
                </a:solidFill>
              </a:rPr>
              <a:t>34 g – 28 g = </a:t>
            </a:r>
            <a:r>
              <a:rPr lang="en-GB" sz="3200" b="1" u="sng">
                <a:solidFill>
                  <a:srgbClr val="FF0000"/>
                </a:solidFill>
              </a:rPr>
              <a:t>6 g</a:t>
            </a:r>
          </a:p>
          <a:p>
            <a:pPr eaLnBrk="1" fontAlgn="base" hangingPunct="1">
              <a:spcBef>
                <a:spcPct val="0"/>
              </a:spcBef>
              <a:spcAft>
                <a:spcPct val="0"/>
              </a:spcAft>
            </a:pPr>
            <a:endParaRPr lang="en-GB" sz="3200" b="1" u="sng">
              <a:solidFill>
                <a:srgbClr val="FF0000"/>
              </a:solidFill>
            </a:endParaRPr>
          </a:p>
          <a:p>
            <a:pPr eaLnBrk="1" fontAlgn="base" hangingPunct="1">
              <a:spcBef>
                <a:spcPct val="0"/>
              </a:spcBef>
              <a:spcAft>
                <a:spcPct val="0"/>
              </a:spcAft>
            </a:pPr>
            <a:r>
              <a:rPr lang="en-GB" sz="3200">
                <a:solidFill>
                  <a:srgbClr val="FF0000"/>
                </a:solidFill>
              </a:rPr>
              <a:t>There are </a:t>
            </a:r>
            <a:r>
              <a:rPr lang="en-GB" sz="3200" b="1" u="sng">
                <a:solidFill>
                  <a:srgbClr val="FF0000"/>
                </a:solidFill>
              </a:rPr>
              <a:t>6 g</a:t>
            </a:r>
            <a:r>
              <a:rPr lang="en-GB" sz="3200">
                <a:solidFill>
                  <a:srgbClr val="FF0000"/>
                </a:solidFill>
              </a:rPr>
              <a:t> of hydrogen in 34 g of ammonia</a:t>
            </a:r>
          </a:p>
        </p:txBody>
      </p:sp>
    </p:spTree>
    <p:extLst>
      <p:ext uri="{BB962C8B-B14F-4D97-AF65-F5344CB8AC3E}">
        <p14:creationId xmlns:p14="http://schemas.microsoft.com/office/powerpoint/2010/main" val="10520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anim calcmode="lin" valueType="num">
                                      <p:cBhvr additive="base">
                                        <p:cTn id="1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anim calcmode="lin" valueType="num">
                                      <p:cBhvr additive="base">
                                        <p:cTn id="1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amond(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825" y="0"/>
            <a:ext cx="8713788" cy="6669088"/>
          </a:xfrm>
        </p:spPr>
        <p:txBody>
          <a:bodyPr/>
          <a:lstStyle/>
          <a:p>
            <a:pPr algn="ctr">
              <a:buFont typeface="Arial" charset="0"/>
              <a:buNone/>
              <a:defRPr/>
            </a:pPr>
            <a:r>
              <a:rPr lang="en-GB" sz="2600" b="1" u="sng" dirty="0"/>
              <a:t>Formula and mass questions</a:t>
            </a:r>
          </a:p>
          <a:p>
            <a:pPr>
              <a:buFont typeface="Arial" charset="0"/>
              <a:buNone/>
              <a:defRPr/>
            </a:pPr>
            <a:r>
              <a:rPr lang="en-GB" sz="2600" dirty="0"/>
              <a:t>You will need a periodic table to answer these questions.</a:t>
            </a:r>
          </a:p>
          <a:p>
            <a:pPr>
              <a:buFont typeface="Arial" charset="0"/>
              <a:buNone/>
              <a:defRPr/>
            </a:pPr>
            <a:r>
              <a:rPr lang="en-GB" sz="2600" dirty="0"/>
              <a:t>How much:</a:t>
            </a:r>
          </a:p>
          <a:p>
            <a:pPr marL="514350" indent="-514350">
              <a:buFont typeface="+mj-lt"/>
              <a:buAutoNum type="arabicPeriod"/>
              <a:defRPr/>
            </a:pPr>
            <a:r>
              <a:rPr lang="en-GB" sz="2600" dirty="0"/>
              <a:t>magnesium chloride forms when 12 g of magnesium reacts with 35.5 g of chlorine?</a:t>
            </a:r>
          </a:p>
          <a:p>
            <a:pPr marL="514350" indent="-514350">
              <a:buFont typeface="+mj-lt"/>
              <a:buAutoNum type="arabicPeriod"/>
              <a:defRPr/>
            </a:pPr>
            <a:r>
              <a:rPr lang="en-GB" sz="2600" dirty="0"/>
              <a:t>copper oxide forms when 16 g of copper reacts with 4 g of oxygen?</a:t>
            </a:r>
          </a:p>
          <a:p>
            <a:pPr marL="514350" indent="-514350">
              <a:buFont typeface="+mj-lt"/>
              <a:buAutoNum type="arabicPeriod"/>
              <a:defRPr/>
            </a:pPr>
            <a:r>
              <a:rPr lang="en-GB" sz="2600" dirty="0"/>
              <a:t>chlorine is needed if 23 g of sodium makes 58.5 g of sodium chloride?</a:t>
            </a:r>
          </a:p>
          <a:p>
            <a:pPr marL="514350" indent="-514350">
              <a:buFont typeface="+mj-lt"/>
              <a:buAutoNum type="arabicPeriod"/>
              <a:defRPr/>
            </a:pPr>
            <a:r>
              <a:rPr lang="en-GB" sz="2600" dirty="0"/>
              <a:t>oxygen is needed if 20 g of hydrogen makes 180 g of water?</a:t>
            </a:r>
          </a:p>
          <a:p>
            <a:pPr marL="514350" indent="-514350">
              <a:buFont typeface="+mj-lt"/>
              <a:buAutoNum type="arabicPeriod"/>
              <a:defRPr/>
            </a:pPr>
            <a:r>
              <a:rPr lang="en-GB" sz="2600" dirty="0"/>
              <a:t>carbon is needed if 6.4 g of oxygen makes 8.8 g of carbon dioxide?</a:t>
            </a:r>
          </a:p>
          <a:p>
            <a:pPr marL="514350" indent="-514350">
              <a:buFont typeface="+mj-lt"/>
              <a:buAutoNum type="arabicPeriod"/>
              <a:defRPr/>
            </a:pPr>
            <a:r>
              <a:rPr lang="en-GB" sz="2600" dirty="0"/>
              <a:t>zinc is needed if 17.75 g of chlorine makes 34 g of zinc chloride?</a:t>
            </a:r>
          </a:p>
        </p:txBody>
      </p:sp>
      <p:sp>
        <p:nvSpPr>
          <p:cNvPr id="4" name="TextBox 3"/>
          <p:cNvSpPr txBox="1">
            <a:spLocks noChangeArrowheads="1"/>
          </p:cNvSpPr>
          <p:nvPr/>
        </p:nvSpPr>
        <p:spPr bwMode="auto">
          <a:xfrm>
            <a:off x="7032625" y="1844676"/>
            <a:ext cx="12954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47.5 g</a:t>
            </a:r>
          </a:p>
        </p:txBody>
      </p:sp>
      <p:sp>
        <p:nvSpPr>
          <p:cNvPr id="5" name="TextBox 4"/>
          <p:cNvSpPr txBox="1">
            <a:spLocks noChangeArrowheads="1"/>
          </p:cNvSpPr>
          <p:nvPr/>
        </p:nvSpPr>
        <p:spPr bwMode="auto">
          <a:xfrm>
            <a:off x="4656138" y="2708276"/>
            <a:ext cx="12954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20 g</a:t>
            </a:r>
          </a:p>
        </p:txBody>
      </p:sp>
      <p:sp>
        <p:nvSpPr>
          <p:cNvPr id="6" name="TextBox 5"/>
          <p:cNvSpPr txBox="1">
            <a:spLocks noChangeArrowheads="1"/>
          </p:cNvSpPr>
          <p:nvPr/>
        </p:nvSpPr>
        <p:spPr bwMode="auto">
          <a:xfrm>
            <a:off x="5375275" y="3573464"/>
            <a:ext cx="1296988"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35.5 g</a:t>
            </a:r>
          </a:p>
        </p:txBody>
      </p:sp>
      <p:sp>
        <p:nvSpPr>
          <p:cNvPr id="7" name="TextBox 6"/>
          <p:cNvSpPr txBox="1">
            <a:spLocks noChangeArrowheads="1"/>
          </p:cNvSpPr>
          <p:nvPr/>
        </p:nvSpPr>
        <p:spPr bwMode="auto">
          <a:xfrm>
            <a:off x="3792538" y="4508501"/>
            <a:ext cx="12954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60 g</a:t>
            </a:r>
          </a:p>
        </p:txBody>
      </p:sp>
      <p:sp>
        <p:nvSpPr>
          <p:cNvPr id="8" name="TextBox 7"/>
          <p:cNvSpPr txBox="1">
            <a:spLocks noChangeArrowheads="1"/>
          </p:cNvSpPr>
          <p:nvPr/>
        </p:nvSpPr>
        <p:spPr bwMode="auto">
          <a:xfrm>
            <a:off x="5087938" y="5300664"/>
            <a:ext cx="12954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2.4 g</a:t>
            </a:r>
          </a:p>
        </p:txBody>
      </p:sp>
      <p:sp>
        <p:nvSpPr>
          <p:cNvPr id="9" name="TextBox 8"/>
          <p:cNvSpPr txBox="1">
            <a:spLocks noChangeArrowheads="1"/>
          </p:cNvSpPr>
          <p:nvPr/>
        </p:nvSpPr>
        <p:spPr bwMode="auto">
          <a:xfrm>
            <a:off x="4008438" y="6334126"/>
            <a:ext cx="1655762"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GB" sz="2800" b="1" u="sng">
                <a:solidFill>
                  <a:srgbClr val="FF0000"/>
                </a:solidFill>
              </a:rPr>
              <a:t>16.25 g</a:t>
            </a:r>
          </a:p>
        </p:txBody>
      </p:sp>
    </p:spTree>
    <p:extLst>
      <p:ext uri="{BB962C8B-B14F-4D97-AF65-F5344CB8AC3E}">
        <p14:creationId xmlns:p14="http://schemas.microsoft.com/office/powerpoint/2010/main" val="3527510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703389" y="333375"/>
            <a:ext cx="8713787" cy="5792788"/>
          </a:xfrm>
        </p:spPr>
        <p:txBody>
          <a:bodyPr/>
          <a:lstStyle/>
          <a:p>
            <a:pPr algn="ctr" eaLnBrk="1" hangingPunct="1">
              <a:buFont typeface="Arial" charset="0"/>
              <a:buNone/>
              <a:defRPr/>
            </a:pPr>
            <a:r>
              <a:rPr lang="en-GB" b="1" u="sng" dirty="0" smtClean="0"/>
              <a:t>Empirical Formula</a:t>
            </a:r>
          </a:p>
          <a:p>
            <a:pPr eaLnBrk="1" hangingPunct="1">
              <a:buFont typeface="Arial" charset="0"/>
              <a:buChar char="•"/>
              <a:defRPr/>
            </a:pPr>
            <a:r>
              <a:rPr lang="en-GB" dirty="0" smtClean="0"/>
              <a:t>Molecular formula tells you the number and type of each atom in a molecule</a:t>
            </a:r>
          </a:p>
          <a:p>
            <a:pPr eaLnBrk="1" hangingPunct="1">
              <a:buFont typeface="Arial" charset="0"/>
              <a:buChar char="•"/>
              <a:defRPr/>
            </a:pPr>
            <a:r>
              <a:rPr lang="en-GB" b="1" dirty="0" smtClean="0"/>
              <a:t>Empirical formula</a:t>
            </a:r>
            <a:r>
              <a:rPr lang="en-GB" dirty="0" smtClean="0"/>
              <a:t> is the simplest way of writing a whole – number ratio of each type of atom inside a molecule.</a:t>
            </a:r>
          </a:p>
          <a:p>
            <a:pPr eaLnBrk="1" hangingPunct="1">
              <a:buFont typeface="Arial" charset="0"/>
              <a:buChar char="•"/>
              <a:defRPr/>
            </a:pPr>
            <a:r>
              <a:rPr lang="en-GB" b="1" dirty="0" smtClean="0"/>
              <a:t>E.g.</a:t>
            </a:r>
            <a:endParaRPr lang="en-GB" dirty="0" smtClean="0"/>
          </a:p>
          <a:p>
            <a:pPr eaLnBrk="1" hangingPunct="1">
              <a:buFont typeface="Arial" charset="0"/>
              <a:buChar char="•"/>
              <a:defRPr/>
            </a:pPr>
            <a:r>
              <a:rPr lang="en-GB" dirty="0" smtClean="0"/>
              <a:t>Glucose has the formula </a:t>
            </a:r>
            <a:r>
              <a:rPr lang="en-GB" dirty="0" smtClean="0">
                <a:solidFill>
                  <a:schemeClr val="accent6">
                    <a:lumMod val="75000"/>
                  </a:schemeClr>
                </a:solidFill>
              </a:rPr>
              <a:t>C</a:t>
            </a:r>
            <a:r>
              <a:rPr lang="en-GB" baseline="-25000" dirty="0" smtClean="0">
                <a:solidFill>
                  <a:schemeClr val="accent6">
                    <a:lumMod val="75000"/>
                  </a:schemeClr>
                </a:solidFill>
              </a:rPr>
              <a:t>6</a:t>
            </a:r>
            <a:r>
              <a:rPr lang="en-GB" dirty="0" smtClean="0">
                <a:solidFill>
                  <a:srgbClr val="FF0000"/>
                </a:solidFill>
              </a:rPr>
              <a:t>H</a:t>
            </a:r>
            <a:r>
              <a:rPr lang="en-GB" baseline="-25000" dirty="0" smtClean="0">
                <a:solidFill>
                  <a:srgbClr val="FF0000"/>
                </a:solidFill>
              </a:rPr>
              <a:t>12</a:t>
            </a:r>
            <a:r>
              <a:rPr lang="en-GB" dirty="0" smtClean="0">
                <a:solidFill>
                  <a:srgbClr val="00B050"/>
                </a:solidFill>
              </a:rPr>
              <a:t>O</a:t>
            </a:r>
          </a:p>
          <a:p>
            <a:pPr eaLnBrk="1" hangingPunct="1">
              <a:buFont typeface="Arial" charset="0"/>
              <a:buChar char="•"/>
              <a:defRPr/>
            </a:pPr>
            <a:r>
              <a:rPr lang="en-GB" dirty="0" smtClean="0"/>
              <a:t>To find the simplest ratio divide by 6</a:t>
            </a:r>
          </a:p>
          <a:p>
            <a:pPr eaLnBrk="1" hangingPunct="1">
              <a:buFont typeface="Arial" charset="0"/>
              <a:buChar char="•"/>
              <a:defRPr/>
            </a:pPr>
            <a:r>
              <a:rPr lang="en-GB" b="1" dirty="0" smtClean="0"/>
              <a:t>Empirical formula = </a:t>
            </a:r>
            <a:r>
              <a:rPr lang="en-GB" b="1" dirty="0" smtClean="0">
                <a:solidFill>
                  <a:schemeClr val="accent6">
                    <a:lumMod val="75000"/>
                  </a:schemeClr>
                </a:solidFill>
              </a:rPr>
              <a:t>C</a:t>
            </a:r>
            <a:r>
              <a:rPr lang="en-GB" b="1" dirty="0" smtClean="0">
                <a:solidFill>
                  <a:srgbClr val="FF0000"/>
                </a:solidFill>
              </a:rPr>
              <a:t>H</a:t>
            </a:r>
            <a:r>
              <a:rPr lang="en-GB" b="1" baseline="-25000" dirty="0" smtClean="0">
                <a:solidFill>
                  <a:srgbClr val="FF0000"/>
                </a:solidFill>
              </a:rPr>
              <a:t>2</a:t>
            </a:r>
            <a:r>
              <a:rPr lang="en-GB" b="1" dirty="0" smtClean="0">
                <a:solidFill>
                  <a:srgbClr val="00B050"/>
                </a:solidFill>
              </a:rPr>
              <a:t>O</a:t>
            </a:r>
          </a:p>
        </p:txBody>
      </p:sp>
    </p:spTree>
    <p:extLst>
      <p:ext uri="{BB962C8B-B14F-4D97-AF65-F5344CB8AC3E}">
        <p14:creationId xmlns:p14="http://schemas.microsoft.com/office/powerpoint/2010/main" val="3190917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t>Empirical formulae</a:t>
            </a:r>
          </a:p>
        </p:txBody>
      </p:sp>
      <p:sp>
        <p:nvSpPr>
          <p:cNvPr id="11267" name="Rectangle 3"/>
          <p:cNvSpPr>
            <a:spLocks noGrp="1" noChangeArrowheads="1"/>
          </p:cNvSpPr>
          <p:nvPr>
            <p:ph type="body" sz="half" idx="1"/>
          </p:nvPr>
        </p:nvSpPr>
        <p:spPr>
          <a:xfrm>
            <a:off x="1981200" y="1600201"/>
            <a:ext cx="8305800" cy="4525963"/>
          </a:xfrm>
        </p:spPr>
        <p:txBody>
          <a:bodyPr/>
          <a:lstStyle/>
          <a:p>
            <a:pPr marL="609600" indent="-609600" eaLnBrk="1" hangingPunct="1"/>
            <a:r>
              <a:rPr lang="en-GB" sz="2800"/>
              <a:t>The empirical formula of a compound is the simplest whole number ratio of elements in the compound.</a:t>
            </a:r>
          </a:p>
          <a:p>
            <a:pPr marL="609600" indent="-609600" eaLnBrk="1" hangingPunct="1"/>
            <a:r>
              <a:rPr lang="en-GB" sz="2800"/>
              <a:t>Often this is the same as the molecular formula:</a:t>
            </a:r>
          </a:p>
          <a:p>
            <a:pPr marL="609600" indent="-609600" eaLnBrk="1" hangingPunct="1"/>
            <a:endParaRPr lang="en-GB" sz="2800"/>
          </a:p>
        </p:txBody>
      </p:sp>
      <p:graphicFrame>
        <p:nvGraphicFramePr>
          <p:cNvPr id="11289" name="Group 25"/>
          <p:cNvGraphicFramePr>
            <a:graphicFrameLocks noGrp="1"/>
          </p:cNvGraphicFramePr>
          <p:nvPr>
            <p:ph sz="half" idx="2"/>
          </p:nvPr>
        </p:nvGraphicFramePr>
        <p:xfrm>
          <a:off x="2590800" y="4038600"/>
          <a:ext cx="7620000" cy="2438512"/>
        </p:xfrm>
        <a:graphic>
          <a:graphicData uri="http://schemas.openxmlformats.org/drawingml/2006/table">
            <a:tbl>
              <a:tblPr/>
              <a:tblGrid>
                <a:gridCol w="2540000"/>
                <a:gridCol w="2540000"/>
                <a:gridCol w="2540000"/>
              </a:tblGrid>
              <a:tr h="9447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charset="0"/>
                          <a:cs typeface="Arial" charset="0"/>
                        </a:rPr>
                        <a:t>Compound</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charset="0"/>
                          <a:cs typeface="Arial" charset="0"/>
                        </a:rPr>
                        <a:t>Molecular formula</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charset="0"/>
                          <a:cs typeface="Arial" charset="0"/>
                        </a:rPr>
                        <a:t>Empirical formula</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6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Water</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H</a:t>
                      </a:r>
                      <a:r>
                        <a:rPr kumimoji="0" lang="en-GB" sz="2800" b="0" i="0" u="none" strike="noStrike" cap="none" normalizeH="0" baseline="-25000" smtClean="0">
                          <a:ln>
                            <a:noFill/>
                          </a:ln>
                          <a:solidFill>
                            <a:schemeClr val="tx1"/>
                          </a:solidFill>
                          <a:effectLst/>
                          <a:latin typeface="Arial" charset="0"/>
                          <a:cs typeface="Arial" charset="0"/>
                        </a:rPr>
                        <a:t>2</a:t>
                      </a:r>
                      <a:r>
                        <a:rPr kumimoji="0" lang="en-GB" sz="2800" b="0" i="0" u="none" strike="noStrike" cap="none" normalizeH="0" baseline="0" smtClean="0">
                          <a:ln>
                            <a:noFill/>
                          </a:ln>
                          <a:solidFill>
                            <a:schemeClr val="tx1"/>
                          </a:solidFill>
                          <a:effectLst/>
                          <a:latin typeface="Arial" charset="0"/>
                          <a:cs typeface="Arial" charset="0"/>
                        </a:rPr>
                        <a:t>O</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H</a:t>
                      </a:r>
                      <a:r>
                        <a:rPr kumimoji="0" lang="en-GB" sz="2800" b="0" i="0" u="none" strike="noStrike" cap="none" normalizeH="0" baseline="-25000" smtClean="0">
                          <a:ln>
                            <a:noFill/>
                          </a:ln>
                          <a:solidFill>
                            <a:schemeClr val="tx1"/>
                          </a:solidFill>
                          <a:effectLst/>
                          <a:latin typeface="Arial" charset="0"/>
                          <a:cs typeface="Arial" charset="0"/>
                        </a:rPr>
                        <a:t>2</a:t>
                      </a:r>
                      <a:r>
                        <a:rPr kumimoji="0" lang="en-GB" sz="2800" b="0" i="0" u="none" strike="noStrike" cap="none" normalizeH="0" baseline="0" smtClean="0">
                          <a:ln>
                            <a:noFill/>
                          </a:ln>
                          <a:solidFill>
                            <a:schemeClr val="tx1"/>
                          </a:solidFill>
                          <a:effectLst/>
                          <a:latin typeface="Arial" charset="0"/>
                          <a:cs typeface="Arial" charset="0"/>
                        </a:rPr>
                        <a:t>O</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0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Methane</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CH</a:t>
                      </a:r>
                      <a:r>
                        <a:rPr kumimoji="0" lang="en-GB" sz="2800" b="0" i="0" u="none" strike="noStrike" cap="none" normalizeH="0" baseline="-25000" smtClean="0">
                          <a:ln>
                            <a:noFill/>
                          </a:ln>
                          <a:solidFill>
                            <a:schemeClr val="tx1"/>
                          </a:solidFill>
                          <a:effectLst/>
                          <a:latin typeface="Arial" charset="0"/>
                          <a:cs typeface="Arial" charset="0"/>
                        </a:rPr>
                        <a:t>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CH</a:t>
                      </a:r>
                      <a:r>
                        <a:rPr kumimoji="0" lang="en-GB" sz="2800" b="0" i="0" u="none" strike="noStrike" cap="none" normalizeH="0" baseline="-25000" smtClean="0">
                          <a:ln>
                            <a:noFill/>
                          </a:ln>
                          <a:solidFill>
                            <a:schemeClr val="tx1"/>
                          </a:solidFill>
                          <a:effectLst/>
                          <a:latin typeface="Arial" charset="0"/>
                          <a:cs typeface="Arial" charset="0"/>
                        </a:rPr>
                        <a:t>4</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40042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Empirical formulae</a:t>
            </a:r>
          </a:p>
        </p:txBody>
      </p:sp>
      <p:sp>
        <p:nvSpPr>
          <p:cNvPr id="34819" name="Rectangle 3"/>
          <p:cNvSpPr>
            <a:spLocks noGrp="1" noChangeArrowheads="1"/>
          </p:cNvSpPr>
          <p:nvPr>
            <p:ph type="body" sz="half" idx="1"/>
          </p:nvPr>
        </p:nvSpPr>
        <p:spPr>
          <a:xfrm>
            <a:off x="1981200" y="1600201"/>
            <a:ext cx="8305800" cy="4525963"/>
          </a:xfrm>
        </p:spPr>
        <p:txBody>
          <a:bodyPr/>
          <a:lstStyle/>
          <a:p>
            <a:pPr marL="609600" indent="-609600" eaLnBrk="1" hangingPunct="1"/>
            <a:r>
              <a:rPr lang="en-GB" sz="2800"/>
              <a:t>Empirical formula and molecular formula are not always the same:</a:t>
            </a:r>
          </a:p>
          <a:p>
            <a:pPr marL="609600" indent="-609600" eaLnBrk="1" hangingPunct="1"/>
            <a:endParaRPr lang="en-GB" sz="2800"/>
          </a:p>
          <a:p>
            <a:pPr marL="609600" indent="-609600" eaLnBrk="1" hangingPunct="1"/>
            <a:endParaRPr lang="en-GB" sz="2800"/>
          </a:p>
          <a:p>
            <a:pPr marL="609600" indent="-609600" eaLnBrk="1" hangingPunct="1"/>
            <a:endParaRPr lang="en-GB" sz="2800"/>
          </a:p>
          <a:p>
            <a:pPr marL="609600" indent="-609600" eaLnBrk="1" hangingPunct="1"/>
            <a:endParaRPr lang="en-GB" sz="2800"/>
          </a:p>
          <a:p>
            <a:pPr marL="609600" indent="-609600" eaLnBrk="1" hangingPunct="1"/>
            <a:endParaRPr lang="en-GB" sz="2800"/>
          </a:p>
          <a:p>
            <a:pPr marL="609600" indent="-609600" eaLnBrk="1" hangingPunct="1"/>
            <a:r>
              <a:rPr lang="en-GB" sz="2800"/>
              <a:t>Write down the empirical formulae of:</a:t>
            </a:r>
          </a:p>
          <a:p>
            <a:pPr marL="1009650" lvl="1" indent="-609600" eaLnBrk="1" hangingPunct="1">
              <a:buFontTx/>
              <a:buAutoNum type="arabicPeriod"/>
            </a:pPr>
            <a:r>
              <a:rPr lang="en-GB" sz="2400"/>
              <a:t>Hexane (C</a:t>
            </a:r>
            <a:r>
              <a:rPr lang="en-GB" sz="2400" baseline="-25000"/>
              <a:t>6</a:t>
            </a:r>
            <a:r>
              <a:rPr lang="en-GB" sz="2400"/>
              <a:t>H</a:t>
            </a:r>
            <a:r>
              <a:rPr lang="en-GB" sz="2400" baseline="-25000"/>
              <a:t>14</a:t>
            </a:r>
            <a:r>
              <a:rPr lang="en-GB" sz="2400"/>
              <a:t>)</a:t>
            </a:r>
          </a:p>
          <a:p>
            <a:pPr marL="1009650" lvl="1" indent="-609600" eaLnBrk="1" hangingPunct="1">
              <a:buFontTx/>
              <a:buAutoNum type="arabicPeriod"/>
            </a:pPr>
            <a:r>
              <a:rPr lang="en-GB" sz="2400"/>
              <a:t>Hydrogen peroxide (H</a:t>
            </a:r>
            <a:r>
              <a:rPr lang="en-GB" sz="2400" baseline="-25000"/>
              <a:t>2</a:t>
            </a:r>
            <a:r>
              <a:rPr lang="en-GB" sz="2400"/>
              <a:t>O</a:t>
            </a:r>
            <a:r>
              <a:rPr lang="en-GB" sz="2400" baseline="-25000"/>
              <a:t>2</a:t>
            </a:r>
            <a:r>
              <a:rPr lang="en-GB" sz="2400"/>
              <a:t>)</a:t>
            </a:r>
          </a:p>
        </p:txBody>
      </p:sp>
      <p:graphicFrame>
        <p:nvGraphicFramePr>
          <p:cNvPr id="34820" name="Group 4"/>
          <p:cNvGraphicFramePr>
            <a:graphicFrameLocks noGrp="1"/>
          </p:cNvGraphicFramePr>
          <p:nvPr>
            <p:ph sz="half" idx="2"/>
          </p:nvPr>
        </p:nvGraphicFramePr>
        <p:xfrm>
          <a:off x="2590800" y="2590800"/>
          <a:ext cx="7620000" cy="2438718"/>
        </p:xfrm>
        <a:graphic>
          <a:graphicData uri="http://schemas.openxmlformats.org/drawingml/2006/table">
            <a:tbl>
              <a:tblPr/>
              <a:tblGrid>
                <a:gridCol w="2540000"/>
                <a:gridCol w="2540000"/>
                <a:gridCol w="2540000"/>
              </a:tblGrid>
              <a:tr h="7461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Compound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Molecular formula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Empirical formula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Butane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4</a:t>
                      </a: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10</a:t>
                      </a:r>
                      <a:endPar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2</a:t>
                      </a: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5</a:t>
                      </a:r>
                      <a:endPar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Benzene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6</a:t>
                      </a: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a:t>
                      </a:r>
                      <a:r>
                        <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a:t>
                      </a:r>
                      <a:endParaRPr kumimoji="0" lang="en-GB" sz="28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45620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20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blinds(horizontal)">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6" end="6"/>
                                            </p:txEl>
                                          </p:spTgt>
                                        </p:tgtEl>
                                        <p:attrNameLst>
                                          <p:attrName>style.visibility</p:attrName>
                                        </p:attrNameLst>
                                      </p:cBhvr>
                                      <p:to>
                                        <p:strVal val="visible"/>
                                      </p:to>
                                    </p:set>
                                    <p:animEffect transition="in" filter="fade">
                                      <p:cBhvr>
                                        <p:cTn id="17" dur="2000"/>
                                        <p:tgtEl>
                                          <p:spTgt spid="34819">
                                            <p:txEl>
                                              <p:pRg st="6" end="6"/>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4819">
                                            <p:txEl>
                                              <p:pRg st="7" end="7"/>
                                            </p:txEl>
                                          </p:spTgt>
                                        </p:tgtEl>
                                        <p:attrNameLst>
                                          <p:attrName>style.visibility</p:attrName>
                                        </p:attrNameLst>
                                      </p:cBhvr>
                                      <p:to>
                                        <p:strVal val="visible"/>
                                      </p:to>
                                    </p:set>
                                    <p:animEffect transition="in" filter="fade">
                                      <p:cBhvr>
                                        <p:cTn id="20" dur="2000"/>
                                        <p:tgtEl>
                                          <p:spTgt spid="34819">
                                            <p:txEl>
                                              <p:pRg st="7" end="7"/>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4819">
                                            <p:txEl>
                                              <p:pRg st="8" end="8"/>
                                            </p:txEl>
                                          </p:spTgt>
                                        </p:tgtEl>
                                        <p:attrNameLst>
                                          <p:attrName>style.visibility</p:attrName>
                                        </p:attrNameLst>
                                      </p:cBhvr>
                                      <p:to>
                                        <p:strVal val="visible"/>
                                      </p:to>
                                    </p:set>
                                    <p:animEffect transition="in" filter="fade">
                                      <p:cBhvr>
                                        <p:cTn id="23" dur="2000"/>
                                        <p:tgtEl>
                                          <p:spTgt spid="348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C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C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TotalTime>
  <Words>1520</Words>
  <Application>Microsoft Office PowerPoint</Application>
  <PresentationFormat>Widescreen</PresentationFormat>
  <Paragraphs>234</Paragraphs>
  <Slides>25</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Calibri</vt:lpstr>
      <vt:lpstr>Calibri Light</vt:lpstr>
      <vt:lpstr>Tahoma</vt:lpstr>
      <vt:lpstr>Wingdings</vt:lpstr>
      <vt:lpstr>Office Theme</vt:lpstr>
      <vt:lpstr>1_Office Theme</vt:lpstr>
      <vt:lpstr>2_Office Theme</vt:lpstr>
      <vt:lpstr>Topic 5 Empirical And Molecular Formula</vt:lpstr>
      <vt:lpstr>PowerPoint Presentation</vt:lpstr>
      <vt:lpstr>PowerPoint Presentation</vt:lpstr>
      <vt:lpstr>PowerPoint Presentation</vt:lpstr>
      <vt:lpstr>PowerPoint Presentation</vt:lpstr>
      <vt:lpstr>PowerPoint Presentation</vt:lpstr>
      <vt:lpstr>PowerPoint Presentation</vt:lpstr>
      <vt:lpstr>Empirical formulae</vt:lpstr>
      <vt:lpstr>Empirical formulae</vt:lpstr>
      <vt:lpstr>PowerPoint Presentation</vt:lpstr>
      <vt:lpstr>PowerPoint Presentation</vt:lpstr>
      <vt:lpstr>Calculating empirical formulae</vt:lpstr>
      <vt:lpstr>Calculating empirical formulae</vt:lpstr>
      <vt:lpstr>Calculating empirical formulae</vt:lpstr>
      <vt:lpstr>PowerPoint Presentation</vt:lpstr>
      <vt:lpstr>Percentage by mass</vt:lpstr>
      <vt:lpstr>Why Empirical Formula?</vt:lpstr>
      <vt:lpstr>Calculating empirical formulae</vt:lpstr>
      <vt:lpstr>Calculating empirical formulae</vt:lpstr>
      <vt:lpstr>Calculating molecular formulae</vt:lpstr>
      <vt:lpstr>Calculating molecular formulae</vt:lpstr>
      <vt:lpstr>Calculating molecular formulae</vt:lpstr>
      <vt:lpstr>Calculating molecular formulae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5 Empirical And Molecular Formula</dc:title>
  <dc:creator>Jennifer Scott</dc:creator>
  <cp:lastModifiedBy>Jennifer Scott</cp:lastModifiedBy>
  <cp:revision>14</cp:revision>
  <dcterms:created xsi:type="dcterms:W3CDTF">2016-08-23T11:53:19Z</dcterms:created>
  <dcterms:modified xsi:type="dcterms:W3CDTF">2016-09-06T21:04:13Z</dcterms:modified>
</cp:coreProperties>
</file>