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7" r:id="rId4"/>
    <p:sldId id="258" r:id="rId5"/>
    <p:sldId id="261" r:id="rId6"/>
    <p:sldId id="262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68711-8639-4CA7-B7FF-F00FDA8A539E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F3E60-48BC-4872-BC3A-F56C85028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856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6D4AB-6AE0-4D21-A790-515CBA794480}" type="slidenum">
              <a:rPr lang="en-GB"/>
              <a:pPr/>
              <a:t>3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Chemistry </a:t>
            </a:r>
          </a:p>
          <a:p>
            <a:r>
              <a:rPr lang="en-GB"/>
              <a:t>Aromatic Compounds</a:t>
            </a:r>
          </a:p>
        </p:txBody>
      </p:sp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58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B8F66-3597-4E99-9D0B-B831DA9E1D15}" type="slidenum">
              <a:rPr lang="en-GB"/>
              <a:pPr/>
              <a:t>4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Chemistry </a:t>
            </a:r>
          </a:p>
          <a:p>
            <a:r>
              <a:rPr lang="en-GB"/>
              <a:t>Aromatic Compounds</a:t>
            </a:r>
          </a:p>
        </p:txBody>
      </p:sp>
      <p:sp>
        <p:nvSpPr>
          <p:cNvPr id="119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995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From revision guide and exam</a:t>
            </a:r>
            <a:r>
              <a:rPr lang="en-GB" baseline="0" dirty="0" smtClean="0"/>
              <a:t> questions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F3E60-48BC-4872-BC3A-F56C85028FA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938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Page 131 Edexcel revision guide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F3E60-48BC-4872-BC3A-F56C85028FA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981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54B5-24CF-46C4-B2EB-8E5D6DDF316D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9E97-35E8-42D2-A942-2B26F5B4A6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54B5-24CF-46C4-B2EB-8E5D6DDF316D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9E97-35E8-42D2-A942-2B26F5B4A6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54B5-24CF-46C4-B2EB-8E5D6DDF316D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9E97-35E8-42D2-A942-2B26F5B4A6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54B5-24CF-46C4-B2EB-8E5D6DDF316D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9E97-35E8-42D2-A942-2B26F5B4A6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54B5-24CF-46C4-B2EB-8E5D6DDF316D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9E97-35E8-42D2-A942-2B26F5B4A6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54B5-24CF-46C4-B2EB-8E5D6DDF316D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9E97-35E8-42D2-A942-2B26F5B4A6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54B5-24CF-46C4-B2EB-8E5D6DDF316D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9E97-35E8-42D2-A942-2B26F5B4A6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54B5-24CF-46C4-B2EB-8E5D6DDF316D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9E97-35E8-42D2-A942-2B26F5B4A6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54B5-24CF-46C4-B2EB-8E5D6DDF316D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9E97-35E8-42D2-A942-2B26F5B4A6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54B5-24CF-46C4-B2EB-8E5D6DDF316D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9E97-35E8-42D2-A942-2B26F5B4A6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54B5-24CF-46C4-B2EB-8E5D6DDF316D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9E97-35E8-42D2-A942-2B26F5B4A6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454B5-24CF-46C4-B2EB-8E5D6DDF316D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39E97-35E8-42D2-A942-2B26F5B4A6A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Reactions of benzene: </a:t>
            </a:r>
            <a:r>
              <a:rPr lang="en-GB" dirty="0" err="1" smtClean="0"/>
              <a:t>Friedel</a:t>
            </a:r>
            <a:r>
              <a:rPr lang="en-GB" dirty="0" smtClean="0"/>
              <a:t> Crafts Reactions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/>
              <a:t>More </a:t>
            </a:r>
            <a:r>
              <a:rPr lang="en-GB" sz="2400" b="1" u="sng" dirty="0" err="1" smtClean="0"/>
              <a:t>Friedel</a:t>
            </a:r>
            <a:r>
              <a:rPr lang="en-GB" sz="2400" b="1" u="sng" dirty="0" smtClean="0"/>
              <a:t> Crafts Questions</a:t>
            </a:r>
          </a:p>
          <a:p>
            <a:pPr marL="0" indent="0">
              <a:buNone/>
            </a:pPr>
            <a:r>
              <a:rPr lang="en-GB" sz="2400" dirty="0" smtClean="0"/>
              <a:t>The following compounds can be made from benzene using </a:t>
            </a:r>
            <a:r>
              <a:rPr lang="en-GB" sz="2400" dirty="0" err="1" smtClean="0"/>
              <a:t>Friedel</a:t>
            </a:r>
            <a:r>
              <a:rPr lang="en-GB" sz="2400" dirty="0" smtClean="0"/>
              <a:t>-Crafts reactions.</a:t>
            </a:r>
          </a:p>
          <a:p>
            <a:pPr marL="0" indent="0">
              <a:buNone/>
            </a:pPr>
            <a:r>
              <a:rPr lang="en-GB" sz="2400" dirty="0" smtClean="0"/>
              <a:t>For each one, state the name and structural formula of the other organic reactant.</a:t>
            </a:r>
          </a:p>
          <a:p>
            <a:pPr marL="0" indent="0">
              <a:buNone/>
            </a:pPr>
            <a:r>
              <a:rPr lang="en-GB" sz="2400" dirty="0" smtClean="0"/>
              <a:t>Draw the displayed formula of the electrophile it forms.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 err="1" smtClean="0"/>
              <a:t>Propylbenzene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610327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/>
              <a:t>More </a:t>
            </a:r>
            <a:r>
              <a:rPr lang="en-GB" sz="2400" b="1" u="sng" dirty="0" err="1" smtClean="0"/>
              <a:t>Friedel</a:t>
            </a:r>
            <a:r>
              <a:rPr lang="en-GB" sz="2400" b="1" u="sng" dirty="0" smtClean="0"/>
              <a:t> Crafts Questions</a:t>
            </a:r>
          </a:p>
          <a:p>
            <a:pPr marL="0" indent="0">
              <a:buNone/>
            </a:pPr>
            <a:r>
              <a:rPr lang="en-GB" sz="2400" dirty="0" smtClean="0"/>
              <a:t>The following compounds can be made from benzene using </a:t>
            </a:r>
            <a:r>
              <a:rPr lang="en-GB" sz="2400" dirty="0" err="1" smtClean="0"/>
              <a:t>Friedel</a:t>
            </a:r>
            <a:r>
              <a:rPr lang="en-GB" sz="2400" dirty="0" smtClean="0"/>
              <a:t>-Crafts reactions.</a:t>
            </a:r>
          </a:p>
          <a:p>
            <a:pPr marL="0" indent="0">
              <a:buNone/>
            </a:pPr>
            <a:r>
              <a:rPr lang="en-GB" sz="2400" dirty="0" smtClean="0"/>
              <a:t>For each one, state the name and structural formula of the other organic reactant.</a:t>
            </a:r>
          </a:p>
          <a:p>
            <a:pPr marL="0" indent="0">
              <a:buNone/>
            </a:pPr>
            <a:r>
              <a:rPr lang="en-GB" sz="2400" dirty="0" smtClean="0"/>
              <a:t>Draw the displayed formula of the electrophile it forms.</a:t>
            </a:r>
          </a:p>
          <a:p>
            <a:pPr marL="0" indent="0">
              <a:buNone/>
            </a:pPr>
            <a:r>
              <a:rPr lang="en-GB" sz="2400" b="1" dirty="0" smtClean="0"/>
              <a:t>2. </a:t>
            </a:r>
            <a:r>
              <a:rPr lang="en-GB" sz="2400" b="1" smtClean="0"/>
              <a:t>Phenylpropan-1-one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705161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Reactions of benzene: </a:t>
            </a:r>
            <a:r>
              <a:rPr lang="en-GB" b="1" u="sng" dirty="0" err="1" smtClean="0"/>
              <a:t>Friedel</a:t>
            </a:r>
            <a:r>
              <a:rPr lang="en-GB" b="1" u="sng" dirty="0" smtClean="0"/>
              <a:t> - Crafts</a:t>
            </a:r>
          </a:p>
          <a:p>
            <a:r>
              <a:rPr lang="en-GB" dirty="0" smtClean="0"/>
              <a:t>understand </a:t>
            </a:r>
            <a:r>
              <a:rPr lang="en-GB" dirty="0"/>
              <a:t>the reactions of benzene </a:t>
            </a:r>
            <a:r>
              <a:rPr lang="en-GB" dirty="0" smtClean="0"/>
              <a:t>with: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iv) </a:t>
            </a:r>
            <a:r>
              <a:rPr lang="en-GB" dirty="0" err="1"/>
              <a:t>halogenoalkanes</a:t>
            </a:r>
            <a:r>
              <a:rPr lang="en-GB" dirty="0"/>
              <a:t> and </a:t>
            </a:r>
            <a:r>
              <a:rPr lang="en-GB" dirty="0" err="1"/>
              <a:t>acyl</a:t>
            </a:r>
            <a:r>
              <a:rPr lang="en-GB" dirty="0"/>
              <a:t> chlorides with </a:t>
            </a:r>
            <a:r>
              <a:rPr lang="en-GB" dirty="0" smtClean="0"/>
              <a:t>aluminium </a:t>
            </a:r>
            <a:r>
              <a:rPr lang="en-GB" dirty="0"/>
              <a:t>chloride as </a:t>
            </a:r>
            <a:r>
              <a:rPr lang="en-GB" dirty="0" smtClean="0"/>
              <a:t>catalyst (</a:t>
            </a:r>
            <a:r>
              <a:rPr lang="en-GB" dirty="0" err="1" smtClean="0"/>
              <a:t>Friedel</a:t>
            </a:r>
            <a:r>
              <a:rPr lang="en-GB" dirty="0" smtClean="0"/>
              <a:t>-Crafts </a:t>
            </a:r>
            <a:r>
              <a:rPr lang="en-GB" dirty="0"/>
              <a:t>reaction)</a:t>
            </a:r>
          </a:p>
          <a:p>
            <a:r>
              <a:rPr lang="en-GB" dirty="0" smtClean="0"/>
              <a:t>understand </a:t>
            </a:r>
            <a:r>
              <a:rPr lang="en-GB" dirty="0"/>
              <a:t>the mechanism of the </a:t>
            </a:r>
            <a:r>
              <a:rPr lang="en-GB" dirty="0" err="1"/>
              <a:t>electrophilic</a:t>
            </a:r>
            <a:r>
              <a:rPr lang="en-GB" dirty="0"/>
              <a:t> substitution reactions of </a:t>
            </a:r>
            <a:r>
              <a:rPr lang="en-GB" dirty="0" smtClean="0"/>
              <a:t>benzene (</a:t>
            </a:r>
            <a:r>
              <a:rPr lang="en-GB" dirty="0" err="1"/>
              <a:t>halogenation</a:t>
            </a:r>
            <a:r>
              <a:rPr lang="en-GB" dirty="0"/>
              <a:t>, nitration and </a:t>
            </a:r>
            <a:r>
              <a:rPr lang="en-GB" b="1" dirty="0" err="1"/>
              <a:t>Friedel</a:t>
            </a:r>
            <a:r>
              <a:rPr lang="en-GB" b="1" dirty="0"/>
              <a:t>-Crafts reactions</a:t>
            </a:r>
            <a:r>
              <a:rPr lang="en-GB" dirty="0"/>
              <a:t>), including the generation </a:t>
            </a:r>
            <a:r>
              <a:rPr lang="en-GB" dirty="0" smtClean="0"/>
              <a:t>of the </a:t>
            </a:r>
            <a:r>
              <a:rPr lang="en-GB" dirty="0" err="1"/>
              <a:t>electrophile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8408" name="Picture 24" descr="FC alkyl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557" y="3268663"/>
            <a:ext cx="3248182" cy="1343025"/>
          </a:xfrm>
          <a:prstGeom prst="rect">
            <a:avLst/>
          </a:prstGeom>
          <a:noFill/>
        </p:spPr>
      </p:pic>
      <p:pic>
        <p:nvPicPr>
          <p:cNvPr id="1168409" name="Picture 25" descr="FC acyl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86997" y="3011488"/>
            <a:ext cx="3510891" cy="1600200"/>
          </a:xfrm>
          <a:prstGeom prst="rect">
            <a:avLst/>
          </a:prstGeom>
          <a:noFill/>
        </p:spPr>
      </p:pic>
      <p:sp>
        <p:nvSpPr>
          <p:cNvPr id="116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en-GB" dirty="0" err="1"/>
              <a:t>Friedel</a:t>
            </a:r>
            <a:r>
              <a:rPr lang="en-GB" dirty="0"/>
              <a:t>–Crafts reactions</a:t>
            </a:r>
          </a:p>
        </p:txBody>
      </p:sp>
      <p:sp>
        <p:nvSpPr>
          <p:cNvPr id="1168393" name="Text Box 9"/>
          <p:cNvSpPr txBox="1">
            <a:spLocks noChangeArrowheads="1"/>
          </p:cNvSpPr>
          <p:nvPr/>
        </p:nvSpPr>
        <p:spPr bwMode="auto">
          <a:xfrm>
            <a:off x="179512" y="784225"/>
            <a:ext cx="8510463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b="1">
                <a:solidFill>
                  <a:srgbClr val="FF6600"/>
                </a:solidFill>
              </a:rPr>
              <a:t>Friedel–Crafts reactions</a:t>
            </a:r>
            <a:r>
              <a:rPr lang="en-GB" sz="2000"/>
              <a:t> are substitution reactions used to attach extra carbon atoms to a benzene ring.</a:t>
            </a:r>
          </a:p>
        </p:txBody>
      </p:sp>
      <p:sp>
        <p:nvSpPr>
          <p:cNvPr id="1168394" name="Text Box 10"/>
          <p:cNvSpPr txBox="1">
            <a:spLocks noChangeArrowheads="1"/>
          </p:cNvSpPr>
          <p:nvPr/>
        </p:nvSpPr>
        <p:spPr bwMode="auto">
          <a:xfrm>
            <a:off x="175413" y="1743075"/>
            <a:ext cx="870506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/>
              <a:t>There are two main types of Friedel–Crafts reaction: </a:t>
            </a:r>
            <a:r>
              <a:rPr lang="en-GB" sz="2000" b="1"/>
              <a:t>alkylation</a:t>
            </a:r>
            <a:r>
              <a:rPr lang="en-GB" sz="2000"/>
              <a:t> is used to add alkyl groups (―R), and </a:t>
            </a:r>
            <a:r>
              <a:rPr lang="en-GB" sz="2000" b="1"/>
              <a:t>acylation</a:t>
            </a:r>
            <a:r>
              <a:rPr lang="en-GB" sz="2000"/>
              <a:t> is used to add acyl groups (―COR).</a:t>
            </a:r>
          </a:p>
        </p:txBody>
      </p:sp>
      <p:sp>
        <p:nvSpPr>
          <p:cNvPr id="1168396" name="Text Box 12"/>
          <p:cNvSpPr txBox="1">
            <a:spLocks noChangeArrowheads="1"/>
          </p:cNvSpPr>
          <p:nvPr/>
        </p:nvSpPr>
        <p:spPr bwMode="auto">
          <a:xfrm>
            <a:off x="176233" y="5372100"/>
            <a:ext cx="866614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/>
              <a:t>Friedel–Crafts reactions are important in industry; for example, in the production of plastics, detergents and petrol.</a:t>
            </a:r>
          </a:p>
        </p:txBody>
      </p:sp>
      <p:sp>
        <p:nvSpPr>
          <p:cNvPr id="1168404" name="Text Box 20"/>
          <p:cNvSpPr txBox="1">
            <a:spLocks noChangeArrowheads="1"/>
          </p:cNvSpPr>
          <p:nvPr/>
        </p:nvSpPr>
        <p:spPr bwMode="auto">
          <a:xfrm>
            <a:off x="344002" y="4776788"/>
            <a:ext cx="341450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b="1">
                <a:solidFill>
                  <a:srgbClr val="FF6600"/>
                </a:solidFill>
              </a:rPr>
              <a:t>Friedel–Crafts alkylation</a:t>
            </a:r>
          </a:p>
        </p:txBody>
      </p:sp>
      <p:sp>
        <p:nvSpPr>
          <p:cNvPr id="1168405" name="Text Box 21"/>
          <p:cNvSpPr txBox="1">
            <a:spLocks noChangeArrowheads="1"/>
          </p:cNvSpPr>
          <p:nvPr/>
        </p:nvSpPr>
        <p:spPr bwMode="auto">
          <a:xfrm>
            <a:off x="4889497" y="4776788"/>
            <a:ext cx="331625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b="1">
                <a:solidFill>
                  <a:srgbClr val="FF6600"/>
                </a:solidFill>
              </a:rPr>
              <a:t>Friedel–Crafts acylation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10344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Friedel</a:t>
            </a:r>
            <a:r>
              <a:rPr lang="en-GB" dirty="0"/>
              <a:t>–Crafts alkylation and </a:t>
            </a:r>
            <a:r>
              <a:rPr lang="en-GB" dirty="0" err="1"/>
              <a:t>acylation</a:t>
            </a:r>
            <a:endParaRPr lang="en-GB" dirty="0"/>
          </a:p>
        </p:txBody>
      </p:sp>
      <p:pic>
        <p:nvPicPr>
          <p:cNvPr id="1185802" name="Picture 10" descr="aromatic_14_friedel_crafts_ani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5600" y="908050"/>
            <a:ext cx="8458200" cy="515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  <p:controls>
      <mc:AlternateContent xmlns:mc="http://schemas.openxmlformats.org/markup-compatibility/2006">
        <mc:Choice xmlns:v="urn:schemas-microsoft-com:vml" Requires="v">
          <p:control spid="1029" name="ShockwaveFlash1" r:id="rId2" imgW="8458200" imgH="5156280"/>
        </mc:Choice>
        <mc:Fallback>
          <p:control name="ShockwaveFlash1" r:id="rId2" imgW="8458200" imgH="5156280">
            <p:pic>
              <p:nvPicPr>
                <p:cNvPr id="2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355600" y="908050"/>
                  <a:ext cx="8458200" cy="5156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7606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10344"/>
          </a:xfrm>
        </p:spPr>
        <p:txBody>
          <a:bodyPr>
            <a:normAutofit/>
          </a:bodyPr>
          <a:lstStyle/>
          <a:p>
            <a:r>
              <a:rPr lang="en-GB" dirty="0" err="1"/>
              <a:t>Friedel</a:t>
            </a:r>
            <a:r>
              <a:rPr lang="en-GB" dirty="0"/>
              <a:t>–Crafts </a:t>
            </a:r>
            <a:r>
              <a:rPr lang="en-GB" dirty="0" smtClean="0"/>
              <a:t>alkylation mechanism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7606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10344"/>
          </a:xfrm>
        </p:spPr>
        <p:txBody>
          <a:bodyPr>
            <a:normAutofit/>
          </a:bodyPr>
          <a:lstStyle/>
          <a:p>
            <a:r>
              <a:rPr lang="en-GB" dirty="0" err="1" smtClean="0"/>
              <a:t>Friedel</a:t>
            </a:r>
            <a:r>
              <a:rPr lang="en-GB" dirty="0" smtClean="0"/>
              <a:t>–Crafts </a:t>
            </a:r>
            <a:r>
              <a:rPr lang="en-GB" dirty="0" err="1" smtClean="0"/>
              <a:t>acylation</a:t>
            </a:r>
            <a:r>
              <a:rPr lang="en-GB" dirty="0" smtClean="0"/>
              <a:t> mechanism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Reactions of benzene: </a:t>
            </a:r>
            <a:r>
              <a:rPr lang="en-GB" b="1" u="sng" dirty="0" err="1" smtClean="0"/>
              <a:t>Friedel</a:t>
            </a:r>
            <a:r>
              <a:rPr lang="en-GB" b="1" u="sng" dirty="0" smtClean="0"/>
              <a:t> - Crafts</a:t>
            </a:r>
          </a:p>
          <a:p>
            <a:r>
              <a:rPr lang="en-GB" dirty="0" smtClean="0"/>
              <a:t>understand </a:t>
            </a:r>
            <a:r>
              <a:rPr lang="en-GB" dirty="0"/>
              <a:t>the reactions of benzene </a:t>
            </a:r>
            <a:r>
              <a:rPr lang="en-GB" dirty="0" smtClean="0"/>
              <a:t>with: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iv) </a:t>
            </a:r>
            <a:r>
              <a:rPr lang="en-GB" dirty="0" err="1"/>
              <a:t>halogenoalkanes</a:t>
            </a:r>
            <a:r>
              <a:rPr lang="en-GB" dirty="0"/>
              <a:t> and </a:t>
            </a:r>
            <a:r>
              <a:rPr lang="en-GB" dirty="0" err="1"/>
              <a:t>acyl</a:t>
            </a:r>
            <a:r>
              <a:rPr lang="en-GB" dirty="0"/>
              <a:t> chlorides with </a:t>
            </a:r>
            <a:r>
              <a:rPr lang="en-GB" dirty="0" smtClean="0"/>
              <a:t>aluminium </a:t>
            </a:r>
            <a:r>
              <a:rPr lang="en-GB" dirty="0"/>
              <a:t>chloride as </a:t>
            </a:r>
            <a:r>
              <a:rPr lang="en-GB" dirty="0" smtClean="0"/>
              <a:t>catalyst (</a:t>
            </a:r>
            <a:r>
              <a:rPr lang="en-GB" dirty="0" err="1" smtClean="0"/>
              <a:t>Friedel</a:t>
            </a:r>
            <a:r>
              <a:rPr lang="en-GB" dirty="0" smtClean="0"/>
              <a:t>-Crafts </a:t>
            </a:r>
            <a:r>
              <a:rPr lang="en-GB" dirty="0"/>
              <a:t>reaction)</a:t>
            </a:r>
          </a:p>
          <a:p>
            <a:r>
              <a:rPr lang="en-GB" dirty="0" smtClean="0"/>
              <a:t>understand </a:t>
            </a:r>
            <a:r>
              <a:rPr lang="en-GB" dirty="0"/>
              <a:t>the mechanism of the </a:t>
            </a:r>
            <a:r>
              <a:rPr lang="en-GB" dirty="0" err="1"/>
              <a:t>electrophilic</a:t>
            </a:r>
            <a:r>
              <a:rPr lang="en-GB" dirty="0"/>
              <a:t> substitution reactions of </a:t>
            </a:r>
            <a:r>
              <a:rPr lang="en-GB" dirty="0" smtClean="0"/>
              <a:t>benzene (</a:t>
            </a:r>
            <a:r>
              <a:rPr lang="en-GB" dirty="0" err="1"/>
              <a:t>halogenation</a:t>
            </a:r>
            <a:r>
              <a:rPr lang="en-GB" dirty="0"/>
              <a:t>, nitration and </a:t>
            </a:r>
            <a:r>
              <a:rPr lang="en-GB" b="1" dirty="0" err="1"/>
              <a:t>Friedel</a:t>
            </a:r>
            <a:r>
              <a:rPr lang="en-GB" b="1" dirty="0"/>
              <a:t>-Crafts reactions</a:t>
            </a:r>
            <a:r>
              <a:rPr lang="en-GB" dirty="0"/>
              <a:t>), including the generation </a:t>
            </a:r>
            <a:r>
              <a:rPr lang="en-GB" dirty="0" smtClean="0"/>
              <a:t>of the </a:t>
            </a:r>
            <a:r>
              <a:rPr lang="en-GB" dirty="0" err="1"/>
              <a:t>electrophile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7606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10344"/>
          </a:xfrm>
        </p:spPr>
        <p:txBody>
          <a:bodyPr>
            <a:normAutofit/>
          </a:bodyPr>
          <a:lstStyle/>
          <a:p>
            <a:r>
              <a:rPr lang="en-GB" dirty="0" smtClean="0"/>
              <a:t>Questions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00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000" b="1" u="sng" dirty="0" smtClean="0"/>
              <a:t>Acylation Question</a:t>
            </a:r>
          </a:p>
          <a:p>
            <a:pPr marL="0" indent="0">
              <a:buNone/>
            </a:pPr>
            <a:r>
              <a:rPr lang="en-GB" sz="3000" dirty="0" smtClean="0"/>
              <a:t>Benzene reacts with </a:t>
            </a:r>
            <a:r>
              <a:rPr lang="en-GB" sz="3000" dirty="0" err="1" smtClean="0"/>
              <a:t>ethanoyl</a:t>
            </a:r>
            <a:r>
              <a:rPr lang="en-GB" sz="3000" dirty="0" smtClean="0"/>
              <a:t> chloride, in the presence of an aluminium chloride catalyst, to form </a:t>
            </a:r>
            <a:r>
              <a:rPr lang="en-GB" sz="3000" dirty="0" err="1" smtClean="0"/>
              <a:t>phenylethanone</a:t>
            </a:r>
            <a:r>
              <a:rPr lang="en-GB" sz="3000" dirty="0"/>
              <a:t> </a:t>
            </a:r>
            <a:r>
              <a:rPr lang="en-GB" sz="3000" dirty="0" smtClean="0"/>
              <a:t>and hydrogen </a:t>
            </a:r>
            <a:r>
              <a:rPr lang="en-GB" sz="3000" dirty="0" err="1" smtClean="0"/>
              <a:t>chloriode</a:t>
            </a:r>
            <a:r>
              <a:rPr lang="en-GB" sz="3000" dirty="0" smtClean="0"/>
              <a:t>.</a:t>
            </a:r>
          </a:p>
          <a:p>
            <a:pPr marL="0" indent="0">
              <a:buNone/>
            </a:pPr>
            <a:r>
              <a:rPr lang="en-GB" sz="3000" dirty="0" smtClean="0"/>
              <a:t>Write the curly arrow mechanism for this reaction.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537715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sson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264</Words>
  <Application>Microsoft Office PowerPoint</Application>
  <PresentationFormat>On-screen Show (4:3)</PresentationFormat>
  <Paragraphs>40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Tahoma</vt:lpstr>
      <vt:lpstr>Office Theme</vt:lpstr>
      <vt:lpstr>Reactions of benzene: Friedel Crafts Reactions</vt:lpstr>
      <vt:lpstr>PowerPoint Presentation</vt:lpstr>
      <vt:lpstr>Friedel–Crafts reactions</vt:lpstr>
      <vt:lpstr>Friedel–Crafts alkylation and acylation</vt:lpstr>
      <vt:lpstr>Friedel–Crafts alkylation mechanism</vt:lpstr>
      <vt:lpstr>Friedel–Crafts acylation mechanism</vt:lpstr>
      <vt:lpstr>PowerPoint Presentation</vt:lpstr>
      <vt:lpstr>Questions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Reactions of benzene: Friedel Crafts Reactions</dc:title>
  <dc:creator>jennifers</dc:creator>
  <cp:lastModifiedBy>Jennifer Scott</cp:lastModifiedBy>
  <cp:revision>10</cp:revision>
  <dcterms:created xsi:type="dcterms:W3CDTF">2016-06-15T11:09:51Z</dcterms:created>
  <dcterms:modified xsi:type="dcterms:W3CDTF">2017-08-18T18:13:07Z</dcterms:modified>
</cp:coreProperties>
</file>