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4" r:id="rId4"/>
    <p:sldId id="276" r:id="rId5"/>
    <p:sldId id="277" r:id="rId6"/>
    <p:sldId id="275" r:id="rId7"/>
    <p:sldId id="278" r:id="rId8"/>
    <p:sldId id="258" r:id="rId9"/>
    <p:sldId id="259" r:id="rId10"/>
    <p:sldId id="260" r:id="rId11"/>
    <p:sldId id="281" r:id="rId12"/>
    <p:sldId id="285" r:id="rId13"/>
    <p:sldId id="290" r:id="rId14"/>
    <p:sldId id="261" r:id="rId15"/>
    <p:sldId id="283" r:id="rId16"/>
    <p:sldId id="286" r:id="rId17"/>
    <p:sldId id="287" r:id="rId18"/>
    <p:sldId id="284" r:id="rId19"/>
    <p:sldId id="288" r:id="rId20"/>
    <p:sldId id="289" r:id="rId21"/>
    <p:sldId id="265" r:id="rId22"/>
    <p:sldId id="291" r:id="rId23"/>
    <p:sldId id="292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2D7BD-318A-421C-8128-80A32FCE35AA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7E52C-5F62-4731-8EDC-D37662C9235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Carbonates</a:t>
            </a:r>
            <a:r>
              <a:rPr lang="en-GB" baseline="0" dirty="0" smtClean="0"/>
              <a:t> and nitrates thermal decomposition pages 119 – 122 advanced </a:t>
            </a:r>
            <a:r>
              <a:rPr lang="en-GB" baseline="0" smtClean="0"/>
              <a:t>practical chemistry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E52C-5F62-4731-8EDC-D37662C9235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borosilicate tube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E52C-5F62-4731-8EDC-D37662C9235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 smtClean="0">
                <a:solidFill>
                  <a:srgbClr val="7030A0"/>
                </a:solidFill>
              </a:rPr>
              <a:t>This is because the more of the hydroxide that dissolves, the greater the concentration of hydroxide ions (OH</a:t>
            </a:r>
            <a:r>
              <a:rPr lang="en-GB" sz="1200" i="1" baseline="30000" dirty="0" smtClean="0">
                <a:solidFill>
                  <a:srgbClr val="7030A0"/>
                </a:solidFill>
              </a:rPr>
              <a:t>-</a:t>
            </a:r>
            <a:r>
              <a:rPr lang="en-GB" sz="1200" i="1" dirty="0" smtClean="0">
                <a:solidFill>
                  <a:srgbClr val="7030A0"/>
                </a:solidFill>
              </a:rPr>
              <a:t>) in the solution formed</a:t>
            </a:r>
            <a:endParaRPr lang="en-GB" sz="1200" i="1" dirty="0" smtClean="0">
              <a:solidFill>
                <a:srgbClr val="7030A0"/>
              </a:solidFill>
              <a:latin typeface="Tahoma" pitchFamily="34" charset="0"/>
              <a:sym typeface="Wingdings" pitchFamily="2" charset="2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E52C-5F62-4731-8EDC-D37662C9235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A110-2488-412D-A0D9-7573172E9BE2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Trends in Group 2</a:t>
            </a:r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Beryllium sulfate is soluble, following the trend shown here.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35C37-7497-4415-89DE-B36E187F624C}" type="slidenum">
              <a:rPr lang="en-GB"/>
              <a:pPr/>
              <a:t>15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Trends in Group 2</a:t>
            </a:r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Teacher notes</a:t>
            </a:r>
            <a:endParaRPr lang="en-GB"/>
          </a:p>
          <a:p>
            <a:r>
              <a:rPr lang="en-GB"/>
              <a:t>Note that the ‘M’ in the equation represents any group 2 metal.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0C2EB-E46C-4A47-B7FE-B9B1DA303F4E}" type="slidenum">
              <a:rPr lang="en-GB"/>
              <a:pPr/>
              <a:t>18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Trends in Group 2</a:t>
            </a:r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Pg 67 revision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E52C-5F62-4731-8EDC-D37662C9235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Pg 67 </a:t>
            </a:r>
            <a:r>
              <a:rPr lang="en-GB" smtClean="0"/>
              <a:t>revision guide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E52C-5F62-4731-8EDC-D37662C92355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58AA-FC20-4E52-A399-8526CDA523D3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A67A3-E05B-47B3-9C28-2013F3BA3B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Groups 1 and 2 Compounds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7BBAF1B1-2257-4AE3-AA66-8B894B996323}" type="datetime2">
              <a:rPr lang="en-GB" smtClean="0"/>
              <a:pPr/>
              <a:t>Wednesday, 06 January 2016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 2 Compounds: </a:t>
            </a:r>
          </a:p>
          <a:p>
            <a:pPr algn="ctr"/>
            <a:r>
              <a:rPr lang="en-GB" sz="4000" b="1" dirty="0" smtClean="0">
                <a:solidFill>
                  <a:srgbClr val="7030A0"/>
                </a:solidFill>
                <a:latin typeface="Tahoma" pitchFamily="34" charset="0"/>
              </a:rPr>
              <a:t>Hydroxides</a:t>
            </a:r>
            <a:endParaRPr lang="en-GB" sz="40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340768"/>
            <a:ext cx="5967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7030A0"/>
                </a:solidFill>
                <a:latin typeface="Tahoma" pitchFamily="34" charset="0"/>
              </a:rPr>
              <a:t>Hydroxides</a:t>
            </a:r>
            <a:r>
              <a:rPr lang="en-GB" sz="2400" dirty="0" smtClean="0">
                <a:latin typeface="Tahoma" pitchFamily="34" charset="0"/>
              </a:rPr>
              <a:t> </a:t>
            </a:r>
            <a:r>
              <a:rPr lang="en-GB" sz="2400" i="1" dirty="0" smtClean="0">
                <a:latin typeface="Tahoma" pitchFamily="34" charset="0"/>
              </a:rPr>
              <a:t>dissolve</a:t>
            </a:r>
            <a:r>
              <a:rPr lang="en-GB" sz="2400" dirty="0" smtClean="0">
                <a:latin typeface="Tahoma" pitchFamily="34" charset="0"/>
              </a:rPr>
              <a:t> in </a:t>
            </a:r>
            <a:r>
              <a:rPr lang="en-GB" sz="2400" dirty="0" smtClean="0">
                <a:solidFill>
                  <a:srgbClr val="7030A0"/>
                </a:solidFill>
                <a:latin typeface="Tahoma" pitchFamily="34" charset="0"/>
              </a:rPr>
              <a:t>water</a:t>
            </a:r>
            <a:r>
              <a:rPr lang="en-GB" sz="2400" dirty="0" smtClean="0">
                <a:latin typeface="Tahoma" pitchFamily="34" charset="0"/>
              </a:rPr>
              <a:t> to form alkaline solutions. </a:t>
            </a:r>
          </a:p>
          <a:p>
            <a:pPr algn="ctr"/>
            <a:r>
              <a:rPr lang="en-GB" sz="2400" dirty="0" smtClean="0">
                <a:latin typeface="Tahoma" pitchFamily="34" charset="0"/>
                <a:sym typeface="Wingdings" pitchFamily="2" charset="2"/>
              </a:rPr>
              <a:t>	Mg(OH)</a:t>
            </a:r>
            <a:r>
              <a:rPr lang="en-GB" sz="2400" baseline="-25000" dirty="0" smtClean="0">
                <a:latin typeface="Tahoma" pitchFamily="34" charset="0"/>
                <a:sym typeface="Wingdings" pitchFamily="2" charset="2"/>
              </a:rPr>
              <a:t>2 </a:t>
            </a:r>
            <a:r>
              <a:rPr lang="en-GB" sz="2400" dirty="0" smtClean="0">
                <a:latin typeface="Tahoma" pitchFamily="34" charset="0"/>
                <a:sym typeface="Wingdings" pitchFamily="2" charset="2"/>
              </a:rPr>
              <a:t>+ </a:t>
            </a:r>
            <a:r>
              <a:rPr lang="en-GB" sz="2400" dirty="0" err="1" smtClean="0">
                <a:latin typeface="Tahoma" pitchFamily="34" charset="0"/>
                <a:sym typeface="Wingdings" pitchFamily="2" charset="2"/>
              </a:rPr>
              <a:t>aq</a:t>
            </a:r>
            <a:r>
              <a:rPr lang="en-GB" sz="2400" dirty="0" smtClean="0">
                <a:latin typeface="Tahoma" pitchFamily="34" charset="0"/>
                <a:sym typeface="Wingdings" pitchFamily="2" charset="2"/>
              </a:rPr>
              <a:t> Mg</a:t>
            </a:r>
            <a:r>
              <a:rPr lang="en-GB" sz="2400" baseline="30000" dirty="0" smtClean="0">
                <a:latin typeface="Tahoma" pitchFamily="34" charset="0"/>
                <a:sym typeface="Wingdings" pitchFamily="2" charset="2"/>
              </a:rPr>
              <a:t>2+ </a:t>
            </a:r>
            <a:r>
              <a:rPr lang="en-GB" sz="2400" dirty="0" smtClean="0">
                <a:latin typeface="Tahoma" pitchFamily="34" charset="0"/>
                <a:sym typeface="Wingdings" pitchFamily="2" charset="2"/>
              </a:rPr>
              <a:t>+ 2OH</a:t>
            </a:r>
            <a:r>
              <a:rPr lang="en-GB" sz="2400" baseline="30000" dirty="0" smtClean="0">
                <a:latin typeface="Tahoma" pitchFamily="34" charset="0"/>
                <a:sym typeface="Wingdings" pitchFamily="2" charset="2"/>
              </a:rPr>
              <a:t>-</a:t>
            </a:r>
            <a:r>
              <a:rPr lang="en-GB" sz="2400" dirty="0" smtClean="0">
                <a:latin typeface="Tahoma" pitchFamily="34" charset="0"/>
                <a:sym typeface="Wingdings" pitchFamily="2" charset="2"/>
              </a:rPr>
              <a:t>(</a:t>
            </a:r>
            <a:r>
              <a:rPr lang="en-GB" sz="2400" dirty="0" err="1" smtClean="0">
                <a:latin typeface="Tahoma" pitchFamily="34" charset="0"/>
                <a:sym typeface="Wingdings" pitchFamily="2" charset="2"/>
              </a:rPr>
              <a:t>aq</a:t>
            </a:r>
            <a:r>
              <a:rPr lang="en-GB" sz="2400" dirty="0" smtClean="0">
                <a:latin typeface="Tahoma" pitchFamily="34" charset="0"/>
                <a:sym typeface="Wingdings" pitchFamily="2" charset="2"/>
              </a:rPr>
              <a:t>)</a:t>
            </a:r>
          </a:p>
          <a:p>
            <a:pPr algn="ctr"/>
            <a:r>
              <a:rPr lang="en-GB" sz="2400" dirty="0">
                <a:latin typeface="Tahoma" pitchFamily="34" charset="0"/>
                <a:sym typeface="Wingdings" pitchFamily="2" charset="2"/>
              </a:rPr>
              <a:t>	</a:t>
            </a:r>
            <a:r>
              <a:rPr lang="en-GB" sz="2400" dirty="0" smtClean="0">
                <a:latin typeface="Tahoma" pitchFamily="34" charset="0"/>
                <a:sym typeface="Wingdings" pitchFamily="2" charset="2"/>
              </a:rPr>
              <a:t>Typical pH is about 10-12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4401" y="4485104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>
                <a:solidFill>
                  <a:srgbClr val="7030A0"/>
                </a:solidFill>
                <a:latin typeface="Tahoma" pitchFamily="34" charset="0"/>
                <a:sym typeface="Wingdings" pitchFamily="2" charset="2"/>
              </a:rPr>
              <a:t>Solubility</a:t>
            </a:r>
            <a:r>
              <a:rPr lang="en-GB" sz="2800" dirty="0">
                <a:latin typeface="Tahoma" pitchFamily="34" charset="0"/>
                <a:sym typeface="Wingdings" pitchFamily="2" charset="2"/>
              </a:rPr>
              <a:t> increases on descending the group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>
                <a:latin typeface="Tahoma" pitchFamily="34" charset="0"/>
                <a:sym typeface="Wingdings" pitchFamily="2" charset="2"/>
              </a:rPr>
              <a:t>The resulting solutions are also </a:t>
            </a:r>
            <a:r>
              <a:rPr lang="en-GB" sz="2800" i="1" dirty="0">
                <a:solidFill>
                  <a:srgbClr val="7030A0"/>
                </a:solidFill>
                <a:latin typeface="Tahoma" pitchFamily="34" charset="0"/>
                <a:sym typeface="Wingdings" pitchFamily="2" charset="2"/>
              </a:rPr>
              <a:t>more </a:t>
            </a:r>
            <a:r>
              <a:rPr lang="en-GB" sz="2800" dirty="0" smtClean="0">
                <a:solidFill>
                  <a:srgbClr val="7030A0"/>
                </a:solidFill>
                <a:latin typeface="Tahoma" pitchFamily="34" charset="0"/>
                <a:sym typeface="Wingdings" pitchFamily="2" charset="2"/>
              </a:rPr>
              <a:t>alkaline</a:t>
            </a:r>
            <a:endParaRPr lang="en-GB" sz="2800" dirty="0">
              <a:solidFill>
                <a:srgbClr val="7030A0"/>
              </a:solidFill>
              <a:latin typeface="Tahoma" pitchFamily="34" charset="0"/>
              <a:sym typeface="Wingdings" pitchFamily="2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>
                <a:latin typeface="Tahoma" pitchFamily="34" charset="0"/>
                <a:sym typeface="Wingdings" pitchFamily="2" charset="2"/>
              </a:rPr>
              <a:t>Mg(OH)</a:t>
            </a:r>
            <a:r>
              <a:rPr lang="en-GB" sz="2800" baseline="-25000" dirty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>
                <a:latin typeface="Tahoma" pitchFamily="34" charset="0"/>
                <a:sym typeface="Wingdings" pitchFamily="2" charset="2"/>
              </a:rPr>
              <a:t> is only </a:t>
            </a:r>
            <a:r>
              <a:rPr lang="en-GB" sz="2800" i="1" dirty="0">
                <a:latin typeface="Tahoma" pitchFamily="34" charset="0"/>
                <a:sym typeface="Wingdings" pitchFamily="2" charset="2"/>
              </a:rPr>
              <a:t>slightly</a:t>
            </a:r>
            <a:r>
              <a:rPr lang="en-GB" sz="2800" dirty="0">
                <a:latin typeface="Tahoma" pitchFamily="34" charset="0"/>
                <a:sym typeface="Wingdings" pitchFamily="2" charset="2"/>
              </a:rPr>
              <a:t> soluble in water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>
                <a:latin typeface="Tahoma" pitchFamily="34" charset="0"/>
                <a:sym typeface="Wingdings" pitchFamily="2" charset="2"/>
              </a:rPr>
              <a:t>Ba(OH)</a:t>
            </a:r>
            <a:r>
              <a:rPr lang="en-GB" sz="2800" baseline="-25000" dirty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>
                <a:latin typeface="Tahoma" pitchFamily="34" charset="0"/>
                <a:sym typeface="Wingdings" pitchFamily="2" charset="2"/>
              </a:rPr>
              <a:t> much more soluble, therefore more OH- goes into solution = more alkaline. </a:t>
            </a:r>
            <a:endParaRPr lang="en-GB" sz="2800" dirty="0">
              <a:solidFill>
                <a:srgbClr val="7030A0"/>
              </a:solidFill>
              <a:latin typeface="Tahoma" pitchFamily="34" charset="0"/>
            </a:endParaRPr>
          </a:p>
          <a:p>
            <a:endParaRPr lang="en-GB" sz="2800" dirty="0"/>
          </a:p>
        </p:txBody>
      </p:sp>
      <p:pic>
        <p:nvPicPr>
          <p:cNvPr id="6" name="Picture 7" descr="S691813_aw_0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411" y="1933990"/>
            <a:ext cx="2598389" cy="249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86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Solubilities</a:t>
            </a:r>
            <a:r>
              <a:rPr lang="en-GB" dirty="0"/>
              <a:t> of group 2 </a:t>
            </a:r>
            <a:r>
              <a:rPr lang="en-GB" dirty="0" err="1"/>
              <a:t>sulfates</a:t>
            </a:r>
            <a:endParaRPr lang="en-GB" dirty="0"/>
          </a:p>
        </p:txBody>
      </p:sp>
      <p:sp>
        <p:nvSpPr>
          <p:cNvPr id="1077252" name="Text Box 4"/>
          <p:cNvSpPr txBox="1">
            <a:spLocks noChangeArrowheads="1"/>
          </p:cNvSpPr>
          <p:nvPr/>
        </p:nvSpPr>
        <p:spPr bwMode="auto">
          <a:xfrm>
            <a:off x="563563" y="784225"/>
            <a:ext cx="81915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The solubility of the group 2 </a:t>
            </a:r>
            <a:r>
              <a:rPr lang="en-GB" sz="2400" dirty="0" err="1"/>
              <a:t>sulfates</a:t>
            </a:r>
            <a:r>
              <a:rPr lang="en-GB" sz="2400" dirty="0"/>
              <a:t> </a:t>
            </a:r>
            <a:r>
              <a:rPr lang="en-GB" sz="2400" b="1" dirty="0"/>
              <a:t>decreases</a:t>
            </a:r>
            <a:r>
              <a:rPr lang="en-GB" sz="2400" dirty="0"/>
              <a:t> down the group. Magnesium and calcium </a:t>
            </a:r>
            <a:r>
              <a:rPr lang="en-GB" sz="2400" dirty="0" err="1"/>
              <a:t>sulfate</a:t>
            </a:r>
            <a:r>
              <a:rPr lang="en-GB" sz="2400" dirty="0"/>
              <a:t> are considered to be soluble, whereas strontium and barium </a:t>
            </a:r>
            <a:r>
              <a:rPr lang="en-GB" sz="2400" dirty="0" err="1"/>
              <a:t>sulfate</a:t>
            </a:r>
            <a:r>
              <a:rPr lang="en-GB" sz="2400" dirty="0"/>
              <a:t> are considered to be insoluble.</a:t>
            </a:r>
          </a:p>
        </p:txBody>
      </p:sp>
      <p:sp>
        <p:nvSpPr>
          <p:cNvPr id="1077263" name="Text Box 15"/>
          <p:cNvSpPr txBox="1">
            <a:spLocks noChangeArrowheads="1"/>
          </p:cNvSpPr>
          <p:nvPr/>
        </p:nvSpPr>
        <p:spPr bwMode="auto">
          <a:xfrm>
            <a:off x="1223963" y="3646488"/>
            <a:ext cx="1160462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MgSO</a:t>
            </a:r>
            <a:r>
              <a:rPr lang="en-GB" sz="2400" baseline="-25000"/>
              <a:t>4</a:t>
            </a:r>
          </a:p>
        </p:txBody>
      </p:sp>
      <p:sp>
        <p:nvSpPr>
          <p:cNvPr id="1077264" name="Text Box 16"/>
          <p:cNvSpPr txBox="1">
            <a:spLocks noChangeArrowheads="1"/>
          </p:cNvSpPr>
          <p:nvPr/>
        </p:nvSpPr>
        <p:spPr bwMode="auto">
          <a:xfrm>
            <a:off x="1239838" y="4192588"/>
            <a:ext cx="112712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CaSO</a:t>
            </a:r>
            <a:r>
              <a:rPr lang="en-GB" sz="2400" baseline="-25000"/>
              <a:t>4</a:t>
            </a:r>
          </a:p>
        </p:txBody>
      </p:sp>
      <p:sp>
        <p:nvSpPr>
          <p:cNvPr id="1077265" name="Text Box 17"/>
          <p:cNvSpPr txBox="1">
            <a:spLocks noChangeArrowheads="1"/>
          </p:cNvSpPr>
          <p:nvPr/>
        </p:nvSpPr>
        <p:spPr bwMode="auto">
          <a:xfrm>
            <a:off x="1282700" y="4740275"/>
            <a:ext cx="104140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SrSO</a:t>
            </a:r>
            <a:r>
              <a:rPr lang="en-GB" sz="2400" baseline="-25000"/>
              <a:t>4</a:t>
            </a:r>
          </a:p>
        </p:txBody>
      </p:sp>
      <p:sp>
        <p:nvSpPr>
          <p:cNvPr id="1077266" name="Text Box 18"/>
          <p:cNvSpPr txBox="1">
            <a:spLocks noChangeArrowheads="1"/>
          </p:cNvSpPr>
          <p:nvPr/>
        </p:nvSpPr>
        <p:spPr bwMode="auto">
          <a:xfrm>
            <a:off x="1249363" y="5294313"/>
            <a:ext cx="1109662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BaSO</a:t>
            </a:r>
            <a:r>
              <a:rPr lang="en-GB" sz="2400" baseline="-25000"/>
              <a:t>4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77888" y="2690813"/>
            <a:ext cx="4256087" cy="3103562"/>
            <a:chOff x="553" y="1695"/>
            <a:chExt cx="2681" cy="1955"/>
          </a:xfrm>
        </p:grpSpPr>
        <p:sp>
          <p:nvSpPr>
            <p:cNvPr id="1077255" name="AutoShape 7"/>
            <p:cNvSpPr>
              <a:spLocks noChangeArrowheads="1"/>
            </p:cNvSpPr>
            <p:nvPr/>
          </p:nvSpPr>
          <p:spPr bwMode="auto">
            <a:xfrm>
              <a:off x="559" y="1697"/>
              <a:ext cx="2666" cy="572"/>
            </a:xfrm>
            <a:prstGeom prst="roundRect">
              <a:avLst>
                <a:gd name="adj" fmla="val 6333"/>
              </a:avLst>
            </a:prstGeom>
            <a:solidFill>
              <a:srgbClr val="FFC197"/>
            </a:solidFill>
            <a:ln w="254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1077256" name="Line 8"/>
            <p:cNvSpPr>
              <a:spLocks noChangeShapeType="1"/>
            </p:cNvSpPr>
            <p:nvPr/>
          </p:nvSpPr>
          <p:spPr bwMode="auto">
            <a:xfrm>
              <a:off x="1723" y="1711"/>
              <a:ext cx="0" cy="193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077257" name="Line 9"/>
            <p:cNvSpPr>
              <a:spLocks noChangeShapeType="1"/>
            </p:cNvSpPr>
            <p:nvPr/>
          </p:nvSpPr>
          <p:spPr bwMode="auto">
            <a:xfrm>
              <a:off x="565" y="2269"/>
              <a:ext cx="2666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077258" name="Line 10"/>
            <p:cNvSpPr>
              <a:spLocks noChangeShapeType="1"/>
            </p:cNvSpPr>
            <p:nvPr/>
          </p:nvSpPr>
          <p:spPr bwMode="auto">
            <a:xfrm>
              <a:off x="561" y="2613"/>
              <a:ext cx="2670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077259" name="Line 11"/>
            <p:cNvSpPr>
              <a:spLocks noChangeShapeType="1"/>
            </p:cNvSpPr>
            <p:nvPr/>
          </p:nvSpPr>
          <p:spPr bwMode="auto">
            <a:xfrm>
              <a:off x="561" y="2958"/>
              <a:ext cx="2666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077260" name="Line 12"/>
            <p:cNvSpPr>
              <a:spLocks noChangeShapeType="1"/>
            </p:cNvSpPr>
            <p:nvPr/>
          </p:nvSpPr>
          <p:spPr bwMode="auto">
            <a:xfrm>
              <a:off x="563" y="3302"/>
              <a:ext cx="2671" cy="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077261" name="Text Box 13"/>
            <p:cNvSpPr txBox="1">
              <a:spLocks noChangeArrowheads="1"/>
            </p:cNvSpPr>
            <p:nvPr/>
          </p:nvSpPr>
          <p:spPr bwMode="auto">
            <a:xfrm>
              <a:off x="620" y="1742"/>
              <a:ext cx="1033" cy="51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2400" b="1"/>
                <a:t>Group 2</a:t>
              </a:r>
              <a:br>
                <a:rPr lang="en-GB" sz="2400" b="1"/>
              </a:br>
              <a:r>
                <a:rPr lang="en-GB" sz="2400" b="1"/>
                <a:t>hydroxide</a:t>
              </a:r>
            </a:p>
          </p:txBody>
        </p:sp>
        <p:sp>
          <p:nvSpPr>
            <p:cNvPr id="1077262" name="Text Box 14"/>
            <p:cNvSpPr txBox="1">
              <a:spLocks noChangeArrowheads="1"/>
            </p:cNvSpPr>
            <p:nvPr/>
          </p:nvSpPr>
          <p:spPr bwMode="auto">
            <a:xfrm>
              <a:off x="1981" y="1852"/>
              <a:ext cx="978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2400" b="1"/>
                <a:t>Solubility</a:t>
              </a:r>
            </a:p>
          </p:txBody>
        </p:sp>
        <p:sp>
          <p:nvSpPr>
            <p:cNvPr id="1077267" name="AutoShape 19"/>
            <p:cNvSpPr>
              <a:spLocks noChangeArrowheads="1"/>
            </p:cNvSpPr>
            <p:nvPr/>
          </p:nvSpPr>
          <p:spPr bwMode="auto">
            <a:xfrm>
              <a:off x="553" y="1695"/>
              <a:ext cx="2678" cy="1955"/>
            </a:xfrm>
            <a:prstGeom prst="roundRect">
              <a:avLst>
                <a:gd name="adj" fmla="val 3005"/>
              </a:avLst>
            </a:prstGeom>
            <a:noFill/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1077268" name="Text Box 20"/>
          <p:cNvSpPr txBox="1">
            <a:spLocks noChangeArrowheads="1"/>
          </p:cNvSpPr>
          <p:nvPr/>
        </p:nvSpPr>
        <p:spPr bwMode="auto">
          <a:xfrm>
            <a:off x="3344863" y="3646488"/>
            <a:ext cx="1152525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soluble</a:t>
            </a:r>
          </a:p>
        </p:txBody>
      </p:sp>
      <p:sp>
        <p:nvSpPr>
          <p:cNvPr id="1077269" name="Text Box 21"/>
          <p:cNvSpPr txBox="1">
            <a:spLocks noChangeArrowheads="1"/>
          </p:cNvSpPr>
          <p:nvPr/>
        </p:nvSpPr>
        <p:spPr bwMode="auto">
          <a:xfrm>
            <a:off x="2841625" y="4192588"/>
            <a:ext cx="2170113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2400"/>
              <a:t>slightly soluble</a:t>
            </a:r>
          </a:p>
        </p:txBody>
      </p:sp>
      <p:sp>
        <p:nvSpPr>
          <p:cNvPr id="1077270" name="Text Box 22"/>
          <p:cNvSpPr txBox="1">
            <a:spLocks noChangeArrowheads="1"/>
          </p:cNvSpPr>
          <p:nvPr/>
        </p:nvSpPr>
        <p:spPr bwMode="auto">
          <a:xfrm>
            <a:off x="3225800" y="4740275"/>
            <a:ext cx="13906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insoluble</a:t>
            </a:r>
          </a:p>
        </p:txBody>
      </p:sp>
      <p:sp>
        <p:nvSpPr>
          <p:cNvPr id="1077271" name="Text Box 23"/>
          <p:cNvSpPr txBox="1">
            <a:spLocks noChangeArrowheads="1"/>
          </p:cNvSpPr>
          <p:nvPr/>
        </p:nvSpPr>
        <p:spPr bwMode="auto">
          <a:xfrm>
            <a:off x="3225800" y="5294313"/>
            <a:ext cx="139065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insoluble</a:t>
            </a:r>
          </a:p>
        </p:txBody>
      </p:sp>
      <p:sp>
        <p:nvSpPr>
          <p:cNvPr id="1077272" name="Text Box 24"/>
          <p:cNvSpPr txBox="1">
            <a:spLocks noChangeArrowheads="1"/>
          </p:cNvSpPr>
          <p:nvPr/>
        </p:nvSpPr>
        <p:spPr bwMode="auto">
          <a:xfrm>
            <a:off x="5524500" y="2809875"/>
            <a:ext cx="3038475" cy="264795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Note that this decrease in solubility down the group is the opposite of the trend for the solubility of the group 2 hydroxides.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58326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This can be seen in the water test for </a:t>
            </a:r>
            <a:r>
              <a:rPr lang="en-GB" sz="2400" dirty="0" err="1" smtClean="0"/>
              <a:t>sulfate</a:t>
            </a:r>
            <a:r>
              <a:rPr lang="en-GB" sz="2400" dirty="0" smtClean="0"/>
              <a:t> ions.</a:t>
            </a:r>
          </a:p>
          <a:p>
            <a:pPr>
              <a:buNone/>
            </a:pPr>
            <a:r>
              <a:rPr lang="en-GB" sz="2400" dirty="0" smtClean="0"/>
              <a:t>Acidified barium chloride is added to the solution. If a white precipitate (an insoluble solid) is produced </a:t>
            </a:r>
            <a:r>
              <a:rPr lang="en-GB" sz="2400" dirty="0" err="1" smtClean="0"/>
              <a:t>sulfates</a:t>
            </a:r>
            <a:r>
              <a:rPr lang="en-GB" sz="2400" dirty="0" smtClean="0"/>
              <a:t> are present.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Ba</a:t>
            </a:r>
            <a:r>
              <a:rPr lang="en-GB" sz="2400" baseline="30000" dirty="0" smtClean="0"/>
              <a:t>2+ </a:t>
            </a:r>
            <a:r>
              <a:rPr lang="en-GB" sz="2400" dirty="0" smtClean="0"/>
              <a:t>(</a:t>
            </a:r>
            <a:r>
              <a:rPr lang="en-GB" sz="2400" dirty="0" err="1" smtClean="0"/>
              <a:t>aq</a:t>
            </a:r>
            <a:r>
              <a:rPr lang="en-GB" sz="2400" dirty="0" smtClean="0"/>
              <a:t>) + SO</a:t>
            </a:r>
            <a:r>
              <a:rPr lang="en-GB" sz="2400" baseline="-25000" dirty="0" smtClean="0"/>
              <a:t>4</a:t>
            </a:r>
            <a:r>
              <a:rPr lang="en-GB" sz="2400" baseline="30000" dirty="0" smtClean="0"/>
              <a:t>2-</a:t>
            </a:r>
            <a:r>
              <a:rPr lang="en-GB" sz="2400" dirty="0" smtClean="0"/>
              <a:t> (</a:t>
            </a:r>
            <a:r>
              <a:rPr lang="en-GB" sz="2400" dirty="0" err="1" smtClean="0"/>
              <a:t>aq</a:t>
            </a:r>
            <a:r>
              <a:rPr lang="en-GB" sz="2400" dirty="0" smtClean="0"/>
              <a:t>) </a:t>
            </a:r>
            <a:r>
              <a:rPr lang="en-GB" sz="2400" dirty="0" smtClean="0">
                <a:sym typeface="Wingdings" pitchFamily="2" charset="2"/>
              </a:rPr>
              <a:t> BaSO</a:t>
            </a:r>
            <a:r>
              <a:rPr lang="en-GB" sz="2400" baseline="-25000" dirty="0" smtClean="0">
                <a:sym typeface="Wingdings" pitchFamily="2" charset="2"/>
              </a:rPr>
              <a:t>4</a:t>
            </a:r>
            <a:r>
              <a:rPr lang="en-GB" sz="2400" dirty="0" smtClean="0">
                <a:sym typeface="Wingdings" pitchFamily="2" charset="2"/>
              </a:rPr>
              <a:t> (s)</a:t>
            </a:r>
          </a:p>
          <a:p>
            <a:pPr>
              <a:buNone/>
            </a:pPr>
            <a:r>
              <a:rPr lang="en-GB" sz="2400" dirty="0" smtClean="0"/>
              <a:t>				    </a:t>
            </a:r>
            <a:r>
              <a:rPr lang="en-GB" sz="2000" dirty="0" smtClean="0"/>
              <a:t>White precipitate</a:t>
            </a:r>
            <a:endParaRPr lang="en-GB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4175"/>
          <a:stretch>
            <a:fillRect/>
          </a:stretch>
        </p:blipFill>
        <p:spPr bwMode="auto">
          <a:xfrm>
            <a:off x="5868144" y="0"/>
            <a:ext cx="3275856" cy="574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83023" r="19288"/>
          <a:stretch>
            <a:fillRect/>
          </a:stretch>
        </p:blipFill>
        <p:spPr bwMode="auto">
          <a:xfrm>
            <a:off x="0" y="5229200"/>
            <a:ext cx="7380312" cy="64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t="19900" b="58779"/>
          <a:stretch>
            <a:fillRect/>
          </a:stretch>
        </p:blipFill>
        <p:spPr bwMode="auto">
          <a:xfrm>
            <a:off x="0" y="5986213"/>
            <a:ext cx="7380312" cy="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Groups 1 &amp; 2 Compounds</a:t>
            </a:r>
            <a:endParaRPr lang="en-GB" sz="4000" b="1" dirty="0">
              <a:latin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764704"/>
            <a:ext cx="8784976" cy="6093296"/>
          </a:xfrm>
          <a:prstGeom prst="rect">
            <a:avLst/>
          </a:prstGeom>
          <a:ln/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Lesson Objective:</a:t>
            </a:r>
            <a:r>
              <a:rPr lang="en-GB" sz="2400" dirty="0" smtClean="0">
                <a:latin typeface="Tahoma" pitchFamily="34" charset="0"/>
              </a:rPr>
              <a:t> To know the reactions of groups 1 and 2 compounds and how to investigate the patterns on thermal decomposition of nitrates and carbonates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b="1" u="sng" dirty="0" smtClean="0">
              <a:latin typeface="Tahoma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Success Criteria:</a:t>
            </a:r>
            <a:endParaRPr lang="en-GB" sz="2400" dirty="0" smtClean="0">
              <a:latin typeface="Tahoma" pitchFamily="34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know the reactions of the oxides of Group 2 elements with water and dilute acid, and their hydroxides with dilute acid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know the trends in solubility of the hydroxides and </a:t>
            </a:r>
            <a:r>
              <a:rPr lang="en-GB" sz="2400" dirty="0" err="1" smtClean="0">
                <a:solidFill>
                  <a:srgbClr val="FF0000"/>
                </a:solidFill>
              </a:rPr>
              <a:t>sulfates</a:t>
            </a:r>
            <a:r>
              <a:rPr lang="en-GB" sz="2400" dirty="0" smtClean="0">
                <a:solidFill>
                  <a:srgbClr val="FF0000"/>
                </a:solidFill>
              </a:rPr>
              <a:t> of Group 2 elements</a:t>
            </a:r>
          </a:p>
          <a:p>
            <a:r>
              <a:rPr lang="en-GB" sz="2400" dirty="0" smtClean="0"/>
              <a:t>understand reasons for the trends in thermal stability of the nitrates and the carbonates of the elements in Groups 1 and 2 in terms of the size and charge of the </a:t>
            </a:r>
            <a:r>
              <a:rPr lang="en-GB" sz="2400" dirty="0" err="1" smtClean="0"/>
              <a:t>cations</a:t>
            </a:r>
            <a:r>
              <a:rPr lang="en-GB" sz="2400" dirty="0" smtClean="0"/>
              <a:t> involved</a:t>
            </a:r>
          </a:p>
          <a:p>
            <a:r>
              <a:rPr lang="en-GB" sz="2400" dirty="0" smtClean="0"/>
              <a:t>understand experimental procedures to show patterns in thermal decomposition of Group 1 and 2 nitrates and carbonates</a:t>
            </a:r>
          </a:p>
        </p:txBody>
      </p:sp>
    </p:spTree>
    <p:extLst>
      <p:ext uri="{BB962C8B-B14F-4D97-AF65-F5344CB8AC3E}">
        <p14:creationId xmlns:p14="http://schemas.microsoft.com/office/powerpoint/2010/main" xmlns="" val="28305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 2 Compounds: </a:t>
            </a:r>
          </a:p>
          <a:p>
            <a:pPr algn="ctr"/>
            <a:r>
              <a:rPr lang="en-GB" sz="4000" b="1" dirty="0" smtClean="0">
                <a:solidFill>
                  <a:srgbClr val="7030A0"/>
                </a:solidFill>
                <a:latin typeface="Tahoma" pitchFamily="34" charset="0"/>
              </a:rPr>
              <a:t>Carbonates </a:t>
            </a:r>
            <a:endParaRPr lang="en-GB" sz="40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6876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7030A0"/>
                </a:solidFill>
                <a:latin typeface="Tahoma" pitchFamily="34" charset="0"/>
              </a:rPr>
              <a:t>Carbonates </a:t>
            </a:r>
            <a:r>
              <a:rPr lang="en-GB" sz="2800" dirty="0" smtClean="0">
                <a:latin typeface="Tahoma" pitchFamily="34" charset="0"/>
              </a:rPr>
              <a:t>are decomposed by heat 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 metal oxide and carbon dioxide gas</a:t>
            </a:r>
          </a:p>
          <a:p>
            <a:endParaRPr lang="en-GB" sz="2800" dirty="0">
              <a:latin typeface="Tahoma" pitchFamily="34" charset="0"/>
              <a:sym typeface="Wingdings" pitchFamily="2" charset="2"/>
            </a:endParaRPr>
          </a:p>
          <a:p>
            <a:pPr algn="ctr"/>
            <a:r>
              <a:rPr lang="en-GB" sz="2800" dirty="0" smtClean="0">
                <a:latin typeface="Tahoma" pitchFamily="34" charset="0"/>
                <a:sym typeface="Wingdings" pitchFamily="2" charset="2"/>
              </a:rPr>
              <a:t>MgCO</a:t>
            </a:r>
            <a:r>
              <a:rPr lang="en-GB" sz="2800" baseline="-25000" dirty="0" smtClean="0">
                <a:latin typeface="Tahoma" pitchFamily="34" charset="0"/>
                <a:sym typeface="Wingdings" pitchFamily="2" charset="2"/>
              </a:rPr>
              <a:t>3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(s)  </a:t>
            </a:r>
            <a:r>
              <a:rPr lang="en-GB" sz="2800" dirty="0" err="1" smtClean="0">
                <a:latin typeface="Tahoma" pitchFamily="34" charset="0"/>
                <a:sym typeface="Wingdings" pitchFamily="2" charset="2"/>
              </a:rPr>
              <a:t>MgO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(s) + CO</a:t>
            </a:r>
            <a:r>
              <a:rPr lang="en-GB" sz="2800" baseline="-25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(g)</a:t>
            </a:r>
          </a:p>
          <a:p>
            <a:pPr algn="ctr"/>
            <a:endParaRPr lang="en-GB" sz="2800" dirty="0">
              <a:latin typeface="Tahoma" pitchFamily="34" charset="0"/>
              <a:sym typeface="Wingdings" pitchFamily="2" charset="2"/>
            </a:endParaRPr>
          </a:p>
          <a:p>
            <a:pPr algn="ctr"/>
            <a:r>
              <a:rPr lang="en-GB" sz="2800" dirty="0" smtClean="0">
                <a:latin typeface="Tahoma" pitchFamily="34" charset="0"/>
                <a:sym typeface="Wingdings" pitchFamily="2" charset="2"/>
              </a:rPr>
              <a:t>This is called </a:t>
            </a:r>
            <a:r>
              <a:rPr lang="en-GB" sz="2800" b="1" dirty="0" smtClean="0">
                <a:solidFill>
                  <a:srgbClr val="7030A0"/>
                </a:solidFill>
                <a:latin typeface="Tahoma" pitchFamily="34" charset="0"/>
                <a:sym typeface="Wingdings" pitchFamily="2" charset="2"/>
              </a:rPr>
              <a:t>thermal decomposition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077072"/>
            <a:ext cx="5004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>
                <a:latin typeface="Tahoma" pitchFamily="34" charset="0"/>
                <a:sym typeface="Wingdings" pitchFamily="2" charset="2"/>
              </a:rPr>
              <a:t>The carbonates are </a:t>
            </a:r>
            <a:r>
              <a:rPr lang="en-GB" sz="2800" i="1" dirty="0" smtClean="0">
                <a:solidFill>
                  <a:srgbClr val="7030A0"/>
                </a:solidFill>
                <a:latin typeface="Tahoma" pitchFamily="34" charset="0"/>
                <a:sym typeface="Wingdings" pitchFamily="2" charset="2"/>
              </a:rPr>
              <a:t>more difficult 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to decompose on descending the group.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 smtClean="0">
                <a:latin typeface="Tahoma" pitchFamily="34" charset="0"/>
                <a:sym typeface="Wingdings" pitchFamily="2" charset="2"/>
              </a:rPr>
              <a:t>The stability increases down the group </a:t>
            </a:r>
            <a:endParaRPr lang="en-GB" sz="2800" dirty="0">
              <a:latin typeface="Tahoma" pitchFamily="34" charset="0"/>
            </a:endParaRPr>
          </a:p>
          <a:p>
            <a:endParaRPr lang="en-GB" sz="2800" dirty="0"/>
          </a:p>
        </p:txBody>
      </p:sp>
      <p:pic>
        <p:nvPicPr>
          <p:cNvPr id="6" name="Picture 8" descr="S691813_aw_07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55908"/>
            <a:ext cx="2972296" cy="253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907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n-GB" dirty="0"/>
              <a:t>Decomposition of group 2 nitrates</a:t>
            </a:r>
          </a:p>
        </p:txBody>
      </p:sp>
      <p:sp>
        <p:nvSpPr>
          <p:cNvPr id="1080324" name="Text Box 4"/>
          <p:cNvSpPr txBox="1">
            <a:spLocks noChangeArrowheads="1"/>
          </p:cNvSpPr>
          <p:nvPr/>
        </p:nvSpPr>
        <p:spPr bwMode="auto">
          <a:xfrm>
            <a:off x="563563" y="784225"/>
            <a:ext cx="8010525" cy="8223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Thermal decomposition of group 2 metal nitrates forms the metal oxide, nitrogen dioxide and oxygen.</a:t>
            </a:r>
          </a:p>
        </p:txBody>
      </p:sp>
      <p:sp>
        <p:nvSpPr>
          <p:cNvPr id="1080325" name="Text Box 5"/>
          <p:cNvSpPr txBox="1">
            <a:spLocks noChangeArrowheads="1"/>
          </p:cNvSpPr>
          <p:nvPr/>
        </p:nvSpPr>
        <p:spPr bwMode="auto">
          <a:xfrm>
            <a:off x="323528" y="1772816"/>
            <a:ext cx="7704856" cy="4616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/>
              <a:t>2M(NO</a:t>
            </a:r>
            <a:r>
              <a:rPr lang="en-GB" sz="2400" b="1" baseline="-25000" dirty="0"/>
              <a:t>3</a:t>
            </a:r>
            <a:r>
              <a:rPr lang="en-GB" sz="2400" b="1" dirty="0"/>
              <a:t>)</a:t>
            </a:r>
            <a:r>
              <a:rPr lang="en-GB" sz="2400" b="1" baseline="-25000" dirty="0"/>
              <a:t>2(s)</a:t>
            </a:r>
            <a:r>
              <a:rPr lang="en-GB" sz="2400" b="1" dirty="0"/>
              <a:t>   </a:t>
            </a:r>
            <a:r>
              <a:rPr lang="en-GB" sz="2400" b="1" dirty="0">
                <a:latin typeface="Symbol" pitchFamily="18" charset="2"/>
              </a:rPr>
              <a:t>®</a:t>
            </a:r>
            <a:r>
              <a:rPr lang="en-GB" sz="2400" b="1" dirty="0"/>
              <a:t>   2MO</a:t>
            </a:r>
            <a:r>
              <a:rPr lang="en-GB" sz="2400" b="1" baseline="-25000" dirty="0"/>
              <a:t>(s)</a:t>
            </a:r>
            <a:r>
              <a:rPr lang="en-GB" sz="2400" b="1" dirty="0"/>
              <a:t>  +  4NO</a:t>
            </a:r>
            <a:r>
              <a:rPr lang="en-GB" sz="2400" b="1" baseline="-25000" dirty="0"/>
              <a:t>2(g)</a:t>
            </a:r>
            <a:r>
              <a:rPr lang="en-GB" sz="2400" b="1" dirty="0"/>
              <a:t>  +  O</a:t>
            </a:r>
            <a:r>
              <a:rPr lang="en-GB" sz="2400" b="1" baseline="-25000" dirty="0"/>
              <a:t>2(g)</a:t>
            </a:r>
          </a:p>
        </p:txBody>
      </p:sp>
      <p:sp>
        <p:nvSpPr>
          <p:cNvPr id="1080326" name="Text Box 6"/>
          <p:cNvSpPr txBox="1">
            <a:spLocks noChangeArrowheads="1"/>
          </p:cNvSpPr>
          <p:nvPr/>
        </p:nvSpPr>
        <p:spPr bwMode="auto">
          <a:xfrm>
            <a:off x="395536" y="3573016"/>
            <a:ext cx="8088635" cy="8309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Like the group 2 metal carbonates, the nitrates become more stable to thermal decomposition down the group.</a:t>
            </a:r>
          </a:p>
        </p:txBody>
      </p:sp>
      <p:sp>
        <p:nvSpPr>
          <p:cNvPr id="1080327" name="Text Box 7"/>
          <p:cNvSpPr txBox="1">
            <a:spLocks noChangeArrowheads="1"/>
          </p:cNvSpPr>
          <p:nvPr/>
        </p:nvSpPr>
        <p:spPr bwMode="auto">
          <a:xfrm>
            <a:off x="2695030" y="4517479"/>
            <a:ext cx="57769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/>
              <a:t>magnesium nitrate: Mg(NO</a:t>
            </a:r>
            <a:r>
              <a:rPr lang="en-GB" sz="2400" b="1" baseline="-25000"/>
              <a:t>3</a:t>
            </a:r>
            <a:r>
              <a:rPr lang="en-GB" sz="2400" b="1"/>
              <a:t>)</a:t>
            </a:r>
            <a:r>
              <a:rPr lang="en-GB" sz="2400" b="1" baseline="-25000"/>
              <a:t>2</a:t>
            </a:r>
            <a:endParaRPr lang="en-GB" sz="2400" b="1"/>
          </a:p>
        </p:txBody>
      </p:sp>
      <p:sp>
        <p:nvSpPr>
          <p:cNvPr id="1080328" name="Text Box 8"/>
          <p:cNvSpPr txBox="1">
            <a:spLocks noChangeArrowheads="1"/>
          </p:cNvSpPr>
          <p:nvPr/>
        </p:nvSpPr>
        <p:spPr bwMode="auto">
          <a:xfrm>
            <a:off x="2696617" y="5047704"/>
            <a:ext cx="5776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/>
              <a:t>calcium nitrate: Ca(NO</a:t>
            </a:r>
            <a:r>
              <a:rPr lang="en-GB" sz="2400" b="1" baseline="-25000"/>
              <a:t>3</a:t>
            </a:r>
            <a:r>
              <a:rPr lang="en-GB" sz="2400" b="1"/>
              <a:t>)</a:t>
            </a:r>
            <a:r>
              <a:rPr lang="en-GB" sz="2400" b="1" baseline="-25000"/>
              <a:t>2</a:t>
            </a:r>
            <a:endParaRPr lang="en-GB" sz="2400" b="1"/>
          </a:p>
        </p:txBody>
      </p:sp>
      <p:sp>
        <p:nvSpPr>
          <p:cNvPr id="1080329" name="Text Box 9"/>
          <p:cNvSpPr txBox="1">
            <a:spLocks noChangeArrowheads="1"/>
          </p:cNvSpPr>
          <p:nvPr/>
        </p:nvSpPr>
        <p:spPr bwMode="auto">
          <a:xfrm>
            <a:off x="2712492" y="5606504"/>
            <a:ext cx="5776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/>
              <a:t>strontium nitrate: Sr(NO</a:t>
            </a:r>
            <a:r>
              <a:rPr lang="en-GB" sz="2400" b="1" baseline="-25000"/>
              <a:t>3</a:t>
            </a:r>
            <a:r>
              <a:rPr lang="en-GB" sz="2400" b="1"/>
              <a:t>)</a:t>
            </a:r>
            <a:r>
              <a:rPr lang="en-GB" sz="2400" b="1" baseline="-25000"/>
              <a:t>2</a:t>
            </a:r>
            <a:endParaRPr lang="en-GB" sz="2400" b="1"/>
          </a:p>
        </p:txBody>
      </p:sp>
      <p:sp>
        <p:nvSpPr>
          <p:cNvPr id="1080330" name="Text Box 10"/>
          <p:cNvSpPr txBox="1">
            <a:spLocks noChangeArrowheads="1"/>
          </p:cNvSpPr>
          <p:nvPr/>
        </p:nvSpPr>
        <p:spPr bwMode="auto">
          <a:xfrm>
            <a:off x="2699792" y="6165304"/>
            <a:ext cx="57769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/>
              <a:t>barium nitrate: Ba(NO</a:t>
            </a:r>
            <a:r>
              <a:rPr lang="en-GB" sz="2400" b="1" baseline="-25000"/>
              <a:t>3</a:t>
            </a:r>
            <a:r>
              <a:rPr lang="en-GB" sz="2400" b="1"/>
              <a:t>)</a:t>
            </a:r>
            <a:r>
              <a:rPr lang="en-GB" sz="2400" b="1" baseline="-25000"/>
              <a:t>2</a:t>
            </a:r>
            <a:endParaRPr lang="en-GB" sz="2400" b="1"/>
          </a:p>
        </p:txBody>
      </p:sp>
      <p:sp>
        <p:nvSpPr>
          <p:cNvPr id="1080331" name="Text Box 11"/>
          <p:cNvSpPr txBox="1">
            <a:spLocks noChangeArrowheads="1"/>
          </p:cNvSpPr>
          <p:nvPr/>
        </p:nvSpPr>
        <p:spPr bwMode="auto">
          <a:xfrm>
            <a:off x="834480" y="5014366"/>
            <a:ext cx="17827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FF6600"/>
                </a:solidFill>
              </a:rPr>
              <a:t>increasing stability</a:t>
            </a:r>
          </a:p>
        </p:txBody>
      </p:sp>
      <p:sp>
        <p:nvSpPr>
          <p:cNvPr id="1080335" name="AutoShape 15"/>
          <p:cNvSpPr>
            <a:spLocks noChangeArrowheads="1"/>
          </p:cNvSpPr>
          <p:nvPr/>
        </p:nvSpPr>
        <p:spPr bwMode="auto">
          <a:xfrm rot="5400000">
            <a:off x="1854448" y="5431086"/>
            <a:ext cx="1984375" cy="290512"/>
          </a:xfrm>
          <a:prstGeom prst="rightArrow">
            <a:avLst>
              <a:gd name="adj1" fmla="val 43176"/>
              <a:gd name="adj2" fmla="val 96198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67544" y="256490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7030A0"/>
                </a:solidFill>
              </a:rPr>
              <a:t>E.g.2Mg(NO</a:t>
            </a:r>
            <a:r>
              <a:rPr lang="en-GB" sz="2800" baseline="-25000" dirty="0" smtClean="0">
                <a:solidFill>
                  <a:srgbClr val="7030A0"/>
                </a:solidFill>
              </a:rPr>
              <a:t>3</a:t>
            </a:r>
            <a:r>
              <a:rPr lang="en-GB" sz="2800" dirty="0" smtClean="0">
                <a:solidFill>
                  <a:srgbClr val="7030A0"/>
                </a:solidFill>
              </a:rPr>
              <a:t>)</a:t>
            </a:r>
            <a:r>
              <a:rPr lang="en-GB" sz="2800" baseline="-25000" dirty="0" smtClean="0">
                <a:solidFill>
                  <a:srgbClr val="7030A0"/>
                </a:solidFill>
              </a:rPr>
              <a:t>2</a:t>
            </a:r>
            <a:r>
              <a:rPr lang="en-GB" sz="2800" dirty="0" smtClean="0">
                <a:solidFill>
                  <a:srgbClr val="7030A0"/>
                </a:solidFill>
              </a:rPr>
              <a:t> </a:t>
            </a:r>
            <a:r>
              <a:rPr lang="en-GB" sz="2800" dirty="0" smtClean="0">
                <a:solidFill>
                  <a:srgbClr val="7030A0"/>
                </a:solidFill>
                <a:sym typeface="Wingdings" pitchFamily="2" charset="2"/>
              </a:rPr>
              <a:t> 2MgO + 4NO</a:t>
            </a:r>
            <a:r>
              <a:rPr lang="en-GB" sz="2800" baseline="-25000" dirty="0" smtClean="0">
                <a:solidFill>
                  <a:srgbClr val="7030A0"/>
                </a:solidFill>
                <a:sym typeface="Wingdings" pitchFamily="2" charset="2"/>
              </a:rPr>
              <a:t>2</a:t>
            </a:r>
            <a:r>
              <a:rPr lang="en-GB" sz="2800" dirty="0" smtClean="0">
                <a:solidFill>
                  <a:srgbClr val="7030A0"/>
                </a:solidFill>
                <a:sym typeface="Wingdings" pitchFamily="2" charset="2"/>
              </a:rPr>
              <a:t> + O</a:t>
            </a:r>
            <a:r>
              <a:rPr lang="en-GB" sz="2800" baseline="-25000" dirty="0" smtClean="0">
                <a:solidFill>
                  <a:srgbClr val="7030A0"/>
                </a:solidFill>
                <a:sym typeface="Wingdings" pitchFamily="2" charset="2"/>
              </a:rPr>
              <a:t>2</a:t>
            </a:r>
            <a:endParaRPr lang="en-GB" sz="2800" baseline="-25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937523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Group 1 carbonates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All white with general formula M</a:t>
            </a:r>
            <a:r>
              <a:rPr lang="en-GB" baseline="-25000" dirty="0" smtClean="0"/>
              <a:t>2</a:t>
            </a:r>
            <a:r>
              <a:rPr lang="en-GB" dirty="0" smtClean="0"/>
              <a:t>CO</a:t>
            </a:r>
            <a:r>
              <a:rPr lang="en-GB" baseline="-25000" dirty="0" smtClean="0"/>
              <a:t>3</a:t>
            </a:r>
            <a:r>
              <a:rPr lang="en-GB" dirty="0" smtClean="0"/>
              <a:t>.</a:t>
            </a:r>
          </a:p>
          <a:p>
            <a:r>
              <a:rPr lang="en-GB" dirty="0" smtClean="0"/>
              <a:t>Unusual because they dissolve in water forming alkaline solutions</a:t>
            </a:r>
          </a:p>
          <a:p>
            <a:r>
              <a:rPr lang="en-GB" dirty="0" smtClean="0"/>
              <a:t>Also unusual because most of them do not decompose on heating.</a:t>
            </a:r>
          </a:p>
          <a:p>
            <a:r>
              <a:rPr lang="en-GB" dirty="0" smtClean="0"/>
              <a:t>Lithium carbonate is an exception.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3367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u="sng" dirty="0" smtClean="0"/>
              <a:t>Group 1 nitrates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White crystalline solids with general formula </a:t>
            </a:r>
            <a:r>
              <a:rPr lang="en-GB" dirty="0" smtClean="0">
                <a:solidFill>
                  <a:srgbClr val="FF0000"/>
                </a:solidFill>
              </a:rPr>
              <a:t>MNO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/>
              <a:t>.</a:t>
            </a:r>
          </a:p>
          <a:p>
            <a:r>
              <a:rPr lang="en-GB" dirty="0" smtClean="0"/>
              <a:t>Very soluble in water</a:t>
            </a:r>
          </a:p>
          <a:p>
            <a:r>
              <a:rPr lang="en-GB" dirty="0" smtClean="0"/>
              <a:t>Harder to decompose on heating than most other metal nitrates</a:t>
            </a:r>
          </a:p>
          <a:p>
            <a:r>
              <a:rPr lang="en-GB" dirty="0" smtClean="0"/>
              <a:t>They only decompose as far as the nitr</a:t>
            </a:r>
            <a:r>
              <a:rPr lang="en-GB" dirty="0" smtClean="0">
                <a:solidFill>
                  <a:srgbClr val="7030A0"/>
                </a:solidFill>
              </a:rPr>
              <a:t>ite (MNO</a:t>
            </a:r>
            <a:r>
              <a:rPr lang="en-GB" baseline="-25000" dirty="0" smtClean="0">
                <a:solidFill>
                  <a:srgbClr val="7030A0"/>
                </a:solidFill>
              </a:rPr>
              <a:t>2</a:t>
            </a:r>
            <a:r>
              <a:rPr lang="en-GB" dirty="0" smtClean="0">
                <a:solidFill>
                  <a:srgbClr val="7030A0"/>
                </a:solidFill>
              </a:rPr>
              <a:t>)</a:t>
            </a:r>
          </a:p>
          <a:p>
            <a:pPr algn="ctr">
              <a:buNone/>
            </a:pPr>
            <a:r>
              <a:rPr lang="en-GB" dirty="0" smtClean="0"/>
              <a:t>E.g. 2KNO</a:t>
            </a:r>
            <a:r>
              <a:rPr lang="en-GB" baseline="-25000" dirty="0" smtClean="0"/>
              <a:t>3</a:t>
            </a:r>
            <a:r>
              <a:rPr lang="en-GB" dirty="0" smtClean="0"/>
              <a:t> (s) </a:t>
            </a:r>
            <a:r>
              <a:rPr lang="en-GB" dirty="0" smtClean="0">
                <a:sym typeface="Wingdings" pitchFamily="2" charset="2"/>
              </a:rPr>
              <a:t> 2KNO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(s) + 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(g)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Like with the carbonates of group 1, lithium nitrate is the exception behaving as most other nitrates.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1389" name="Picture 45" descr="carbon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38" y="1454150"/>
            <a:ext cx="2733675" cy="2767013"/>
          </a:xfrm>
          <a:prstGeom prst="rect">
            <a:avLst/>
          </a:prstGeom>
          <a:noFill/>
        </p:spPr>
      </p:pic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964488" cy="692696"/>
          </a:xfrm>
        </p:spPr>
        <p:txBody>
          <a:bodyPr>
            <a:normAutofit/>
          </a:bodyPr>
          <a:lstStyle/>
          <a:p>
            <a:r>
              <a:rPr lang="en-GB" sz="3600" u="sng" dirty="0"/>
              <a:t>Explaining the trend in thermal stability</a:t>
            </a:r>
          </a:p>
        </p:txBody>
      </p:sp>
      <p:sp>
        <p:nvSpPr>
          <p:cNvPr id="1081348" name="Text Box 4"/>
          <p:cNvSpPr txBox="1">
            <a:spLocks noChangeArrowheads="1"/>
          </p:cNvSpPr>
          <p:nvPr/>
        </p:nvSpPr>
        <p:spPr bwMode="auto">
          <a:xfrm>
            <a:off x="323529" y="784225"/>
            <a:ext cx="8820472" cy="8309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Metal ions become larger down group 2 but have the same charge. This means their </a:t>
            </a:r>
            <a:r>
              <a:rPr lang="en-GB" sz="2400" b="1" dirty="0">
                <a:solidFill>
                  <a:srgbClr val="FF6600"/>
                </a:solidFill>
              </a:rPr>
              <a:t>charge density</a:t>
            </a:r>
            <a:r>
              <a:rPr lang="en-GB" sz="2400" dirty="0"/>
              <a:t> is reduced.</a:t>
            </a:r>
          </a:p>
        </p:txBody>
      </p:sp>
      <p:sp>
        <p:nvSpPr>
          <p:cNvPr id="1081350" name="Text Box 6"/>
          <p:cNvSpPr txBox="1">
            <a:spLocks noChangeArrowheads="1"/>
          </p:cNvSpPr>
          <p:nvPr/>
        </p:nvSpPr>
        <p:spPr bwMode="auto">
          <a:xfrm>
            <a:off x="395537" y="1774825"/>
            <a:ext cx="3695452" cy="304698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A metal ion with a high charge density has strong polarizing power. It can therefore polarize the carbonate ion, making it more likely to split into O</a:t>
            </a:r>
            <a:r>
              <a:rPr lang="en-GB" sz="2400" baseline="30000" dirty="0"/>
              <a:t>2-</a:t>
            </a:r>
            <a:r>
              <a:rPr lang="en-GB" sz="2400" dirty="0"/>
              <a:t>  and CO</a:t>
            </a:r>
            <a:r>
              <a:rPr lang="en-GB" sz="2400" baseline="-25000" dirty="0"/>
              <a:t>2</a:t>
            </a:r>
            <a:r>
              <a:rPr lang="en-GB" sz="2400" dirty="0"/>
              <a:t> when heated.</a:t>
            </a:r>
          </a:p>
        </p:txBody>
      </p:sp>
      <p:sp>
        <p:nvSpPr>
          <p:cNvPr id="1081358" name="Text Box 14"/>
          <p:cNvSpPr txBox="1">
            <a:spLocks noChangeArrowheads="1"/>
          </p:cNvSpPr>
          <p:nvPr/>
        </p:nvSpPr>
        <p:spPr bwMode="auto">
          <a:xfrm>
            <a:off x="6454775" y="4414838"/>
            <a:ext cx="1892300" cy="4572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6600"/>
                </a:solidFill>
              </a:rPr>
              <a:t>polarization</a:t>
            </a:r>
          </a:p>
        </p:txBody>
      </p:sp>
      <p:sp>
        <p:nvSpPr>
          <p:cNvPr id="1081359" name="AutoShape 15"/>
          <p:cNvSpPr>
            <a:spLocks noChangeArrowheads="1"/>
          </p:cNvSpPr>
          <p:nvPr/>
        </p:nvSpPr>
        <p:spPr bwMode="auto">
          <a:xfrm rot="10800000">
            <a:off x="6610350" y="4181475"/>
            <a:ext cx="1377950" cy="269875"/>
          </a:xfrm>
          <a:prstGeom prst="rightArrow">
            <a:avLst>
              <a:gd name="adj1" fmla="val 49417"/>
              <a:gd name="adj2" fmla="val 99423"/>
            </a:avLst>
          </a:prstGeom>
          <a:solidFill>
            <a:srgbClr val="FF6600"/>
          </a:solidFill>
          <a:ln w="25400">
            <a:noFill/>
            <a:miter lim="800000"/>
            <a:headEnd/>
            <a:tailEnd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1081360" name="Text Box 16"/>
          <p:cNvSpPr txBox="1">
            <a:spLocks noChangeArrowheads="1"/>
          </p:cNvSpPr>
          <p:nvPr/>
        </p:nvSpPr>
        <p:spPr bwMode="auto">
          <a:xfrm>
            <a:off x="251521" y="4956175"/>
            <a:ext cx="8843268" cy="156966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A metal ion with a low charge density has weak polarizing power, meaning the carbonate ion is less polarized and therefore more thermally stable</a:t>
            </a:r>
            <a:r>
              <a:rPr lang="en-GB" sz="2400" dirty="0" smtClean="0"/>
              <a:t>.</a:t>
            </a:r>
          </a:p>
          <a:p>
            <a:r>
              <a:rPr lang="en-GB" sz="2400" i="1" dirty="0" smtClean="0">
                <a:solidFill>
                  <a:srgbClr val="7030A0"/>
                </a:solidFill>
              </a:rPr>
              <a:t>This is the same for nitrates</a:t>
            </a:r>
            <a:endParaRPr lang="en-GB" sz="2400" i="1" dirty="0">
              <a:solidFill>
                <a:srgbClr val="7030A0"/>
              </a:solidFill>
            </a:endParaRPr>
          </a:p>
        </p:txBody>
      </p:sp>
      <p:pic>
        <p:nvPicPr>
          <p:cNvPr id="1081390" name="Picture 46" descr="thermal_positive_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181225"/>
            <a:ext cx="2044700" cy="136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b="1" u="sng" dirty="0" smtClean="0"/>
              <a:t>Why the difference between group 1 and 2?</a:t>
            </a:r>
          </a:p>
          <a:p>
            <a:r>
              <a:rPr lang="en-GB" dirty="0" smtClean="0"/>
              <a:t>The thermal stabilities of the carbonates and nitrates depends on the </a:t>
            </a:r>
            <a:r>
              <a:rPr lang="en-GB" b="1" dirty="0" smtClean="0"/>
              <a:t>charge on the metal ions and the size of the metal 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Group 2 compounds are less thermally stable than group 1 compounds.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The greater the charge on the </a:t>
            </a:r>
            <a:r>
              <a:rPr lang="en-GB" dirty="0" err="1" smtClean="0">
                <a:solidFill>
                  <a:srgbClr val="0070C0"/>
                </a:solidFill>
              </a:rPr>
              <a:t>cation</a:t>
            </a:r>
            <a:r>
              <a:rPr lang="en-GB" dirty="0" smtClean="0">
                <a:solidFill>
                  <a:srgbClr val="0070C0"/>
                </a:solidFill>
              </a:rPr>
              <a:t> the greater the distortion and the less stable the carbonate/nitrate ion becomes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Group 2 </a:t>
            </a:r>
            <a:r>
              <a:rPr lang="en-GB" dirty="0" err="1" smtClean="0">
                <a:solidFill>
                  <a:srgbClr val="0070C0"/>
                </a:solidFill>
              </a:rPr>
              <a:t>cations</a:t>
            </a:r>
            <a:r>
              <a:rPr lang="en-GB" dirty="0" smtClean="0">
                <a:solidFill>
                  <a:srgbClr val="0070C0"/>
                </a:solidFill>
              </a:rPr>
              <a:t> have 2+ charge, compared to 1+ charge for Group 1 </a:t>
            </a:r>
            <a:r>
              <a:rPr lang="en-GB" dirty="0" err="1" smtClean="0">
                <a:solidFill>
                  <a:srgbClr val="0070C0"/>
                </a:solidFill>
              </a:rPr>
              <a:t>cations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So Group 2 carbonates and nitrates are less stable than those of Group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Groups 1 &amp; 2 Compounds</a:t>
            </a:r>
            <a:endParaRPr lang="en-GB" sz="4000" b="1" dirty="0">
              <a:latin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764704"/>
            <a:ext cx="8784976" cy="6093296"/>
          </a:xfrm>
          <a:prstGeom prst="rect">
            <a:avLst/>
          </a:prstGeom>
          <a:ln/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Lesson Objective:</a:t>
            </a:r>
            <a:r>
              <a:rPr lang="en-GB" sz="2400" dirty="0" smtClean="0">
                <a:latin typeface="Tahoma" pitchFamily="34" charset="0"/>
              </a:rPr>
              <a:t> To know the reactions of groups 1 and 2 compounds and how to investigate the patterns on thermal decomposition of nitrates and carbonates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b="1" u="sng" dirty="0" smtClean="0">
              <a:latin typeface="Tahoma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Success Criteria:</a:t>
            </a:r>
            <a:endParaRPr lang="en-GB" sz="2400" dirty="0" smtClean="0">
              <a:latin typeface="Tahoma" pitchFamily="34" charset="0"/>
            </a:endParaRPr>
          </a:p>
          <a:p>
            <a:r>
              <a:rPr lang="en-GB" sz="2400" dirty="0" smtClean="0"/>
              <a:t>know the reactions of the oxides of Group 2 elements with water and dilute acid, and their hydroxides with dilute acid</a:t>
            </a:r>
          </a:p>
          <a:p>
            <a:r>
              <a:rPr lang="en-GB" sz="2400" dirty="0" smtClean="0"/>
              <a:t>know the trends in solubility of the hydroxides and </a:t>
            </a:r>
            <a:r>
              <a:rPr lang="en-GB" sz="2400" dirty="0" err="1" smtClean="0"/>
              <a:t>sulfates</a:t>
            </a:r>
            <a:r>
              <a:rPr lang="en-GB" sz="2400" dirty="0" smtClean="0"/>
              <a:t> of Group 2 elements</a:t>
            </a:r>
          </a:p>
          <a:p>
            <a:r>
              <a:rPr lang="en-GB" sz="2400" dirty="0" smtClean="0"/>
              <a:t>understand reasons for the trends in thermal stability of the nitrates and the carbonates of the elements in Groups 1 and 2 in terms of the size and charge of the </a:t>
            </a:r>
            <a:r>
              <a:rPr lang="en-GB" sz="2400" dirty="0" err="1" smtClean="0"/>
              <a:t>cations</a:t>
            </a:r>
            <a:r>
              <a:rPr lang="en-GB" sz="2400" dirty="0" smtClean="0"/>
              <a:t> involved</a:t>
            </a:r>
          </a:p>
          <a:p>
            <a:r>
              <a:rPr lang="en-GB" sz="2400" dirty="0" smtClean="0"/>
              <a:t>understand experimental procedures to show patterns in thermal decomposition of Group 1 and 2 nitrates and carbonates</a:t>
            </a:r>
          </a:p>
        </p:txBody>
      </p:sp>
    </p:spTree>
    <p:extLst>
      <p:ext uri="{BB962C8B-B14F-4D97-AF65-F5344CB8AC3E}">
        <p14:creationId xmlns:p14="http://schemas.microsoft.com/office/powerpoint/2010/main" xmlns="" val="28305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Groups 1 &amp; 2 Compounds</a:t>
            </a:r>
            <a:endParaRPr lang="en-GB" sz="4000" b="1" dirty="0">
              <a:latin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764704"/>
            <a:ext cx="8784976" cy="6093296"/>
          </a:xfrm>
          <a:prstGeom prst="rect">
            <a:avLst/>
          </a:prstGeom>
          <a:ln/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Lesson Objective:</a:t>
            </a:r>
            <a:r>
              <a:rPr lang="en-GB" sz="2400" dirty="0" smtClean="0">
                <a:latin typeface="Tahoma" pitchFamily="34" charset="0"/>
              </a:rPr>
              <a:t> To know the reactions of groups 1 and 2 compounds and how to investigate the patterns on thermal decomposition of nitrates and carbonates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b="1" u="sng" dirty="0" smtClean="0">
              <a:latin typeface="Tahoma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Success Criteria:</a:t>
            </a:r>
            <a:endParaRPr lang="en-GB" sz="2400" dirty="0" smtClean="0">
              <a:latin typeface="Tahoma" pitchFamily="34" charset="0"/>
            </a:endParaRPr>
          </a:p>
          <a:p>
            <a:r>
              <a:rPr lang="en-GB" sz="2400" dirty="0" smtClean="0"/>
              <a:t>know the reactions of the oxides of Group 2 elements with water and dilute acid, and their hydroxides with dilute acid</a:t>
            </a:r>
          </a:p>
          <a:p>
            <a:r>
              <a:rPr lang="en-GB" sz="2400" dirty="0" smtClean="0"/>
              <a:t>know the trends in solubility of the hydroxides and </a:t>
            </a:r>
            <a:r>
              <a:rPr lang="en-GB" sz="2400" dirty="0" err="1" smtClean="0"/>
              <a:t>sulfates</a:t>
            </a:r>
            <a:r>
              <a:rPr lang="en-GB" sz="2400" dirty="0" smtClean="0"/>
              <a:t> of Group 2 elements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understand reasons for the trends in thermal stability of the nitrates and the carbonates of the elements in Groups 1 and 2 in terms of the size and charge of the </a:t>
            </a:r>
            <a:r>
              <a:rPr lang="en-GB" sz="2400" dirty="0" err="1" smtClean="0">
                <a:solidFill>
                  <a:srgbClr val="FF0000"/>
                </a:solidFill>
              </a:rPr>
              <a:t>cations</a:t>
            </a:r>
            <a:r>
              <a:rPr lang="en-GB" sz="2400" dirty="0" smtClean="0">
                <a:solidFill>
                  <a:srgbClr val="FF0000"/>
                </a:solidFill>
              </a:rPr>
              <a:t> involved</a:t>
            </a:r>
          </a:p>
          <a:p>
            <a:r>
              <a:rPr lang="en-GB" sz="2400" dirty="0" smtClean="0"/>
              <a:t>understand experimental procedures to show patterns in thermal decomposition of Group 1 and 2 nitrates and carbonates</a:t>
            </a:r>
          </a:p>
        </p:txBody>
      </p:sp>
    </p:spTree>
    <p:extLst>
      <p:ext uri="{BB962C8B-B14F-4D97-AF65-F5344CB8AC3E}">
        <p14:creationId xmlns:p14="http://schemas.microsoft.com/office/powerpoint/2010/main" xmlns="" val="28305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6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Questions</a:t>
            </a:r>
            <a:endParaRPr lang="en-GB" sz="4000" b="1" dirty="0">
              <a:latin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908720"/>
            <a:ext cx="9144000" cy="5771644"/>
          </a:xfrm>
          <a:prstGeom prst="rect">
            <a:avLst/>
          </a:prstGeom>
          <a:ln/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latin typeface="Tahoma" pitchFamily="34" charset="0"/>
              </a:rPr>
              <a:t>1</a:t>
            </a:r>
            <a:r>
              <a:rPr lang="en-GB" sz="2800" dirty="0" smtClean="0">
                <a:latin typeface="Tahoma" pitchFamily="34" charset="0"/>
              </a:rPr>
              <a:t>. Write the equations for the following reactions; 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latin typeface="Tahoma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ahoma" pitchFamily="34" charset="0"/>
              </a:rPr>
              <a:t>Barium oxide with hydrochloric acid</a:t>
            </a: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Tahoma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ahoma" pitchFamily="34" charset="0"/>
              </a:rPr>
              <a:t>Radium carbonate with nitric acid</a:t>
            </a: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Tahoma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ahoma" pitchFamily="34" charset="0"/>
              </a:rPr>
              <a:t>Strontium with water</a:t>
            </a: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Tahoma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ahoma" pitchFamily="34" charset="0"/>
              </a:rPr>
              <a:t>The thermal decomposition of magnesium carbonate</a:t>
            </a: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latin typeface="Tahoma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AutoNum type="alphaLcParenR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Tahoma" pitchFamily="34" charset="0"/>
              </a:rPr>
              <a:t>Calcium oxide with nitric acid</a:t>
            </a: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Tahoma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i="1" dirty="0" smtClean="0">
                <a:latin typeface="Tahoma" pitchFamily="34" charset="0"/>
              </a:rPr>
              <a:t>From page 91 of text book</a:t>
            </a:r>
            <a:endParaRPr lang="en-GB" sz="2800" i="1" dirty="0">
              <a:latin typeface="Tahoma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011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129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Practice Questions</a:t>
            </a:r>
          </a:p>
          <a:p>
            <a:pPr marL="342900" indent="-342900">
              <a:buAutoNum type="arabicParenR"/>
            </a:pPr>
            <a:r>
              <a:rPr lang="en-GB" sz="2400" dirty="0" smtClean="0"/>
              <a:t>When heated, X, a compound of calcium, produces a gas A and a solid B.</a:t>
            </a:r>
            <a:br>
              <a:rPr lang="en-GB" sz="2400" dirty="0" smtClean="0"/>
            </a:br>
            <a:r>
              <a:rPr lang="en-GB" sz="2400" dirty="0" smtClean="0"/>
              <a:t>The gas A is bubbled through a solution of limewater to give a cloudy precipitate of C.</a:t>
            </a:r>
            <a:br>
              <a:rPr lang="en-GB" sz="2400" dirty="0" smtClean="0"/>
            </a:br>
            <a:r>
              <a:rPr lang="en-GB" sz="2400" dirty="0" smtClean="0"/>
              <a:t>Give the formulae of the substances A, B, C and X (4 marks)</a:t>
            </a:r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GB" sz="2400" dirty="0" smtClean="0">
                <a:solidFill>
                  <a:srgbClr val="FF0000"/>
                </a:solidFill>
              </a:rPr>
              <a:t>A = CO</a:t>
            </a:r>
            <a:r>
              <a:rPr lang="en-GB" sz="2400" baseline="-25000" dirty="0" smtClean="0">
                <a:solidFill>
                  <a:srgbClr val="FF0000"/>
                </a:solidFill>
              </a:rPr>
              <a:t>2</a:t>
            </a:r>
          </a:p>
          <a:p>
            <a:pPr marL="342900" indent="-342900">
              <a:buAutoNum type="arabicParenR"/>
            </a:pPr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GB" sz="2400" dirty="0" smtClean="0">
                <a:solidFill>
                  <a:srgbClr val="FF0000"/>
                </a:solidFill>
              </a:rPr>
              <a:t>B = </a:t>
            </a:r>
            <a:r>
              <a:rPr lang="en-GB" sz="2400" dirty="0" err="1" smtClean="0">
                <a:solidFill>
                  <a:srgbClr val="FF0000"/>
                </a:solidFill>
              </a:rPr>
              <a:t>CaO</a:t>
            </a:r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/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GB" sz="2400" dirty="0" smtClean="0">
                <a:solidFill>
                  <a:srgbClr val="FF0000"/>
                </a:solidFill>
              </a:rPr>
              <a:t>C = CaCO</a:t>
            </a:r>
            <a:r>
              <a:rPr lang="en-GB" sz="2400" baseline="-25000" dirty="0" smtClean="0">
                <a:solidFill>
                  <a:srgbClr val="FF0000"/>
                </a:solidFill>
              </a:rPr>
              <a:t>3</a:t>
            </a:r>
            <a:r>
              <a:rPr lang="en-GB" sz="2400" dirty="0" smtClean="0">
                <a:solidFill>
                  <a:srgbClr val="FF0000"/>
                </a:solidFill>
              </a:rPr>
              <a:t> (precipitate formed in the reaction between CO2 and limewater)</a:t>
            </a:r>
          </a:p>
          <a:p>
            <a:pPr marL="342900" indent="-342900"/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GB" sz="2400" dirty="0" smtClean="0">
                <a:solidFill>
                  <a:srgbClr val="FF0000"/>
                </a:solidFill>
              </a:rPr>
              <a:t>X = CaCO</a:t>
            </a:r>
            <a:r>
              <a:rPr lang="en-GB" sz="2400" baseline="-25000" dirty="0" smtClean="0">
                <a:solidFill>
                  <a:srgbClr val="FF0000"/>
                </a:solidFill>
              </a:rPr>
              <a:t>3</a:t>
            </a:r>
          </a:p>
          <a:p>
            <a:pPr marL="342900" indent="-342900"/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GB" sz="2400" dirty="0" smtClean="0">
                <a:solidFill>
                  <a:srgbClr val="FF0000"/>
                </a:solidFill>
              </a:rPr>
              <a:t>1 mark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Practice Questions</a:t>
            </a:r>
          </a:p>
          <a:p>
            <a:pPr marL="342900" indent="-342900">
              <a:buAutoNum type="arabicParenR"/>
            </a:pPr>
            <a:r>
              <a:rPr lang="en-GB" sz="2400" dirty="0" smtClean="0"/>
              <a:t>A) Write a balanced equation for the thermal decomposition of sodium nitrate (1 mark)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B) How could you test for the gas produced in the thermal decomposition? (1 mark)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C) Place the following in order of ease of thermal decomposition (easiest first)</a:t>
            </a:r>
            <a:br>
              <a:rPr lang="en-GB" sz="2400" dirty="0" smtClean="0"/>
            </a:br>
            <a:r>
              <a:rPr lang="en-GB" sz="2400" dirty="0" smtClean="0">
                <a:solidFill>
                  <a:srgbClr val="00B050"/>
                </a:solidFill>
              </a:rPr>
              <a:t>Magnesium nitrate    Potassium nitrate     Sodium nitrate</a:t>
            </a:r>
            <a:br>
              <a:rPr lang="en-GB" sz="2400" dirty="0" smtClean="0">
                <a:solidFill>
                  <a:srgbClr val="00B050"/>
                </a:solidFill>
              </a:rPr>
            </a:br>
            <a:r>
              <a:rPr lang="en-GB" sz="2400" dirty="0" smtClean="0"/>
              <a:t>Explain your answer (3 marks)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2NaNO</a:t>
            </a:r>
            <a:r>
              <a:rPr lang="en-GB" sz="2400" baseline="-25000" dirty="0" smtClean="0">
                <a:solidFill>
                  <a:srgbClr val="FF0000"/>
                </a:solidFill>
              </a:rPr>
              <a:t>3</a:t>
            </a:r>
            <a:r>
              <a:rPr lang="en-GB" sz="2400" dirty="0" smtClean="0">
                <a:solidFill>
                  <a:srgbClr val="FF0000"/>
                </a:solidFill>
              </a:rPr>
              <a:t> (g) </a:t>
            </a:r>
            <a:r>
              <a:rPr lang="en-GB" sz="2400" dirty="0" smtClean="0">
                <a:solidFill>
                  <a:srgbClr val="FF0000"/>
                </a:solidFill>
                <a:sym typeface="Wingdings" pitchFamily="2" charset="2"/>
              </a:rPr>
              <a:t> 2NaNO</a:t>
            </a:r>
            <a:r>
              <a:rPr lang="en-GB" sz="24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sym typeface="Wingdings" pitchFamily="2" charset="2"/>
              </a:rPr>
              <a:t> (s) + O</a:t>
            </a:r>
            <a:r>
              <a:rPr lang="en-GB" sz="24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sym typeface="Wingdings" pitchFamily="2" charset="2"/>
              </a:rPr>
              <a:t> (g)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78092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Oxygen relights a glowing splint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869160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Magnesium nitrate, sodium nitrate, potassium nitrate (1 mark)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Group 2 nitrates decompose more easily than Group 1 nitrates (the greater the charge on the </a:t>
            </a:r>
            <a:r>
              <a:rPr lang="en-GB" sz="2000" dirty="0" err="1" smtClean="0">
                <a:solidFill>
                  <a:srgbClr val="FF0000"/>
                </a:solidFill>
              </a:rPr>
              <a:t>cation</a:t>
            </a:r>
            <a:r>
              <a:rPr lang="en-GB" sz="2000" dirty="0" smtClean="0">
                <a:solidFill>
                  <a:srgbClr val="FF0000"/>
                </a:solidFill>
              </a:rPr>
              <a:t> the less stable the nitrate anion) (1 mark)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The further down the group, the more stable the nitrate (the larger the </a:t>
            </a:r>
            <a:r>
              <a:rPr lang="en-GB" sz="2000" dirty="0" err="1" smtClean="0">
                <a:solidFill>
                  <a:srgbClr val="FF0000"/>
                </a:solidFill>
              </a:rPr>
              <a:t>cation</a:t>
            </a:r>
            <a:r>
              <a:rPr lang="en-GB" sz="2000" dirty="0" smtClean="0">
                <a:solidFill>
                  <a:srgbClr val="FF0000"/>
                </a:solidFill>
              </a:rPr>
              <a:t>, the less distortion on the nitrate anion) (1 mark)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Groups 1 &amp; 2 Compounds</a:t>
            </a:r>
            <a:endParaRPr lang="en-GB" sz="4000" b="1" dirty="0">
              <a:latin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764704"/>
            <a:ext cx="8784976" cy="6093296"/>
          </a:xfrm>
          <a:prstGeom prst="rect">
            <a:avLst/>
          </a:prstGeom>
          <a:ln/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Lesson Objective:</a:t>
            </a:r>
            <a:r>
              <a:rPr lang="en-GB" sz="2400" dirty="0" smtClean="0">
                <a:latin typeface="Tahoma" pitchFamily="34" charset="0"/>
              </a:rPr>
              <a:t> To know the reactions of groups 1 and 2 compounds and how to investigate the patterns on thermal decomposition of nitrates and carbonates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b="1" u="sng" dirty="0" smtClean="0">
              <a:latin typeface="Tahoma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Success Criteria:</a:t>
            </a:r>
            <a:endParaRPr lang="en-GB" sz="2400" dirty="0" smtClean="0">
              <a:latin typeface="Tahoma" pitchFamily="34" charset="0"/>
            </a:endParaRPr>
          </a:p>
          <a:p>
            <a:r>
              <a:rPr lang="en-GB" sz="2400" dirty="0" smtClean="0"/>
              <a:t>know the reactions of the oxides of Group 2 elements with water and dilute acid, and their hydroxides with dilute acid</a:t>
            </a:r>
          </a:p>
          <a:p>
            <a:r>
              <a:rPr lang="en-GB" sz="2400" dirty="0" smtClean="0"/>
              <a:t>know the trends in solubility of the hydroxides and </a:t>
            </a:r>
            <a:r>
              <a:rPr lang="en-GB" sz="2400" dirty="0" err="1" smtClean="0"/>
              <a:t>sulfates</a:t>
            </a:r>
            <a:r>
              <a:rPr lang="en-GB" sz="2400" dirty="0" smtClean="0"/>
              <a:t> of Group 2 elements</a:t>
            </a:r>
          </a:p>
          <a:p>
            <a:r>
              <a:rPr lang="en-GB" sz="2400" dirty="0" smtClean="0"/>
              <a:t>understand reasons for the trends in thermal stability of the nitrates and the carbonates of the elements in Groups 1 and 2 in terms of the size and charge of the </a:t>
            </a:r>
            <a:r>
              <a:rPr lang="en-GB" sz="2400" dirty="0" err="1" smtClean="0"/>
              <a:t>cations</a:t>
            </a:r>
            <a:r>
              <a:rPr lang="en-GB" sz="2400" dirty="0" smtClean="0"/>
              <a:t> involved</a:t>
            </a:r>
          </a:p>
          <a:p>
            <a:r>
              <a:rPr lang="en-GB" sz="2400" dirty="0" smtClean="0"/>
              <a:t>understand experimental procedures to show patterns in thermal decomposition of Group 1 and 2 nitrates and carbonates</a:t>
            </a:r>
          </a:p>
        </p:txBody>
      </p:sp>
    </p:spTree>
    <p:extLst>
      <p:ext uri="{BB962C8B-B14F-4D97-AF65-F5344CB8AC3E}">
        <p14:creationId xmlns:p14="http://schemas.microsoft.com/office/powerpoint/2010/main" xmlns="" val="28305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8568952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u="sng" dirty="0" smtClean="0"/>
              <a:t>Solubility of group 2 hydroxides practical</a:t>
            </a:r>
          </a:p>
          <a:p>
            <a:pPr>
              <a:buNone/>
            </a:pP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Place a small quantity (about 0.02 g) of each group 2 hydroxide in a separate test tube.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Add 10 cm3 of deionised water to each tube and shake well.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What happens?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Add 3 drops of universal indicator.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Record the </a:t>
            </a:r>
            <a:r>
              <a:rPr lang="en-GB" sz="3200" dirty="0" err="1" smtClean="0"/>
              <a:t>pH.</a:t>
            </a:r>
            <a:endParaRPr lang="en-GB" sz="3200" dirty="0" smtClean="0"/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0"/>
            <a:ext cx="8784976" cy="612616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2000" b="1" u="sng" dirty="0" smtClean="0"/>
              <a:t>Thermal decomposition of carbonates practical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a) Put a large spatula measure of the carbonate to be tested in a test-tube.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b Fit a delivery tube and then clamp the test-tube so that the delivery tube dips into a second test-tube containing 2-3 cm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limewater.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c) Heat the solid gently at first, then more strongly.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d) Lift the delivery tube from the limewater before, or as soon as, the heating is stopped. This is to avoid 'suck-back'.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e) Write down all observations. Notice what happens to the limewater and how long it takes to turn milky (if at all). Notice whether any melting occurs in the heated test-tube and any colour changes taking place. Write your results in tabular form.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f) Repeat the experiment with the other metal carbonates supplied, and in each case write down your observations.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g) Wash your hands thoroughly at the end of these experiments, since some of the metal carbonates are toxic.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51136"/>
            <a:ext cx="3491879" cy="250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8712968" cy="5937523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Investigating the thermal decomposition of nitrates</a:t>
            </a:r>
          </a:p>
          <a:p>
            <a:pPr>
              <a:buNone/>
            </a:pPr>
            <a:r>
              <a:rPr lang="en-GB" dirty="0" smtClean="0"/>
              <a:t>This can be done either by measuring how long it takes until oxygen is produced (i.e. To relight a glowing splint)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Or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Measuring how long it takes until a brown gas (NO</a:t>
            </a:r>
            <a:r>
              <a:rPr lang="en-GB" baseline="-25000" dirty="0" smtClean="0"/>
              <a:t>2</a:t>
            </a:r>
            <a:r>
              <a:rPr lang="en-GB" dirty="0" smtClean="0"/>
              <a:t>) is produced.  This needs to be done in a fume cupboard because NO</a:t>
            </a:r>
            <a:r>
              <a:rPr lang="en-GB" baseline="-25000" dirty="0" smtClean="0"/>
              <a:t>2</a:t>
            </a:r>
            <a:r>
              <a:rPr lang="en-GB" dirty="0" smtClean="0"/>
              <a:t> is toxic.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8892480" cy="659735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2100" b="1" u="sng" dirty="0" smtClean="0">
                <a:solidFill>
                  <a:srgbClr val="00B050"/>
                </a:solidFill>
              </a:rPr>
              <a:t>Alternative </a:t>
            </a:r>
            <a:r>
              <a:rPr lang="en-GB" sz="2100" b="1" u="sng" dirty="0" smtClean="0"/>
              <a:t>Thermal decomposition of group 2 carbonates practical</a:t>
            </a:r>
            <a:endParaRPr lang="en-GB" sz="2100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Weigh a test tube.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Place 2 g of a Group 2 metal carbonate in the test tube and reweigh.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Attach the delivery tube to the test tube. Place the other end of the delivery tube into a test tube which is one third full of limewater.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Start the stopwatch and heat the test tube with the hottest flame possible.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Time how long it takes for the limewater to go milky.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Continue heating for a total of 5 minutes (even if the limewater does not go milky).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Remember to remove the delivery tube from the limewater </a:t>
            </a:r>
            <a:r>
              <a:rPr lang="en-GB" sz="2100" i="1" dirty="0" smtClean="0"/>
              <a:t>before</a:t>
            </a:r>
            <a:r>
              <a:rPr lang="en-GB" sz="2100" dirty="0" smtClean="0"/>
              <a:t> removing the flame from the test tube.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After cooling reweigh the borosilicate tube.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Repeat with each group 2 carbonate.</a:t>
            </a:r>
          </a:p>
          <a:p>
            <a:pPr marL="514350" lvl="0" indent="-514350">
              <a:spcBef>
                <a:spcPts val="0"/>
              </a:spcBef>
              <a:buNone/>
            </a:pPr>
            <a:endParaRPr lang="en-GB" sz="2100" dirty="0" smtClean="0"/>
          </a:p>
          <a:p>
            <a:pPr marL="514350" lvl="0" indent="-514350">
              <a:spcBef>
                <a:spcPts val="0"/>
              </a:spcBef>
              <a:buNone/>
            </a:pPr>
            <a:r>
              <a:rPr lang="en-GB" sz="2100" b="1" dirty="0" smtClean="0"/>
              <a:t>Analysis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Calculate the loss in mass of each metal carbonate.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GB" sz="2100" dirty="0" smtClean="0"/>
              <a:t>Using the above evidence place the metal carbonates in order of thermal stability.</a:t>
            </a:r>
            <a:endParaRPr lang="en-GB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Groups 1 &amp; 2 Compounds</a:t>
            </a:r>
            <a:endParaRPr lang="en-GB" sz="4000" b="1" dirty="0">
              <a:latin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764704"/>
            <a:ext cx="8784976" cy="6093296"/>
          </a:xfrm>
          <a:prstGeom prst="rect">
            <a:avLst/>
          </a:prstGeom>
          <a:ln/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Lesson Objective:</a:t>
            </a:r>
            <a:r>
              <a:rPr lang="en-GB" sz="2400" dirty="0" smtClean="0">
                <a:latin typeface="Tahoma" pitchFamily="34" charset="0"/>
              </a:rPr>
              <a:t> To know the reactions of groups 1 and 2 compounds and how to investigate the patterns on thermal decomposition of nitrates and carbonates</a:t>
            </a: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b="1" u="sng" dirty="0" smtClean="0">
              <a:latin typeface="Tahoma" pitchFamily="34" charset="0"/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u="sng" dirty="0" smtClean="0">
                <a:latin typeface="Tahoma" pitchFamily="34" charset="0"/>
              </a:rPr>
              <a:t>Success Criteria:</a:t>
            </a:r>
            <a:endParaRPr lang="en-GB" sz="2400" dirty="0" smtClean="0">
              <a:latin typeface="Tahoma" pitchFamily="34" charset="0"/>
            </a:endParaRPr>
          </a:p>
          <a:p>
            <a:r>
              <a:rPr lang="en-GB" sz="2400" dirty="0" smtClean="0"/>
              <a:t>know the reactions of the oxides of Group 2 elements with water and dilute acid, and their hydroxides with dilute acid</a:t>
            </a:r>
          </a:p>
          <a:p>
            <a:r>
              <a:rPr lang="en-GB" sz="2400" dirty="0" smtClean="0"/>
              <a:t>know the trends in solubility of the hydroxides and </a:t>
            </a:r>
            <a:r>
              <a:rPr lang="en-GB" sz="2400" dirty="0" err="1" smtClean="0"/>
              <a:t>sulfates</a:t>
            </a:r>
            <a:r>
              <a:rPr lang="en-GB" sz="2400" dirty="0" smtClean="0"/>
              <a:t> of Group 2 elements</a:t>
            </a:r>
          </a:p>
          <a:p>
            <a:r>
              <a:rPr lang="en-GB" sz="2400" dirty="0" smtClean="0"/>
              <a:t>understand reasons for the trends in thermal stability of the nitrates and the carbonates of the elements in Groups 1 and 2 in terms of the size and charge of the </a:t>
            </a:r>
            <a:r>
              <a:rPr lang="en-GB" sz="2400" dirty="0" err="1" smtClean="0"/>
              <a:t>cations</a:t>
            </a:r>
            <a:r>
              <a:rPr lang="en-GB" sz="2400" dirty="0" smtClean="0"/>
              <a:t> involved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understand experimental procedures to show patterns in thermal decomposition of Group 1 and 2 nitrates and carbonates</a:t>
            </a:r>
          </a:p>
        </p:txBody>
      </p:sp>
    </p:spTree>
    <p:extLst>
      <p:ext uri="{BB962C8B-B14F-4D97-AF65-F5344CB8AC3E}">
        <p14:creationId xmlns:p14="http://schemas.microsoft.com/office/powerpoint/2010/main" xmlns="" val="28305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 2 Compounds: </a:t>
            </a:r>
          </a:p>
          <a:p>
            <a:pPr algn="ctr"/>
            <a:r>
              <a:rPr lang="en-GB" sz="4000" b="1" dirty="0" smtClean="0">
                <a:solidFill>
                  <a:srgbClr val="7030A0"/>
                </a:solidFill>
                <a:latin typeface="Tahoma" pitchFamily="34" charset="0"/>
              </a:rPr>
              <a:t>Oxides and Hydroxides</a:t>
            </a:r>
            <a:endParaRPr lang="en-GB" sz="40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480" y="177281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latin typeface="Tahoma" pitchFamily="34" charset="0"/>
              </a:rPr>
              <a:t>Oxides and Hydroxides of group 2 metals are </a:t>
            </a:r>
            <a:r>
              <a:rPr lang="en-GB" sz="2800" i="1" dirty="0" smtClean="0">
                <a:solidFill>
                  <a:srgbClr val="7030A0"/>
                </a:solidFill>
                <a:latin typeface="Tahoma" pitchFamily="34" charset="0"/>
              </a:rPr>
              <a:t>bases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latin typeface="Tahoma" pitchFamily="34" charset="0"/>
              </a:rPr>
              <a:t>They are </a:t>
            </a:r>
            <a:r>
              <a:rPr lang="en-GB" sz="2800" dirty="0" smtClean="0">
                <a:solidFill>
                  <a:srgbClr val="7030A0"/>
                </a:solidFill>
                <a:latin typeface="Tahoma" pitchFamily="34" charset="0"/>
              </a:rPr>
              <a:t>neutralised</a:t>
            </a:r>
            <a:r>
              <a:rPr lang="en-GB" sz="2800" dirty="0" smtClean="0">
                <a:latin typeface="Tahoma" pitchFamily="34" charset="0"/>
              </a:rPr>
              <a:t> by </a:t>
            </a:r>
            <a:r>
              <a:rPr lang="en-GB" sz="2800" dirty="0" smtClean="0">
                <a:solidFill>
                  <a:srgbClr val="7030A0"/>
                </a:solidFill>
                <a:latin typeface="Tahoma" pitchFamily="34" charset="0"/>
              </a:rPr>
              <a:t>acids</a:t>
            </a:r>
            <a:r>
              <a:rPr lang="en-GB" sz="2800" dirty="0" smtClean="0">
                <a:latin typeface="Tahoma" pitchFamily="34" charset="0"/>
              </a:rPr>
              <a:t> to form salt and water.</a:t>
            </a:r>
          </a:p>
          <a:p>
            <a:pPr marL="285750" indent="-285750"/>
            <a:r>
              <a:rPr lang="en-GB" sz="2800" dirty="0" smtClean="0">
                <a:latin typeface="Tahoma" pitchFamily="34" charset="0"/>
              </a:rPr>
              <a:t> </a:t>
            </a:r>
          </a:p>
          <a:p>
            <a:r>
              <a:rPr lang="en-GB" sz="2800" dirty="0">
                <a:latin typeface="Tahoma" pitchFamily="34" charset="0"/>
              </a:rPr>
              <a:t>	</a:t>
            </a:r>
            <a:r>
              <a:rPr lang="en-GB" sz="2800" dirty="0" smtClean="0">
                <a:latin typeface="Tahoma" pitchFamily="34" charset="0"/>
              </a:rPr>
              <a:t>e.g. </a:t>
            </a:r>
            <a:r>
              <a:rPr lang="en-GB" sz="2800" dirty="0" err="1" smtClean="0">
                <a:latin typeface="Tahoma" pitchFamily="34" charset="0"/>
              </a:rPr>
              <a:t>MgO</a:t>
            </a:r>
            <a:r>
              <a:rPr lang="en-GB" sz="2800" dirty="0" smtClean="0">
                <a:latin typeface="Tahoma" pitchFamily="34" charset="0"/>
              </a:rPr>
              <a:t>(s) + 2HCl(</a:t>
            </a:r>
            <a:r>
              <a:rPr lang="en-GB" sz="2800" dirty="0" err="1" smtClean="0">
                <a:latin typeface="Tahoma" pitchFamily="34" charset="0"/>
              </a:rPr>
              <a:t>aq</a:t>
            </a:r>
            <a:r>
              <a:rPr lang="en-GB" sz="2800" dirty="0" smtClean="0">
                <a:latin typeface="Tahoma" pitchFamily="34" charset="0"/>
              </a:rPr>
              <a:t>) 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 MgCl</a:t>
            </a:r>
            <a:r>
              <a:rPr lang="en-GB" sz="2800" baseline="-25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(</a:t>
            </a:r>
            <a:r>
              <a:rPr lang="en-GB" sz="2800" dirty="0" err="1" smtClean="0">
                <a:latin typeface="Tahoma" pitchFamily="34" charset="0"/>
                <a:sym typeface="Wingdings" pitchFamily="2" charset="2"/>
              </a:rPr>
              <a:t>aq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) + H</a:t>
            </a:r>
            <a:r>
              <a:rPr lang="en-GB" sz="2800" baseline="-25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O(l)</a:t>
            </a:r>
          </a:p>
          <a:p>
            <a:r>
              <a:rPr lang="en-GB" sz="2800" dirty="0">
                <a:latin typeface="Tahoma" pitchFamily="34" charset="0"/>
                <a:sym typeface="Wingdings" pitchFamily="2" charset="2"/>
              </a:rPr>
              <a:t>	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or   </a:t>
            </a:r>
            <a:r>
              <a:rPr lang="en-GB" sz="2800" dirty="0" err="1" smtClean="0">
                <a:latin typeface="Tahoma" pitchFamily="34" charset="0"/>
                <a:sym typeface="Wingdings" pitchFamily="2" charset="2"/>
              </a:rPr>
              <a:t>Ca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(OH)</a:t>
            </a:r>
            <a:r>
              <a:rPr lang="en-GB" sz="2800" baseline="-25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(s) + 2HCl(</a:t>
            </a:r>
            <a:r>
              <a:rPr lang="en-GB" sz="2800" dirty="0" err="1" smtClean="0">
                <a:latin typeface="Tahoma" pitchFamily="34" charset="0"/>
                <a:sym typeface="Wingdings" pitchFamily="2" charset="2"/>
              </a:rPr>
              <a:t>aq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)  CaCl</a:t>
            </a:r>
            <a:r>
              <a:rPr lang="en-GB" sz="2800" baseline="-25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(</a:t>
            </a:r>
            <a:r>
              <a:rPr lang="en-GB" sz="2800" dirty="0" err="1" smtClean="0">
                <a:latin typeface="Tahoma" pitchFamily="34" charset="0"/>
                <a:sym typeface="Wingdings" pitchFamily="2" charset="2"/>
              </a:rPr>
              <a:t>aq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) + 2H</a:t>
            </a:r>
            <a:r>
              <a:rPr lang="en-GB" sz="2800" baseline="-25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GB" sz="2800" dirty="0" smtClean="0">
                <a:latin typeface="Tahoma" pitchFamily="34" charset="0"/>
                <a:sym typeface="Wingdings" pitchFamily="2" charset="2"/>
              </a:rPr>
              <a:t>O(l</a:t>
            </a:r>
            <a:r>
              <a:rPr lang="en-GB" sz="2800" dirty="0">
                <a:latin typeface="Tahoma" pitchFamily="34" charset="0"/>
                <a:sym typeface="Wingdings" pitchFamily="2" charset="2"/>
              </a:rPr>
              <a:t>)</a:t>
            </a:r>
            <a:endParaRPr lang="en-GB" sz="28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9920" y="4537808"/>
            <a:ext cx="9134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Tahoma" pitchFamily="34" charset="0"/>
              </a:rPr>
              <a:t>  As the </a:t>
            </a:r>
            <a:r>
              <a:rPr lang="en-GB" sz="2800" b="1" dirty="0" smtClean="0">
                <a:solidFill>
                  <a:srgbClr val="7030A0"/>
                </a:solidFill>
                <a:latin typeface="Tahoma" pitchFamily="34" charset="0"/>
              </a:rPr>
              <a:t>products</a:t>
            </a:r>
            <a:r>
              <a:rPr lang="en-GB" sz="2800" b="1" dirty="0" smtClean="0">
                <a:latin typeface="Tahoma" pitchFamily="34" charset="0"/>
              </a:rPr>
              <a:t> of these reactions are </a:t>
            </a:r>
            <a:r>
              <a:rPr lang="en-GB" sz="2800" b="1" dirty="0" smtClean="0">
                <a:solidFill>
                  <a:srgbClr val="7030A0"/>
                </a:solidFill>
                <a:latin typeface="Tahoma" pitchFamily="34" charset="0"/>
              </a:rPr>
              <a:t>soluble</a:t>
            </a:r>
            <a:r>
              <a:rPr lang="en-GB" sz="2800" b="1" dirty="0" smtClean="0">
                <a:latin typeface="Tahoma" pitchFamily="34" charset="0"/>
              </a:rPr>
              <a:t> you will see the solid oxides or hydroxides </a:t>
            </a:r>
            <a:r>
              <a:rPr lang="en-GB" sz="2800" b="1" dirty="0" smtClean="0">
                <a:solidFill>
                  <a:srgbClr val="7030A0"/>
                </a:solidFill>
                <a:latin typeface="Tahoma" pitchFamily="34" charset="0"/>
              </a:rPr>
              <a:t>dissolve</a:t>
            </a:r>
            <a:r>
              <a:rPr lang="en-GB" sz="2800" b="1" dirty="0" smtClean="0">
                <a:latin typeface="Tahoma" pitchFamily="34" charset="0"/>
              </a:rPr>
              <a:t> </a:t>
            </a:r>
            <a:endParaRPr lang="en-GB" sz="28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73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15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Tahoma" pitchFamily="34" charset="0"/>
              </a:rPr>
              <a:t>Group 2 Compounds: </a:t>
            </a:r>
          </a:p>
          <a:p>
            <a:pPr algn="ctr"/>
            <a:r>
              <a:rPr lang="en-GB" sz="4000" b="1" dirty="0" smtClean="0">
                <a:solidFill>
                  <a:srgbClr val="7030A0"/>
                </a:solidFill>
                <a:latin typeface="Tahoma" pitchFamily="34" charset="0"/>
              </a:rPr>
              <a:t>Oxides</a:t>
            </a:r>
            <a:endParaRPr lang="en-GB" sz="4000" b="1" dirty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480" y="199648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7030A0"/>
                </a:solidFill>
                <a:latin typeface="Tahoma" pitchFamily="34" charset="0"/>
              </a:rPr>
              <a:t>Oxides</a:t>
            </a:r>
            <a:r>
              <a:rPr lang="en-GB" sz="4000" dirty="0" smtClean="0">
                <a:latin typeface="Tahoma" pitchFamily="34" charset="0"/>
              </a:rPr>
              <a:t> react with </a:t>
            </a:r>
            <a:r>
              <a:rPr lang="en-GB" sz="4000" dirty="0" smtClean="0">
                <a:solidFill>
                  <a:srgbClr val="7030A0"/>
                </a:solidFill>
                <a:latin typeface="Tahoma" pitchFamily="34" charset="0"/>
              </a:rPr>
              <a:t>water</a:t>
            </a:r>
            <a:r>
              <a:rPr lang="en-GB" sz="4000" dirty="0" smtClean="0">
                <a:latin typeface="Tahoma" pitchFamily="34" charset="0"/>
              </a:rPr>
              <a:t> to form a solution of the metal </a:t>
            </a:r>
            <a:r>
              <a:rPr lang="en-GB" sz="4000" dirty="0" smtClean="0">
                <a:solidFill>
                  <a:srgbClr val="7030A0"/>
                </a:solidFill>
                <a:latin typeface="Tahoma" pitchFamily="34" charset="0"/>
              </a:rPr>
              <a:t>hydroxide</a:t>
            </a:r>
            <a:r>
              <a:rPr lang="en-GB" sz="4000" dirty="0" smtClean="0">
                <a:latin typeface="Tahoma" pitchFamily="34" charset="0"/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 smtClean="0"/>
          </a:p>
          <a:p>
            <a:pPr algn="ctr"/>
            <a:r>
              <a:rPr lang="en-GB" sz="4000" dirty="0" err="1">
                <a:latin typeface="Tahoma" pitchFamily="34" charset="0"/>
              </a:rPr>
              <a:t>MgO</a:t>
            </a:r>
            <a:r>
              <a:rPr lang="en-GB" sz="4000" dirty="0">
                <a:latin typeface="Tahoma" pitchFamily="34" charset="0"/>
              </a:rPr>
              <a:t>(s) + </a:t>
            </a:r>
            <a:r>
              <a:rPr lang="en-GB" sz="4000" dirty="0" smtClean="0">
                <a:latin typeface="Tahoma" pitchFamily="34" charset="0"/>
              </a:rPr>
              <a:t>2H</a:t>
            </a:r>
            <a:r>
              <a:rPr lang="en-GB" sz="4000" baseline="-25000" dirty="0" smtClean="0">
                <a:latin typeface="Tahoma" pitchFamily="34" charset="0"/>
              </a:rPr>
              <a:t>2</a:t>
            </a:r>
            <a:r>
              <a:rPr lang="en-GB" sz="4000" dirty="0" smtClean="0">
                <a:latin typeface="Tahoma" pitchFamily="34" charset="0"/>
              </a:rPr>
              <a:t>O(l) </a:t>
            </a:r>
            <a:r>
              <a:rPr lang="en-GB" sz="4000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GB" sz="4000" dirty="0" smtClean="0">
                <a:latin typeface="Tahoma" pitchFamily="34" charset="0"/>
                <a:sym typeface="Wingdings" pitchFamily="2" charset="2"/>
              </a:rPr>
              <a:t>Mg(OH)</a:t>
            </a:r>
            <a:r>
              <a:rPr lang="en-GB" sz="4000" baseline="-25000" dirty="0" smtClean="0">
                <a:latin typeface="Tahoma" pitchFamily="34" charset="0"/>
                <a:sym typeface="Wingdings" pitchFamily="2" charset="2"/>
              </a:rPr>
              <a:t>2</a:t>
            </a:r>
            <a:r>
              <a:rPr lang="en-GB" sz="4000" dirty="0" smtClean="0">
                <a:latin typeface="Tahoma" pitchFamily="34" charset="0"/>
                <a:sym typeface="Wingdings" pitchFamily="2" charset="2"/>
              </a:rPr>
              <a:t>(</a:t>
            </a:r>
            <a:r>
              <a:rPr lang="en-GB" sz="4000" dirty="0" err="1" smtClean="0">
                <a:latin typeface="Tahoma" pitchFamily="34" charset="0"/>
                <a:sym typeface="Wingdings" pitchFamily="2" charset="2"/>
              </a:rPr>
              <a:t>aq</a:t>
            </a:r>
            <a:r>
              <a:rPr lang="en-GB" sz="4000" dirty="0" smtClean="0">
                <a:latin typeface="Tahoma" pitchFamily="34" charset="0"/>
                <a:sym typeface="Wingdings" pitchFamily="2" charset="2"/>
              </a:rPr>
              <a:t>)</a:t>
            </a:r>
          </a:p>
          <a:p>
            <a:pPr algn="ctr"/>
            <a:endParaRPr lang="en-GB" sz="4000" dirty="0">
              <a:latin typeface="Tahoma" pitchFamily="34" charset="0"/>
              <a:sym typeface="Wingdings" pitchFamily="2" charset="2"/>
            </a:endParaRPr>
          </a:p>
          <a:p>
            <a:pPr algn="ctr"/>
            <a:r>
              <a:rPr lang="en-GB" sz="4000" dirty="0" smtClean="0">
                <a:latin typeface="Tahoma" pitchFamily="34" charset="0"/>
                <a:sym typeface="Wingdings" pitchFamily="2" charset="2"/>
              </a:rPr>
              <a:t>Typical pH is about 10-12</a:t>
            </a:r>
            <a:endParaRPr lang="en-GB" sz="4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1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2008</Words>
  <Application>Microsoft Office PowerPoint</Application>
  <PresentationFormat>On-screen Show (4:3)</PresentationFormat>
  <Paragraphs>221</Paragraphs>
  <Slides>24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Groups 1 and 2 Compounds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Solubilities of group 2 sulfates</vt:lpstr>
      <vt:lpstr>Slide 12</vt:lpstr>
      <vt:lpstr>Slide 13</vt:lpstr>
      <vt:lpstr>Slide 14</vt:lpstr>
      <vt:lpstr>Decomposition of group 2 nitrates</vt:lpstr>
      <vt:lpstr>Slide 16</vt:lpstr>
      <vt:lpstr>Slide 17</vt:lpstr>
      <vt:lpstr>Explaining the trend in thermal stability</vt:lpstr>
      <vt:lpstr>Slide 19</vt:lpstr>
      <vt:lpstr>Slide 20</vt:lpstr>
      <vt:lpstr>Slide 21</vt:lpstr>
      <vt:lpstr>Slide 22</vt:lpstr>
      <vt:lpstr>Slide 23</vt:lpstr>
      <vt:lpstr>Slide 24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jennifers</dc:creator>
  <cp:lastModifiedBy>jennifers</cp:lastModifiedBy>
  <cp:revision>30</cp:revision>
  <dcterms:created xsi:type="dcterms:W3CDTF">2013-11-20T20:13:00Z</dcterms:created>
  <dcterms:modified xsi:type="dcterms:W3CDTF">2016-01-06T15:31:05Z</dcterms:modified>
</cp:coreProperties>
</file>