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6" r:id="rId2"/>
    <p:sldId id="256" r:id="rId3"/>
    <p:sldId id="274" r:id="rId4"/>
    <p:sldId id="257" r:id="rId5"/>
    <p:sldId id="258" r:id="rId6"/>
    <p:sldId id="259" r:id="rId7"/>
    <p:sldId id="260" r:id="rId8"/>
    <p:sldId id="261" r:id="rId9"/>
    <p:sldId id="278" r:id="rId10"/>
    <p:sldId id="315" r:id="rId11"/>
    <p:sldId id="287" r:id="rId12"/>
    <p:sldId id="288" r:id="rId13"/>
    <p:sldId id="289" r:id="rId14"/>
    <p:sldId id="290" r:id="rId15"/>
    <p:sldId id="291" r:id="rId16"/>
    <p:sldId id="314" r:id="rId17"/>
    <p:sldId id="302" r:id="rId18"/>
    <p:sldId id="292" r:id="rId19"/>
    <p:sldId id="299" r:id="rId20"/>
    <p:sldId id="297" r:id="rId21"/>
    <p:sldId id="298" r:id="rId22"/>
    <p:sldId id="300" r:id="rId23"/>
    <p:sldId id="293" r:id="rId24"/>
    <p:sldId id="296" r:id="rId25"/>
    <p:sldId id="301" r:id="rId26"/>
    <p:sldId id="313" r:id="rId27"/>
    <p:sldId id="303" r:id="rId28"/>
    <p:sldId id="304" r:id="rId29"/>
    <p:sldId id="312" r:id="rId30"/>
    <p:sldId id="305" r:id="rId31"/>
    <p:sldId id="306" r:id="rId32"/>
    <p:sldId id="307" r:id="rId33"/>
    <p:sldId id="309" r:id="rId34"/>
    <p:sldId id="310" r:id="rId35"/>
    <p:sldId id="31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2" autoAdjust="0"/>
    <p:restoredTop sz="94660"/>
  </p:normalViewPr>
  <p:slideViewPr>
    <p:cSldViewPr>
      <p:cViewPr>
        <p:scale>
          <a:sx n="70" d="100"/>
          <a:sy n="70" d="100"/>
        </p:scale>
        <p:origin x="6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ECB4F-FF69-4C0D-A2B0-82C31EC53C34}" type="datetimeFigureOut">
              <a:rPr lang="en-GB" smtClean="0"/>
              <a:pPr/>
              <a:t>21/10/2017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68B70-7E53-40B3-A459-80098AFAB32B}" type="slidenum">
              <a:rPr lang="en-GB" smtClean="0"/>
              <a:pPr/>
              <a:t>‹#›</a:t>
            </a:fld>
            <a:endParaRPr lang="en-GB"/>
          </a:p>
        </p:txBody>
      </p:sp>
    </p:spTree>
    <p:extLst>
      <p:ext uri="{BB962C8B-B14F-4D97-AF65-F5344CB8AC3E}">
        <p14:creationId xmlns:p14="http://schemas.microsoft.com/office/powerpoint/2010/main" val="281299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DEA8C6-1DEB-465A-B241-346BDE59CEB6}" type="slidenum">
              <a:rPr lang="en-GB"/>
              <a:pPr/>
              <a:t>4</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r>
              <a:rPr lang="en-GB" b="1"/>
              <a:t>Teacher notes</a:t>
            </a:r>
          </a:p>
          <a:p>
            <a:r>
              <a:rPr lang="en-GB"/>
              <a:t>It could be pointed out to students that the carbonyl group is sometimes orientated differently in different displayed formulae (compare the top diagram with the bottom two) and that they should take care when identifying such structures.</a:t>
            </a:r>
          </a:p>
        </p:txBody>
      </p:sp>
    </p:spTree>
    <p:extLst>
      <p:ext uri="{BB962C8B-B14F-4D97-AF65-F5344CB8AC3E}">
        <p14:creationId xmlns:p14="http://schemas.microsoft.com/office/powerpoint/2010/main" val="225493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 77 CGP</a:t>
            </a:r>
            <a:endParaRPr lang="en-GB" dirty="0"/>
          </a:p>
        </p:txBody>
      </p:sp>
      <p:sp>
        <p:nvSpPr>
          <p:cNvPr id="4" name="Slide Number Placeholder 3"/>
          <p:cNvSpPr>
            <a:spLocks noGrp="1"/>
          </p:cNvSpPr>
          <p:nvPr>
            <p:ph type="sldNum" sz="quarter" idx="10"/>
          </p:nvPr>
        </p:nvSpPr>
        <p:spPr/>
        <p:txBody>
          <a:bodyPr/>
          <a:lstStyle/>
          <a:p>
            <a:fld id="{AC768B70-7E53-40B3-A459-80098AFAB32B}" type="slidenum">
              <a:rPr lang="en-GB" smtClean="0"/>
              <a:pPr/>
              <a:t>34</a:t>
            </a:fld>
            <a:endParaRPr lang="en-GB"/>
          </a:p>
        </p:txBody>
      </p:sp>
    </p:spTree>
    <p:extLst>
      <p:ext uri="{BB962C8B-B14F-4D97-AF65-F5344CB8AC3E}">
        <p14:creationId xmlns:p14="http://schemas.microsoft.com/office/powerpoint/2010/main" val="320560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096916-0E7C-4328-A817-9E0A341199DF}" type="slidenum">
              <a:rPr lang="en-GB"/>
              <a:pPr/>
              <a:t>5</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00450" name="Rectangle 2"/>
          <p:cNvSpPr>
            <a:spLocks noGrp="1" noRot="1" noChangeAspect="1" noChangeArrowheads="1" noTextEdit="1"/>
          </p:cNvSpPr>
          <p:nvPr>
            <p:ph type="sldImg"/>
          </p:nvPr>
        </p:nvSpPr>
        <p:spPr>
          <a:ln/>
        </p:spPr>
      </p:sp>
      <p:sp>
        <p:nvSpPr>
          <p:cNvPr id="1000451"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64387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51B75DB-FBFA-487A-B9E0-BB09ECB5F3FF}" type="slidenum">
              <a:rPr lang="en-GB"/>
              <a:pPr/>
              <a:t>6</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02498" name="Rectangle 2"/>
          <p:cNvSpPr>
            <a:spLocks noGrp="1" noRot="1" noChangeAspect="1" noChangeArrowheads="1" noTextEdit="1"/>
          </p:cNvSpPr>
          <p:nvPr>
            <p:ph type="sldImg"/>
          </p:nvPr>
        </p:nvSpPr>
        <p:spPr>
          <a:ln/>
        </p:spPr>
      </p:sp>
      <p:sp>
        <p:nvSpPr>
          <p:cNvPr id="1002499"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i="1"/>
              <a:t>Boardworks AS Chemistry</a:t>
            </a:r>
            <a:r>
              <a:rPr lang="en-GB"/>
              <a:t> ‘</a:t>
            </a:r>
            <a:r>
              <a:rPr lang="en-GB" b="1"/>
              <a:t>Introducing Organic Chemistry</a:t>
            </a:r>
            <a:r>
              <a:rPr lang="en-GB"/>
              <a:t>’ presentation for more information about representing chemical structures.</a:t>
            </a:r>
          </a:p>
          <a:p>
            <a:endParaRPr lang="en-GB"/>
          </a:p>
        </p:txBody>
      </p:sp>
    </p:spTree>
    <p:extLst>
      <p:ext uri="{BB962C8B-B14F-4D97-AF65-F5344CB8AC3E}">
        <p14:creationId xmlns:p14="http://schemas.microsoft.com/office/powerpoint/2010/main" val="276038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18AB8A4-9E91-4301-A308-AD866CBEC597}"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i="1"/>
              <a:t>Boardworks AS Chemistry</a:t>
            </a:r>
            <a:r>
              <a:rPr lang="en-GB"/>
              <a:t> ‘</a:t>
            </a:r>
            <a:r>
              <a:rPr lang="en-GB" b="1"/>
              <a:t>Alkanes</a:t>
            </a:r>
            <a:r>
              <a:rPr lang="en-GB"/>
              <a:t>’ presentation for more information about naming alkanes, including branched-chain alkanes.</a:t>
            </a:r>
          </a:p>
        </p:txBody>
      </p:sp>
    </p:spTree>
    <p:extLst>
      <p:ext uri="{BB962C8B-B14F-4D97-AF65-F5344CB8AC3E}">
        <p14:creationId xmlns:p14="http://schemas.microsoft.com/office/powerpoint/2010/main" val="368293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6D8B6E9-20A0-47B7-98E6-908B20557FBF}" type="slidenum">
              <a:rPr lang="en-GB"/>
              <a:pPr/>
              <a:t>8</a:t>
            </a:fld>
            <a:endParaRPr lang="en-GB"/>
          </a:p>
        </p:txBody>
      </p:sp>
      <p:sp>
        <p:nvSpPr>
          <p:cNvPr id="6" name="Rectangle 10"/>
          <p:cNvSpPr>
            <a:spLocks noGrp="1" noChangeArrowheads="1"/>
          </p:cNvSpPr>
          <p:nvPr>
            <p:ph type="hdr" sz="quarter"/>
          </p:nvPr>
        </p:nvSpPr>
        <p:spPr>
          <a:ln/>
        </p:spPr>
        <p:txBody>
          <a:bodyPr/>
          <a:lstStyle/>
          <a:p>
            <a:r>
              <a:rPr lang="en-GB"/>
              <a:t>Boardworks A2 Chemistry </a:t>
            </a:r>
          </a:p>
          <a:p>
            <a:r>
              <a:rPr lang="en-GB"/>
              <a:t>Carbonyl Compounds</a:t>
            </a:r>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i="1"/>
              <a:t>Boardworks AS Chemistry</a:t>
            </a:r>
            <a:r>
              <a:rPr lang="en-GB"/>
              <a:t> ‘</a:t>
            </a:r>
            <a:r>
              <a:rPr lang="en-GB" b="1"/>
              <a:t>Alkenes</a:t>
            </a:r>
            <a:r>
              <a:rPr lang="en-GB"/>
              <a:t>’ presentation for more information about naming alkenes.</a:t>
            </a:r>
          </a:p>
          <a:p>
            <a:endParaRPr lang="en-GB"/>
          </a:p>
          <a:p>
            <a:r>
              <a:rPr lang="en-GB"/>
              <a:t>Propanone is more commonly known as acetone, which is an important solvent.</a:t>
            </a:r>
          </a:p>
        </p:txBody>
      </p:sp>
    </p:spTree>
    <p:extLst>
      <p:ext uri="{BB962C8B-B14F-4D97-AF65-F5344CB8AC3E}">
        <p14:creationId xmlns:p14="http://schemas.microsoft.com/office/powerpoint/2010/main" val="8176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EDF191B-2644-4BB9-A2B7-8A729F7937F1}" type="slidenum">
              <a:rPr lang="en-GB">
                <a:solidFill>
                  <a:prstClr val="black"/>
                </a:solidFill>
              </a:rPr>
              <a:pPr/>
              <a:t>23</a:t>
            </a:fld>
            <a:endParaRPr lang="en-GB">
              <a:solidFill>
                <a:prstClr val="black"/>
              </a:solidFill>
            </a:endParaRPr>
          </a:p>
        </p:txBody>
      </p:sp>
      <p:sp>
        <p:nvSpPr>
          <p:cNvPr id="6" name="Rectangle 10"/>
          <p:cNvSpPr>
            <a:spLocks noGrp="1" noChangeArrowheads="1"/>
          </p:cNvSpPr>
          <p:nvPr>
            <p:ph type="hdr" sz="quarter"/>
          </p:nvPr>
        </p:nvSpPr>
        <p:spPr>
          <a:ln/>
        </p:spPr>
        <p:txBody>
          <a:bodyPr/>
          <a:lstStyle/>
          <a:p>
            <a:r>
              <a:rPr lang="en-GB">
                <a:solidFill>
                  <a:prstClr val="black"/>
                </a:solidFill>
              </a:rPr>
              <a:t>Boardworks A2 Chemistry </a:t>
            </a:r>
          </a:p>
          <a:p>
            <a:r>
              <a:rPr lang="en-GB">
                <a:solidFill>
                  <a:prstClr val="black"/>
                </a:solidFill>
              </a:rPr>
              <a:t>Carbonyl Compounds</a:t>
            </a:r>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78649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 121 </a:t>
            </a:r>
            <a:r>
              <a:rPr lang="en-GB" dirty="0" err="1" smtClean="0"/>
              <a:t>pearson</a:t>
            </a:r>
            <a:r>
              <a:rPr lang="en-GB" dirty="0" smtClean="0"/>
              <a:t> revision</a:t>
            </a:r>
            <a:r>
              <a:rPr lang="en-GB" baseline="0" dirty="0" smtClean="0"/>
              <a:t> guide</a:t>
            </a:r>
            <a:endParaRPr lang="en-GB" dirty="0"/>
          </a:p>
        </p:txBody>
      </p:sp>
      <p:sp>
        <p:nvSpPr>
          <p:cNvPr id="4" name="Slide Number Placeholder 3"/>
          <p:cNvSpPr>
            <a:spLocks noGrp="1"/>
          </p:cNvSpPr>
          <p:nvPr>
            <p:ph type="sldNum" sz="quarter" idx="10"/>
          </p:nvPr>
        </p:nvSpPr>
        <p:spPr/>
        <p:txBody>
          <a:bodyPr/>
          <a:lstStyle/>
          <a:p>
            <a:fld id="{AC768B70-7E53-40B3-A459-80098AFAB32B}" type="slidenum">
              <a:rPr lang="en-GB" smtClean="0"/>
              <a:pPr/>
              <a:t>30</a:t>
            </a:fld>
            <a:endParaRPr lang="en-GB"/>
          </a:p>
        </p:txBody>
      </p:sp>
    </p:spTree>
    <p:extLst>
      <p:ext uri="{BB962C8B-B14F-4D97-AF65-F5344CB8AC3E}">
        <p14:creationId xmlns:p14="http://schemas.microsoft.com/office/powerpoint/2010/main" val="392019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 77 CGP</a:t>
            </a:r>
            <a:endParaRPr lang="en-GB" dirty="0"/>
          </a:p>
        </p:txBody>
      </p:sp>
      <p:sp>
        <p:nvSpPr>
          <p:cNvPr id="4" name="Slide Number Placeholder 3"/>
          <p:cNvSpPr>
            <a:spLocks noGrp="1"/>
          </p:cNvSpPr>
          <p:nvPr>
            <p:ph type="sldNum" sz="quarter" idx="10"/>
          </p:nvPr>
        </p:nvSpPr>
        <p:spPr/>
        <p:txBody>
          <a:bodyPr/>
          <a:lstStyle/>
          <a:p>
            <a:fld id="{AC768B70-7E53-40B3-A459-80098AFAB32B}" type="slidenum">
              <a:rPr lang="en-GB" smtClean="0"/>
              <a:pPr/>
              <a:t>32</a:t>
            </a:fld>
            <a:endParaRPr lang="en-GB"/>
          </a:p>
        </p:txBody>
      </p:sp>
    </p:spTree>
    <p:extLst>
      <p:ext uri="{BB962C8B-B14F-4D97-AF65-F5344CB8AC3E}">
        <p14:creationId xmlns:p14="http://schemas.microsoft.com/office/powerpoint/2010/main" val="203467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 77 CGP</a:t>
            </a:r>
            <a:endParaRPr lang="en-GB" dirty="0"/>
          </a:p>
        </p:txBody>
      </p:sp>
      <p:sp>
        <p:nvSpPr>
          <p:cNvPr id="4" name="Slide Number Placeholder 3"/>
          <p:cNvSpPr>
            <a:spLocks noGrp="1"/>
          </p:cNvSpPr>
          <p:nvPr>
            <p:ph type="sldNum" sz="quarter" idx="10"/>
          </p:nvPr>
        </p:nvSpPr>
        <p:spPr/>
        <p:txBody>
          <a:bodyPr/>
          <a:lstStyle/>
          <a:p>
            <a:fld id="{AC768B70-7E53-40B3-A459-80098AFAB32B}" type="slidenum">
              <a:rPr lang="en-GB" smtClean="0"/>
              <a:pPr/>
              <a:t>33</a:t>
            </a:fld>
            <a:endParaRPr lang="en-GB"/>
          </a:p>
        </p:txBody>
      </p:sp>
    </p:spTree>
    <p:extLst>
      <p:ext uri="{BB962C8B-B14F-4D97-AF65-F5344CB8AC3E}">
        <p14:creationId xmlns:p14="http://schemas.microsoft.com/office/powerpoint/2010/main" val="792008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53975"/>
            <a:ext cx="7240588" cy="5492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B8041-242A-4240-A77A-D0F413A35F2E}" type="datetimeFigureOut">
              <a:rPr lang="en-GB" smtClean="0"/>
              <a:pPr/>
              <a:t>21/10/2017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02E46-3817-4A7D-9F90-5064DA54B76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B8041-242A-4240-A77A-D0F413A35F2E}" type="datetimeFigureOut">
              <a:rPr lang="en-GB" smtClean="0"/>
              <a:pPr/>
              <a:t>21/10/2017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02E46-3817-4A7D-9F90-5064DA54B76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image" Target="../media/image22.jpeg"/><Relationship Id="rId4"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Took two lessons plus practical lesson on tests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85000" lnSpcReduction="20000"/>
          </a:bodyPr>
          <a:lstStyle/>
          <a:p>
            <a:pPr algn="ctr">
              <a:buNone/>
            </a:pPr>
            <a:r>
              <a:rPr lang="en-GB" b="1" u="sng" dirty="0" smtClean="0"/>
              <a:t>Carbonyl Compounds</a:t>
            </a:r>
          </a:p>
          <a:p>
            <a:pPr>
              <a:buNone/>
            </a:pPr>
            <a:r>
              <a:rPr lang="en-GB" b="1" u="sng" dirty="0" smtClean="0"/>
              <a:t>Objective:</a:t>
            </a:r>
            <a:r>
              <a:rPr lang="en-GB" dirty="0" smtClean="0"/>
              <a:t> To know what carbonyl compounds </a:t>
            </a:r>
            <a:r>
              <a:rPr lang="en-GB" dirty="0" smtClean="0"/>
              <a:t>are and </a:t>
            </a:r>
            <a:r>
              <a:rPr lang="en-GB" dirty="0" smtClean="0"/>
              <a:t>how we test for </a:t>
            </a:r>
            <a:r>
              <a:rPr lang="en-GB" dirty="0" smtClean="0"/>
              <a:t>them</a:t>
            </a:r>
          </a:p>
          <a:p>
            <a:pPr>
              <a:buNone/>
            </a:pPr>
            <a:endParaRPr lang="en-GB" dirty="0"/>
          </a:p>
          <a:p>
            <a:pPr>
              <a:buNone/>
            </a:pPr>
            <a:r>
              <a:rPr lang="en-GB" b="1" u="sng" dirty="0" smtClean="0"/>
              <a:t>Success criteria</a:t>
            </a:r>
          </a:p>
          <a:p>
            <a:r>
              <a:rPr lang="en-GB" dirty="0" smtClean="0">
                <a:solidFill>
                  <a:srgbClr val="FF0000"/>
                </a:solidFill>
              </a:rPr>
              <a:t>Identify aldehyde and ketone functional groups</a:t>
            </a:r>
          </a:p>
          <a:p>
            <a:r>
              <a:rPr lang="en-GB" dirty="0" smtClean="0"/>
              <a:t>Explain their reactions with Fehling’s and Benedict’s solutions, Tollen’s reagent and acidified dichromate (VI) ions</a:t>
            </a:r>
          </a:p>
          <a:p>
            <a:r>
              <a:rPr lang="en-GB" dirty="0" smtClean="0"/>
              <a:t>Explain how we can use 2,4-DNP as a test for the presence of a carbonyl group and to identify a carbonyl compound using the melting temperature of a derivative</a:t>
            </a:r>
          </a:p>
          <a:p>
            <a:r>
              <a:rPr lang="en-GB" dirty="0" smtClean="0"/>
              <a:t>Explain how their physical properties are affected by the intermolecular forces that they form (including solubility in water)</a:t>
            </a:r>
          </a:p>
        </p:txBody>
      </p:sp>
    </p:spTree>
    <p:extLst>
      <p:ext uri="{BB962C8B-B14F-4D97-AF65-F5344CB8AC3E}">
        <p14:creationId xmlns:p14="http://schemas.microsoft.com/office/powerpoint/2010/main" val="2470334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GB" b="1" u="sng" dirty="0" smtClean="0"/>
              <a:t>Polarity</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Do these have polar bonds?</a:t>
            </a:r>
          </a:p>
          <a:p>
            <a:pPr marL="0" indent="0">
              <a:buNone/>
            </a:pPr>
            <a:r>
              <a:rPr lang="en-GB" dirty="0" smtClean="0">
                <a:solidFill>
                  <a:srgbClr val="FF0000"/>
                </a:solidFill>
              </a:rPr>
              <a:t>They don’t have polar O-H bonds</a:t>
            </a:r>
            <a:endParaRPr lang="en-GB" dirty="0">
              <a:solidFill>
                <a:srgbClr val="FF0000"/>
              </a:solidFill>
            </a:endParaRPr>
          </a:p>
        </p:txBody>
      </p:sp>
      <p:grpSp>
        <p:nvGrpSpPr>
          <p:cNvPr id="8" name="Group 7"/>
          <p:cNvGrpSpPr/>
          <p:nvPr/>
        </p:nvGrpSpPr>
        <p:grpSpPr>
          <a:xfrm>
            <a:off x="5436096" y="944096"/>
            <a:ext cx="2255838" cy="1985307"/>
            <a:chOff x="5397500" y="1938338"/>
            <a:chExt cx="2255838" cy="1985307"/>
          </a:xfrm>
        </p:grpSpPr>
        <p:pic>
          <p:nvPicPr>
            <p:cNvPr id="3" name="Picture 17" descr="propanal"/>
            <p:cNvPicPr>
              <a:picLocks noChangeAspect="1" noChangeArrowheads="1"/>
            </p:cNvPicPr>
            <p:nvPr/>
          </p:nvPicPr>
          <p:blipFill>
            <a:blip r:embed="rId2" cstate="print"/>
            <a:srcRect/>
            <a:stretch>
              <a:fillRect/>
            </a:stretch>
          </p:blipFill>
          <p:spPr bwMode="auto">
            <a:xfrm>
              <a:off x="5397500" y="1938338"/>
              <a:ext cx="2255838" cy="1427162"/>
            </a:xfrm>
            <a:prstGeom prst="rect">
              <a:avLst/>
            </a:prstGeom>
            <a:noFill/>
          </p:spPr>
        </p:pic>
        <p:sp>
          <p:nvSpPr>
            <p:cNvPr id="4" name="Text Box 9"/>
            <p:cNvSpPr txBox="1">
              <a:spLocks noChangeArrowheads="1"/>
            </p:cNvSpPr>
            <p:nvPr/>
          </p:nvSpPr>
          <p:spPr bwMode="auto">
            <a:xfrm>
              <a:off x="5633997" y="3400425"/>
              <a:ext cx="1781258"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propanal</a:t>
              </a:r>
              <a:endParaRPr lang="en-US" sz="2800" b="1">
                <a:solidFill>
                  <a:srgbClr val="FF6600"/>
                </a:solidFill>
              </a:endParaRPr>
            </a:p>
          </p:txBody>
        </p:sp>
      </p:grpSp>
      <p:grpSp>
        <p:nvGrpSpPr>
          <p:cNvPr id="7" name="Group 6"/>
          <p:cNvGrpSpPr/>
          <p:nvPr/>
        </p:nvGrpSpPr>
        <p:grpSpPr>
          <a:xfrm>
            <a:off x="366520" y="944096"/>
            <a:ext cx="2443355" cy="1988483"/>
            <a:chOff x="611560" y="2060848"/>
            <a:chExt cx="2443355" cy="1988483"/>
          </a:xfrm>
        </p:grpSpPr>
        <p:pic>
          <p:nvPicPr>
            <p:cNvPr id="5" name="Picture 18" descr="propanone"/>
            <p:cNvPicPr>
              <a:picLocks noChangeAspect="1" noChangeArrowheads="1"/>
            </p:cNvPicPr>
            <p:nvPr/>
          </p:nvPicPr>
          <p:blipFill>
            <a:blip r:embed="rId3" cstate="print"/>
            <a:srcRect/>
            <a:stretch>
              <a:fillRect/>
            </a:stretch>
          </p:blipFill>
          <p:spPr bwMode="auto">
            <a:xfrm>
              <a:off x="611560" y="2060848"/>
              <a:ext cx="2403475" cy="1433513"/>
            </a:xfrm>
            <a:prstGeom prst="rect">
              <a:avLst/>
            </a:prstGeom>
            <a:noFill/>
          </p:spPr>
        </p:pic>
        <p:sp>
          <p:nvSpPr>
            <p:cNvPr id="6" name="Text Box 19"/>
            <p:cNvSpPr txBox="1">
              <a:spLocks noChangeArrowheads="1"/>
            </p:cNvSpPr>
            <p:nvPr/>
          </p:nvSpPr>
          <p:spPr bwMode="auto">
            <a:xfrm>
              <a:off x="933822" y="3526111"/>
              <a:ext cx="2121093" cy="523220"/>
            </a:xfrm>
            <a:prstGeom prst="rect">
              <a:avLst/>
            </a:prstGeom>
            <a:noFill/>
            <a:ln w="9525" algn="ctr">
              <a:noFill/>
              <a:miter lim="800000"/>
              <a:headEnd/>
              <a:tailEnd/>
            </a:ln>
            <a:effectLst/>
          </p:spPr>
          <p:txBody>
            <a:bodyPr wrap="none">
              <a:spAutoFit/>
            </a:bodyPr>
            <a:lstStyle/>
            <a:p>
              <a:r>
                <a:rPr lang="en-GB" sz="2800" b="1" dirty="0" err="1">
                  <a:solidFill>
                    <a:srgbClr val="FF6600"/>
                  </a:solidFill>
                </a:rPr>
                <a:t>propanone</a:t>
              </a:r>
              <a:endParaRPr lang="en-US" sz="2800" b="1" dirty="0">
                <a:solidFill>
                  <a:srgbClr val="FF6600"/>
                </a:solidFill>
              </a:endParaRPr>
            </a:p>
          </p:txBody>
        </p:sp>
      </p:grpSp>
    </p:spTree>
    <p:extLst>
      <p:ext uri="{BB962C8B-B14F-4D97-AF65-F5344CB8AC3E}">
        <p14:creationId xmlns:p14="http://schemas.microsoft.com/office/powerpoint/2010/main" val="306372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10000"/>
          </a:bodyPr>
          <a:lstStyle/>
          <a:p>
            <a:pPr marL="0" indent="0" algn="ctr">
              <a:buNone/>
            </a:pPr>
            <a:r>
              <a:rPr lang="en-GB" b="1" u="sng" dirty="0" smtClean="0"/>
              <a:t>Polarity</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solidFill>
                  <a:srgbClr val="7030A0"/>
                </a:solidFill>
              </a:rPr>
              <a:t>They don’t have polar OH bonds.</a:t>
            </a:r>
          </a:p>
          <a:p>
            <a:pPr marL="0" indent="0">
              <a:buNone/>
            </a:pPr>
            <a:r>
              <a:rPr lang="en-GB" dirty="0" smtClean="0">
                <a:solidFill>
                  <a:srgbClr val="7030A0"/>
                </a:solidFill>
              </a:rPr>
              <a:t>So they can’t form hydrogen bonds with other aldehyde/ketone molecules.</a:t>
            </a:r>
          </a:p>
          <a:p>
            <a:pPr marL="0" indent="0">
              <a:buNone/>
            </a:pPr>
            <a:r>
              <a:rPr lang="en-GB" dirty="0" smtClean="0"/>
              <a:t>The molecules of aldehydes and ketones will bond with each other through London forces and permanent dipole – permanent dipole bonds.</a:t>
            </a:r>
          </a:p>
          <a:p>
            <a:pPr marL="0" indent="0">
              <a:buNone/>
            </a:pPr>
            <a:r>
              <a:rPr lang="en-GB" b="1" dirty="0" smtClean="0"/>
              <a:t>What does this mean for their properties?</a:t>
            </a:r>
          </a:p>
        </p:txBody>
      </p:sp>
      <p:grpSp>
        <p:nvGrpSpPr>
          <p:cNvPr id="8" name="Group 7"/>
          <p:cNvGrpSpPr/>
          <p:nvPr/>
        </p:nvGrpSpPr>
        <p:grpSpPr>
          <a:xfrm>
            <a:off x="5508104" y="476451"/>
            <a:ext cx="2255838" cy="1985307"/>
            <a:chOff x="5397500" y="1938338"/>
            <a:chExt cx="2255838" cy="1985307"/>
          </a:xfrm>
        </p:grpSpPr>
        <p:pic>
          <p:nvPicPr>
            <p:cNvPr id="3" name="Picture 17" descr="propanal"/>
            <p:cNvPicPr>
              <a:picLocks noChangeAspect="1" noChangeArrowheads="1"/>
            </p:cNvPicPr>
            <p:nvPr/>
          </p:nvPicPr>
          <p:blipFill>
            <a:blip r:embed="rId2" cstate="print"/>
            <a:srcRect/>
            <a:stretch>
              <a:fillRect/>
            </a:stretch>
          </p:blipFill>
          <p:spPr bwMode="auto">
            <a:xfrm>
              <a:off x="5397500" y="1938338"/>
              <a:ext cx="2255838" cy="1427162"/>
            </a:xfrm>
            <a:prstGeom prst="rect">
              <a:avLst/>
            </a:prstGeom>
            <a:noFill/>
          </p:spPr>
        </p:pic>
        <p:sp>
          <p:nvSpPr>
            <p:cNvPr id="4" name="Text Box 9"/>
            <p:cNvSpPr txBox="1">
              <a:spLocks noChangeArrowheads="1"/>
            </p:cNvSpPr>
            <p:nvPr/>
          </p:nvSpPr>
          <p:spPr bwMode="auto">
            <a:xfrm>
              <a:off x="5633997" y="3400425"/>
              <a:ext cx="1781258"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propanal</a:t>
              </a:r>
              <a:endParaRPr lang="en-US" sz="2800" b="1">
                <a:solidFill>
                  <a:srgbClr val="FF6600"/>
                </a:solidFill>
              </a:endParaRPr>
            </a:p>
          </p:txBody>
        </p:sp>
      </p:grpSp>
      <p:grpSp>
        <p:nvGrpSpPr>
          <p:cNvPr id="7" name="Group 6"/>
          <p:cNvGrpSpPr/>
          <p:nvPr/>
        </p:nvGrpSpPr>
        <p:grpSpPr>
          <a:xfrm>
            <a:off x="267569" y="443603"/>
            <a:ext cx="2443355" cy="1988483"/>
            <a:chOff x="611560" y="2060848"/>
            <a:chExt cx="2443355" cy="1988483"/>
          </a:xfrm>
        </p:grpSpPr>
        <p:pic>
          <p:nvPicPr>
            <p:cNvPr id="5" name="Picture 18" descr="propanone"/>
            <p:cNvPicPr>
              <a:picLocks noChangeAspect="1" noChangeArrowheads="1"/>
            </p:cNvPicPr>
            <p:nvPr/>
          </p:nvPicPr>
          <p:blipFill>
            <a:blip r:embed="rId3" cstate="print"/>
            <a:srcRect/>
            <a:stretch>
              <a:fillRect/>
            </a:stretch>
          </p:blipFill>
          <p:spPr bwMode="auto">
            <a:xfrm>
              <a:off x="611560" y="2060848"/>
              <a:ext cx="2403475" cy="1433513"/>
            </a:xfrm>
            <a:prstGeom prst="rect">
              <a:avLst/>
            </a:prstGeom>
            <a:noFill/>
          </p:spPr>
        </p:pic>
        <p:sp>
          <p:nvSpPr>
            <p:cNvPr id="6" name="Text Box 19"/>
            <p:cNvSpPr txBox="1">
              <a:spLocks noChangeArrowheads="1"/>
            </p:cNvSpPr>
            <p:nvPr/>
          </p:nvSpPr>
          <p:spPr bwMode="auto">
            <a:xfrm>
              <a:off x="933822" y="3526111"/>
              <a:ext cx="2121093" cy="523220"/>
            </a:xfrm>
            <a:prstGeom prst="rect">
              <a:avLst/>
            </a:prstGeom>
            <a:noFill/>
            <a:ln w="9525" algn="ctr">
              <a:noFill/>
              <a:miter lim="800000"/>
              <a:headEnd/>
              <a:tailEnd/>
            </a:ln>
            <a:effectLst/>
          </p:spPr>
          <p:txBody>
            <a:bodyPr wrap="none">
              <a:spAutoFit/>
            </a:bodyPr>
            <a:lstStyle/>
            <a:p>
              <a:r>
                <a:rPr lang="en-GB" sz="2800" b="1" dirty="0" err="1">
                  <a:solidFill>
                    <a:srgbClr val="FF6600"/>
                  </a:solidFill>
                </a:rPr>
                <a:t>propanone</a:t>
              </a:r>
              <a:endParaRPr lang="en-US" sz="2800" b="1" dirty="0">
                <a:solidFill>
                  <a:srgbClr val="FF6600"/>
                </a:solidFill>
              </a:endParaRPr>
            </a:p>
          </p:txBody>
        </p:sp>
      </p:grpSp>
    </p:spTree>
    <p:extLst>
      <p:ext uri="{BB962C8B-B14F-4D97-AF65-F5344CB8AC3E}">
        <p14:creationId xmlns:p14="http://schemas.microsoft.com/office/powerpoint/2010/main" val="118133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buNone/>
            </a:pPr>
            <a:r>
              <a:rPr lang="en-GB" sz="2600" b="1" dirty="0" smtClean="0"/>
              <a:t>Boiling points</a:t>
            </a:r>
          </a:p>
          <a:p>
            <a:pPr marL="0" indent="0">
              <a:buNone/>
            </a:pPr>
            <a:r>
              <a:rPr lang="en-GB" sz="2600" dirty="0" err="1" smtClean="0"/>
              <a:t>Propanone</a:t>
            </a:r>
            <a:r>
              <a:rPr lang="en-GB" sz="2600" dirty="0" smtClean="0"/>
              <a:t> = 56</a:t>
            </a:r>
            <a:r>
              <a:rPr lang="en-GB" sz="2600" baseline="30000" dirty="0" smtClean="0"/>
              <a:t>o</a:t>
            </a:r>
            <a:r>
              <a:rPr lang="en-GB" sz="2600" dirty="0" smtClean="0"/>
              <a:t>C</a:t>
            </a:r>
          </a:p>
          <a:p>
            <a:pPr marL="0" indent="0">
              <a:buNone/>
            </a:pPr>
            <a:r>
              <a:rPr lang="en-GB" sz="2600" dirty="0" err="1" smtClean="0"/>
              <a:t>Propanal</a:t>
            </a:r>
            <a:r>
              <a:rPr lang="en-GB" sz="2600" dirty="0" smtClean="0"/>
              <a:t> = 48</a:t>
            </a:r>
            <a:r>
              <a:rPr lang="en-GB" sz="2600" baseline="30000" dirty="0" smtClean="0"/>
              <a:t>o</a:t>
            </a:r>
            <a:r>
              <a:rPr lang="en-GB" sz="2600" dirty="0" smtClean="0"/>
              <a:t>C</a:t>
            </a:r>
          </a:p>
          <a:p>
            <a:pPr marL="0" indent="0">
              <a:buNone/>
            </a:pPr>
            <a:r>
              <a:rPr lang="en-GB" sz="2600" dirty="0" err="1" smtClean="0"/>
              <a:t>Propan</a:t>
            </a:r>
            <a:r>
              <a:rPr lang="en-GB" sz="2600" dirty="0" smtClean="0"/>
              <a:t> – 1 – </a:t>
            </a:r>
            <a:r>
              <a:rPr lang="en-GB" sz="2600" dirty="0" err="1" smtClean="0"/>
              <a:t>ol</a:t>
            </a:r>
            <a:r>
              <a:rPr lang="en-GB" sz="2600" dirty="0" smtClean="0"/>
              <a:t> = 97</a:t>
            </a:r>
            <a:r>
              <a:rPr lang="en-GB" sz="2600" baseline="30000" dirty="0" smtClean="0"/>
              <a:t>o</a:t>
            </a:r>
            <a:r>
              <a:rPr lang="en-GB" sz="2600" dirty="0" smtClean="0"/>
              <a:t>C</a:t>
            </a:r>
          </a:p>
          <a:p>
            <a:pPr marL="0" indent="0">
              <a:buNone/>
            </a:pPr>
            <a:endParaRPr lang="en-GB" sz="2600" dirty="0"/>
          </a:p>
          <a:p>
            <a:pPr marL="0" indent="0">
              <a:buNone/>
            </a:pPr>
            <a:r>
              <a:rPr lang="en-GB" sz="2600" dirty="0" smtClean="0"/>
              <a:t>What do you notice?</a:t>
            </a:r>
          </a:p>
          <a:p>
            <a:pPr marL="0" indent="0">
              <a:buNone/>
            </a:pPr>
            <a:endParaRPr lang="en-GB" sz="2600" dirty="0"/>
          </a:p>
          <a:p>
            <a:pPr marL="0" indent="0">
              <a:buNone/>
            </a:pPr>
            <a:r>
              <a:rPr lang="en-GB" sz="2600" dirty="0" smtClean="0"/>
              <a:t>Can you explain why?</a:t>
            </a:r>
          </a:p>
          <a:p>
            <a:pPr marL="0" indent="0">
              <a:buNone/>
            </a:pPr>
            <a:r>
              <a:rPr lang="en-GB" sz="2600" dirty="0" smtClean="0">
                <a:solidFill>
                  <a:srgbClr val="FF0000"/>
                </a:solidFill>
              </a:rPr>
              <a:t>Alcohols can form hydrogen bonds as they do have a polar O-H bond. This means that they have higher boiling points than their equivalent ketones and aldehydes (which don’t form hydrogen bonds).</a:t>
            </a:r>
            <a:endParaRPr lang="en-GB" sz="2600" dirty="0">
              <a:solidFill>
                <a:srgbClr val="FF0000"/>
              </a:solidFill>
            </a:endParaRPr>
          </a:p>
        </p:txBody>
      </p:sp>
    </p:spTree>
    <p:extLst>
      <p:ext uri="{BB962C8B-B14F-4D97-AF65-F5344CB8AC3E}">
        <p14:creationId xmlns:p14="http://schemas.microsoft.com/office/powerpoint/2010/main" val="111840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buNone/>
            </a:pPr>
            <a:r>
              <a:rPr lang="en-GB" sz="2800" dirty="0" smtClean="0"/>
              <a:t>What about aldehydes/ketones with water?</a:t>
            </a:r>
            <a:endParaRPr lang="en-GB" sz="2800" dirty="0"/>
          </a:p>
        </p:txBody>
      </p:sp>
      <p:pic>
        <p:nvPicPr>
          <p:cNvPr id="3" name="Picture 2"/>
          <p:cNvPicPr>
            <a:picLocks noChangeAspect="1"/>
          </p:cNvPicPr>
          <p:nvPr/>
        </p:nvPicPr>
        <p:blipFill>
          <a:blip r:embed="rId2"/>
          <a:stretch>
            <a:fillRect/>
          </a:stretch>
        </p:blipFill>
        <p:spPr>
          <a:xfrm>
            <a:off x="188203" y="692696"/>
            <a:ext cx="4953000" cy="1971675"/>
          </a:xfrm>
          <a:prstGeom prst="rect">
            <a:avLst/>
          </a:prstGeom>
        </p:spPr>
      </p:pic>
      <p:sp>
        <p:nvSpPr>
          <p:cNvPr id="4" name="Rectangle 3"/>
          <p:cNvSpPr/>
          <p:nvPr/>
        </p:nvSpPr>
        <p:spPr>
          <a:xfrm>
            <a:off x="3457833" y="1196752"/>
            <a:ext cx="2160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153577" y="1246485"/>
            <a:ext cx="2160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188203" y="4691323"/>
            <a:ext cx="4743450" cy="1952625"/>
          </a:xfrm>
          <a:prstGeom prst="rect">
            <a:avLst/>
          </a:prstGeom>
        </p:spPr>
      </p:pic>
      <p:sp>
        <p:nvSpPr>
          <p:cNvPr id="7" name="Rectangle 6"/>
          <p:cNvSpPr/>
          <p:nvPr/>
        </p:nvSpPr>
        <p:spPr>
          <a:xfrm>
            <a:off x="3429196" y="5280434"/>
            <a:ext cx="2160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129754" y="5280434"/>
            <a:ext cx="255817"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5" idx="3"/>
          </p:cNvCxnSpPr>
          <p:nvPr/>
        </p:nvCxnSpPr>
        <p:spPr>
          <a:xfrm>
            <a:off x="1369601" y="1462509"/>
            <a:ext cx="620886" cy="1847178"/>
          </a:xfrm>
          <a:prstGeom prst="straightConnector1">
            <a:avLst/>
          </a:prstGeom>
          <a:ln w="47625">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3" idx="2"/>
          </p:cNvCxnSpPr>
          <p:nvPr/>
        </p:nvCxnSpPr>
        <p:spPr>
          <a:xfrm flipH="1" flipV="1">
            <a:off x="1799695" y="4375851"/>
            <a:ext cx="1629501" cy="904583"/>
          </a:xfrm>
          <a:prstGeom prst="straightConnector1">
            <a:avLst/>
          </a:prstGeom>
          <a:ln w="47625">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35599" y="3421744"/>
            <a:ext cx="1728192" cy="954107"/>
          </a:xfrm>
          <a:prstGeom prst="rect">
            <a:avLst/>
          </a:prstGeom>
          <a:noFill/>
        </p:spPr>
        <p:txBody>
          <a:bodyPr wrap="square" rtlCol="0">
            <a:spAutoFit/>
          </a:bodyPr>
          <a:lstStyle/>
          <a:p>
            <a:r>
              <a:rPr lang="en-GB" sz="2800" dirty="0" smtClean="0"/>
              <a:t>Hydrogen bond</a:t>
            </a:r>
            <a:endParaRPr lang="en-GB" sz="2800" dirty="0"/>
          </a:p>
        </p:txBody>
      </p:sp>
      <p:sp>
        <p:nvSpPr>
          <p:cNvPr id="14" name="TextBox 13"/>
          <p:cNvSpPr txBox="1"/>
          <p:nvPr/>
        </p:nvSpPr>
        <p:spPr>
          <a:xfrm>
            <a:off x="5249490" y="762123"/>
            <a:ext cx="3671873"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Aldehydes/ketones don’t have a polar O-H bond but they do have a lone pair of electrons on the O atom of the C=O group.</a:t>
            </a:r>
          </a:p>
          <a:p>
            <a:pPr marL="285750" indent="-285750">
              <a:buFont typeface="Arial" panose="020B0604020202020204" pitchFamily="34" charset="0"/>
              <a:buChar char="•"/>
            </a:pPr>
            <a:r>
              <a:rPr lang="en-GB" sz="2400" dirty="0" smtClean="0"/>
              <a:t>The oxygen atom uses its lone pairs to form hydrogen bonds with the hydrogen atoms on water molecules.</a:t>
            </a:r>
          </a:p>
          <a:p>
            <a:pPr marL="285750" indent="-285750">
              <a:buFont typeface="Arial" panose="020B0604020202020204" pitchFamily="34" charset="0"/>
              <a:buChar char="•"/>
            </a:pPr>
            <a:r>
              <a:rPr lang="en-GB" sz="2400" b="1" dirty="0" smtClean="0"/>
              <a:t>Small aldehydes and ketones will dissolve in water</a:t>
            </a:r>
            <a:endParaRPr lang="en-GB" sz="2400" b="1" dirty="0"/>
          </a:p>
        </p:txBody>
      </p:sp>
    </p:spTree>
    <p:extLst>
      <p:ext uri="{BB962C8B-B14F-4D97-AF65-F5344CB8AC3E}">
        <p14:creationId xmlns:p14="http://schemas.microsoft.com/office/powerpoint/2010/main" val="319463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8856" y="4935850"/>
            <a:ext cx="4953000" cy="1971675"/>
          </a:xfrm>
          <a:prstGeom prst="rect">
            <a:avLst/>
          </a:prstGeom>
        </p:spPr>
      </p:pic>
      <p:sp>
        <p:nvSpPr>
          <p:cNvPr id="14" name="TextBox 13"/>
          <p:cNvSpPr txBox="1"/>
          <p:nvPr/>
        </p:nvSpPr>
        <p:spPr>
          <a:xfrm>
            <a:off x="107504" y="116632"/>
            <a:ext cx="8817357" cy="4524315"/>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t>Longer chained aldehydes/ketones aren’t able to form hydrogen bonds with water.</a:t>
            </a:r>
            <a:endParaRPr lang="en-GB" sz="2400" dirty="0" smtClean="0"/>
          </a:p>
          <a:p>
            <a:pPr marL="285750" indent="-285750">
              <a:buFont typeface="Arial" panose="020B0604020202020204" pitchFamily="34" charset="0"/>
              <a:buChar char="•"/>
            </a:pPr>
            <a:r>
              <a:rPr lang="en-GB" sz="2400" dirty="0" smtClean="0"/>
              <a:t>This is because the hydrocarbon chains disrupt the hydrogen bonding between the water molecules, but can’t hydrogen bond themselves</a:t>
            </a:r>
          </a:p>
          <a:p>
            <a:r>
              <a:rPr lang="en-GB" sz="2400" b="1" dirty="0" smtClean="0">
                <a:solidFill>
                  <a:srgbClr val="FF0000"/>
                </a:solidFill>
              </a:rPr>
              <a:t>Remember the solubility rules</a:t>
            </a:r>
          </a:p>
          <a:p>
            <a:pPr marL="285750" indent="-285750">
              <a:buFont typeface="Arial" panose="020B0604020202020204" pitchFamily="34" charset="0"/>
              <a:buChar char="•"/>
            </a:pPr>
            <a:r>
              <a:rPr lang="en-GB" sz="2400" dirty="0" smtClean="0"/>
              <a:t>With large aldehydes/ketones the intermolecular forces are London forces</a:t>
            </a:r>
          </a:p>
          <a:p>
            <a:pPr marL="285750" indent="-285750">
              <a:buFont typeface="Arial" panose="020B0604020202020204" pitchFamily="34" charset="0"/>
              <a:buChar char="•"/>
            </a:pPr>
            <a:r>
              <a:rPr lang="en-GB" sz="2400" dirty="0" smtClean="0"/>
              <a:t>The London forces between the aldehyde/ketone molecules and the hydrogen bonding with the water molecules will be stronger than the hydrogen bonds that could form between the aldehyde/ketone and water.</a:t>
            </a:r>
            <a:endParaRPr lang="en-GB" sz="2400" dirty="0"/>
          </a:p>
        </p:txBody>
      </p:sp>
    </p:spTree>
    <p:extLst>
      <p:ext uri="{BB962C8B-B14F-4D97-AF65-F5344CB8AC3E}">
        <p14:creationId xmlns:p14="http://schemas.microsoft.com/office/powerpoint/2010/main" val="1393195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85000" lnSpcReduction="20000"/>
          </a:bodyPr>
          <a:lstStyle/>
          <a:p>
            <a:pPr algn="ctr">
              <a:buNone/>
            </a:pPr>
            <a:r>
              <a:rPr lang="en-GB" b="1" u="sng" dirty="0" smtClean="0"/>
              <a:t>Carbonyl Compounds</a:t>
            </a:r>
          </a:p>
          <a:p>
            <a:pPr>
              <a:buNone/>
            </a:pPr>
            <a:r>
              <a:rPr lang="en-GB" b="1" u="sng" dirty="0" smtClean="0"/>
              <a:t>Objective:</a:t>
            </a:r>
            <a:r>
              <a:rPr lang="en-GB" dirty="0" smtClean="0"/>
              <a:t> To know what carbonyl compounds </a:t>
            </a:r>
            <a:r>
              <a:rPr lang="en-GB" dirty="0" smtClean="0"/>
              <a:t>are and </a:t>
            </a:r>
            <a:r>
              <a:rPr lang="en-GB" dirty="0" smtClean="0"/>
              <a:t>how we test for </a:t>
            </a:r>
            <a:r>
              <a:rPr lang="en-GB" dirty="0" smtClean="0"/>
              <a:t>them</a:t>
            </a:r>
          </a:p>
          <a:p>
            <a:pPr>
              <a:buNone/>
            </a:pPr>
            <a:endParaRPr lang="en-GB" dirty="0"/>
          </a:p>
          <a:p>
            <a:pPr>
              <a:buNone/>
            </a:pPr>
            <a:r>
              <a:rPr lang="en-GB" b="1" u="sng" dirty="0" smtClean="0"/>
              <a:t>Success criteria</a:t>
            </a:r>
          </a:p>
          <a:p>
            <a:r>
              <a:rPr lang="en-GB" dirty="0" smtClean="0"/>
              <a:t>Identify aldehyde and ketone functional groups</a:t>
            </a:r>
          </a:p>
          <a:p>
            <a:r>
              <a:rPr lang="en-GB" dirty="0" smtClean="0"/>
              <a:t>Explain their reactions with Fehling’s and Benedict’s solutions, Tollen’s reagent and acidified dichromate (VI) ions</a:t>
            </a:r>
          </a:p>
          <a:p>
            <a:r>
              <a:rPr lang="en-GB" dirty="0" smtClean="0"/>
              <a:t>Explain how we can use 2,4-DNP as a test for the presence of a carbonyl group and to identify a carbonyl compound using the melting temperature of a derivative</a:t>
            </a:r>
          </a:p>
          <a:p>
            <a:r>
              <a:rPr lang="en-GB" dirty="0" smtClean="0">
                <a:solidFill>
                  <a:srgbClr val="FF0000"/>
                </a:solidFill>
              </a:rPr>
              <a:t>Explain how their physical properties are affected by the intermolecular forces that they form (including solubility in water)</a:t>
            </a:r>
          </a:p>
        </p:txBody>
      </p:sp>
    </p:spTree>
    <p:extLst>
      <p:ext uri="{BB962C8B-B14F-4D97-AF65-F5344CB8AC3E}">
        <p14:creationId xmlns:p14="http://schemas.microsoft.com/office/powerpoint/2010/main" val="808553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3717032"/>
            <a:ext cx="8579296" cy="1656184"/>
          </a:xfrm>
          <a:prstGeom prst="rect">
            <a:avLst/>
          </a:prstGeom>
          <a:solidFill>
            <a:schemeClr val="accent1">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p:nvPr>
        </p:nvSpPr>
        <p:spPr>
          <a:xfrm>
            <a:off x="222250" y="53974"/>
            <a:ext cx="8464550" cy="6687393"/>
          </a:xfrm>
        </p:spPr>
        <p:txBody>
          <a:bodyPr>
            <a:normAutofit fontScale="92500" lnSpcReduction="20000"/>
          </a:bodyPr>
          <a:lstStyle/>
          <a:p>
            <a:pPr marL="0" indent="0" algn="ctr">
              <a:buNone/>
            </a:pPr>
            <a:r>
              <a:rPr lang="en-GB" b="1" u="sng" dirty="0" smtClean="0"/>
              <a:t>Testing For Aldehydes</a:t>
            </a:r>
          </a:p>
          <a:p>
            <a:pPr marL="0" indent="0">
              <a:buNone/>
            </a:pPr>
            <a:r>
              <a:rPr lang="en-GB" dirty="0" smtClean="0"/>
              <a:t>The chemical tests used to distinguish between aldehydes and ketones.</a:t>
            </a:r>
          </a:p>
          <a:p>
            <a:pPr marL="0" indent="0">
              <a:buNone/>
            </a:pPr>
            <a:r>
              <a:rPr lang="en-GB" b="1" dirty="0" smtClean="0"/>
              <a:t>All work on the idea that an aldehyde can easily be oxidised but ketones can’t.</a:t>
            </a:r>
          </a:p>
          <a:p>
            <a:pPr marL="0" indent="0">
              <a:buNone/>
            </a:pPr>
            <a:endParaRPr lang="en-GB" dirty="0"/>
          </a:p>
          <a:p>
            <a:pPr marL="0" indent="0">
              <a:buNone/>
            </a:pPr>
            <a:r>
              <a:rPr lang="en-GB" dirty="0" smtClean="0"/>
              <a:t>As an aldehyde is oxidised, another compound is reduced and this will have a colour change.</a:t>
            </a:r>
          </a:p>
          <a:p>
            <a:pPr marL="0" indent="0">
              <a:buNone/>
            </a:pPr>
            <a:endParaRPr lang="en-GB" dirty="0"/>
          </a:p>
          <a:p>
            <a:pPr marL="0" indent="0">
              <a:buNone/>
            </a:pPr>
            <a:r>
              <a:rPr lang="en-GB" dirty="0" smtClean="0"/>
              <a:t>In general</a:t>
            </a:r>
          </a:p>
          <a:p>
            <a:pPr marL="0" indent="0" algn="ctr">
              <a:buNone/>
            </a:pPr>
            <a:r>
              <a:rPr lang="en-GB" dirty="0" smtClean="0"/>
              <a:t>XCHO + [O] </a:t>
            </a:r>
            <a:r>
              <a:rPr lang="en-GB" dirty="0" smtClean="0">
                <a:sym typeface="Wingdings" panose="05000000000000000000" pitchFamily="2" charset="2"/>
              </a:rPr>
              <a:t> XCOOH</a:t>
            </a:r>
          </a:p>
          <a:p>
            <a:pPr marL="0" indent="0" algn="ctr">
              <a:buNone/>
            </a:pPr>
            <a:r>
              <a:rPr lang="en-GB" i="1" dirty="0" smtClean="0">
                <a:sym typeface="Wingdings" panose="05000000000000000000" pitchFamily="2" charset="2"/>
              </a:rPr>
              <a:t>Aldehyde + Oxidising agent  Carboxylic acid</a:t>
            </a:r>
          </a:p>
          <a:p>
            <a:pPr marL="0" indent="0" algn="ctr">
              <a:buNone/>
            </a:pPr>
            <a:endParaRPr lang="en-GB" i="1" dirty="0">
              <a:sym typeface="Wingdings" panose="05000000000000000000" pitchFamily="2" charset="2"/>
            </a:endParaRPr>
          </a:p>
          <a:p>
            <a:pPr marL="0" indent="0">
              <a:buNone/>
            </a:pPr>
            <a:r>
              <a:rPr lang="en-GB" dirty="0" smtClean="0">
                <a:sym typeface="Wingdings" panose="05000000000000000000" pitchFamily="2" charset="2"/>
              </a:rPr>
              <a:t>E.g. </a:t>
            </a:r>
            <a:r>
              <a:rPr lang="en-GB" dirty="0" err="1" smtClean="0">
                <a:sym typeface="Wingdings" panose="05000000000000000000" pitchFamily="2" charset="2"/>
              </a:rPr>
              <a:t>Propanal</a:t>
            </a:r>
            <a:r>
              <a:rPr lang="en-GB" dirty="0" smtClean="0">
                <a:sym typeface="Wingdings" panose="05000000000000000000" pitchFamily="2" charset="2"/>
              </a:rPr>
              <a:t> being oxidised to </a:t>
            </a:r>
            <a:r>
              <a:rPr lang="en-GB" dirty="0" err="1" smtClean="0">
                <a:sym typeface="Wingdings" panose="05000000000000000000" pitchFamily="2" charset="2"/>
              </a:rPr>
              <a:t>propanoic</a:t>
            </a:r>
            <a:r>
              <a:rPr lang="en-GB" dirty="0" smtClean="0">
                <a:sym typeface="Wingdings" panose="05000000000000000000" pitchFamily="2" charset="2"/>
              </a:rPr>
              <a:t> acid</a:t>
            </a:r>
          </a:p>
          <a:p>
            <a:pPr marL="0" indent="0" algn="ctr">
              <a:buNone/>
            </a:pPr>
            <a:r>
              <a:rPr lang="en-GB" dirty="0" smtClean="0">
                <a:sym typeface="Wingdings" panose="05000000000000000000" pitchFamily="2" charset="2"/>
              </a:rPr>
              <a:t>CH</a:t>
            </a:r>
            <a:r>
              <a:rPr lang="en-GB" baseline="-25000" dirty="0" smtClean="0">
                <a:sym typeface="Wingdings" panose="05000000000000000000" pitchFamily="2" charset="2"/>
              </a:rPr>
              <a:t>3</a:t>
            </a:r>
            <a:r>
              <a:rPr lang="en-GB" dirty="0" smtClean="0">
                <a:sym typeface="Wingdings" panose="05000000000000000000" pitchFamily="2" charset="2"/>
              </a:rPr>
              <a:t>CH</a:t>
            </a:r>
            <a:r>
              <a:rPr lang="en-GB" baseline="-25000" dirty="0" smtClean="0">
                <a:sym typeface="Wingdings" panose="05000000000000000000" pitchFamily="2" charset="2"/>
              </a:rPr>
              <a:t>2</a:t>
            </a:r>
            <a:r>
              <a:rPr lang="en-GB" dirty="0" smtClean="0">
                <a:sym typeface="Wingdings" panose="05000000000000000000" pitchFamily="2" charset="2"/>
              </a:rPr>
              <a:t>CHO + [O]  CH</a:t>
            </a:r>
            <a:r>
              <a:rPr lang="en-GB" baseline="-25000" dirty="0" smtClean="0">
                <a:sym typeface="Wingdings" panose="05000000000000000000" pitchFamily="2" charset="2"/>
              </a:rPr>
              <a:t>3</a:t>
            </a:r>
            <a:r>
              <a:rPr lang="en-GB" dirty="0" smtClean="0">
                <a:sym typeface="Wingdings" panose="05000000000000000000" pitchFamily="2" charset="2"/>
              </a:rPr>
              <a:t>CH</a:t>
            </a:r>
            <a:r>
              <a:rPr lang="en-GB" baseline="-25000" dirty="0" smtClean="0">
                <a:sym typeface="Wingdings" panose="05000000000000000000" pitchFamily="2" charset="2"/>
              </a:rPr>
              <a:t>2</a:t>
            </a:r>
            <a:r>
              <a:rPr lang="en-GB" dirty="0" smtClean="0">
                <a:sym typeface="Wingdings" panose="05000000000000000000" pitchFamily="2" charset="2"/>
              </a:rPr>
              <a:t>COOH</a:t>
            </a:r>
            <a:endParaRPr lang="en-GB" dirty="0"/>
          </a:p>
        </p:txBody>
      </p:sp>
    </p:spTree>
    <p:extLst>
      <p:ext uri="{BB962C8B-B14F-4D97-AF65-F5344CB8AC3E}">
        <p14:creationId xmlns:p14="http://schemas.microsoft.com/office/powerpoint/2010/main" val="3376484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algn="ctr">
              <a:buNone/>
            </a:pPr>
            <a:r>
              <a:rPr lang="en-GB" sz="3000" u="sng" dirty="0" smtClean="0"/>
              <a:t>Testing with Tollen’s the silver mirror </a:t>
            </a:r>
            <a:r>
              <a:rPr lang="en-GB" sz="3000" u="sng" dirty="0" smtClean="0"/>
              <a:t>test</a:t>
            </a:r>
            <a:endParaRPr lang="en-GB" sz="3000" u="sng" dirty="0" smtClean="0"/>
          </a:p>
          <a:p>
            <a:pPr>
              <a:buNone/>
            </a:pPr>
            <a:r>
              <a:rPr lang="en-GB" sz="3000" dirty="0"/>
              <a:t>Tollen’s reagent is a colourless solution of silver nitrate dissolved in aqueous </a:t>
            </a:r>
            <a:r>
              <a:rPr lang="en-GB" sz="3000" dirty="0" smtClean="0"/>
              <a:t>ammonia.</a:t>
            </a:r>
          </a:p>
          <a:p>
            <a:pPr>
              <a:buNone/>
            </a:pPr>
            <a:r>
              <a:rPr lang="en-GB" sz="3000" dirty="0" smtClean="0"/>
              <a:t>Heat your sample with Tollen’s.</a:t>
            </a:r>
          </a:p>
        </p:txBody>
      </p:sp>
      <p:pic>
        <p:nvPicPr>
          <p:cNvPr id="9218" name="Picture 2"/>
          <p:cNvPicPr>
            <a:picLocks noChangeAspect="1" noChangeArrowheads="1"/>
          </p:cNvPicPr>
          <p:nvPr/>
        </p:nvPicPr>
        <p:blipFill>
          <a:blip r:embed="rId2" cstate="print"/>
          <a:srcRect/>
          <a:stretch>
            <a:fillRect/>
          </a:stretch>
        </p:blipFill>
        <p:spPr bwMode="auto">
          <a:xfrm>
            <a:off x="0" y="2470178"/>
            <a:ext cx="3375248" cy="4387822"/>
          </a:xfrm>
          <a:prstGeom prst="rect">
            <a:avLst/>
          </a:prstGeom>
          <a:noFill/>
          <a:ln w="9525">
            <a:noFill/>
            <a:miter lim="800000"/>
            <a:headEnd/>
            <a:tailEnd/>
          </a:ln>
        </p:spPr>
      </p:pic>
      <p:sp>
        <p:nvSpPr>
          <p:cNvPr id="3" name="TextBox 2"/>
          <p:cNvSpPr txBox="1"/>
          <p:nvPr/>
        </p:nvSpPr>
        <p:spPr>
          <a:xfrm>
            <a:off x="3520966" y="2351405"/>
            <a:ext cx="5388084" cy="1477328"/>
          </a:xfrm>
          <a:prstGeom prst="rect">
            <a:avLst/>
          </a:prstGeom>
          <a:solidFill>
            <a:schemeClr val="tx2">
              <a:lumMod val="20000"/>
              <a:lumOff val="80000"/>
            </a:schemeClr>
          </a:solidFill>
          <a:ln w="38100">
            <a:solidFill>
              <a:schemeClr val="accent1"/>
            </a:solidFill>
          </a:ln>
        </p:spPr>
        <p:txBody>
          <a:bodyPr wrap="square" rtlCol="0">
            <a:spAutoFit/>
          </a:bodyPr>
          <a:lstStyle/>
          <a:p>
            <a:pPr>
              <a:buNone/>
            </a:pPr>
            <a:r>
              <a:rPr lang="en-GB" sz="3000" dirty="0"/>
              <a:t>Ketone’s produce no reaction</a:t>
            </a:r>
          </a:p>
          <a:p>
            <a:pPr>
              <a:buNone/>
            </a:pPr>
            <a:r>
              <a:rPr lang="en-GB" sz="3000" dirty="0"/>
              <a:t>Aldehydes produce “silver mirror”</a:t>
            </a:r>
            <a:endParaRPr lang="en-GB" sz="3000" dirty="0"/>
          </a:p>
        </p:txBody>
      </p:sp>
      <p:sp>
        <p:nvSpPr>
          <p:cNvPr id="4" name="TextBox 3"/>
          <p:cNvSpPr txBox="1"/>
          <p:nvPr/>
        </p:nvSpPr>
        <p:spPr>
          <a:xfrm>
            <a:off x="3520966" y="4077072"/>
            <a:ext cx="5388084" cy="1938992"/>
          </a:xfrm>
          <a:prstGeom prst="rect">
            <a:avLst/>
          </a:prstGeom>
          <a:solidFill>
            <a:srgbClr val="0070C0"/>
          </a:solidFill>
          <a:ln w="38100">
            <a:solidFill>
              <a:schemeClr val="accent1"/>
            </a:solidFill>
          </a:ln>
        </p:spPr>
        <p:txBody>
          <a:bodyPr wrap="square" rtlCol="0">
            <a:spAutoFit/>
          </a:bodyPr>
          <a:lstStyle/>
          <a:p>
            <a:r>
              <a:rPr lang="en-GB" sz="2400" b="1" dirty="0" smtClean="0">
                <a:solidFill>
                  <a:schemeClr val="bg1"/>
                </a:solidFill>
              </a:rPr>
              <a:t>Safety</a:t>
            </a:r>
            <a:endParaRPr lang="en-GB" sz="2400" dirty="0" smtClean="0">
              <a:solidFill>
                <a:schemeClr val="bg1"/>
              </a:solidFill>
            </a:endParaRPr>
          </a:p>
          <a:p>
            <a:r>
              <a:rPr lang="en-GB" sz="2400" dirty="0" smtClean="0">
                <a:solidFill>
                  <a:schemeClr val="bg1"/>
                </a:solidFill>
              </a:rPr>
              <a:t>Many organic compounds are flammable, do not heat them directly over a flame.</a:t>
            </a:r>
          </a:p>
          <a:p>
            <a:r>
              <a:rPr lang="en-GB" sz="2400" dirty="0" smtClean="0">
                <a:solidFill>
                  <a:schemeClr val="bg1"/>
                </a:solidFill>
              </a:rPr>
              <a:t>Use a water bath or heating mantle.</a:t>
            </a:r>
            <a:endParaRPr lang="en-GB" sz="2400" dirty="0">
              <a:solidFill>
                <a:schemeClr val="bg1"/>
              </a:solidFill>
            </a:endParaRPr>
          </a:p>
        </p:txBody>
      </p:sp>
    </p:spTree>
    <p:extLst>
      <p:ext uri="{BB962C8B-B14F-4D97-AF65-F5344CB8AC3E}">
        <p14:creationId xmlns:p14="http://schemas.microsoft.com/office/powerpoint/2010/main" val="284294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algn="ctr">
              <a:buNone/>
            </a:pPr>
            <a:r>
              <a:rPr lang="en-GB" sz="3000" u="sng" dirty="0" smtClean="0"/>
              <a:t>Testing with Tollen’s the silver mirror </a:t>
            </a:r>
            <a:r>
              <a:rPr lang="en-GB" sz="3000" u="sng" dirty="0" smtClean="0"/>
              <a:t>test</a:t>
            </a:r>
          </a:p>
          <a:p>
            <a:pPr>
              <a:buNone/>
            </a:pPr>
            <a:r>
              <a:rPr lang="en-GB" sz="3000" dirty="0" smtClean="0"/>
              <a:t>Ag(NH</a:t>
            </a:r>
            <a:r>
              <a:rPr lang="en-GB" sz="3000" baseline="-25000" dirty="0" smtClean="0"/>
              <a:t>3</a:t>
            </a:r>
            <a:r>
              <a:rPr lang="en-GB" sz="3000" dirty="0" smtClean="0"/>
              <a:t>)</a:t>
            </a:r>
            <a:r>
              <a:rPr lang="en-GB" sz="3000" baseline="-25000" dirty="0" smtClean="0"/>
              <a:t>2</a:t>
            </a:r>
            <a:r>
              <a:rPr lang="en-GB" sz="3000" baseline="30000" dirty="0" smtClean="0"/>
              <a:t>+</a:t>
            </a:r>
            <a:r>
              <a:rPr lang="en-GB" sz="3000" baseline="-25000" dirty="0" smtClean="0"/>
              <a:t> (</a:t>
            </a:r>
            <a:r>
              <a:rPr lang="en-GB" sz="3000" baseline="-25000" dirty="0" err="1" smtClean="0"/>
              <a:t>aq</a:t>
            </a:r>
            <a:r>
              <a:rPr lang="en-GB" sz="3000" baseline="-25000" dirty="0" smtClean="0"/>
              <a:t>)</a:t>
            </a:r>
            <a:r>
              <a:rPr lang="en-GB" sz="3000" dirty="0" smtClean="0"/>
              <a:t> + e</a:t>
            </a:r>
            <a:r>
              <a:rPr lang="en-GB" sz="3000" baseline="30000" dirty="0" smtClean="0"/>
              <a:t>-</a:t>
            </a:r>
            <a:r>
              <a:rPr lang="en-GB" sz="3000" dirty="0" smtClean="0"/>
              <a:t> </a:t>
            </a:r>
            <a:r>
              <a:rPr lang="en-GB" sz="3000" dirty="0" smtClean="0">
                <a:sym typeface="Wingdings" panose="05000000000000000000" pitchFamily="2" charset="2"/>
              </a:rPr>
              <a:t> Ag</a:t>
            </a:r>
            <a:r>
              <a:rPr lang="en-GB" sz="3000" baseline="-25000" dirty="0" smtClean="0">
                <a:sym typeface="Wingdings" panose="05000000000000000000" pitchFamily="2" charset="2"/>
              </a:rPr>
              <a:t>(s)</a:t>
            </a:r>
            <a:r>
              <a:rPr lang="en-GB" sz="3000" dirty="0" smtClean="0">
                <a:sym typeface="Wingdings" panose="05000000000000000000" pitchFamily="2" charset="2"/>
              </a:rPr>
              <a:t> + 2NH</a:t>
            </a:r>
            <a:r>
              <a:rPr lang="en-GB" sz="3000" baseline="-25000" dirty="0" smtClean="0">
                <a:sym typeface="Wingdings" panose="05000000000000000000" pitchFamily="2" charset="2"/>
              </a:rPr>
              <a:t>3</a:t>
            </a:r>
            <a:r>
              <a:rPr lang="en-GB" sz="3000" dirty="0" smtClean="0">
                <a:sym typeface="Wingdings" panose="05000000000000000000" pitchFamily="2" charset="2"/>
              </a:rPr>
              <a:t> </a:t>
            </a:r>
            <a:r>
              <a:rPr lang="en-GB" sz="3000" baseline="-25000" dirty="0" smtClean="0">
                <a:sym typeface="Wingdings" panose="05000000000000000000" pitchFamily="2" charset="2"/>
              </a:rPr>
              <a:t>(</a:t>
            </a:r>
            <a:r>
              <a:rPr lang="en-GB" sz="3000" baseline="-25000" dirty="0" err="1" smtClean="0">
                <a:sym typeface="Wingdings" panose="05000000000000000000" pitchFamily="2" charset="2"/>
              </a:rPr>
              <a:t>aq</a:t>
            </a:r>
            <a:r>
              <a:rPr lang="en-GB" sz="3000" baseline="-25000" dirty="0" smtClean="0">
                <a:sym typeface="Wingdings" panose="05000000000000000000" pitchFamily="2" charset="2"/>
              </a:rPr>
              <a:t>)</a:t>
            </a:r>
          </a:p>
          <a:p>
            <a:pPr>
              <a:buNone/>
            </a:pPr>
            <a:r>
              <a:rPr lang="en-GB" sz="3000" baseline="-25000" dirty="0" smtClean="0">
                <a:sym typeface="Wingdings" panose="05000000000000000000" pitchFamily="2" charset="2"/>
              </a:rPr>
              <a:t>					</a:t>
            </a:r>
            <a:r>
              <a:rPr lang="en-GB" sz="3000" i="1" baseline="-25000" dirty="0" smtClean="0">
                <a:sym typeface="Wingdings" panose="05000000000000000000" pitchFamily="2" charset="2"/>
              </a:rPr>
              <a:t>silver</a:t>
            </a:r>
            <a:endParaRPr lang="en-GB" sz="3000" baseline="-25000" dirty="0">
              <a:sym typeface="Wingdings" panose="05000000000000000000" pitchFamily="2" charset="2"/>
            </a:endParaRPr>
          </a:p>
          <a:p>
            <a:pPr algn="ctr">
              <a:buNone/>
            </a:pPr>
            <a:r>
              <a:rPr lang="en-GB" sz="1800" dirty="0" smtClean="0">
                <a:sym typeface="Wingdings" panose="05000000000000000000" pitchFamily="2" charset="2"/>
              </a:rPr>
              <a:t>2Ag(NH</a:t>
            </a:r>
            <a:r>
              <a:rPr lang="en-GB" sz="1800" baseline="-25000" dirty="0" smtClean="0">
                <a:sym typeface="Wingdings" panose="05000000000000000000" pitchFamily="2" charset="2"/>
              </a:rPr>
              <a:t>3</a:t>
            </a:r>
            <a:r>
              <a:rPr lang="en-GB" sz="1800" dirty="0" smtClean="0">
                <a:sym typeface="Wingdings" panose="05000000000000000000" pitchFamily="2" charset="2"/>
              </a:rPr>
              <a:t>)</a:t>
            </a:r>
            <a:r>
              <a:rPr lang="en-GB" sz="1800" baseline="-25000" dirty="0" smtClean="0">
                <a:sym typeface="Wingdings" panose="05000000000000000000" pitchFamily="2" charset="2"/>
              </a:rPr>
              <a:t>2</a:t>
            </a:r>
            <a:r>
              <a:rPr lang="en-GB" sz="1800" baseline="30000" dirty="0" smtClean="0">
                <a:sym typeface="Wingdings" panose="05000000000000000000" pitchFamily="2" charset="2"/>
              </a:rPr>
              <a:t>+</a:t>
            </a:r>
            <a:r>
              <a:rPr lang="en-GB" sz="1800" baseline="-25000" dirty="0" smtClean="0">
                <a:sym typeface="Wingdings" panose="05000000000000000000" pitchFamily="2" charset="2"/>
              </a:rPr>
              <a:t>(</a:t>
            </a:r>
            <a:r>
              <a:rPr lang="en-GB" sz="1800" baseline="-25000" dirty="0" err="1" smtClean="0">
                <a:sym typeface="Wingdings" panose="05000000000000000000" pitchFamily="2" charset="2"/>
              </a:rPr>
              <a:t>aq</a:t>
            </a:r>
            <a:r>
              <a:rPr lang="en-GB" sz="1800" baseline="-25000" dirty="0" smtClean="0">
                <a:sym typeface="Wingdings" panose="05000000000000000000" pitchFamily="2" charset="2"/>
              </a:rPr>
              <a:t>)</a:t>
            </a:r>
            <a:r>
              <a:rPr lang="en-GB" sz="1800" dirty="0" smtClean="0">
                <a:sym typeface="Wingdings" panose="05000000000000000000" pitchFamily="2" charset="2"/>
              </a:rPr>
              <a:t> + RCHO</a:t>
            </a:r>
            <a:r>
              <a:rPr lang="en-GB" sz="1800" baseline="-25000" dirty="0" smtClean="0">
                <a:sym typeface="Wingdings" panose="05000000000000000000" pitchFamily="2" charset="2"/>
              </a:rPr>
              <a:t>(</a:t>
            </a:r>
            <a:r>
              <a:rPr lang="en-GB" sz="1800" baseline="-25000" dirty="0" err="1" smtClean="0">
                <a:sym typeface="Wingdings" panose="05000000000000000000" pitchFamily="2" charset="2"/>
              </a:rPr>
              <a:t>aq</a:t>
            </a:r>
            <a:r>
              <a:rPr lang="en-GB" sz="1800" baseline="-25000" dirty="0" smtClean="0">
                <a:sym typeface="Wingdings" panose="05000000000000000000" pitchFamily="2" charset="2"/>
              </a:rPr>
              <a:t>)</a:t>
            </a:r>
            <a:r>
              <a:rPr lang="en-GB" sz="1800" dirty="0" smtClean="0">
                <a:sym typeface="Wingdings" panose="05000000000000000000" pitchFamily="2" charset="2"/>
              </a:rPr>
              <a:t> + 3OH</a:t>
            </a:r>
            <a:r>
              <a:rPr lang="en-GB" sz="1800" baseline="30000" dirty="0" smtClean="0">
                <a:sym typeface="Wingdings" panose="05000000000000000000" pitchFamily="2" charset="2"/>
              </a:rPr>
              <a:t>-</a:t>
            </a:r>
            <a:r>
              <a:rPr lang="en-GB" sz="1800" baseline="-25000" dirty="0" smtClean="0">
                <a:sym typeface="Wingdings" panose="05000000000000000000" pitchFamily="2" charset="2"/>
              </a:rPr>
              <a:t>(</a:t>
            </a:r>
            <a:r>
              <a:rPr lang="en-GB" sz="1800" baseline="-25000" dirty="0" err="1" smtClean="0">
                <a:sym typeface="Wingdings" panose="05000000000000000000" pitchFamily="2" charset="2"/>
              </a:rPr>
              <a:t>aq</a:t>
            </a:r>
            <a:r>
              <a:rPr lang="en-GB" sz="1800" baseline="-25000" dirty="0" smtClean="0">
                <a:sym typeface="Wingdings" panose="05000000000000000000" pitchFamily="2" charset="2"/>
              </a:rPr>
              <a:t>)</a:t>
            </a:r>
            <a:r>
              <a:rPr lang="en-GB" sz="1800" dirty="0" smtClean="0">
                <a:sym typeface="Wingdings" panose="05000000000000000000" pitchFamily="2" charset="2"/>
              </a:rPr>
              <a:t>  2Ag</a:t>
            </a:r>
            <a:r>
              <a:rPr lang="en-GB" sz="1800" baseline="-25000" dirty="0" smtClean="0">
                <a:sym typeface="Wingdings" panose="05000000000000000000" pitchFamily="2" charset="2"/>
              </a:rPr>
              <a:t>(s)</a:t>
            </a:r>
            <a:r>
              <a:rPr lang="en-GB" sz="1800" dirty="0" smtClean="0">
                <a:sym typeface="Wingdings" panose="05000000000000000000" pitchFamily="2" charset="2"/>
              </a:rPr>
              <a:t> + RCOO</a:t>
            </a:r>
            <a:r>
              <a:rPr lang="en-GB" sz="1800" baseline="30000" dirty="0" smtClean="0">
                <a:sym typeface="Wingdings" panose="05000000000000000000" pitchFamily="2" charset="2"/>
              </a:rPr>
              <a:t>-</a:t>
            </a:r>
            <a:r>
              <a:rPr lang="en-GB" sz="1800" baseline="-25000" dirty="0" smtClean="0">
                <a:sym typeface="Wingdings" panose="05000000000000000000" pitchFamily="2" charset="2"/>
              </a:rPr>
              <a:t>(</a:t>
            </a:r>
            <a:r>
              <a:rPr lang="en-GB" sz="1800" baseline="-25000" dirty="0" err="1" smtClean="0">
                <a:sym typeface="Wingdings" panose="05000000000000000000" pitchFamily="2" charset="2"/>
              </a:rPr>
              <a:t>aq</a:t>
            </a:r>
            <a:r>
              <a:rPr lang="en-GB" sz="1800" baseline="-25000" dirty="0" smtClean="0">
                <a:sym typeface="Wingdings" panose="05000000000000000000" pitchFamily="2" charset="2"/>
              </a:rPr>
              <a:t>)</a:t>
            </a:r>
            <a:r>
              <a:rPr lang="en-GB" sz="1800" dirty="0" smtClean="0">
                <a:sym typeface="Wingdings" panose="05000000000000000000" pitchFamily="2" charset="2"/>
              </a:rPr>
              <a:t> + 4NH</a:t>
            </a:r>
            <a:r>
              <a:rPr lang="en-GB" sz="1800" baseline="-25000" dirty="0" smtClean="0">
                <a:sym typeface="Wingdings" panose="05000000000000000000" pitchFamily="2" charset="2"/>
              </a:rPr>
              <a:t>3(</a:t>
            </a:r>
            <a:r>
              <a:rPr lang="en-GB" sz="1800" baseline="-25000" dirty="0" err="1" smtClean="0">
                <a:sym typeface="Wingdings" panose="05000000000000000000" pitchFamily="2" charset="2"/>
              </a:rPr>
              <a:t>aq</a:t>
            </a:r>
            <a:r>
              <a:rPr lang="en-GB" sz="1800" baseline="-25000" dirty="0" smtClean="0">
                <a:sym typeface="Wingdings" panose="05000000000000000000" pitchFamily="2" charset="2"/>
              </a:rPr>
              <a:t>)</a:t>
            </a:r>
            <a:r>
              <a:rPr lang="en-GB" sz="1800" dirty="0" smtClean="0">
                <a:sym typeface="Wingdings" panose="05000000000000000000" pitchFamily="2" charset="2"/>
              </a:rPr>
              <a:t> + 2H</a:t>
            </a:r>
            <a:r>
              <a:rPr lang="en-GB" sz="1800" baseline="-25000" dirty="0" smtClean="0">
                <a:sym typeface="Wingdings" panose="05000000000000000000" pitchFamily="2" charset="2"/>
              </a:rPr>
              <a:t>2</a:t>
            </a:r>
            <a:r>
              <a:rPr lang="en-GB" sz="1800" dirty="0" smtClean="0">
                <a:sym typeface="Wingdings" panose="05000000000000000000" pitchFamily="2" charset="2"/>
              </a:rPr>
              <a:t>O</a:t>
            </a:r>
          </a:p>
          <a:p>
            <a:pPr algn="ctr">
              <a:buNone/>
            </a:pPr>
            <a:r>
              <a:rPr lang="en-GB" dirty="0" smtClean="0">
                <a:sym typeface="Wingdings" panose="05000000000000000000" pitchFamily="2" charset="2"/>
              </a:rPr>
              <a:t>RCHO + [O]  RCOOH</a:t>
            </a:r>
            <a:endParaRPr lang="en-GB" dirty="0" smtClean="0"/>
          </a:p>
        </p:txBody>
      </p:sp>
      <p:pic>
        <p:nvPicPr>
          <p:cNvPr id="9218" name="Picture 2"/>
          <p:cNvPicPr>
            <a:picLocks noChangeAspect="1" noChangeArrowheads="1"/>
          </p:cNvPicPr>
          <p:nvPr/>
        </p:nvPicPr>
        <p:blipFill>
          <a:blip r:embed="rId2" cstate="print"/>
          <a:srcRect/>
          <a:stretch>
            <a:fillRect/>
          </a:stretch>
        </p:blipFill>
        <p:spPr bwMode="auto">
          <a:xfrm>
            <a:off x="0" y="2470178"/>
            <a:ext cx="3375248" cy="4387822"/>
          </a:xfrm>
          <a:prstGeom prst="rect">
            <a:avLst/>
          </a:prstGeom>
          <a:noFill/>
          <a:ln w="9525">
            <a:noFill/>
            <a:miter lim="800000"/>
            <a:headEnd/>
            <a:tailEnd/>
          </a:ln>
        </p:spPr>
      </p:pic>
      <p:sp>
        <p:nvSpPr>
          <p:cNvPr id="3" name="TextBox 2"/>
          <p:cNvSpPr txBox="1"/>
          <p:nvPr/>
        </p:nvSpPr>
        <p:spPr>
          <a:xfrm>
            <a:off x="3520966" y="2636912"/>
            <a:ext cx="5388084" cy="1477328"/>
          </a:xfrm>
          <a:prstGeom prst="rect">
            <a:avLst/>
          </a:prstGeom>
          <a:solidFill>
            <a:schemeClr val="tx2">
              <a:lumMod val="20000"/>
              <a:lumOff val="80000"/>
            </a:schemeClr>
          </a:solidFill>
          <a:ln w="38100">
            <a:solidFill>
              <a:schemeClr val="accent1"/>
            </a:solidFill>
          </a:ln>
        </p:spPr>
        <p:txBody>
          <a:bodyPr wrap="square" rtlCol="0">
            <a:spAutoFit/>
          </a:bodyPr>
          <a:lstStyle/>
          <a:p>
            <a:pPr>
              <a:buNone/>
            </a:pPr>
            <a:r>
              <a:rPr lang="en-GB" sz="3000" dirty="0"/>
              <a:t>Ketone’s produce no reaction</a:t>
            </a:r>
          </a:p>
          <a:p>
            <a:pPr>
              <a:buNone/>
            </a:pPr>
            <a:r>
              <a:rPr lang="en-GB" sz="3000" dirty="0"/>
              <a:t>Aldehydes produce “silver mirror”</a:t>
            </a:r>
            <a:endParaRPr lang="en-GB" sz="3000" dirty="0"/>
          </a:p>
        </p:txBody>
      </p:sp>
    </p:spTree>
    <p:extLst>
      <p:ext uri="{BB962C8B-B14F-4D97-AF65-F5344CB8AC3E}">
        <p14:creationId xmlns:p14="http://schemas.microsoft.com/office/powerpoint/2010/main" val="507702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Carbonyls theory</a:t>
            </a:r>
            <a:endParaRPr lang="en-GB" dirty="0"/>
          </a:p>
        </p:txBody>
      </p:sp>
      <p:sp>
        <p:nvSpPr>
          <p:cNvPr id="3" name="Subtitle 2"/>
          <p:cNvSpPr>
            <a:spLocks noGrp="1"/>
          </p:cNvSpPr>
          <p:nvPr>
            <p:ph type="subTitle" idx="1"/>
          </p:nvPr>
        </p:nvSpPr>
        <p:spPr/>
        <p:txBody>
          <a:bodyPr/>
          <a:lstStyle/>
          <a:p>
            <a:fld id="{587873C9-D9EE-42C8-A7A5-32850F021CC0}" type="datetime2">
              <a:rPr lang="en-GB" smtClean="0"/>
              <a:pPr/>
              <a:t>Saturday, 21 October 2017</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07504" y="53975"/>
            <a:ext cx="8928992" cy="6072188"/>
          </a:xfrm>
        </p:spPr>
        <p:txBody>
          <a:bodyPr>
            <a:normAutofit/>
          </a:bodyPr>
          <a:lstStyle/>
          <a:p>
            <a:pPr algn="ctr">
              <a:buNone/>
            </a:pPr>
            <a:r>
              <a:rPr lang="en-GB" sz="2600" b="1" u="sng" dirty="0" smtClean="0"/>
              <a:t>Distinguishing between aldehydes and ketones</a:t>
            </a:r>
          </a:p>
          <a:p>
            <a:pPr>
              <a:buNone/>
            </a:pPr>
            <a:r>
              <a:rPr lang="en-GB" sz="2600" b="1" dirty="0" smtClean="0">
                <a:solidFill>
                  <a:srgbClr val="0070C0"/>
                </a:solidFill>
              </a:rPr>
              <a:t>Benedict’s solution </a:t>
            </a:r>
            <a:r>
              <a:rPr lang="en-GB" sz="2600" dirty="0" smtClean="0"/>
              <a:t>is a blue solution of complexed copper (II) ions dissolved in sodium carbonate.</a:t>
            </a:r>
          </a:p>
          <a:p>
            <a:pPr>
              <a:buNone/>
            </a:pPr>
            <a:r>
              <a:rPr lang="en-GB" sz="2600" dirty="0" smtClean="0"/>
              <a:t>When heated with an aldehyde the blue copper (II) ions are reduced to a brick – red precipitate of copper (I) oxide.</a:t>
            </a:r>
          </a:p>
          <a:p>
            <a:pPr>
              <a:buNone/>
            </a:pPr>
            <a:r>
              <a:rPr lang="en-GB" sz="2600" dirty="0" smtClean="0"/>
              <a:t>If heated with a ketone nothing happens as ketones cannot be easily oxidised.</a:t>
            </a:r>
            <a:endParaRPr lang="en-GB" sz="2600" dirty="0"/>
          </a:p>
        </p:txBody>
      </p:sp>
      <p:pic>
        <p:nvPicPr>
          <p:cNvPr id="3" name="Picture 2"/>
          <p:cNvPicPr>
            <a:picLocks noChangeAspect="1"/>
          </p:cNvPicPr>
          <p:nvPr/>
        </p:nvPicPr>
        <p:blipFill>
          <a:blip r:embed="rId2"/>
          <a:stretch>
            <a:fillRect/>
          </a:stretch>
        </p:blipFill>
        <p:spPr>
          <a:xfrm>
            <a:off x="3365655" y="3271521"/>
            <a:ext cx="4279742" cy="3586479"/>
          </a:xfrm>
          <a:prstGeom prst="rect">
            <a:avLst/>
          </a:prstGeom>
        </p:spPr>
      </p:pic>
      <p:sp>
        <p:nvSpPr>
          <p:cNvPr id="4" name="TextBox 3"/>
          <p:cNvSpPr txBox="1"/>
          <p:nvPr/>
        </p:nvSpPr>
        <p:spPr>
          <a:xfrm>
            <a:off x="7645397" y="4293096"/>
            <a:ext cx="1498603" cy="707886"/>
          </a:xfrm>
          <a:prstGeom prst="rect">
            <a:avLst/>
          </a:prstGeom>
          <a:noFill/>
        </p:spPr>
        <p:txBody>
          <a:bodyPr wrap="square" rtlCol="0">
            <a:spAutoFit/>
          </a:bodyPr>
          <a:lstStyle/>
          <a:p>
            <a:r>
              <a:rPr lang="en-GB" sz="2000" b="1" dirty="0" smtClean="0">
                <a:solidFill>
                  <a:prstClr val="black"/>
                </a:solidFill>
              </a:rPr>
              <a:t>Benedict's solution</a:t>
            </a:r>
            <a:endParaRPr lang="en-GB" sz="2000" b="1" dirty="0">
              <a:solidFill>
                <a:prstClr val="black"/>
              </a:solidFill>
            </a:endParaRPr>
          </a:p>
        </p:txBody>
      </p:sp>
      <p:sp>
        <p:nvSpPr>
          <p:cNvPr id="5" name="TextBox 4"/>
          <p:cNvSpPr txBox="1"/>
          <p:nvPr/>
        </p:nvSpPr>
        <p:spPr>
          <a:xfrm>
            <a:off x="1850795" y="5064760"/>
            <a:ext cx="1498603" cy="1323439"/>
          </a:xfrm>
          <a:prstGeom prst="rect">
            <a:avLst/>
          </a:prstGeom>
          <a:noFill/>
        </p:spPr>
        <p:txBody>
          <a:bodyPr wrap="square" rtlCol="0">
            <a:spAutoFit/>
          </a:bodyPr>
          <a:lstStyle/>
          <a:p>
            <a:r>
              <a:rPr lang="en-GB" sz="2000" b="1" dirty="0" smtClean="0">
                <a:solidFill>
                  <a:prstClr val="black"/>
                </a:solidFill>
              </a:rPr>
              <a:t>Positive test with an aldehyde</a:t>
            </a:r>
            <a:endParaRPr lang="en-GB" sz="2000" b="1" dirty="0">
              <a:solidFill>
                <a:prstClr val="black"/>
              </a:solidFill>
            </a:endParaRPr>
          </a:p>
        </p:txBody>
      </p:sp>
    </p:spTree>
    <p:extLst>
      <p:ext uri="{BB962C8B-B14F-4D97-AF65-F5344CB8AC3E}">
        <p14:creationId xmlns:p14="http://schemas.microsoft.com/office/powerpoint/2010/main" val="2785813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07504" y="53975"/>
            <a:ext cx="8928992" cy="6072188"/>
          </a:xfrm>
        </p:spPr>
        <p:txBody>
          <a:bodyPr>
            <a:normAutofit/>
          </a:bodyPr>
          <a:lstStyle/>
          <a:p>
            <a:pPr algn="ctr">
              <a:buNone/>
            </a:pPr>
            <a:r>
              <a:rPr lang="en-GB" sz="2600" b="1" u="sng" dirty="0" smtClean="0"/>
              <a:t>Distinguishing between aldehydes and ketones</a:t>
            </a:r>
          </a:p>
          <a:p>
            <a:pPr>
              <a:buNone/>
            </a:pPr>
            <a:r>
              <a:rPr lang="en-GB" sz="2600" b="1" dirty="0" smtClean="0">
                <a:solidFill>
                  <a:srgbClr val="0070C0"/>
                </a:solidFill>
              </a:rPr>
              <a:t>Fehling’s solution</a:t>
            </a:r>
            <a:r>
              <a:rPr lang="en-GB" sz="2600" dirty="0" smtClean="0">
                <a:solidFill>
                  <a:srgbClr val="0070C0"/>
                </a:solidFill>
              </a:rPr>
              <a:t> </a:t>
            </a:r>
            <a:r>
              <a:rPr lang="en-GB" sz="2600" dirty="0" smtClean="0"/>
              <a:t>can also be used.</a:t>
            </a:r>
          </a:p>
          <a:p>
            <a:pPr>
              <a:buNone/>
            </a:pPr>
            <a:r>
              <a:rPr lang="en-GB" sz="2600" dirty="0" smtClean="0"/>
              <a:t>This contains copper (II) ions dissolved in sodium hydroxide.</a:t>
            </a:r>
          </a:p>
          <a:p>
            <a:pPr>
              <a:buNone/>
            </a:pPr>
            <a:r>
              <a:rPr lang="en-GB" sz="2600" dirty="0" smtClean="0"/>
              <a:t>The colour change is the same for an aldehyde (blue to red).</a:t>
            </a:r>
          </a:p>
          <a:p>
            <a:pPr>
              <a:buNone/>
            </a:pPr>
            <a:r>
              <a:rPr lang="en-GB" sz="2600" dirty="0" smtClean="0"/>
              <a:t>Again there is no reaction with a ketone.</a:t>
            </a:r>
          </a:p>
        </p:txBody>
      </p:sp>
      <p:sp>
        <p:nvSpPr>
          <p:cNvPr id="4" name="TextBox 3"/>
          <p:cNvSpPr txBox="1"/>
          <p:nvPr/>
        </p:nvSpPr>
        <p:spPr>
          <a:xfrm>
            <a:off x="2057451" y="4560650"/>
            <a:ext cx="1498603" cy="707886"/>
          </a:xfrm>
          <a:prstGeom prst="rect">
            <a:avLst/>
          </a:prstGeom>
          <a:noFill/>
        </p:spPr>
        <p:txBody>
          <a:bodyPr wrap="square" rtlCol="0">
            <a:spAutoFit/>
          </a:bodyPr>
          <a:lstStyle/>
          <a:p>
            <a:r>
              <a:rPr lang="en-GB" sz="2000" b="1" dirty="0" smtClean="0">
                <a:solidFill>
                  <a:prstClr val="black"/>
                </a:solidFill>
              </a:rPr>
              <a:t>Fehling's solution</a:t>
            </a:r>
            <a:endParaRPr lang="en-GB" sz="2000" b="1" dirty="0">
              <a:solidFill>
                <a:prstClr val="black"/>
              </a:solidFill>
            </a:endParaRPr>
          </a:p>
        </p:txBody>
      </p:sp>
      <p:sp>
        <p:nvSpPr>
          <p:cNvPr id="5" name="TextBox 4"/>
          <p:cNvSpPr txBox="1"/>
          <p:nvPr/>
        </p:nvSpPr>
        <p:spPr>
          <a:xfrm>
            <a:off x="7428252" y="4149080"/>
            <a:ext cx="1498603" cy="1323439"/>
          </a:xfrm>
          <a:prstGeom prst="rect">
            <a:avLst/>
          </a:prstGeom>
          <a:noFill/>
        </p:spPr>
        <p:txBody>
          <a:bodyPr wrap="square" rtlCol="0">
            <a:spAutoFit/>
          </a:bodyPr>
          <a:lstStyle/>
          <a:p>
            <a:r>
              <a:rPr lang="en-GB" sz="2000" b="1" dirty="0" smtClean="0">
                <a:solidFill>
                  <a:prstClr val="black"/>
                </a:solidFill>
              </a:rPr>
              <a:t>Positive test with an aldehyde</a:t>
            </a:r>
            <a:endParaRPr lang="en-GB" sz="2000" b="1" dirty="0">
              <a:solidFill>
                <a:prstClr val="black"/>
              </a:solidFill>
            </a:endParaRPr>
          </a:p>
        </p:txBody>
      </p:sp>
      <p:pic>
        <p:nvPicPr>
          <p:cNvPr id="6" name="Picture 5"/>
          <p:cNvPicPr>
            <a:picLocks noChangeAspect="1"/>
          </p:cNvPicPr>
          <p:nvPr/>
        </p:nvPicPr>
        <p:blipFill>
          <a:blip r:embed="rId2"/>
          <a:stretch>
            <a:fillRect/>
          </a:stretch>
        </p:blipFill>
        <p:spPr>
          <a:xfrm>
            <a:off x="3775336" y="3861048"/>
            <a:ext cx="3543275" cy="2826875"/>
          </a:xfrm>
          <a:prstGeom prst="rect">
            <a:avLst/>
          </a:prstGeom>
        </p:spPr>
      </p:pic>
    </p:spTree>
    <p:extLst>
      <p:ext uri="{BB962C8B-B14F-4D97-AF65-F5344CB8AC3E}">
        <p14:creationId xmlns:p14="http://schemas.microsoft.com/office/powerpoint/2010/main" val="121349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07504" y="53975"/>
            <a:ext cx="8928992" cy="6072188"/>
          </a:xfrm>
        </p:spPr>
        <p:txBody>
          <a:bodyPr>
            <a:normAutofit/>
          </a:bodyPr>
          <a:lstStyle/>
          <a:p>
            <a:pPr algn="ctr">
              <a:buNone/>
            </a:pPr>
            <a:r>
              <a:rPr lang="en-GB" sz="2600" b="1" u="sng" dirty="0" smtClean="0"/>
              <a:t>Distinguishing between aldehydes and </a:t>
            </a:r>
            <a:r>
              <a:rPr lang="en-GB" sz="2600" b="1" u="sng" dirty="0" smtClean="0"/>
              <a:t>ketones</a:t>
            </a:r>
          </a:p>
          <a:p>
            <a:pPr algn="ctr">
              <a:buNone/>
            </a:pPr>
            <a:r>
              <a:rPr lang="en-GB" sz="3000" dirty="0" smtClean="0"/>
              <a:t>Cu</a:t>
            </a:r>
            <a:r>
              <a:rPr lang="en-GB" sz="3000" baseline="30000" dirty="0" smtClean="0"/>
              <a:t>2+</a:t>
            </a:r>
            <a:r>
              <a:rPr lang="en-GB" sz="3000" baseline="-25000" dirty="0" smtClean="0"/>
              <a:t>(</a:t>
            </a:r>
            <a:r>
              <a:rPr lang="en-GB" sz="3000" baseline="-25000" dirty="0" err="1" smtClean="0"/>
              <a:t>aq</a:t>
            </a:r>
            <a:r>
              <a:rPr lang="en-GB" sz="3000" baseline="-25000" dirty="0" smtClean="0"/>
              <a:t>)</a:t>
            </a:r>
            <a:r>
              <a:rPr lang="en-GB" sz="3000" dirty="0" smtClean="0"/>
              <a:t> + e</a:t>
            </a:r>
            <a:r>
              <a:rPr lang="en-GB" sz="3000" baseline="30000" dirty="0" smtClean="0"/>
              <a:t>-</a:t>
            </a:r>
            <a:r>
              <a:rPr lang="en-GB" sz="3000" baseline="-25000" dirty="0" smtClean="0"/>
              <a:t> </a:t>
            </a:r>
            <a:r>
              <a:rPr lang="en-GB" sz="3000" dirty="0" smtClean="0">
                <a:sym typeface="Wingdings" panose="05000000000000000000" pitchFamily="2" charset="2"/>
              </a:rPr>
              <a:t> Cu</a:t>
            </a:r>
            <a:r>
              <a:rPr lang="en-GB" sz="3000" baseline="30000" dirty="0" smtClean="0">
                <a:sym typeface="Wingdings" panose="05000000000000000000" pitchFamily="2" charset="2"/>
              </a:rPr>
              <a:t>+</a:t>
            </a:r>
            <a:r>
              <a:rPr lang="en-GB" sz="3000" baseline="-25000" dirty="0" smtClean="0">
                <a:sym typeface="Wingdings" panose="05000000000000000000" pitchFamily="2" charset="2"/>
              </a:rPr>
              <a:t>(</a:t>
            </a:r>
            <a:r>
              <a:rPr lang="en-GB" sz="3000" baseline="-25000" dirty="0" err="1" smtClean="0">
                <a:sym typeface="Wingdings" panose="05000000000000000000" pitchFamily="2" charset="2"/>
              </a:rPr>
              <a:t>aq</a:t>
            </a:r>
            <a:r>
              <a:rPr lang="en-GB" sz="3000" baseline="-25000" dirty="0" smtClean="0">
                <a:sym typeface="Wingdings" panose="05000000000000000000" pitchFamily="2" charset="2"/>
              </a:rPr>
              <a:t>)</a:t>
            </a:r>
            <a:r>
              <a:rPr lang="en-GB" sz="3000" dirty="0" smtClean="0">
                <a:sym typeface="Wingdings" panose="05000000000000000000" pitchFamily="2" charset="2"/>
              </a:rPr>
              <a:t> </a:t>
            </a:r>
          </a:p>
          <a:p>
            <a:pPr>
              <a:buNone/>
            </a:pPr>
            <a:r>
              <a:rPr lang="en-GB" sz="3000" dirty="0" smtClean="0"/>
              <a:t>			</a:t>
            </a:r>
            <a:r>
              <a:rPr lang="en-GB" sz="3000" dirty="0"/>
              <a:t> </a:t>
            </a:r>
            <a:r>
              <a:rPr lang="en-GB" sz="3000" dirty="0" smtClean="0"/>
              <a:t>     </a:t>
            </a:r>
            <a:r>
              <a:rPr lang="en-GB" sz="3000" i="1" dirty="0" smtClean="0">
                <a:solidFill>
                  <a:srgbClr val="0070C0"/>
                </a:solidFill>
              </a:rPr>
              <a:t>Blue		    </a:t>
            </a:r>
            <a:r>
              <a:rPr lang="en-GB" sz="3000" i="1" dirty="0" smtClean="0">
                <a:solidFill>
                  <a:srgbClr val="FF0000"/>
                </a:solidFill>
              </a:rPr>
              <a:t>Brick red</a:t>
            </a:r>
          </a:p>
          <a:p>
            <a:pPr>
              <a:buNone/>
            </a:pPr>
            <a:endParaRPr lang="en-GB" sz="3000" dirty="0">
              <a:solidFill>
                <a:srgbClr val="FF0000"/>
              </a:solidFill>
            </a:endParaRPr>
          </a:p>
          <a:p>
            <a:pPr algn="ctr">
              <a:buNone/>
            </a:pPr>
            <a:r>
              <a:rPr lang="en-GB" sz="2400" dirty="0" smtClean="0"/>
              <a:t>RCHO</a:t>
            </a:r>
            <a:r>
              <a:rPr lang="en-GB" sz="2400" baseline="-25000" dirty="0" smtClean="0"/>
              <a:t>(</a:t>
            </a:r>
            <a:r>
              <a:rPr lang="en-GB" sz="2400" baseline="-25000" dirty="0" err="1" smtClean="0"/>
              <a:t>aq</a:t>
            </a:r>
            <a:r>
              <a:rPr lang="en-GB" sz="2400" baseline="-25000" dirty="0" smtClean="0"/>
              <a:t>)</a:t>
            </a:r>
            <a:r>
              <a:rPr lang="en-GB" sz="2400" dirty="0" smtClean="0"/>
              <a:t> + 2Cu</a:t>
            </a:r>
            <a:r>
              <a:rPr lang="en-GB" sz="2400" baseline="30000" dirty="0" smtClean="0"/>
              <a:t>2+</a:t>
            </a:r>
            <a:r>
              <a:rPr lang="en-GB" sz="2400" baseline="-25000" dirty="0" smtClean="0"/>
              <a:t> </a:t>
            </a:r>
            <a:r>
              <a:rPr lang="en-GB" sz="2400" dirty="0" smtClean="0"/>
              <a:t> + 5OH</a:t>
            </a:r>
            <a:r>
              <a:rPr lang="en-GB" sz="2400" baseline="30000" dirty="0" smtClean="0"/>
              <a:t>-</a:t>
            </a:r>
            <a:r>
              <a:rPr lang="en-GB" sz="2400" baseline="-25000" dirty="0" smtClean="0"/>
              <a:t> </a:t>
            </a:r>
            <a:r>
              <a:rPr lang="en-GB" sz="2400" dirty="0" smtClean="0">
                <a:sym typeface="Wingdings" panose="05000000000000000000" pitchFamily="2" charset="2"/>
              </a:rPr>
              <a:t> RCOO</a:t>
            </a:r>
            <a:r>
              <a:rPr lang="en-GB" sz="2400" baseline="30000" dirty="0" smtClean="0">
                <a:sym typeface="Wingdings" panose="05000000000000000000" pitchFamily="2" charset="2"/>
              </a:rPr>
              <a:t>-</a:t>
            </a:r>
            <a:r>
              <a:rPr lang="en-GB" sz="2400" baseline="-25000" dirty="0" smtClean="0">
                <a:sym typeface="Wingdings" panose="05000000000000000000" pitchFamily="2" charset="2"/>
              </a:rPr>
              <a:t>(</a:t>
            </a:r>
            <a:r>
              <a:rPr lang="en-GB" sz="2400" baseline="-25000" dirty="0" err="1" smtClean="0">
                <a:sym typeface="Wingdings" panose="05000000000000000000" pitchFamily="2" charset="2"/>
              </a:rPr>
              <a:t>aq</a:t>
            </a:r>
            <a:r>
              <a:rPr lang="en-GB" sz="2400" baseline="-25000" dirty="0" smtClean="0">
                <a:sym typeface="Wingdings" panose="05000000000000000000" pitchFamily="2" charset="2"/>
              </a:rPr>
              <a:t>)</a:t>
            </a:r>
            <a:r>
              <a:rPr lang="en-GB" sz="2400" dirty="0" smtClean="0">
                <a:sym typeface="Wingdings" panose="05000000000000000000" pitchFamily="2" charset="2"/>
              </a:rPr>
              <a:t> + Cu</a:t>
            </a:r>
            <a:r>
              <a:rPr lang="en-GB" sz="2400" baseline="-25000" dirty="0" smtClean="0">
                <a:sym typeface="Wingdings" panose="05000000000000000000" pitchFamily="2" charset="2"/>
              </a:rPr>
              <a:t>2</a:t>
            </a:r>
            <a:r>
              <a:rPr lang="en-GB" sz="2400" dirty="0" smtClean="0">
                <a:sym typeface="Wingdings" panose="05000000000000000000" pitchFamily="2" charset="2"/>
              </a:rPr>
              <a:t>O</a:t>
            </a:r>
            <a:r>
              <a:rPr lang="en-GB" sz="2400" baseline="-25000" dirty="0" smtClean="0">
                <a:sym typeface="Wingdings" panose="05000000000000000000" pitchFamily="2" charset="2"/>
              </a:rPr>
              <a:t>(s)</a:t>
            </a:r>
            <a:r>
              <a:rPr lang="en-GB" sz="2400" dirty="0" smtClean="0">
                <a:sym typeface="Wingdings" panose="05000000000000000000" pitchFamily="2" charset="2"/>
              </a:rPr>
              <a:t> + 3H</a:t>
            </a:r>
            <a:r>
              <a:rPr lang="en-GB" sz="2400" baseline="-25000" dirty="0" smtClean="0">
                <a:sym typeface="Wingdings" panose="05000000000000000000" pitchFamily="2" charset="2"/>
              </a:rPr>
              <a:t>2</a:t>
            </a:r>
            <a:r>
              <a:rPr lang="en-GB" sz="2400" dirty="0" smtClean="0">
                <a:sym typeface="Wingdings" panose="05000000000000000000" pitchFamily="2" charset="2"/>
              </a:rPr>
              <a:t>O</a:t>
            </a:r>
            <a:r>
              <a:rPr lang="en-GB" sz="2400" baseline="-25000" dirty="0" smtClean="0">
                <a:sym typeface="Wingdings" panose="05000000000000000000" pitchFamily="2" charset="2"/>
              </a:rPr>
              <a:t>(l)</a:t>
            </a:r>
          </a:p>
          <a:p>
            <a:pPr algn="ctr">
              <a:buNone/>
            </a:pPr>
            <a:endParaRPr lang="en-GB" sz="2400" baseline="-25000" dirty="0">
              <a:sym typeface="Wingdings" panose="05000000000000000000" pitchFamily="2" charset="2"/>
            </a:endParaRPr>
          </a:p>
          <a:p>
            <a:pPr algn="ctr">
              <a:buNone/>
            </a:pPr>
            <a:r>
              <a:rPr lang="en-GB" sz="2800" dirty="0" smtClean="0">
                <a:sym typeface="Wingdings" panose="05000000000000000000" pitchFamily="2" charset="2"/>
              </a:rPr>
              <a:t>RCHO + [O]  RCOOH </a:t>
            </a:r>
            <a:endParaRPr lang="en-GB" sz="2800" dirty="0" smtClean="0"/>
          </a:p>
        </p:txBody>
      </p:sp>
      <p:sp>
        <p:nvSpPr>
          <p:cNvPr id="4" name="TextBox 3"/>
          <p:cNvSpPr txBox="1"/>
          <p:nvPr/>
        </p:nvSpPr>
        <p:spPr>
          <a:xfrm>
            <a:off x="2057451" y="4560650"/>
            <a:ext cx="1498603" cy="707886"/>
          </a:xfrm>
          <a:prstGeom prst="rect">
            <a:avLst/>
          </a:prstGeom>
          <a:noFill/>
        </p:spPr>
        <p:txBody>
          <a:bodyPr wrap="square" rtlCol="0">
            <a:spAutoFit/>
          </a:bodyPr>
          <a:lstStyle/>
          <a:p>
            <a:r>
              <a:rPr lang="en-GB" sz="2000" b="1" dirty="0" smtClean="0">
                <a:solidFill>
                  <a:prstClr val="black"/>
                </a:solidFill>
              </a:rPr>
              <a:t>Fehling's solution</a:t>
            </a:r>
            <a:endParaRPr lang="en-GB" sz="2000" b="1" dirty="0">
              <a:solidFill>
                <a:prstClr val="black"/>
              </a:solidFill>
            </a:endParaRPr>
          </a:p>
        </p:txBody>
      </p:sp>
      <p:sp>
        <p:nvSpPr>
          <p:cNvPr id="5" name="TextBox 4"/>
          <p:cNvSpPr txBox="1"/>
          <p:nvPr/>
        </p:nvSpPr>
        <p:spPr>
          <a:xfrm>
            <a:off x="7428252" y="4149080"/>
            <a:ext cx="1498603" cy="1323439"/>
          </a:xfrm>
          <a:prstGeom prst="rect">
            <a:avLst/>
          </a:prstGeom>
          <a:noFill/>
        </p:spPr>
        <p:txBody>
          <a:bodyPr wrap="square" rtlCol="0">
            <a:spAutoFit/>
          </a:bodyPr>
          <a:lstStyle/>
          <a:p>
            <a:r>
              <a:rPr lang="en-GB" sz="2000" b="1" dirty="0" smtClean="0">
                <a:solidFill>
                  <a:prstClr val="black"/>
                </a:solidFill>
              </a:rPr>
              <a:t>Positive test with an aldehyde</a:t>
            </a:r>
            <a:endParaRPr lang="en-GB" sz="2000" b="1" dirty="0">
              <a:solidFill>
                <a:prstClr val="black"/>
              </a:solidFill>
            </a:endParaRPr>
          </a:p>
        </p:txBody>
      </p:sp>
      <p:pic>
        <p:nvPicPr>
          <p:cNvPr id="6" name="Picture 5"/>
          <p:cNvPicPr>
            <a:picLocks noChangeAspect="1"/>
          </p:cNvPicPr>
          <p:nvPr/>
        </p:nvPicPr>
        <p:blipFill>
          <a:blip r:embed="rId2"/>
          <a:stretch>
            <a:fillRect/>
          </a:stretch>
        </p:blipFill>
        <p:spPr>
          <a:xfrm>
            <a:off x="3775336" y="3861048"/>
            <a:ext cx="3543275" cy="2826875"/>
          </a:xfrm>
          <a:prstGeom prst="rect">
            <a:avLst/>
          </a:prstGeom>
        </p:spPr>
      </p:pic>
    </p:spTree>
    <p:extLst>
      <p:ext uri="{BB962C8B-B14F-4D97-AF65-F5344CB8AC3E}">
        <p14:creationId xmlns:p14="http://schemas.microsoft.com/office/powerpoint/2010/main" val="1886032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idx="4294967295"/>
          </p:nvPr>
        </p:nvSpPr>
        <p:spPr>
          <a:xfrm>
            <a:off x="467544" y="0"/>
            <a:ext cx="8229600" cy="882352"/>
          </a:xfrm>
        </p:spPr>
        <p:txBody>
          <a:bodyPr>
            <a:normAutofit fontScale="90000"/>
          </a:bodyPr>
          <a:lstStyle/>
          <a:p>
            <a:r>
              <a:rPr lang="en-GB" dirty="0"/>
              <a:t>Distinguishing </a:t>
            </a:r>
            <a:r>
              <a:rPr lang="en-GB" dirty="0" err="1"/>
              <a:t>aldehydes</a:t>
            </a:r>
            <a:r>
              <a:rPr lang="en-GB" dirty="0"/>
              <a:t> &amp; </a:t>
            </a:r>
            <a:r>
              <a:rPr lang="en-GB" dirty="0" err="1"/>
              <a:t>ketones</a:t>
            </a:r>
            <a:endParaRPr lang="en-GB" dirty="0"/>
          </a:p>
        </p:txBody>
      </p:sp>
      <p:pic>
        <p:nvPicPr>
          <p:cNvPr id="1026058" name="aldehydes_1_tollens_fehlings.jpg" descr="aldehydes_1_tollens_fehlings"/>
          <p:cNvPicPr>
            <a:picLocks noChangeAspect="1" noChangeArrowheads="1"/>
          </p:cNvPicPr>
          <p:nvPr/>
        </p:nvPicPr>
        <p:blipFill>
          <a:blip r:embed="rId5" cstate="print"/>
          <a:srcRect/>
          <a:stretch>
            <a:fillRect/>
          </a:stretch>
        </p:blipFill>
        <p:spPr bwMode="auto">
          <a:xfrm>
            <a:off x="212725" y="800100"/>
            <a:ext cx="8699500" cy="5308600"/>
          </a:xfrm>
          <a:prstGeom prst="rect">
            <a:avLst/>
          </a:prstGeom>
          <a:noFill/>
          <a:ln w="9525" algn="ctr">
            <a:noFill/>
            <a:miter lim="800000"/>
            <a:headEnd/>
            <a:tailEnd/>
          </a:ln>
          <a:effectLst/>
        </p:spPr>
      </p:pic>
    </p:spTree>
    <p:controls>
      <mc:AlternateContent xmlns:mc="http://schemas.openxmlformats.org/markup-compatibility/2006">
        <mc:Choice xmlns:v="urn:schemas-microsoft-com:vml" Requires="v">
          <p:control spid="1041"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6"/>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673824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GB" dirty="0" smtClean="0"/>
              <a:t>Oxidation of </a:t>
            </a:r>
            <a:r>
              <a:rPr lang="en-GB" dirty="0" err="1" smtClean="0"/>
              <a:t>aldehydes</a:t>
            </a:r>
            <a:r>
              <a:rPr lang="en-GB" dirty="0" smtClean="0"/>
              <a:t> using </a:t>
            </a:r>
            <a:r>
              <a:rPr lang="en-GB" dirty="0" smtClean="0">
                <a:solidFill>
                  <a:srgbClr val="FF0000"/>
                </a:solidFill>
              </a:rPr>
              <a:t>Cr</a:t>
            </a:r>
            <a:r>
              <a:rPr lang="en-GB" baseline="-25000" dirty="0" smtClean="0">
                <a:solidFill>
                  <a:srgbClr val="FF0000"/>
                </a:solidFill>
              </a:rPr>
              <a:t>2</a:t>
            </a:r>
            <a:r>
              <a:rPr lang="en-GB" dirty="0" smtClean="0">
                <a:solidFill>
                  <a:srgbClr val="FF0000"/>
                </a:solidFill>
              </a:rPr>
              <a:t>O</a:t>
            </a:r>
            <a:r>
              <a:rPr lang="en-GB" baseline="-25000" dirty="0" smtClean="0">
                <a:solidFill>
                  <a:srgbClr val="FF0000"/>
                </a:solidFill>
              </a:rPr>
              <a:t>7</a:t>
            </a:r>
            <a:r>
              <a:rPr lang="en-GB" baseline="30000" dirty="0" smtClean="0">
                <a:solidFill>
                  <a:srgbClr val="FF0000"/>
                </a:solidFill>
              </a:rPr>
              <a:t>2-</a:t>
            </a:r>
            <a:r>
              <a:rPr lang="en-GB" dirty="0" smtClean="0">
                <a:solidFill>
                  <a:srgbClr val="FF0000"/>
                </a:solidFill>
              </a:rPr>
              <a:t>/H</a:t>
            </a:r>
            <a:r>
              <a:rPr lang="en-GB" baseline="30000" dirty="0" smtClean="0">
                <a:solidFill>
                  <a:srgbClr val="FF0000"/>
                </a:solidFill>
              </a:rPr>
              <a:t>+</a:t>
            </a:r>
            <a:r>
              <a:rPr lang="en-GB" dirty="0" smtClean="0">
                <a:solidFill>
                  <a:srgbClr val="FF0000"/>
                </a:solidFill>
              </a:rPr>
              <a:t> to form carboxylic acids</a:t>
            </a:r>
          </a:p>
          <a:p>
            <a:r>
              <a:rPr lang="en-GB" dirty="0" smtClean="0"/>
              <a:t>Potassium dichromate is reduced in its reactions with aldehydes and changes from orange to </a:t>
            </a:r>
            <a:r>
              <a:rPr lang="en-GB" dirty="0" smtClean="0"/>
              <a:t>green</a:t>
            </a:r>
          </a:p>
        </p:txBody>
      </p:sp>
      <p:pic>
        <p:nvPicPr>
          <p:cNvPr id="49154" name="Picture 2"/>
          <p:cNvPicPr>
            <a:picLocks noChangeAspect="1" noChangeArrowheads="1"/>
          </p:cNvPicPr>
          <p:nvPr/>
        </p:nvPicPr>
        <p:blipFill>
          <a:blip r:embed="rId2" cstate="print"/>
          <a:srcRect/>
          <a:stretch>
            <a:fillRect/>
          </a:stretch>
        </p:blipFill>
        <p:spPr bwMode="auto">
          <a:xfrm>
            <a:off x="2097617" y="2708920"/>
            <a:ext cx="4713816" cy="4149080"/>
          </a:xfrm>
          <a:prstGeom prst="rect">
            <a:avLst/>
          </a:prstGeom>
          <a:noFill/>
          <a:ln w="9525">
            <a:noFill/>
            <a:miter lim="800000"/>
            <a:headEnd/>
            <a:tailEnd/>
          </a:ln>
        </p:spPr>
      </p:pic>
      <p:sp>
        <p:nvSpPr>
          <p:cNvPr id="3" name="TextBox 2"/>
          <p:cNvSpPr txBox="1"/>
          <p:nvPr/>
        </p:nvSpPr>
        <p:spPr>
          <a:xfrm>
            <a:off x="150001" y="3829353"/>
            <a:ext cx="2232248" cy="954107"/>
          </a:xfrm>
          <a:prstGeom prst="rect">
            <a:avLst/>
          </a:prstGeom>
          <a:noFill/>
        </p:spPr>
        <p:txBody>
          <a:bodyPr wrap="square" rtlCol="0">
            <a:spAutoFit/>
          </a:bodyPr>
          <a:lstStyle/>
          <a:p>
            <a:r>
              <a:rPr lang="en-GB" sz="2800" b="1" dirty="0" smtClean="0"/>
              <a:t>Acidified dichromate</a:t>
            </a:r>
            <a:endParaRPr lang="en-GB" sz="2800" b="1" dirty="0"/>
          </a:p>
        </p:txBody>
      </p:sp>
      <p:sp>
        <p:nvSpPr>
          <p:cNvPr id="5" name="TextBox 4"/>
          <p:cNvSpPr txBox="1"/>
          <p:nvPr/>
        </p:nvSpPr>
        <p:spPr>
          <a:xfrm>
            <a:off x="6973167" y="3889619"/>
            <a:ext cx="2232248" cy="1815882"/>
          </a:xfrm>
          <a:prstGeom prst="rect">
            <a:avLst/>
          </a:prstGeom>
          <a:noFill/>
        </p:spPr>
        <p:txBody>
          <a:bodyPr wrap="square" rtlCol="0">
            <a:spAutoFit/>
          </a:bodyPr>
          <a:lstStyle/>
          <a:p>
            <a:r>
              <a:rPr lang="en-GB" sz="2800" b="1" dirty="0" smtClean="0"/>
              <a:t>Positive test with an aldehyde</a:t>
            </a:r>
            <a:endParaRPr lang="en-GB" sz="2800" b="1" dirty="0"/>
          </a:p>
        </p:txBody>
      </p:sp>
    </p:spTree>
    <p:extLst>
      <p:ext uri="{BB962C8B-B14F-4D97-AF65-F5344CB8AC3E}">
        <p14:creationId xmlns:p14="http://schemas.microsoft.com/office/powerpoint/2010/main" val="92954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742238" cy="6072188"/>
          </a:xfrm>
        </p:spPr>
        <p:txBody>
          <a:bodyPr/>
          <a:lstStyle/>
          <a:p>
            <a:r>
              <a:rPr lang="en-GB" dirty="0" smtClean="0"/>
              <a:t>When an aldehyde is heated with </a:t>
            </a:r>
            <a:r>
              <a:rPr lang="en-GB" dirty="0" smtClean="0">
                <a:solidFill>
                  <a:srgbClr val="FF0000"/>
                </a:solidFill>
              </a:rPr>
              <a:t>acidified dichromate </a:t>
            </a:r>
            <a:r>
              <a:rPr lang="en-GB" dirty="0" smtClean="0"/>
              <a:t>(VI) ions you get a carboxylic acid</a:t>
            </a:r>
          </a:p>
          <a:p>
            <a:r>
              <a:rPr lang="en-GB" dirty="0" smtClean="0"/>
              <a:t>Potassium dichromate (VI) with dilute sulphuric acid is often used</a:t>
            </a:r>
          </a:p>
          <a:p>
            <a:r>
              <a:rPr lang="en-GB" b="1" dirty="0" smtClean="0"/>
              <a:t>Ketones won’t oxidise with dichromate (VI) ions</a:t>
            </a:r>
          </a:p>
          <a:p>
            <a:pPr marL="0" indent="0" algn="ctr">
              <a:buNone/>
            </a:pPr>
            <a:endParaRPr lang="en-GB" dirty="0" smtClean="0"/>
          </a:p>
          <a:p>
            <a:pPr marL="0" indent="0" algn="ctr">
              <a:buNone/>
            </a:pPr>
            <a:r>
              <a:rPr lang="en-GB" dirty="0" smtClean="0"/>
              <a:t>Cr</a:t>
            </a:r>
            <a:r>
              <a:rPr lang="en-GB" baseline="-25000" dirty="0" smtClean="0"/>
              <a:t>2</a:t>
            </a:r>
            <a:r>
              <a:rPr lang="en-GB" dirty="0" smtClean="0"/>
              <a:t>O</a:t>
            </a:r>
            <a:r>
              <a:rPr lang="en-GB" baseline="-25000" dirty="0" smtClean="0"/>
              <a:t>7</a:t>
            </a:r>
            <a:r>
              <a:rPr lang="en-GB" baseline="30000" dirty="0" smtClean="0"/>
              <a:t>2-</a:t>
            </a:r>
            <a:r>
              <a:rPr lang="en-GB" baseline="-25000" dirty="0" smtClean="0"/>
              <a:t> </a:t>
            </a:r>
            <a:r>
              <a:rPr lang="en-GB" dirty="0" smtClean="0">
                <a:sym typeface="Wingdings" panose="05000000000000000000" pitchFamily="2" charset="2"/>
              </a:rPr>
              <a:t> 14H</a:t>
            </a:r>
            <a:r>
              <a:rPr lang="en-GB" baseline="30000" dirty="0" smtClean="0">
                <a:sym typeface="Wingdings" panose="05000000000000000000" pitchFamily="2" charset="2"/>
              </a:rPr>
              <a:t>+</a:t>
            </a:r>
            <a:r>
              <a:rPr lang="en-GB" dirty="0" smtClean="0">
                <a:sym typeface="Wingdings" panose="05000000000000000000" pitchFamily="2" charset="2"/>
              </a:rPr>
              <a:t> + 6e</a:t>
            </a:r>
            <a:r>
              <a:rPr lang="en-GB" baseline="30000" dirty="0" smtClean="0">
                <a:sym typeface="Wingdings" panose="05000000000000000000" pitchFamily="2" charset="2"/>
              </a:rPr>
              <a:t>-</a:t>
            </a:r>
            <a:r>
              <a:rPr lang="en-GB" dirty="0" smtClean="0">
                <a:sym typeface="Wingdings" panose="05000000000000000000" pitchFamily="2" charset="2"/>
              </a:rPr>
              <a:t>  2Cr</a:t>
            </a:r>
            <a:r>
              <a:rPr lang="en-GB" baseline="30000" dirty="0" smtClean="0">
                <a:sym typeface="Wingdings" panose="05000000000000000000" pitchFamily="2" charset="2"/>
              </a:rPr>
              <a:t>3+</a:t>
            </a:r>
            <a:r>
              <a:rPr lang="en-GB" dirty="0" smtClean="0">
                <a:sym typeface="Wingdings" panose="05000000000000000000" pitchFamily="2" charset="2"/>
              </a:rPr>
              <a:t> + 7H</a:t>
            </a:r>
            <a:r>
              <a:rPr lang="en-GB" baseline="-25000" dirty="0" smtClean="0">
                <a:sym typeface="Wingdings" panose="05000000000000000000" pitchFamily="2" charset="2"/>
              </a:rPr>
              <a:t>2</a:t>
            </a:r>
            <a:r>
              <a:rPr lang="en-GB" dirty="0" smtClean="0">
                <a:sym typeface="Wingdings" panose="05000000000000000000" pitchFamily="2" charset="2"/>
              </a:rPr>
              <a:t>O</a:t>
            </a:r>
          </a:p>
          <a:p>
            <a:pPr marL="0" indent="0">
              <a:buNone/>
            </a:pPr>
            <a:r>
              <a:rPr lang="en-GB" dirty="0">
                <a:sym typeface="Wingdings" panose="05000000000000000000" pitchFamily="2" charset="2"/>
              </a:rPr>
              <a:t> </a:t>
            </a:r>
            <a:r>
              <a:rPr lang="en-GB" dirty="0" smtClean="0">
                <a:sym typeface="Wingdings" panose="05000000000000000000" pitchFamily="2" charset="2"/>
              </a:rPr>
              <a:t>    </a:t>
            </a:r>
            <a:r>
              <a:rPr lang="en-GB" i="1" dirty="0" smtClean="0">
                <a:solidFill>
                  <a:srgbClr val="FFC000"/>
                </a:solidFill>
                <a:sym typeface="Wingdings" panose="05000000000000000000" pitchFamily="2" charset="2"/>
              </a:rPr>
              <a:t>Orange                          </a:t>
            </a:r>
            <a:r>
              <a:rPr lang="en-GB" i="1" dirty="0" smtClean="0">
                <a:solidFill>
                  <a:srgbClr val="00B050"/>
                </a:solidFill>
                <a:sym typeface="Wingdings" panose="05000000000000000000" pitchFamily="2" charset="2"/>
              </a:rPr>
              <a:t>Green</a:t>
            </a:r>
            <a:endParaRPr lang="en-GB" dirty="0" smtClean="0"/>
          </a:p>
          <a:p>
            <a:endParaRPr lang="en-GB" dirty="0" smtClean="0"/>
          </a:p>
        </p:txBody>
      </p:sp>
    </p:spTree>
    <p:extLst>
      <p:ext uri="{BB962C8B-B14F-4D97-AF65-F5344CB8AC3E}">
        <p14:creationId xmlns:p14="http://schemas.microsoft.com/office/powerpoint/2010/main" val="2707887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85000" lnSpcReduction="20000"/>
          </a:bodyPr>
          <a:lstStyle/>
          <a:p>
            <a:pPr algn="ctr">
              <a:buNone/>
            </a:pPr>
            <a:r>
              <a:rPr lang="en-GB" b="1" u="sng" dirty="0" smtClean="0"/>
              <a:t>Carbonyl Compounds</a:t>
            </a:r>
          </a:p>
          <a:p>
            <a:pPr>
              <a:buNone/>
            </a:pPr>
            <a:r>
              <a:rPr lang="en-GB" b="1" u="sng" dirty="0" smtClean="0"/>
              <a:t>Objective:</a:t>
            </a:r>
            <a:r>
              <a:rPr lang="en-GB" dirty="0" smtClean="0"/>
              <a:t> To know what carbonyl compounds </a:t>
            </a:r>
            <a:r>
              <a:rPr lang="en-GB" dirty="0" smtClean="0"/>
              <a:t>are and </a:t>
            </a:r>
            <a:r>
              <a:rPr lang="en-GB" dirty="0" smtClean="0"/>
              <a:t>how we test for </a:t>
            </a:r>
            <a:r>
              <a:rPr lang="en-GB" dirty="0" smtClean="0"/>
              <a:t>them</a:t>
            </a:r>
          </a:p>
          <a:p>
            <a:pPr>
              <a:buNone/>
            </a:pPr>
            <a:endParaRPr lang="en-GB" dirty="0"/>
          </a:p>
          <a:p>
            <a:pPr>
              <a:buNone/>
            </a:pPr>
            <a:r>
              <a:rPr lang="en-GB" b="1" u="sng" dirty="0" smtClean="0"/>
              <a:t>Success criteria</a:t>
            </a:r>
          </a:p>
          <a:p>
            <a:r>
              <a:rPr lang="en-GB" dirty="0" smtClean="0"/>
              <a:t>Identify aldehyde and ketone functional groups</a:t>
            </a:r>
          </a:p>
          <a:p>
            <a:r>
              <a:rPr lang="en-GB" dirty="0" smtClean="0">
                <a:solidFill>
                  <a:srgbClr val="FF0000"/>
                </a:solidFill>
              </a:rPr>
              <a:t>Explain their reactions with Fehling’s and Benedict’s solutions, Tollen’s reagent and acidified dichromate (VI) ions</a:t>
            </a:r>
          </a:p>
          <a:p>
            <a:r>
              <a:rPr lang="en-GB" dirty="0" smtClean="0"/>
              <a:t>Explain how we can use 2,4-DNP as a test for the presence of a carbonyl group and to identify a carbonyl compound using the melting temperature of a derivative</a:t>
            </a:r>
          </a:p>
          <a:p>
            <a:r>
              <a:rPr lang="en-GB" dirty="0" smtClean="0"/>
              <a:t>Explain how their physical properties are affected by the intermolecular forces that they form (including solubility in water)</a:t>
            </a:r>
          </a:p>
        </p:txBody>
      </p:sp>
    </p:spTree>
    <p:extLst>
      <p:ext uri="{BB962C8B-B14F-4D97-AF65-F5344CB8AC3E}">
        <p14:creationId xmlns:p14="http://schemas.microsoft.com/office/powerpoint/2010/main" val="568642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196752"/>
            <a:ext cx="7848872" cy="1080120"/>
          </a:xfrm>
          <a:prstGeom prst="rect">
            <a:avLst/>
          </a:prstGeom>
          <a:solidFill>
            <a:schemeClr val="tx2">
              <a:lumMod val="20000"/>
              <a:lumOff val="8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p:nvPr>
        </p:nvSpPr>
        <p:spPr>
          <a:xfrm>
            <a:off x="222250" y="53974"/>
            <a:ext cx="8464550" cy="6615385"/>
          </a:xfrm>
        </p:spPr>
        <p:txBody>
          <a:bodyPr>
            <a:normAutofit/>
          </a:bodyPr>
          <a:lstStyle/>
          <a:p>
            <a:pPr>
              <a:buNone/>
            </a:pPr>
            <a:r>
              <a:rPr lang="en-GB" dirty="0" smtClean="0"/>
              <a:t>Testing for aldehydes and ketones using </a:t>
            </a:r>
            <a:r>
              <a:rPr lang="en-GB" dirty="0" smtClean="0"/>
              <a:t>2,4-DNP (2,4-dinitrophenylhydrazine)</a:t>
            </a:r>
            <a:endParaRPr lang="en-GB" dirty="0" smtClean="0"/>
          </a:p>
          <a:p>
            <a:pPr>
              <a:buNone/>
            </a:pPr>
            <a:r>
              <a:rPr lang="en-GB" dirty="0" smtClean="0"/>
              <a:t>Orange/yellow precipitate is formed when added to an </a:t>
            </a:r>
            <a:r>
              <a:rPr lang="en-GB" b="1" dirty="0" smtClean="0"/>
              <a:t>aldehyde or a </a:t>
            </a:r>
            <a:r>
              <a:rPr lang="en-GB" b="1" dirty="0" smtClean="0"/>
              <a:t>ketone</a:t>
            </a:r>
          </a:p>
          <a:p>
            <a:pPr>
              <a:buNone/>
            </a:pPr>
            <a:endParaRPr lang="en-GB" dirty="0" smtClean="0"/>
          </a:p>
          <a:p>
            <a:pPr>
              <a:buNone/>
            </a:pPr>
            <a:r>
              <a:rPr lang="en-GB" dirty="0" smtClean="0"/>
              <a:t>It only happens with C=O groups, not</a:t>
            </a:r>
            <a:br>
              <a:rPr lang="en-GB" dirty="0" smtClean="0"/>
            </a:br>
            <a:r>
              <a:rPr lang="en-GB" dirty="0" smtClean="0"/>
              <a:t>with more complicated ones like</a:t>
            </a:r>
            <a:br>
              <a:rPr lang="en-GB" dirty="0" smtClean="0"/>
            </a:br>
            <a:r>
              <a:rPr lang="en-GB" dirty="0" smtClean="0"/>
              <a:t>-COOH (in carboxylic acids)</a:t>
            </a:r>
          </a:p>
          <a:p>
            <a:pPr>
              <a:buNone/>
            </a:pPr>
            <a:endParaRPr lang="en-GB" dirty="0" smtClean="0"/>
          </a:p>
          <a:p>
            <a:pPr>
              <a:buNone/>
            </a:pPr>
            <a:endParaRPr lang="en-GB" dirty="0"/>
          </a:p>
          <a:p>
            <a:pPr>
              <a:buNone/>
            </a:pPr>
            <a:endParaRPr lang="en-GB" dirty="0"/>
          </a:p>
          <a:p>
            <a:pPr>
              <a:buNone/>
            </a:pPr>
            <a:r>
              <a:rPr lang="en-GB" sz="2800" i="1" dirty="0" smtClean="0">
                <a:solidFill>
                  <a:srgbClr val="7030A0"/>
                </a:solidFill>
              </a:rPr>
              <a:t>2,4-DNP is also known as Brady’s reagent</a:t>
            </a:r>
            <a:endParaRPr lang="en-GB" sz="2800" i="1" dirty="0" smtClean="0">
              <a:solidFill>
                <a:srgbClr val="7030A0"/>
              </a:solidFill>
            </a:endParaRPr>
          </a:p>
        </p:txBody>
      </p:sp>
      <p:pic>
        <p:nvPicPr>
          <p:cNvPr id="10242" name="Picture 2"/>
          <p:cNvPicPr>
            <a:picLocks noChangeAspect="1" noChangeArrowheads="1"/>
          </p:cNvPicPr>
          <p:nvPr/>
        </p:nvPicPr>
        <p:blipFill>
          <a:blip r:embed="rId2" cstate="print"/>
          <a:srcRect/>
          <a:stretch>
            <a:fillRect/>
          </a:stretch>
        </p:blipFill>
        <p:spPr bwMode="auto">
          <a:xfrm>
            <a:off x="7367801" y="2132856"/>
            <a:ext cx="1776199" cy="4725144"/>
          </a:xfrm>
          <a:prstGeom prst="rect">
            <a:avLst/>
          </a:prstGeom>
          <a:noFill/>
          <a:ln w="9525">
            <a:noFill/>
            <a:miter lim="800000"/>
            <a:headEnd/>
            <a:tailEnd/>
          </a:ln>
        </p:spPr>
      </p:pic>
      <p:cxnSp>
        <p:nvCxnSpPr>
          <p:cNvPr id="5" name="Straight Arrow Connector 4"/>
          <p:cNvCxnSpPr/>
          <p:nvPr/>
        </p:nvCxnSpPr>
        <p:spPr>
          <a:xfrm flipV="1">
            <a:off x="6012160" y="4797152"/>
            <a:ext cx="2088232" cy="504056"/>
          </a:xfrm>
          <a:prstGeom prst="straightConnector1">
            <a:avLst/>
          </a:prstGeom>
          <a:ln w="82550">
            <a:solidFill>
              <a:schemeClr val="tx2">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03848" y="4941168"/>
            <a:ext cx="2808312" cy="954107"/>
          </a:xfrm>
          <a:prstGeom prst="rect">
            <a:avLst/>
          </a:prstGeom>
          <a:solidFill>
            <a:schemeClr val="tx2">
              <a:lumMod val="20000"/>
              <a:lumOff val="80000"/>
            </a:schemeClr>
          </a:solidFill>
          <a:ln w="53975">
            <a:solidFill>
              <a:schemeClr val="tx2">
                <a:lumMod val="75000"/>
              </a:schemeClr>
            </a:solidFill>
          </a:ln>
        </p:spPr>
        <p:txBody>
          <a:bodyPr wrap="square" rtlCol="0">
            <a:spAutoFit/>
          </a:bodyPr>
          <a:lstStyle/>
          <a:p>
            <a:r>
              <a:rPr lang="en-GB" sz="2800" dirty="0" smtClean="0"/>
              <a:t>The precipitate is the derivative</a:t>
            </a:r>
            <a:endParaRPr lang="en-GB" sz="2800" dirty="0"/>
          </a:p>
        </p:txBody>
      </p:sp>
    </p:spTree>
    <p:extLst>
      <p:ext uri="{BB962C8B-B14F-4D97-AF65-F5344CB8AC3E}">
        <p14:creationId xmlns:p14="http://schemas.microsoft.com/office/powerpoint/2010/main" val="4179651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670230" cy="6543377"/>
          </a:xfrm>
        </p:spPr>
        <p:txBody>
          <a:bodyPr>
            <a:normAutofit lnSpcReduction="10000"/>
          </a:bodyPr>
          <a:lstStyle/>
          <a:p>
            <a:pPr marL="0" indent="0" algn="ctr">
              <a:buNone/>
            </a:pPr>
            <a:r>
              <a:rPr lang="en-GB" b="1" u="sng" dirty="0" smtClean="0"/>
              <a:t>Melting Point</a:t>
            </a:r>
          </a:p>
          <a:p>
            <a:r>
              <a:rPr lang="en-GB" dirty="0" smtClean="0"/>
              <a:t>The orange precipitate is a derivative of the carbonyl compound which can be purified by </a:t>
            </a:r>
            <a:r>
              <a:rPr lang="en-GB" dirty="0" err="1" smtClean="0"/>
              <a:t>recrystalisation</a:t>
            </a:r>
            <a:r>
              <a:rPr lang="en-GB" dirty="0" smtClean="0"/>
              <a:t>. </a:t>
            </a:r>
            <a:r>
              <a:rPr lang="en-GB" i="1" dirty="0" smtClean="0"/>
              <a:t>(Derived from a particular carbonyl)</a:t>
            </a:r>
          </a:p>
          <a:p>
            <a:r>
              <a:rPr lang="en-GB" dirty="0" smtClean="0"/>
              <a:t>Each different carbonyl compound gives a crystalline derivative with a different melting point.</a:t>
            </a:r>
          </a:p>
          <a:p>
            <a:r>
              <a:rPr lang="en-GB" dirty="0" smtClean="0"/>
              <a:t>If you measure the melting point of the crystals and compare it to a table of known melting points of the possible derivatives, you can identify the original carbonyl compound</a:t>
            </a:r>
            <a:endParaRPr lang="en-GB" dirty="0"/>
          </a:p>
        </p:txBody>
      </p:sp>
    </p:spTree>
    <p:extLst>
      <p:ext uri="{BB962C8B-B14F-4D97-AF65-F5344CB8AC3E}">
        <p14:creationId xmlns:p14="http://schemas.microsoft.com/office/powerpoint/2010/main" val="878850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85000" lnSpcReduction="20000"/>
          </a:bodyPr>
          <a:lstStyle/>
          <a:p>
            <a:pPr algn="ctr">
              <a:buNone/>
            </a:pPr>
            <a:r>
              <a:rPr lang="en-GB" b="1" u="sng" dirty="0" smtClean="0"/>
              <a:t>Carbonyl Compounds</a:t>
            </a:r>
          </a:p>
          <a:p>
            <a:pPr>
              <a:buNone/>
            </a:pPr>
            <a:r>
              <a:rPr lang="en-GB" b="1" u="sng" dirty="0" smtClean="0"/>
              <a:t>Objective:</a:t>
            </a:r>
            <a:r>
              <a:rPr lang="en-GB" dirty="0" smtClean="0"/>
              <a:t> To know what carbonyl compounds </a:t>
            </a:r>
            <a:r>
              <a:rPr lang="en-GB" dirty="0" smtClean="0"/>
              <a:t>are and </a:t>
            </a:r>
            <a:r>
              <a:rPr lang="en-GB" dirty="0" smtClean="0"/>
              <a:t>how we test for </a:t>
            </a:r>
            <a:r>
              <a:rPr lang="en-GB" dirty="0" smtClean="0"/>
              <a:t>them</a:t>
            </a:r>
          </a:p>
          <a:p>
            <a:pPr>
              <a:buNone/>
            </a:pPr>
            <a:endParaRPr lang="en-GB" dirty="0"/>
          </a:p>
          <a:p>
            <a:pPr>
              <a:buNone/>
            </a:pPr>
            <a:r>
              <a:rPr lang="en-GB" b="1" u="sng" dirty="0" smtClean="0"/>
              <a:t>Success criteria</a:t>
            </a:r>
          </a:p>
          <a:p>
            <a:r>
              <a:rPr lang="en-GB" dirty="0" smtClean="0"/>
              <a:t>Identify aldehyde and ketone functional groups</a:t>
            </a:r>
          </a:p>
          <a:p>
            <a:r>
              <a:rPr lang="en-GB" dirty="0" smtClean="0"/>
              <a:t>Explain their reactions with Fehling’s and Benedict’s solutions, Tollen’s reagent and acidified dichromate (VI) ions</a:t>
            </a:r>
          </a:p>
          <a:p>
            <a:r>
              <a:rPr lang="en-GB" dirty="0" smtClean="0">
                <a:solidFill>
                  <a:srgbClr val="FF0000"/>
                </a:solidFill>
              </a:rPr>
              <a:t>Explain how we can use 2,4-DNP as a test for the presence of a carbonyl group and to identify a carbonyl compound using the melting temperature of a derivative</a:t>
            </a:r>
          </a:p>
          <a:p>
            <a:r>
              <a:rPr lang="en-GB" dirty="0" smtClean="0"/>
              <a:t>Explain how their physical properties are affected by the intermolecular forces that they form (including solubility in water)</a:t>
            </a:r>
          </a:p>
        </p:txBody>
      </p:sp>
    </p:spTree>
    <p:extLst>
      <p:ext uri="{BB962C8B-B14F-4D97-AF65-F5344CB8AC3E}">
        <p14:creationId xmlns:p14="http://schemas.microsoft.com/office/powerpoint/2010/main" val="322213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85000" lnSpcReduction="20000"/>
          </a:bodyPr>
          <a:lstStyle/>
          <a:p>
            <a:pPr algn="ctr">
              <a:buNone/>
            </a:pPr>
            <a:r>
              <a:rPr lang="en-GB" b="1" u="sng" dirty="0" smtClean="0"/>
              <a:t>Carbonyl Compounds</a:t>
            </a:r>
          </a:p>
          <a:p>
            <a:pPr>
              <a:buNone/>
            </a:pPr>
            <a:r>
              <a:rPr lang="en-GB" b="1" u="sng" dirty="0" smtClean="0"/>
              <a:t>Objective:</a:t>
            </a:r>
            <a:r>
              <a:rPr lang="en-GB" dirty="0" smtClean="0"/>
              <a:t> To know what carbonyl compounds </a:t>
            </a:r>
            <a:r>
              <a:rPr lang="en-GB" dirty="0" smtClean="0"/>
              <a:t>are and </a:t>
            </a:r>
            <a:r>
              <a:rPr lang="en-GB" dirty="0" smtClean="0"/>
              <a:t>how we test for </a:t>
            </a:r>
            <a:r>
              <a:rPr lang="en-GB" dirty="0" smtClean="0"/>
              <a:t>them</a:t>
            </a:r>
          </a:p>
          <a:p>
            <a:pPr>
              <a:buNone/>
            </a:pPr>
            <a:endParaRPr lang="en-GB" dirty="0"/>
          </a:p>
          <a:p>
            <a:pPr>
              <a:buNone/>
            </a:pPr>
            <a:r>
              <a:rPr lang="en-GB" b="1" u="sng" dirty="0" smtClean="0"/>
              <a:t>Success criteria</a:t>
            </a:r>
          </a:p>
          <a:p>
            <a:r>
              <a:rPr lang="en-GB" dirty="0" smtClean="0"/>
              <a:t>Identify aldehyde and ketone functional groups</a:t>
            </a:r>
          </a:p>
          <a:p>
            <a:r>
              <a:rPr lang="en-GB" dirty="0" smtClean="0"/>
              <a:t>Explain their reactions with Fehling’s and Benedict’s solutions, Tollen’s reagent and acidified dichromate (VI) ions</a:t>
            </a:r>
          </a:p>
          <a:p>
            <a:r>
              <a:rPr lang="en-GB" dirty="0" smtClean="0"/>
              <a:t>Explain how we can use 2,4-DNP as a test for the presence of a carbonyl group and to identify a carbonyl compound using the melting temperature of a derivative</a:t>
            </a:r>
          </a:p>
          <a:p>
            <a:r>
              <a:rPr lang="en-GB" dirty="0" smtClean="0"/>
              <a:t>Explain how their physical properties are affected by the intermolecular forces that they form (including solubility in water)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07504" y="53975"/>
            <a:ext cx="8856984" cy="6072188"/>
          </a:xfrm>
        </p:spPr>
        <p:txBody>
          <a:bodyPr/>
          <a:lstStyle/>
          <a:p>
            <a:pPr marL="0" indent="0" algn="ctr">
              <a:buNone/>
            </a:pPr>
            <a:r>
              <a:rPr lang="en-GB" u="sng" dirty="0" smtClean="0"/>
              <a:t>Identifying Aldehydes And Ketones Questions</a:t>
            </a:r>
          </a:p>
          <a:p>
            <a:pPr marL="0" indent="0">
              <a:buNone/>
            </a:pPr>
            <a:r>
              <a:rPr lang="en-GB" sz="2800" dirty="0" smtClean="0"/>
              <a:t>Two isomers of C</a:t>
            </a:r>
            <a:r>
              <a:rPr lang="en-GB" sz="2800" baseline="-25000" dirty="0" smtClean="0"/>
              <a:t>3</a:t>
            </a:r>
            <a:r>
              <a:rPr lang="en-GB" sz="2800" dirty="0" smtClean="0"/>
              <a:t>H</a:t>
            </a:r>
            <a:r>
              <a:rPr lang="en-GB" sz="2800" baseline="-25000" dirty="0" smtClean="0"/>
              <a:t>6</a:t>
            </a:r>
            <a:r>
              <a:rPr lang="en-GB" sz="2800" dirty="0" smtClean="0"/>
              <a:t>O, isomer A and isomer B, both contain a carbonyl group.</a:t>
            </a:r>
          </a:p>
          <a:p>
            <a:pPr marL="0" indent="0">
              <a:buNone/>
            </a:pPr>
            <a:endParaRPr lang="en-GB" sz="2800" dirty="0"/>
          </a:p>
          <a:p>
            <a:pPr marL="514350" indent="-514350">
              <a:buAutoNum type="alphaLcParenR"/>
            </a:pPr>
            <a:r>
              <a:rPr lang="en-GB" sz="2800" dirty="0" smtClean="0"/>
              <a:t>Describe the expected observations when 2,4-dinitrophenylhydrazine is added to them (1 mark)</a:t>
            </a:r>
            <a:br>
              <a:rPr lang="en-GB" sz="2800" dirty="0" smtClean="0"/>
            </a:br>
            <a:r>
              <a:rPr lang="en-GB" sz="2800" dirty="0" smtClean="0"/>
              <a:t/>
            </a:r>
            <a:br>
              <a:rPr lang="en-GB" sz="2800" dirty="0" smtClean="0"/>
            </a:br>
            <a:endParaRPr lang="en-GB" sz="2800" dirty="0"/>
          </a:p>
          <a:p>
            <a:pPr marL="514350" indent="-514350">
              <a:buAutoNum type="alphaLcParenR"/>
            </a:pPr>
            <a:r>
              <a:rPr lang="en-GB" sz="2800" dirty="0" smtClean="0"/>
              <a:t>Describe how you could identify each carbonyl compound using the products in part a. (3 marks)</a:t>
            </a:r>
            <a:endParaRPr lang="en-GB" sz="2800" dirty="0"/>
          </a:p>
        </p:txBody>
      </p:sp>
      <p:sp>
        <p:nvSpPr>
          <p:cNvPr id="3" name="TextBox 2"/>
          <p:cNvSpPr txBox="1"/>
          <p:nvPr/>
        </p:nvSpPr>
        <p:spPr>
          <a:xfrm flipH="1">
            <a:off x="395536" y="3090069"/>
            <a:ext cx="8280920" cy="523220"/>
          </a:xfrm>
          <a:prstGeom prst="rect">
            <a:avLst/>
          </a:prstGeom>
          <a:noFill/>
        </p:spPr>
        <p:txBody>
          <a:bodyPr wrap="square" rtlCol="0">
            <a:spAutoFit/>
          </a:bodyPr>
          <a:lstStyle/>
          <a:p>
            <a:r>
              <a:rPr lang="en-GB" sz="2800" dirty="0" smtClean="0">
                <a:solidFill>
                  <a:srgbClr val="FF0000"/>
                </a:solidFill>
              </a:rPr>
              <a:t>An orange – yellow precipitate forms</a:t>
            </a:r>
            <a:endParaRPr lang="en-GB" sz="2800" dirty="0">
              <a:solidFill>
                <a:srgbClr val="FF0000"/>
              </a:solidFill>
            </a:endParaRPr>
          </a:p>
        </p:txBody>
      </p:sp>
      <p:sp>
        <p:nvSpPr>
          <p:cNvPr id="4" name="TextBox 3"/>
          <p:cNvSpPr txBox="1"/>
          <p:nvPr/>
        </p:nvSpPr>
        <p:spPr>
          <a:xfrm flipH="1">
            <a:off x="251520" y="4797152"/>
            <a:ext cx="8280920" cy="1815882"/>
          </a:xfrm>
          <a:prstGeom prst="rect">
            <a:avLst/>
          </a:prstGeom>
          <a:noFill/>
        </p:spPr>
        <p:txBody>
          <a:bodyPr wrap="square" rtlCol="0">
            <a:spAutoFit/>
          </a:bodyPr>
          <a:lstStyle/>
          <a:p>
            <a:r>
              <a:rPr lang="en-GB" sz="2800" dirty="0" err="1" smtClean="0">
                <a:solidFill>
                  <a:srgbClr val="FF0000"/>
                </a:solidFill>
              </a:rPr>
              <a:t>Recrystalise</a:t>
            </a:r>
            <a:r>
              <a:rPr lang="en-GB" sz="2800" dirty="0" smtClean="0">
                <a:solidFill>
                  <a:srgbClr val="FF0000"/>
                </a:solidFill>
              </a:rPr>
              <a:t> the products to purify them, and then dry them (1 mark). Measure their melting temperatures (1 mark) and compare them with values from a data book (1 mark).</a:t>
            </a:r>
            <a:endParaRPr lang="en-GB" sz="2800" dirty="0">
              <a:solidFill>
                <a:srgbClr val="FF0000"/>
              </a:solidFill>
            </a:endParaRPr>
          </a:p>
        </p:txBody>
      </p:sp>
    </p:spTree>
    <p:extLst>
      <p:ext uri="{BB962C8B-B14F-4D97-AF65-F5344CB8AC3E}">
        <p14:creationId xmlns:p14="http://schemas.microsoft.com/office/powerpoint/2010/main" val="160041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4"/>
            <a:ext cx="8464550" cy="6543377"/>
          </a:xfrm>
        </p:spPr>
        <p:txBody>
          <a:bodyPr>
            <a:normAutofit fontScale="85000" lnSpcReduction="10000"/>
          </a:bodyPr>
          <a:lstStyle/>
          <a:p>
            <a:pPr marL="0" indent="0">
              <a:buNone/>
            </a:pPr>
            <a:r>
              <a:rPr lang="en-GB" dirty="0" smtClean="0"/>
              <a:t>Other than using Brady’s reagent, describe a simple laboratory test to distinguish between the two carbonyl compounds in the previous question.  (3 marks)</a:t>
            </a:r>
          </a:p>
          <a:p>
            <a:pPr marL="0" indent="0">
              <a:buNone/>
            </a:pPr>
            <a:endParaRPr lang="en-GB" dirty="0"/>
          </a:p>
          <a:p>
            <a:pPr marL="0" indent="0">
              <a:buNone/>
            </a:pPr>
            <a:r>
              <a:rPr lang="en-GB" dirty="0" smtClean="0">
                <a:solidFill>
                  <a:srgbClr val="FF0000"/>
                </a:solidFill>
              </a:rPr>
              <a:t>One must be an aldehyde (</a:t>
            </a:r>
            <a:r>
              <a:rPr lang="en-GB" dirty="0" err="1" smtClean="0">
                <a:solidFill>
                  <a:srgbClr val="FF0000"/>
                </a:solidFill>
              </a:rPr>
              <a:t>propanal</a:t>
            </a:r>
            <a:r>
              <a:rPr lang="en-GB" dirty="0" smtClean="0">
                <a:solidFill>
                  <a:srgbClr val="FF0000"/>
                </a:solidFill>
              </a:rPr>
              <a:t>) and the other must be a ketone (</a:t>
            </a:r>
            <a:r>
              <a:rPr lang="en-GB" dirty="0" err="1" smtClean="0">
                <a:solidFill>
                  <a:srgbClr val="FF0000"/>
                </a:solidFill>
              </a:rPr>
              <a:t>propanone</a:t>
            </a:r>
            <a:r>
              <a:rPr lang="en-GB" dirty="0" smtClean="0">
                <a:solidFill>
                  <a:srgbClr val="FF0000"/>
                </a:solidFill>
              </a:rPr>
              <a:t>). (1 mark)</a:t>
            </a:r>
          </a:p>
          <a:p>
            <a:pPr marL="0" indent="0">
              <a:buNone/>
            </a:pPr>
            <a:r>
              <a:rPr lang="en-GB" dirty="0" smtClean="0">
                <a:solidFill>
                  <a:srgbClr val="FF0000"/>
                </a:solidFill>
              </a:rPr>
              <a:t>(1 mark for test and 1 mark for observation)</a:t>
            </a:r>
          </a:p>
          <a:p>
            <a:pPr marL="0" indent="0">
              <a:buNone/>
            </a:pPr>
            <a:r>
              <a:rPr lang="en-GB" dirty="0" smtClean="0">
                <a:solidFill>
                  <a:srgbClr val="FF0000"/>
                </a:solidFill>
              </a:rPr>
              <a:t>Warm with acidified K</a:t>
            </a:r>
            <a:r>
              <a:rPr lang="en-GB" baseline="-25000" dirty="0" smtClean="0">
                <a:solidFill>
                  <a:srgbClr val="FF0000"/>
                </a:solidFill>
              </a:rPr>
              <a:t>2</a:t>
            </a:r>
            <a:r>
              <a:rPr lang="en-GB" dirty="0" smtClean="0">
                <a:solidFill>
                  <a:srgbClr val="FF0000"/>
                </a:solidFill>
              </a:rPr>
              <a:t>Cr</a:t>
            </a:r>
            <a:r>
              <a:rPr lang="en-GB" baseline="-25000" dirty="0" smtClean="0">
                <a:solidFill>
                  <a:srgbClr val="FF0000"/>
                </a:solidFill>
              </a:rPr>
              <a:t>2</a:t>
            </a:r>
            <a:r>
              <a:rPr lang="en-GB" dirty="0" smtClean="0">
                <a:solidFill>
                  <a:srgbClr val="FF0000"/>
                </a:solidFill>
              </a:rPr>
              <a:t>O</a:t>
            </a:r>
            <a:r>
              <a:rPr lang="en-GB" baseline="-25000" dirty="0" smtClean="0">
                <a:solidFill>
                  <a:srgbClr val="FF0000"/>
                </a:solidFill>
              </a:rPr>
              <a:t>7.</a:t>
            </a:r>
            <a:r>
              <a:rPr lang="en-GB" dirty="0" smtClean="0">
                <a:solidFill>
                  <a:srgbClr val="FF0000"/>
                </a:solidFill>
              </a:rPr>
              <a:t> Solution goes green with aldehyde. No change/stays orange with ketone</a:t>
            </a:r>
          </a:p>
          <a:p>
            <a:pPr marL="0" indent="0">
              <a:buNone/>
            </a:pPr>
            <a:r>
              <a:rPr lang="en-GB" dirty="0" smtClean="0">
                <a:solidFill>
                  <a:srgbClr val="FF0000"/>
                </a:solidFill>
              </a:rPr>
              <a:t>Fehling’s solution/Benedict’s solution, red precipitate forms with aldehyde. No visible change/stays blue with ketone</a:t>
            </a:r>
          </a:p>
          <a:p>
            <a:pPr marL="0" indent="0">
              <a:buNone/>
            </a:pPr>
            <a:r>
              <a:rPr lang="en-GB" dirty="0" err="1" smtClean="0">
                <a:solidFill>
                  <a:srgbClr val="FF0000"/>
                </a:solidFill>
              </a:rPr>
              <a:t>Tollens</a:t>
            </a:r>
            <a:r>
              <a:rPr lang="en-GB" dirty="0" smtClean="0">
                <a:solidFill>
                  <a:srgbClr val="FF0000"/>
                </a:solidFill>
              </a:rPr>
              <a:t>’ regent. Silver mirror forms with aldehyde. No visible change/solution stays colourless with ketone.</a:t>
            </a:r>
            <a:endParaRPr lang="en-GB" dirty="0">
              <a:solidFill>
                <a:srgbClr val="FF0000"/>
              </a:solidFill>
            </a:endParaRPr>
          </a:p>
        </p:txBody>
      </p:sp>
    </p:spTree>
    <p:extLst>
      <p:ext uri="{BB962C8B-B14F-4D97-AF65-F5344CB8AC3E}">
        <p14:creationId xmlns:p14="http://schemas.microsoft.com/office/powerpoint/2010/main" val="16064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4"/>
            <a:ext cx="8464550" cy="6804026"/>
          </a:xfrm>
        </p:spPr>
        <p:txBody>
          <a:bodyPr>
            <a:normAutofit/>
          </a:bodyPr>
          <a:lstStyle/>
          <a:p>
            <a:pPr marL="0" indent="0">
              <a:buNone/>
            </a:pPr>
            <a:r>
              <a:rPr lang="en-GB" sz="2800" dirty="0" smtClean="0"/>
              <a:t>The skeletal formulae of three compounds are shown below:</a:t>
            </a:r>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smtClean="0"/>
          </a:p>
          <a:p>
            <a:pPr marL="514350" indent="-514350">
              <a:buAutoNum type="alphaLcParenR"/>
            </a:pPr>
            <a:r>
              <a:rPr lang="en-GB" sz="2800" dirty="0" smtClean="0"/>
              <a:t>Predict which compound has the highest boiling point</a:t>
            </a:r>
          </a:p>
        </p:txBody>
      </p:sp>
      <p:pic>
        <p:nvPicPr>
          <p:cNvPr id="3" name="Picture 2"/>
          <p:cNvPicPr>
            <a:picLocks noChangeAspect="1"/>
          </p:cNvPicPr>
          <p:nvPr/>
        </p:nvPicPr>
        <p:blipFill>
          <a:blip r:embed="rId3"/>
          <a:stretch>
            <a:fillRect/>
          </a:stretch>
        </p:blipFill>
        <p:spPr>
          <a:xfrm>
            <a:off x="4932040" y="1124744"/>
            <a:ext cx="3178685" cy="1679674"/>
          </a:xfrm>
          <a:prstGeom prst="rect">
            <a:avLst/>
          </a:prstGeom>
        </p:spPr>
      </p:pic>
      <p:pic>
        <p:nvPicPr>
          <p:cNvPr id="4" name="Picture 3"/>
          <p:cNvPicPr>
            <a:picLocks noChangeAspect="1"/>
          </p:cNvPicPr>
          <p:nvPr/>
        </p:nvPicPr>
        <p:blipFill>
          <a:blip r:embed="rId4"/>
          <a:stretch>
            <a:fillRect/>
          </a:stretch>
        </p:blipFill>
        <p:spPr>
          <a:xfrm>
            <a:off x="533723" y="1316509"/>
            <a:ext cx="3462213" cy="1656184"/>
          </a:xfrm>
          <a:prstGeom prst="rect">
            <a:avLst/>
          </a:prstGeom>
        </p:spPr>
      </p:pic>
      <p:pic>
        <p:nvPicPr>
          <p:cNvPr id="5" name="Picture 4"/>
          <p:cNvPicPr>
            <a:picLocks noChangeAspect="1"/>
          </p:cNvPicPr>
          <p:nvPr/>
        </p:nvPicPr>
        <p:blipFill>
          <a:blip r:embed="rId5"/>
          <a:stretch>
            <a:fillRect/>
          </a:stretch>
        </p:blipFill>
        <p:spPr>
          <a:xfrm>
            <a:off x="1403648" y="3140968"/>
            <a:ext cx="5184576" cy="1024308"/>
          </a:xfrm>
          <a:prstGeom prst="rect">
            <a:avLst/>
          </a:prstGeom>
        </p:spPr>
      </p:pic>
      <p:sp>
        <p:nvSpPr>
          <p:cNvPr id="6" name="TextBox 5"/>
          <p:cNvSpPr txBox="1"/>
          <p:nvPr/>
        </p:nvSpPr>
        <p:spPr>
          <a:xfrm>
            <a:off x="107504" y="1148234"/>
            <a:ext cx="360040" cy="461665"/>
          </a:xfrm>
          <a:prstGeom prst="rect">
            <a:avLst/>
          </a:prstGeom>
          <a:noFill/>
        </p:spPr>
        <p:txBody>
          <a:bodyPr wrap="square" rtlCol="0">
            <a:spAutoFit/>
          </a:bodyPr>
          <a:lstStyle/>
          <a:p>
            <a:r>
              <a:rPr lang="en-GB" sz="2400" b="1" dirty="0" smtClean="0"/>
              <a:t>a</a:t>
            </a:r>
            <a:endParaRPr lang="en-GB" sz="2400" b="1" dirty="0"/>
          </a:p>
        </p:txBody>
      </p:sp>
      <p:sp>
        <p:nvSpPr>
          <p:cNvPr id="7" name="TextBox 6"/>
          <p:cNvSpPr txBox="1"/>
          <p:nvPr/>
        </p:nvSpPr>
        <p:spPr>
          <a:xfrm>
            <a:off x="4932040" y="786801"/>
            <a:ext cx="360040" cy="461665"/>
          </a:xfrm>
          <a:prstGeom prst="rect">
            <a:avLst/>
          </a:prstGeom>
          <a:noFill/>
        </p:spPr>
        <p:txBody>
          <a:bodyPr wrap="square" rtlCol="0">
            <a:spAutoFit/>
          </a:bodyPr>
          <a:lstStyle/>
          <a:p>
            <a:r>
              <a:rPr lang="en-GB" sz="2400" b="1" dirty="0" smtClean="0"/>
              <a:t>b</a:t>
            </a:r>
            <a:endParaRPr lang="en-GB" sz="2400" b="1" dirty="0"/>
          </a:p>
        </p:txBody>
      </p:sp>
      <p:sp>
        <p:nvSpPr>
          <p:cNvPr id="8" name="TextBox 7"/>
          <p:cNvSpPr txBox="1"/>
          <p:nvPr/>
        </p:nvSpPr>
        <p:spPr>
          <a:xfrm>
            <a:off x="887872" y="2972693"/>
            <a:ext cx="360040" cy="461665"/>
          </a:xfrm>
          <a:prstGeom prst="rect">
            <a:avLst/>
          </a:prstGeom>
          <a:noFill/>
        </p:spPr>
        <p:txBody>
          <a:bodyPr wrap="square" rtlCol="0">
            <a:spAutoFit/>
          </a:bodyPr>
          <a:lstStyle/>
          <a:p>
            <a:r>
              <a:rPr lang="en-GB" sz="2400" b="1" dirty="0" smtClean="0"/>
              <a:t>c</a:t>
            </a:r>
            <a:endParaRPr lang="en-GB" sz="2400" b="1" dirty="0"/>
          </a:p>
        </p:txBody>
      </p:sp>
      <p:sp>
        <p:nvSpPr>
          <p:cNvPr id="9" name="TextBox 8"/>
          <p:cNvSpPr txBox="1"/>
          <p:nvPr/>
        </p:nvSpPr>
        <p:spPr>
          <a:xfrm>
            <a:off x="467544" y="5661248"/>
            <a:ext cx="4464496" cy="584775"/>
          </a:xfrm>
          <a:prstGeom prst="rect">
            <a:avLst/>
          </a:prstGeom>
          <a:noFill/>
        </p:spPr>
        <p:txBody>
          <a:bodyPr wrap="square" rtlCol="0">
            <a:spAutoFit/>
          </a:bodyPr>
          <a:lstStyle/>
          <a:p>
            <a:r>
              <a:rPr lang="en-GB" sz="3200" b="1" dirty="0" smtClean="0">
                <a:solidFill>
                  <a:srgbClr val="FF0000"/>
                </a:solidFill>
              </a:rPr>
              <a:t>C</a:t>
            </a:r>
            <a:endParaRPr lang="en-GB" sz="3200" b="1" dirty="0">
              <a:solidFill>
                <a:srgbClr val="FF0000"/>
              </a:solidFill>
            </a:endParaRPr>
          </a:p>
        </p:txBody>
      </p:sp>
    </p:spTree>
    <p:extLst>
      <p:ext uri="{BB962C8B-B14F-4D97-AF65-F5344CB8AC3E}">
        <p14:creationId xmlns:p14="http://schemas.microsoft.com/office/powerpoint/2010/main" val="461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4"/>
            <a:ext cx="8464550" cy="6804026"/>
          </a:xfrm>
        </p:spPr>
        <p:txBody>
          <a:bodyPr>
            <a:normAutofit/>
          </a:bodyPr>
          <a:lstStyle/>
          <a:p>
            <a:pPr marL="0" indent="0">
              <a:buNone/>
            </a:pPr>
            <a:r>
              <a:rPr lang="en-GB" sz="2800" dirty="0" smtClean="0"/>
              <a:t>The skeletal formulae of three compounds are shown below:</a:t>
            </a:r>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smtClean="0"/>
          </a:p>
          <a:p>
            <a:pPr marL="0" indent="0">
              <a:buNone/>
            </a:pPr>
            <a:r>
              <a:rPr lang="en-GB" sz="2800" dirty="0" smtClean="0"/>
              <a:t>b) Which </a:t>
            </a:r>
            <a:r>
              <a:rPr lang="en-GB" sz="2800" dirty="0"/>
              <a:t>compound(s) do not form silver precipitates when reacted with </a:t>
            </a:r>
            <a:r>
              <a:rPr lang="en-GB" sz="2800" dirty="0" err="1"/>
              <a:t>Tollens’reagent</a:t>
            </a:r>
            <a:r>
              <a:rPr lang="en-GB" sz="2800" dirty="0"/>
              <a:t>?</a:t>
            </a:r>
          </a:p>
        </p:txBody>
      </p:sp>
      <p:pic>
        <p:nvPicPr>
          <p:cNvPr id="3" name="Picture 2"/>
          <p:cNvPicPr>
            <a:picLocks noChangeAspect="1"/>
          </p:cNvPicPr>
          <p:nvPr/>
        </p:nvPicPr>
        <p:blipFill>
          <a:blip r:embed="rId3"/>
          <a:stretch>
            <a:fillRect/>
          </a:stretch>
        </p:blipFill>
        <p:spPr>
          <a:xfrm>
            <a:off x="4932040" y="1124744"/>
            <a:ext cx="3178685" cy="1679674"/>
          </a:xfrm>
          <a:prstGeom prst="rect">
            <a:avLst/>
          </a:prstGeom>
        </p:spPr>
      </p:pic>
      <p:pic>
        <p:nvPicPr>
          <p:cNvPr id="4" name="Picture 3"/>
          <p:cNvPicPr>
            <a:picLocks noChangeAspect="1"/>
          </p:cNvPicPr>
          <p:nvPr/>
        </p:nvPicPr>
        <p:blipFill>
          <a:blip r:embed="rId4"/>
          <a:stretch>
            <a:fillRect/>
          </a:stretch>
        </p:blipFill>
        <p:spPr>
          <a:xfrm>
            <a:off x="533723" y="1316509"/>
            <a:ext cx="3462213" cy="1656184"/>
          </a:xfrm>
          <a:prstGeom prst="rect">
            <a:avLst/>
          </a:prstGeom>
        </p:spPr>
      </p:pic>
      <p:pic>
        <p:nvPicPr>
          <p:cNvPr id="5" name="Picture 4"/>
          <p:cNvPicPr>
            <a:picLocks noChangeAspect="1"/>
          </p:cNvPicPr>
          <p:nvPr/>
        </p:nvPicPr>
        <p:blipFill>
          <a:blip r:embed="rId5"/>
          <a:stretch>
            <a:fillRect/>
          </a:stretch>
        </p:blipFill>
        <p:spPr>
          <a:xfrm>
            <a:off x="1403648" y="3140968"/>
            <a:ext cx="5184576" cy="1024308"/>
          </a:xfrm>
          <a:prstGeom prst="rect">
            <a:avLst/>
          </a:prstGeom>
        </p:spPr>
      </p:pic>
      <p:sp>
        <p:nvSpPr>
          <p:cNvPr id="6" name="TextBox 5"/>
          <p:cNvSpPr txBox="1"/>
          <p:nvPr/>
        </p:nvSpPr>
        <p:spPr>
          <a:xfrm>
            <a:off x="107504" y="1148234"/>
            <a:ext cx="360040" cy="461665"/>
          </a:xfrm>
          <a:prstGeom prst="rect">
            <a:avLst/>
          </a:prstGeom>
          <a:noFill/>
        </p:spPr>
        <p:txBody>
          <a:bodyPr wrap="square" rtlCol="0">
            <a:spAutoFit/>
          </a:bodyPr>
          <a:lstStyle/>
          <a:p>
            <a:r>
              <a:rPr lang="en-GB" sz="2400" b="1" dirty="0" smtClean="0"/>
              <a:t>a</a:t>
            </a:r>
            <a:endParaRPr lang="en-GB" sz="2400" b="1" dirty="0"/>
          </a:p>
        </p:txBody>
      </p:sp>
      <p:sp>
        <p:nvSpPr>
          <p:cNvPr id="7" name="TextBox 6"/>
          <p:cNvSpPr txBox="1"/>
          <p:nvPr/>
        </p:nvSpPr>
        <p:spPr>
          <a:xfrm>
            <a:off x="4932040" y="786801"/>
            <a:ext cx="360040" cy="461665"/>
          </a:xfrm>
          <a:prstGeom prst="rect">
            <a:avLst/>
          </a:prstGeom>
          <a:noFill/>
        </p:spPr>
        <p:txBody>
          <a:bodyPr wrap="square" rtlCol="0">
            <a:spAutoFit/>
          </a:bodyPr>
          <a:lstStyle/>
          <a:p>
            <a:r>
              <a:rPr lang="en-GB" sz="2400" b="1" dirty="0" smtClean="0"/>
              <a:t>b</a:t>
            </a:r>
            <a:endParaRPr lang="en-GB" sz="2400" b="1" dirty="0"/>
          </a:p>
        </p:txBody>
      </p:sp>
      <p:sp>
        <p:nvSpPr>
          <p:cNvPr id="8" name="TextBox 7"/>
          <p:cNvSpPr txBox="1"/>
          <p:nvPr/>
        </p:nvSpPr>
        <p:spPr>
          <a:xfrm>
            <a:off x="887872" y="2972693"/>
            <a:ext cx="360040" cy="461665"/>
          </a:xfrm>
          <a:prstGeom prst="rect">
            <a:avLst/>
          </a:prstGeom>
          <a:noFill/>
        </p:spPr>
        <p:txBody>
          <a:bodyPr wrap="square" rtlCol="0">
            <a:spAutoFit/>
          </a:bodyPr>
          <a:lstStyle/>
          <a:p>
            <a:r>
              <a:rPr lang="en-GB" sz="2400" b="1" dirty="0" smtClean="0"/>
              <a:t>c</a:t>
            </a:r>
            <a:endParaRPr lang="en-GB" sz="2400" b="1" dirty="0"/>
          </a:p>
        </p:txBody>
      </p:sp>
      <p:sp>
        <p:nvSpPr>
          <p:cNvPr id="9" name="TextBox 8"/>
          <p:cNvSpPr txBox="1"/>
          <p:nvPr/>
        </p:nvSpPr>
        <p:spPr>
          <a:xfrm>
            <a:off x="467544" y="5661248"/>
            <a:ext cx="4464496" cy="584775"/>
          </a:xfrm>
          <a:prstGeom prst="rect">
            <a:avLst/>
          </a:prstGeom>
          <a:noFill/>
        </p:spPr>
        <p:txBody>
          <a:bodyPr wrap="square" rtlCol="0">
            <a:spAutoFit/>
          </a:bodyPr>
          <a:lstStyle/>
          <a:p>
            <a:r>
              <a:rPr lang="en-GB" sz="3200" b="1" dirty="0" smtClean="0">
                <a:solidFill>
                  <a:srgbClr val="FF0000"/>
                </a:solidFill>
              </a:rPr>
              <a:t>B, C</a:t>
            </a:r>
            <a:endParaRPr lang="en-GB" sz="3200" b="1" dirty="0">
              <a:solidFill>
                <a:srgbClr val="FF0000"/>
              </a:solidFill>
            </a:endParaRPr>
          </a:p>
        </p:txBody>
      </p:sp>
    </p:spTree>
    <p:extLst>
      <p:ext uri="{BB962C8B-B14F-4D97-AF65-F5344CB8AC3E}">
        <p14:creationId xmlns:p14="http://schemas.microsoft.com/office/powerpoint/2010/main" val="34018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4"/>
            <a:ext cx="8464550" cy="6804026"/>
          </a:xfrm>
        </p:spPr>
        <p:txBody>
          <a:bodyPr>
            <a:normAutofit/>
          </a:bodyPr>
          <a:lstStyle/>
          <a:p>
            <a:pPr marL="0" indent="0">
              <a:buNone/>
            </a:pPr>
            <a:r>
              <a:rPr lang="en-GB" sz="2800" dirty="0" smtClean="0"/>
              <a:t>The skeletal formulae of three compounds are shown below:</a:t>
            </a:r>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smtClean="0"/>
          </a:p>
          <a:p>
            <a:pPr marL="0" indent="0">
              <a:buNone/>
            </a:pPr>
            <a:endParaRPr lang="en-GB" sz="2800" dirty="0" smtClean="0"/>
          </a:p>
          <a:p>
            <a:pPr marL="0" indent="0">
              <a:buNone/>
            </a:pPr>
            <a:r>
              <a:rPr lang="en-GB" sz="2800" dirty="0" smtClean="0"/>
              <a:t>c) Compound </a:t>
            </a:r>
            <a:r>
              <a:rPr lang="en-GB" sz="2800" dirty="0"/>
              <a:t>B is heated with potassium dichromate (VI) and dilute sulphuric acid. No colour changes occur. Explain why.</a:t>
            </a:r>
            <a:endParaRPr lang="en-GB" sz="2800" dirty="0"/>
          </a:p>
        </p:txBody>
      </p:sp>
      <p:pic>
        <p:nvPicPr>
          <p:cNvPr id="3" name="Picture 2"/>
          <p:cNvPicPr>
            <a:picLocks noChangeAspect="1"/>
          </p:cNvPicPr>
          <p:nvPr/>
        </p:nvPicPr>
        <p:blipFill>
          <a:blip r:embed="rId3"/>
          <a:stretch>
            <a:fillRect/>
          </a:stretch>
        </p:blipFill>
        <p:spPr>
          <a:xfrm>
            <a:off x="5028094" y="836712"/>
            <a:ext cx="3178685" cy="1679674"/>
          </a:xfrm>
          <a:prstGeom prst="rect">
            <a:avLst/>
          </a:prstGeom>
        </p:spPr>
      </p:pic>
      <p:pic>
        <p:nvPicPr>
          <p:cNvPr id="4" name="Picture 3"/>
          <p:cNvPicPr>
            <a:picLocks noChangeAspect="1"/>
          </p:cNvPicPr>
          <p:nvPr/>
        </p:nvPicPr>
        <p:blipFill>
          <a:blip r:embed="rId4"/>
          <a:stretch>
            <a:fillRect/>
          </a:stretch>
        </p:blipFill>
        <p:spPr>
          <a:xfrm>
            <a:off x="629777" y="1028477"/>
            <a:ext cx="3462213" cy="1656184"/>
          </a:xfrm>
          <a:prstGeom prst="rect">
            <a:avLst/>
          </a:prstGeom>
        </p:spPr>
      </p:pic>
      <p:pic>
        <p:nvPicPr>
          <p:cNvPr id="5" name="Picture 4"/>
          <p:cNvPicPr>
            <a:picLocks noChangeAspect="1"/>
          </p:cNvPicPr>
          <p:nvPr/>
        </p:nvPicPr>
        <p:blipFill>
          <a:blip r:embed="rId5"/>
          <a:stretch>
            <a:fillRect/>
          </a:stretch>
        </p:blipFill>
        <p:spPr>
          <a:xfrm>
            <a:off x="1499702" y="2852936"/>
            <a:ext cx="5184576" cy="1024308"/>
          </a:xfrm>
          <a:prstGeom prst="rect">
            <a:avLst/>
          </a:prstGeom>
        </p:spPr>
      </p:pic>
      <p:sp>
        <p:nvSpPr>
          <p:cNvPr id="6" name="TextBox 5"/>
          <p:cNvSpPr txBox="1"/>
          <p:nvPr/>
        </p:nvSpPr>
        <p:spPr>
          <a:xfrm>
            <a:off x="203558" y="860202"/>
            <a:ext cx="360040" cy="461665"/>
          </a:xfrm>
          <a:prstGeom prst="rect">
            <a:avLst/>
          </a:prstGeom>
          <a:noFill/>
        </p:spPr>
        <p:txBody>
          <a:bodyPr wrap="square" rtlCol="0">
            <a:spAutoFit/>
          </a:bodyPr>
          <a:lstStyle/>
          <a:p>
            <a:r>
              <a:rPr lang="en-GB" sz="2400" b="1" dirty="0" smtClean="0"/>
              <a:t>a</a:t>
            </a:r>
            <a:endParaRPr lang="en-GB" sz="2400" b="1" dirty="0"/>
          </a:p>
        </p:txBody>
      </p:sp>
      <p:sp>
        <p:nvSpPr>
          <p:cNvPr id="7" name="TextBox 6"/>
          <p:cNvSpPr txBox="1"/>
          <p:nvPr/>
        </p:nvSpPr>
        <p:spPr>
          <a:xfrm>
            <a:off x="5028094" y="642785"/>
            <a:ext cx="360040" cy="461665"/>
          </a:xfrm>
          <a:prstGeom prst="rect">
            <a:avLst/>
          </a:prstGeom>
          <a:noFill/>
        </p:spPr>
        <p:txBody>
          <a:bodyPr wrap="square" rtlCol="0">
            <a:spAutoFit/>
          </a:bodyPr>
          <a:lstStyle/>
          <a:p>
            <a:r>
              <a:rPr lang="en-GB" sz="2400" b="1" dirty="0" smtClean="0"/>
              <a:t>b</a:t>
            </a:r>
            <a:endParaRPr lang="en-GB" sz="2400" b="1" dirty="0"/>
          </a:p>
        </p:txBody>
      </p:sp>
      <p:sp>
        <p:nvSpPr>
          <p:cNvPr id="8" name="TextBox 7"/>
          <p:cNvSpPr txBox="1"/>
          <p:nvPr/>
        </p:nvSpPr>
        <p:spPr>
          <a:xfrm>
            <a:off x="983926" y="2684661"/>
            <a:ext cx="360040" cy="461665"/>
          </a:xfrm>
          <a:prstGeom prst="rect">
            <a:avLst/>
          </a:prstGeom>
          <a:noFill/>
        </p:spPr>
        <p:txBody>
          <a:bodyPr wrap="square" rtlCol="0">
            <a:spAutoFit/>
          </a:bodyPr>
          <a:lstStyle/>
          <a:p>
            <a:r>
              <a:rPr lang="en-GB" sz="2400" b="1" dirty="0" smtClean="0"/>
              <a:t>c</a:t>
            </a:r>
            <a:endParaRPr lang="en-GB" sz="2400" b="1" dirty="0"/>
          </a:p>
        </p:txBody>
      </p:sp>
      <p:sp>
        <p:nvSpPr>
          <p:cNvPr id="9" name="TextBox 8"/>
          <p:cNvSpPr txBox="1"/>
          <p:nvPr/>
        </p:nvSpPr>
        <p:spPr>
          <a:xfrm>
            <a:off x="190543" y="5288340"/>
            <a:ext cx="8568952" cy="1384995"/>
          </a:xfrm>
          <a:prstGeom prst="rect">
            <a:avLst/>
          </a:prstGeom>
          <a:noFill/>
        </p:spPr>
        <p:txBody>
          <a:bodyPr wrap="square" rtlCol="0">
            <a:spAutoFit/>
          </a:bodyPr>
          <a:lstStyle/>
          <a:p>
            <a:r>
              <a:rPr lang="en-GB" sz="2800" dirty="0" smtClean="0">
                <a:solidFill>
                  <a:srgbClr val="FF0000"/>
                </a:solidFill>
              </a:rPr>
              <a:t>Compound b is ketone and is therefore not oxidised by acidified dichromate (VI) ions and no colour change occurs</a:t>
            </a:r>
            <a:endParaRPr lang="en-GB" sz="2800" dirty="0">
              <a:solidFill>
                <a:srgbClr val="FF0000"/>
              </a:solidFill>
            </a:endParaRPr>
          </a:p>
        </p:txBody>
      </p:sp>
    </p:spTree>
    <p:extLst>
      <p:ext uri="{BB962C8B-B14F-4D97-AF65-F5344CB8AC3E}">
        <p14:creationId xmlns:p14="http://schemas.microsoft.com/office/powerpoint/2010/main" val="18749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85000" lnSpcReduction="20000"/>
          </a:bodyPr>
          <a:lstStyle/>
          <a:p>
            <a:pPr algn="ctr">
              <a:buNone/>
            </a:pPr>
            <a:r>
              <a:rPr lang="en-GB" b="1" u="sng" dirty="0" smtClean="0"/>
              <a:t>Carbonyl Compounds</a:t>
            </a:r>
          </a:p>
          <a:p>
            <a:pPr>
              <a:buNone/>
            </a:pPr>
            <a:r>
              <a:rPr lang="en-GB" b="1" u="sng" dirty="0" smtClean="0"/>
              <a:t>Objective:</a:t>
            </a:r>
            <a:r>
              <a:rPr lang="en-GB" dirty="0" smtClean="0"/>
              <a:t> To know what carbonyl compounds </a:t>
            </a:r>
            <a:r>
              <a:rPr lang="en-GB" dirty="0" smtClean="0"/>
              <a:t>are and </a:t>
            </a:r>
            <a:r>
              <a:rPr lang="en-GB" dirty="0" smtClean="0"/>
              <a:t>how we test for </a:t>
            </a:r>
            <a:r>
              <a:rPr lang="en-GB" dirty="0" smtClean="0"/>
              <a:t>them</a:t>
            </a:r>
          </a:p>
          <a:p>
            <a:pPr>
              <a:buNone/>
            </a:pPr>
            <a:endParaRPr lang="en-GB" dirty="0"/>
          </a:p>
          <a:p>
            <a:pPr>
              <a:buNone/>
            </a:pPr>
            <a:r>
              <a:rPr lang="en-GB" b="1" u="sng" dirty="0" smtClean="0"/>
              <a:t>Success criteria</a:t>
            </a:r>
          </a:p>
          <a:p>
            <a:r>
              <a:rPr lang="en-GB" dirty="0" smtClean="0"/>
              <a:t>Identify aldehyde and ketone functional groups</a:t>
            </a:r>
          </a:p>
          <a:p>
            <a:r>
              <a:rPr lang="en-GB" dirty="0" smtClean="0"/>
              <a:t>Explain their reactions with Fehling’s and Benedict’s solutions, Tollen’s reagent and acidified dichromate (VI) ions</a:t>
            </a:r>
          </a:p>
          <a:p>
            <a:r>
              <a:rPr lang="en-GB" dirty="0" smtClean="0"/>
              <a:t>Explain how we can use 2,4-DNP as a test for the presence of a carbonyl group and to identify a carbonyl compound using the melting temperature of a derivative</a:t>
            </a:r>
          </a:p>
          <a:p>
            <a:r>
              <a:rPr lang="en-GB" dirty="0" smtClean="0"/>
              <a:t>Explain how their physical properties are affected by the intermolecular forces that they form (including solubility in water)</a:t>
            </a:r>
          </a:p>
        </p:txBody>
      </p:sp>
    </p:spTree>
    <p:extLst>
      <p:ext uri="{BB962C8B-B14F-4D97-AF65-F5344CB8AC3E}">
        <p14:creationId xmlns:p14="http://schemas.microsoft.com/office/powerpoint/2010/main" val="205854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7393" name="Picture 17" descr="carbonyl_group"/>
          <p:cNvPicPr>
            <a:picLocks noChangeAspect="1" noChangeArrowheads="1"/>
          </p:cNvPicPr>
          <p:nvPr/>
        </p:nvPicPr>
        <p:blipFill>
          <a:blip r:embed="rId3" cstate="print"/>
          <a:srcRect/>
          <a:stretch>
            <a:fillRect/>
          </a:stretch>
        </p:blipFill>
        <p:spPr bwMode="auto">
          <a:xfrm>
            <a:off x="6584950" y="782638"/>
            <a:ext cx="1716088" cy="1698625"/>
          </a:xfrm>
          <a:prstGeom prst="rect">
            <a:avLst/>
          </a:prstGeom>
          <a:noFill/>
        </p:spPr>
      </p:pic>
      <p:pic>
        <p:nvPicPr>
          <p:cNvPr id="997389" name="Picture 13" descr="aldeyhde"/>
          <p:cNvPicPr>
            <a:picLocks noChangeAspect="1" noChangeArrowheads="1"/>
          </p:cNvPicPr>
          <p:nvPr/>
        </p:nvPicPr>
        <p:blipFill>
          <a:blip r:embed="rId4" cstate="print"/>
          <a:srcRect/>
          <a:stretch>
            <a:fillRect/>
          </a:stretch>
        </p:blipFill>
        <p:spPr bwMode="auto">
          <a:xfrm>
            <a:off x="6589713" y="2651125"/>
            <a:ext cx="1706562" cy="1620838"/>
          </a:xfrm>
          <a:prstGeom prst="rect">
            <a:avLst/>
          </a:prstGeom>
          <a:noFill/>
        </p:spPr>
      </p:pic>
      <p:sp>
        <p:nvSpPr>
          <p:cNvPr id="997379" name="Text Box 3"/>
          <p:cNvSpPr txBox="1">
            <a:spLocks noChangeArrowheads="1"/>
          </p:cNvSpPr>
          <p:nvPr/>
        </p:nvSpPr>
        <p:spPr bwMode="auto">
          <a:xfrm>
            <a:off x="251520" y="2867025"/>
            <a:ext cx="6264695" cy="1815882"/>
          </a:xfrm>
          <a:prstGeom prst="rect">
            <a:avLst/>
          </a:prstGeom>
          <a:noFill/>
          <a:ln w="9525" algn="ctr">
            <a:noFill/>
            <a:miter lim="800000"/>
            <a:headEnd/>
            <a:tailEnd/>
          </a:ln>
          <a:effectLst/>
        </p:spPr>
        <p:txBody>
          <a:bodyPr wrap="square">
            <a:spAutoFit/>
          </a:bodyPr>
          <a:lstStyle/>
          <a:p>
            <a:pPr marL="355600" indent="-355600">
              <a:buClr>
                <a:srgbClr val="FF6600"/>
              </a:buClr>
              <a:buSzPct val="80000"/>
              <a:buFont typeface="Wingdings" pitchFamily="2" charset="2"/>
              <a:buChar char="l"/>
            </a:pPr>
            <a:r>
              <a:rPr lang="en-GB" sz="2800" dirty="0"/>
              <a:t>In </a:t>
            </a:r>
            <a:r>
              <a:rPr lang="en-GB" sz="2800" b="1" dirty="0" err="1">
                <a:solidFill>
                  <a:srgbClr val="FF6600"/>
                </a:solidFill>
              </a:rPr>
              <a:t>aldehydes</a:t>
            </a:r>
            <a:r>
              <a:rPr lang="en-GB" sz="2800" dirty="0"/>
              <a:t> the carbonyl group is at the end of the carbon chain and so has at least one hydrogen attached to it.</a:t>
            </a:r>
          </a:p>
        </p:txBody>
      </p:sp>
      <p:sp>
        <p:nvSpPr>
          <p:cNvPr id="997382" name="Text Box 6"/>
          <p:cNvSpPr txBox="1">
            <a:spLocks noChangeArrowheads="1"/>
          </p:cNvSpPr>
          <p:nvPr/>
        </p:nvSpPr>
        <p:spPr bwMode="auto">
          <a:xfrm>
            <a:off x="251520" y="784225"/>
            <a:ext cx="6480720" cy="1815882"/>
          </a:xfrm>
          <a:prstGeom prst="rect">
            <a:avLst/>
          </a:prstGeom>
          <a:noFill/>
          <a:ln w="9525" algn="ctr">
            <a:noFill/>
            <a:miter lim="800000"/>
            <a:headEnd/>
            <a:tailEnd/>
          </a:ln>
          <a:effectLst/>
        </p:spPr>
        <p:txBody>
          <a:bodyPr wrap="square">
            <a:spAutoFit/>
          </a:bodyPr>
          <a:lstStyle/>
          <a:p>
            <a:r>
              <a:rPr lang="en-GB" sz="2800" dirty="0"/>
              <a:t>The </a:t>
            </a:r>
            <a:r>
              <a:rPr lang="en-GB" sz="2800" b="1" dirty="0">
                <a:solidFill>
                  <a:srgbClr val="FF6600"/>
                </a:solidFill>
              </a:rPr>
              <a:t>carbonyl group</a:t>
            </a:r>
            <a:r>
              <a:rPr lang="en-GB" sz="2800" dirty="0"/>
              <a:t> (&gt;C=O) is the functional group found in compounds such as </a:t>
            </a:r>
            <a:r>
              <a:rPr lang="en-GB" sz="2800" b="1" dirty="0" err="1">
                <a:solidFill>
                  <a:srgbClr val="FF6600"/>
                </a:solidFill>
              </a:rPr>
              <a:t>aldehydes</a:t>
            </a:r>
            <a:r>
              <a:rPr lang="en-GB" sz="2800" dirty="0"/>
              <a:t>, </a:t>
            </a:r>
            <a:r>
              <a:rPr lang="en-GB" sz="2800" b="1" dirty="0" err="1">
                <a:solidFill>
                  <a:srgbClr val="FF6600"/>
                </a:solidFill>
              </a:rPr>
              <a:t>ketones</a:t>
            </a:r>
            <a:r>
              <a:rPr lang="en-GB" sz="2800" dirty="0"/>
              <a:t>, and </a:t>
            </a:r>
            <a:r>
              <a:rPr lang="en-GB" sz="2800" b="1" dirty="0">
                <a:solidFill>
                  <a:srgbClr val="FF6600"/>
                </a:solidFill>
              </a:rPr>
              <a:t>carboxylic acids</a:t>
            </a:r>
            <a:r>
              <a:rPr lang="en-GB" sz="2800" dirty="0"/>
              <a:t>.</a:t>
            </a:r>
          </a:p>
        </p:txBody>
      </p:sp>
      <p:pic>
        <p:nvPicPr>
          <p:cNvPr id="997391" name="Picture 15" descr="ketone"/>
          <p:cNvPicPr>
            <a:picLocks noChangeAspect="1" noChangeArrowheads="1"/>
          </p:cNvPicPr>
          <p:nvPr/>
        </p:nvPicPr>
        <p:blipFill>
          <a:blip r:embed="rId5" cstate="print"/>
          <a:srcRect/>
          <a:stretch>
            <a:fillRect/>
          </a:stretch>
        </p:blipFill>
        <p:spPr bwMode="auto">
          <a:xfrm>
            <a:off x="6584950" y="4586288"/>
            <a:ext cx="1716088" cy="1584325"/>
          </a:xfrm>
          <a:prstGeom prst="rect">
            <a:avLst/>
          </a:prstGeom>
          <a:noFill/>
        </p:spPr>
      </p:pic>
      <p:sp>
        <p:nvSpPr>
          <p:cNvPr id="997386" name="Text Box 10"/>
          <p:cNvSpPr txBox="1">
            <a:spLocks noChangeArrowheads="1"/>
          </p:cNvSpPr>
          <p:nvPr/>
        </p:nvSpPr>
        <p:spPr bwMode="auto">
          <a:xfrm>
            <a:off x="251520" y="5157192"/>
            <a:ext cx="6426593" cy="1384995"/>
          </a:xfrm>
          <a:prstGeom prst="rect">
            <a:avLst/>
          </a:prstGeom>
          <a:noFill/>
          <a:ln w="9525" algn="ctr">
            <a:noFill/>
            <a:miter lim="800000"/>
            <a:headEnd/>
            <a:tailEnd/>
          </a:ln>
          <a:effectLst/>
        </p:spPr>
        <p:txBody>
          <a:bodyPr wrap="square">
            <a:spAutoFit/>
          </a:bodyPr>
          <a:lstStyle/>
          <a:p>
            <a:pPr marL="355600" indent="-355600">
              <a:buClr>
                <a:srgbClr val="FF6600"/>
              </a:buClr>
              <a:buSzPct val="80000"/>
              <a:buFont typeface="Wingdings" pitchFamily="2" charset="2"/>
              <a:buChar char="l"/>
            </a:pPr>
            <a:r>
              <a:rPr lang="en-GB" sz="2800" dirty="0"/>
              <a:t>In </a:t>
            </a:r>
            <a:r>
              <a:rPr lang="en-GB" sz="2800" b="1" dirty="0" err="1">
                <a:solidFill>
                  <a:srgbClr val="FF6600"/>
                </a:solidFill>
              </a:rPr>
              <a:t>ketones</a:t>
            </a:r>
            <a:r>
              <a:rPr lang="en-GB" sz="2800" dirty="0"/>
              <a:t> the carbonyl group is in the middle of a carbon chain and so has two </a:t>
            </a:r>
            <a:r>
              <a:rPr lang="en-GB" sz="2800" b="1" dirty="0">
                <a:solidFill>
                  <a:srgbClr val="FF6600"/>
                </a:solidFill>
              </a:rPr>
              <a:t>alkyl groups</a:t>
            </a:r>
            <a:r>
              <a:rPr lang="en-GB" sz="2800" dirty="0"/>
              <a:t> attached to it.</a:t>
            </a:r>
          </a:p>
        </p:txBody>
      </p:sp>
      <p:sp>
        <p:nvSpPr>
          <p:cNvPr id="997398" name="Rectangle 22"/>
          <p:cNvSpPr>
            <a:spLocks noGrp="1" noChangeArrowheads="1"/>
          </p:cNvSpPr>
          <p:nvPr>
            <p:ph type="title"/>
          </p:nvPr>
        </p:nvSpPr>
        <p:spPr/>
        <p:txBody>
          <a:bodyPr>
            <a:normAutofit fontScale="90000"/>
          </a:bodyPr>
          <a:lstStyle/>
          <a:p>
            <a:r>
              <a:rPr lang="en-GB" u="sng" dirty="0"/>
              <a:t>The carbonyl group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idx="4294967295"/>
          </p:nvPr>
        </p:nvSpPr>
        <p:spPr>
          <a:xfrm>
            <a:off x="251520" y="0"/>
            <a:ext cx="8445624" cy="692696"/>
          </a:xfrm>
        </p:spPr>
        <p:txBody>
          <a:bodyPr>
            <a:normAutofit fontScale="90000"/>
          </a:bodyPr>
          <a:lstStyle/>
          <a:p>
            <a:r>
              <a:rPr lang="en-GB" u="sng" dirty="0"/>
              <a:t>Representing </a:t>
            </a:r>
            <a:r>
              <a:rPr lang="en-GB" u="sng" dirty="0" err="1"/>
              <a:t>aldehydes</a:t>
            </a:r>
            <a:r>
              <a:rPr lang="en-GB" u="sng" dirty="0"/>
              <a:t> and </a:t>
            </a:r>
            <a:r>
              <a:rPr lang="en-GB" u="sng" dirty="0" err="1"/>
              <a:t>ketones</a:t>
            </a:r>
            <a:endParaRPr lang="en-GB" u="sng" dirty="0"/>
          </a:p>
        </p:txBody>
      </p:sp>
      <p:sp>
        <p:nvSpPr>
          <p:cNvPr id="999427" name="Text Box 3"/>
          <p:cNvSpPr txBox="1">
            <a:spLocks noChangeArrowheads="1"/>
          </p:cNvSpPr>
          <p:nvPr/>
        </p:nvSpPr>
        <p:spPr bwMode="auto">
          <a:xfrm>
            <a:off x="358775" y="784225"/>
            <a:ext cx="8467725" cy="1200329"/>
          </a:xfrm>
          <a:prstGeom prst="rect">
            <a:avLst/>
          </a:prstGeom>
          <a:noFill/>
          <a:ln w="9525" algn="ctr">
            <a:noFill/>
            <a:miter lim="800000"/>
            <a:headEnd/>
            <a:tailEnd/>
          </a:ln>
          <a:effectLst/>
        </p:spPr>
        <p:txBody>
          <a:bodyPr>
            <a:spAutoFit/>
          </a:bodyPr>
          <a:lstStyle/>
          <a:p>
            <a:r>
              <a:rPr lang="en-GB" sz="2400"/>
              <a:t>Aldehydes and ketones cannot be distinguished by their molecular formula because they have the same functional group.</a:t>
            </a:r>
          </a:p>
        </p:txBody>
      </p:sp>
      <p:sp>
        <p:nvSpPr>
          <p:cNvPr id="999432" name="Text Box 8"/>
          <p:cNvSpPr txBox="1">
            <a:spLocks noChangeArrowheads="1"/>
          </p:cNvSpPr>
          <p:nvPr/>
        </p:nvSpPr>
        <p:spPr bwMode="auto">
          <a:xfrm>
            <a:off x="358775" y="5678488"/>
            <a:ext cx="5659242" cy="461665"/>
          </a:xfrm>
          <a:prstGeom prst="rect">
            <a:avLst/>
          </a:prstGeom>
          <a:noFill/>
          <a:ln w="9525" algn="ctr">
            <a:noFill/>
            <a:miter lim="800000"/>
            <a:headEnd/>
            <a:tailEnd/>
          </a:ln>
          <a:effectLst/>
        </p:spPr>
        <p:txBody>
          <a:bodyPr wrap="none">
            <a:spAutoFit/>
          </a:bodyPr>
          <a:lstStyle/>
          <a:p>
            <a:r>
              <a:rPr lang="en-GB" sz="2400"/>
              <a:t>Both have the molecular formula </a:t>
            </a:r>
            <a:r>
              <a:rPr lang="en-GB" sz="2400" b="1">
                <a:solidFill>
                  <a:srgbClr val="FF6600"/>
                </a:solidFill>
              </a:rPr>
              <a:t>C</a:t>
            </a:r>
            <a:r>
              <a:rPr lang="en-GB" sz="2400" b="1" baseline="-25000">
                <a:solidFill>
                  <a:srgbClr val="FF6600"/>
                </a:solidFill>
              </a:rPr>
              <a:t>3</a:t>
            </a:r>
            <a:r>
              <a:rPr lang="en-GB" sz="2400" b="1">
                <a:solidFill>
                  <a:srgbClr val="FF6600"/>
                </a:solidFill>
              </a:rPr>
              <a:t>H</a:t>
            </a:r>
            <a:r>
              <a:rPr lang="en-GB" sz="2400" b="1" baseline="-25000">
                <a:solidFill>
                  <a:srgbClr val="FF6600"/>
                </a:solidFill>
              </a:rPr>
              <a:t>6</a:t>
            </a:r>
            <a:r>
              <a:rPr lang="en-GB" sz="2400" b="1">
                <a:solidFill>
                  <a:srgbClr val="FF6600"/>
                </a:solidFill>
              </a:rPr>
              <a:t>O</a:t>
            </a:r>
            <a:endParaRPr lang="en-US" sz="2400" b="1">
              <a:solidFill>
                <a:srgbClr val="FF6600"/>
              </a:solidFill>
            </a:endParaRPr>
          </a:p>
        </p:txBody>
      </p:sp>
      <p:sp>
        <p:nvSpPr>
          <p:cNvPr id="999433" name="Text Box 9"/>
          <p:cNvSpPr txBox="1">
            <a:spLocks noChangeArrowheads="1"/>
          </p:cNvSpPr>
          <p:nvPr/>
        </p:nvSpPr>
        <p:spPr bwMode="auto">
          <a:xfrm>
            <a:off x="358775" y="2257425"/>
            <a:ext cx="8583613" cy="830997"/>
          </a:xfrm>
          <a:prstGeom prst="rect">
            <a:avLst/>
          </a:prstGeom>
          <a:noFill/>
          <a:ln w="9525" algn="ctr">
            <a:noFill/>
            <a:miter lim="800000"/>
            <a:headEnd/>
            <a:tailEnd/>
          </a:ln>
          <a:effectLst/>
        </p:spPr>
        <p:txBody>
          <a:bodyPr>
            <a:spAutoFit/>
          </a:bodyPr>
          <a:lstStyle/>
          <a:p>
            <a:r>
              <a:rPr lang="en-GB" sz="2400"/>
              <a:t>What is the molecular formula of the aldehyde and ketone below?</a:t>
            </a:r>
          </a:p>
        </p:txBody>
      </p:sp>
      <p:pic>
        <p:nvPicPr>
          <p:cNvPr id="999434" name="Picture 10" descr="propanal"/>
          <p:cNvPicPr>
            <a:picLocks noChangeAspect="1" noChangeArrowheads="1"/>
          </p:cNvPicPr>
          <p:nvPr/>
        </p:nvPicPr>
        <p:blipFill>
          <a:blip r:embed="rId3" cstate="print"/>
          <a:srcRect/>
          <a:stretch>
            <a:fillRect/>
          </a:stretch>
        </p:blipFill>
        <p:spPr bwMode="auto">
          <a:xfrm>
            <a:off x="1190625" y="3052763"/>
            <a:ext cx="2855913" cy="1812925"/>
          </a:xfrm>
          <a:prstGeom prst="rect">
            <a:avLst/>
          </a:prstGeom>
          <a:noFill/>
        </p:spPr>
      </p:pic>
      <p:sp>
        <p:nvSpPr>
          <p:cNvPr id="999435" name="Text Box 11"/>
          <p:cNvSpPr txBox="1">
            <a:spLocks noChangeArrowheads="1"/>
          </p:cNvSpPr>
          <p:nvPr/>
        </p:nvSpPr>
        <p:spPr bwMode="auto">
          <a:xfrm>
            <a:off x="1594040" y="5014913"/>
            <a:ext cx="2061783" cy="461665"/>
          </a:xfrm>
          <a:prstGeom prst="rect">
            <a:avLst/>
          </a:prstGeom>
          <a:noFill/>
          <a:ln w="9525" algn="ctr">
            <a:noFill/>
            <a:miter lim="800000"/>
            <a:headEnd/>
            <a:tailEnd/>
          </a:ln>
          <a:effectLst/>
        </p:spPr>
        <p:txBody>
          <a:bodyPr wrap="none">
            <a:spAutoFit/>
          </a:bodyPr>
          <a:lstStyle/>
          <a:p>
            <a:pPr algn="ctr"/>
            <a:r>
              <a:rPr lang="en-GB" sz="2400" b="1">
                <a:solidFill>
                  <a:srgbClr val="FF6600"/>
                </a:solidFill>
              </a:rPr>
              <a:t>an aldehyde</a:t>
            </a:r>
          </a:p>
        </p:txBody>
      </p:sp>
      <p:pic>
        <p:nvPicPr>
          <p:cNvPr id="999437" name="Picture 13" descr="propanone"/>
          <p:cNvPicPr>
            <a:picLocks noChangeAspect="1" noChangeArrowheads="1"/>
          </p:cNvPicPr>
          <p:nvPr/>
        </p:nvPicPr>
        <p:blipFill>
          <a:blip r:embed="rId4" cstate="print"/>
          <a:srcRect/>
          <a:stretch>
            <a:fillRect/>
          </a:stretch>
        </p:blipFill>
        <p:spPr bwMode="auto">
          <a:xfrm>
            <a:off x="5157788" y="3051175"/>
            <a:ext cx="3055937" cy="1812925"/>
          </a:xfrm>
          <a:prstGeom prst="rect">
            <a:avLst/>
          </a:prstGeom>
          <a:noFill/>
        </p:spPr>
      </p:pic>
      <p:sp>
        <p:nvSpPr>
          <p:cNvPr id="999438" name="Text Box 14"/>
          <p:cNvSpPr txBox="1">
            <a:spLocks noChangeArrowheads="1"/>
          </p:cNvSpPr>
          <p:nvPr/>
        </p:nvSpPr>
        <p:spPr bwMode="auto">
          <a:xfrm>
            <a:off x="5927329" y="5014913"/>
            <a:ext cx="1526380" cy="461665"/>
          </a:xfrm>
          <a:prstGeom prst="rect">
            <a:avLst/>
          </a:prstGeom>
          <a:noFill/>
          <a:ln w="9525" algn="ctr">
            <a:noFill/>
            <a:miter lim="800000"/>
            <a:headEnd/>
            <a:tailEnd/>
          </a:ln>
          <a:effectLst/>
        </p:spPr>
        <p:txBody>
          <a:bodyPr wrap="none">
            <a:spAutoFit/>
          </a:bodyPr>
          <a:lstStyle/>
          <a:p>
            <a:pPr algn="ctr"/>
            <a:r>
              <a:rPr lang="en-GB" sz="2400" b="1">
                <a:solidFill>
                  <a:srgbClr val="FF6600"/>
                </a:solidFill>
              </a:rPr>
              <a:t>a ketone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idx="4294967295"/>
          </p:nvPr>
        </p:nvSpPr>
        <p:spPr>
          <a:xfrm>
            <a:off x="179512" y="0"/>
            <a:ext cx="8784976" cy="692696"/>
          </a:xfrm>
        </p:spPr>
        <p:txBody>
          <a:bodyPr>
            <a:normAutofit fontScale="90000"/>
          </a:bodyPr>
          <a:lstStyle/>
          <a:p>
            <a:r>
              <a:rPr lang="en-GB" u="sng" dirty="0"/>
              <a:t>Representing </a:t>
            </a:r>
            <a:r>
              <a:rPr lang="en-GB" u="sng" dirty="0" err="1"/>
              <a:t>aldehydes</a:t>
            </a:r>
            <a:r>
              <a:rPr lang="en-GB" u="sng" dirty="0"/>
              <a:t> and </a:t>
            </a:r>
            <a:r>
              <a:rPr lang="en-GB" u="sng" dirty="0" err="1"/>
              <a:t>ketones</a:t>
            </a:r>
            <a:endParaRPr lang="en-GB" u="sng" dirty="0"/>
          </a:p>
        </p:txBody>
      </p:sp>
      <p:sp>
        <p:nvSpPr>
          <p:cNvPr id="1001475" name="Text Box 3"/>
          <p:cNvSpPr txBox="1">
            <a:spLocks noChangeArrowheads="1"/>
          </p:cNvSpPr>
          <p:nvPr/>
        </p:nvSpPr>
        <p:spPr bwMode="auto">
          <a:xfrm>
            <a:off x="358775" y="784225"/>
            <a:ext cx="8342313" cy="954107"/>
          </a:xfrm>
          <a:prstGeom prst="rect">
            <a:avLst/>
          </a:prstGeom>
          <a:noFill/>
          <a:ln w="9525" algn="ctr">
            <a:noFill/>
            <a:miter lim="800000"/>
            <a:headEnd/>
            <a:tailEnd/>
          </a:ln>
          <a:effectLst/>
        </p:spPr>
        <p:txBody>
          <a:bodyPr>
            <a:spAutoFit/>
          </a:bodyPr>
          <a:lstStyle/>
          <a:p>
            <a:r>
              <a:rPr lang="en-GB" sz="2800" dirty="0" err="1"/>
              <a:t>Aldehydes</a:t>
            </a:r>
            <a:r>
              <a:rPr lang="en-GB" sz="2800" dirty="0"/>
              <a:t> and </a:t>
            </a:r>
            <a:r>
              <a:rPr lang="en-GB" sz="2800" dirty="0" err="1"/>
              <a:t>ketones</a:t>
            </a:r>
            <a:r>
              <a:rPr lang="en-GB" sz="2800" dirty="0"/>
              <a:t> are therefore represented either using </a:t>
            </a:r>
            <a:r>
              <a:rPr lang="en-GB" sz="2800" b="1" dirty="0">
                <a:solidFill>
                  <a:srgbClr val="FF6600"/>
                </a:solidFill>
              </a:rPr>
              <a:t>displayed</a:t>
            </a:r>
            <a:r>
              <a:rPr lang="en-GB" sz="2800" dirty="0"/>
              <a:t> or </a:t>
            </a:r>
            <a:r>
              <a:rPr lang="en-GB" sz="2800" b="1" dirty="0">
                <a:solidFill>
                  <a:srgbClr val="FF6600"/>
                </a:solidFill>
              </a:rPr>
              <a:t>structural formulae</a:t>
            </a:r>
            <a:r>
              <a:rPr lang="en-GB" sz="2800" dirty="0"/>
              <a:t>. </a:t>
            </a:r>
          </a:p>
        </p:txBody>
      </p:sp>
      <p:sp>
        <p:nvSpPr>
          <p:cNvPr id="1001477" name="Text Box 5"/>
          <p:cNvSpPr txBox="1">
            <a:spLocks noChangeArrowheads="1"/>
          </p:cNvSpPr>
          <p:nvPr/>
        </p:nvSpPr>
        <p:spPr bwMode="auto">
          <a:xfrm>
            <a:off x="1333340" y="3441700"/>
            <a:ext cx="1641796" cy="523220"/>
          </a:xfrm>
          <a:prstGeom prst="rect">
            <a:avLst/>
          </a:prstGeom>
          <a:noFill/>
          <a:ln w="9525" algn="ctr">
            <a:noFill/>
            <a:miter lim="800000"/>
            <a:headEnd/>
            <a:tailEnd/>
          </a:ln>
          <a:effectLst/>
        </p:spPr>
        <p:txBody>
          <a:bodyPr wrap="none">
            <a:spAutoFit/>
          </a:bodyPr>
          <a:lstStyle/>
          <a:p>
            <a:pPr algn="ctr"/>
            <a:r>
              <a:rPr lang="en-GB" sz="2800" b="1" dirty="0">
                <a:solidFill>
                  <a:srgbClr val="FF6600"/>
                </a:solidFill>
              </a:rPr>
              <a:t>CH</a:t>
            </a:r>
            <a:r>
              <a:rPr lang="en-GB" sz="2800" b="1" baseline="-25000" dirty="0">
                <a:solidFill>
                  <a:srgbClr val="FF6600"/>
                </a:solidFill>
              </a:rPr>
              <a:t>3</a:t>
            </a:r>
            <a:r>
              <a:rPr lang="en-GB" sz="2800" b="1" dirty="0">
                <a:solidFill>
                  <a:srgbClr val="FF6600"/>
                </a:solidFill>
              </a:rPr>
              <a:t>CHO</a:t>
            </a:r>
            <a:endParaRPr lang="en-US" sz="2800" b="1" dirty="0">
              <a:solidFill>
                <a:srgbClr val="FF6600"/>
              </a:solidFill>
            </a:endParaRPr>
          </a:p>
        </p:txBody>
      </p:sp>
      <p:sp>
        <p:nvSpPr>
          <p:cNvPr id="1001479" name="Text Box 7"/>
          <p:cNvSpPr txBox="1">
            <a:spLocks noChangeArrowheads="1"/>
          </p:cNvSpPr>
          <p:nvPr/>
        </p:nvSpPr>
        <p:spPr bwMode="auto">
          <a:xfrm>
            <a:off x="4730490" y="3441700"/>
            <a:ext cx="2975495"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CH</a:t>
            </a:r>
            <a:r>
              <a:rPr lang="en-GB" sz="2800" b="1" baseline="-25000">
                <a:solidFill>
                  <a:srgbClr val="FF6600"/>
                </a:solidFill>
              </a:rPr>
              <a:t>3</a:t>
            </a:r>
            <a:r>
              <a:rPr lang="en-GB" sz="2800" b="1">
                <a:solidFill>
                  <a:srgbClr val="FF6600"/>
                </a:solidFill>
              </a:rPr>
              <a:t>CH</a:t>
            </a:r>
            <a:r>
              <a:rPr lang="en-GB" sz="2800" b="1" baseline="-25000">
                <a:solidFill>
                  <a:srgbClr val="FF6600"/>
                </a:solidFill>
              </a:rPr>
              <a:t>2</a:t>
            </a:r>
            <a:r>
              <a:rPr lang="en-GB" sz="2800" b="1">
                <a:solidFill>
                  <a:srgbClr val="FF6600"/>
                </a:solidFill>
              </a:rPr>
              <a:t>CH</a:t>
            </a:r>
            <a:r>
              <a:rPr lang="en-GB" sz="2800" b="1" baseline="-25000">
                <a:solidFill>
                  <a:srgbClr val="FF6600"/>
                </a:solidFill>
              </a:rPr>
              <a:t>2</a:t>
            </a:r>
            <a:r>
              <a:rPr lang="en-GB" sz="2800" b="1">
                <a:solidFill>
                  <a:srgbClr val="FF6600"/>
                </a:solidFill>
              </a:rPr>
              <a:t>CHO</a:t>
            </a:r>
            <a:endParaRPr lang="en-US" sz="2800" b="1">
              <a:solidFill>
                <a:srgbClr val="FF6600"/>
              </a:solidFill>
            </a:endParaRPr>
          </a:p>
        </p:txBody>
      </p:sp>
      <p:sp>
        <p:nvSpPr>
          <p:cNvPr id="1001481" name="Text Box 9"/>
          <p:cNvSpPr txBox="1">
            <a:spLocks noChangeArrowheads="1"/>
          </p:cNvSpPr>
          <p:nvPr/>
        </p:nvSpPr>
        <p:spPr bwMode="auto">
          <a:xfrm>
            <a:off x="1074216" y="5843588"/>
            <a:ext cx="2701382"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CH</a:t>
            </a:r>
            <a:r>
              <a:rPr lang="en-GB" sz="2800" b="1" baseline="-25000">
                <a:solidFill>
                  <a:srgbClr val="FF6600"/>
                </a:solidFill>
              </a:rPr>
              <a:t>3</a:t>
            </a:r>
            <a:r>
              <a:rPr lang="en-GB" sz="2800" b="1">
                <a:solidFill>
                  <a:srgbClr val="FF6600"/>
                </a:solidFill>
              </a:rPr>
              <a:t>COCH</a:t>
            </a:r>
            <a:r>
              <a:rPr lang="en-GB" sz="2800" b="1" baseline="-25000">
                <a:solidFill>
                  <a:srgbClr val="FF6600"/>
                </a:solidFill>
              </a:rPr>
              <a:t>2</a:t>
            </a:r>
            <a:r>
              <a:rPr lang="en-GB" sz="2800" b="1">
                <a:solidFill>
                  <a:srgbClr val="FF6600"/>
                </a:solidFill>
              </a:rPr>
              <a:t>CH</a:t>
            </a:r>
            <a:r>
              <a:rPr lang="en-GB" sz="2800" b="1" baseline="-25000">
                <a:solidFill>
                  <a:srgbClr val="FF6600"/>
                </a:solidFill>
              </a:rPr>
              <a:t>3</a:t>
            </a:r>
            <a:endParaRPr lang="en-US" sz="2800" b="1">
              <a:solidFill>
                <a:srgbClr val="FF6600"/>
              </a:solidFill>
            </a:endParaRPr>
          </a:p>
        </p:txBody>
      </p:sp>
      <p:sp>
        <p:nvSpPr>
          <p:cNvPr id="1001483" name="Text Box 11"/>
          <p:cNvSpPr txBox="1">
            <a:spLocks noChangeArrowheads="1"/>
          </p:cNvSpPr>
          <p:nvPr/>
        </p:nvSpPr>
        <p:spPr bwMode="auto">
          <a:xfrm>
            <a:off x="4775423" y="5843588"/>
            <a:ext cx="3368231"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CH</a:t>
            </a:r>
            <a:r>
              <a:rPr lang="en-GB" sz="2800" b="1" baseline="-25000">
                <a:solidFill>
                  <a:srgbClr val="FF6600"/>
                </a:solidFill>
              </a:rPr>
              <a:t>3</a:t>
            </a:r>
            <a:r>
              <a:rPr lang="en-GB" sz="2800" b="1">
                <a:solidFill>
                  <a:srgbClr val="FF6600"/>
                </a:solidFill>
              </a:rPr>
              <a:t>CH</a:t>
            </a:r>
            <a:r>
              <a:rPr lang="en-GB" sz="2800" b="1" baseline="-25000">
                <a:solidFill>
                  <a:srgbClr val="FF6600"/>
                </a:solidFill>
              </a:rPr>
              <a:t>2</a:t>
            </a:r>
            <a:r>
              <a:rPr lang="en-GB" sz="2800" b="1">
                <a:solidFill>
                  <a:srgbClr val="FF6600"/>
                </a:solidFill>
              </a:rPr>
              <a:t>COCH</a:t>
            </a:r>
            <a:r>
              <a:rPr lang="en-GB" sz="2800" b="1" baseline="-25000">
                <a:solidFill>
                  <a:srgbClr val="FF6600"/>
                </a:solidFill>
              </a:rPr>
              <a:t>2</a:t>
            </a:r>
            <a:r>
              <a:rPr lang="en-GB" sz="2800" b="1">
                <a:solidFill>
                  <a:srgbClr val="FF6600"/>
                </a:solidFill>
              </a:rPr>
              <a:t>CH</a:t>
            </a:r>
            <a:r>
              <a:rPr lang="en-GB" sz="2800" b="1" baseline="-25000">
                <a:solidFill>
                  <a:srgbClr val="FF6600"/>
                </a:solidFill>
              </a:rPr>
              <a:t>3</a:t>
            </a:r>
            <a:endParaRPr lang="en-US" sz="2800" b="1">
              <a:solidFill>
                <a:srgbClr val="FF6600"/>
              </a:solidFill>
            </a:endParaRPr>
          </a:p>
        </p:txBody>
      </p:sp>
      <p:pic>
        <p:nvPicPr>
          <p:cNvPr id="1001485" name="Picture 13" descr="butanal"/>
          <p:cNvPicPr>
            <a:picLocks noChangeAspect="1" noChangeArrowheads="1"/>
          </p:cNvPicPr>
          <p:nvPr/>
        </p:nvPicPr>
        <p:blipFill>
          <a:blip r:embed="rId3" cstate="print"/>
          <a:srcRect/>
          <a:stretch>
            <a:fillRect/>
          </a:stretch>
        </p:blipFill>
        <p:spPr bwMode="auto">
          <a:xfrm>
            <a:off x="4818063" y="1982788"/>
            <a:ext cx="2800350" cy="1428750"/>
          </a:xfrm>
          <a:prstGeom prst="rect">
            <a:avLst/>
          </a:prstGeom>
          <a:noFill/>
        </p:spPr>
      </p:pic>
      <p:pic>
        <p:nvPicPr>
          <p:cNvPr id="1001486" name="Picture 14" descr="pentan_3_one"/>
          <p:cNvPicPr>
            <a:picLocks noChangeAspect="1" noChangeArrowheads="1"/>
          </p:cNvPicPr>
          <p:nvPr/>
        </p:nvPicPr>
        <p:blipFill>
          <a:blip r:embed="rId4" cstate="print"/>
          <a:srcRect/>
          <a:stretch>
            <a:fillRect/>
          </a:stretch>
        </p:blipFill>
        <p:spPr bwMode="auto">
          <a:xfrm>
            <a:off x="4714875" y="4368800"/>
            <a:ext cx="3489325" cy="1431925"/>
          </a:xfrm>
          <a:prstGeom prst="rect">
            <a:avLst/>
          </a:prstGeom>
          <a:noFill/>
        </p:spPr>
      </p:pic>
      <p:pic>
        <p:nvPicPr>
          <p:cNvPr id="1001487" name="Picture 15" descr="butanone"/>
          <p:cNvPicPr>
            <a:picLocks noChangeAspect="1" noChangeArrowheads="1"/>
          </p:cNvPicPr>
          <p:nvPr/>
        </p:nvPicPr>
        <p:blipFill>
          <a:blip r:embed="rId5" cstate="print"/>
          <a:srcRect/>
          <a:stretch>
            <a:fillRect/>
          </a:stretch>
        </p:blipFill>
        <p:spPr bwMode="auto">
          <a:xfrm>
            <a:off x="952500" y="4368800"/>
            <a:ext cx="2946400" cy="1431925"/>
          </a:xfrm>
          <a:prstGeom prst="rect">
            <a:avLst/>
          </a:prstGeom>
          <a:noFill/>
        </p:spPr>
      </p:pic>
      <p:pic>
        <p:nvPicPr>
          <p:cNvPr id="1001492" name="Picture 20" descr="ethanal"/>
          <p:cNvPicPr>
            <a:picLocks noChangeAspect="1" noChangeArrowheads="1"/>
          </p:cNvPicPr>
          <p:nvPr/>
        </p:nvPicPr>
        <p:blipFill>
          <a:blip r:embed="rId6" cstate="print"/>
          <a:srcRect/>
          <a:stretch>
            <a:fillRect/>
          </a:stretch>
        </p:blipFill>
        <p:spPr bwMode="auto">
          <a:xfrm>
            <a:off x="1293813" y="2000250"/>
            <a:ext cx="1720850" cy="14303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7" name="Picture 17" descr="propanal"/>
          <p:cNvPicPr>
            <a:picLocks noChangeAspect="1" noChangeArrowheads="1"/>
          </p:cNvPicPr>
          <p:nvPr/>
        </p:nvPicPr>
        <p:blipFill>
          <a:blip r:embed="rId3" cstate="print"/>
          <a:srcRect/>
          <a:stretch>
            <a:fillRect/>
          </a:stretch>
        </p:blipFill>
        <p:spPr bwMode="auto">
          <a:xfrm>
            <a:off x="5397500" y="1938338"/>
            <a:ext cx="2255838" cy="1427162"/>
          </a:xfrm>
          <a:prstGeom prst="rect">
            <a:avLst/>
          </a:prstGeom>
          <a:noFill/>
        </p:spPr>
      </p:pic>
      <p:sp>
        <p:nvSpPr>
          <p:cNvPr id="1003522" name="Rectangle 2"/>
          <p:cNvSpPr>
            <a:spLocks noGrp="1" noChangeArrowheads="1"/>
          </p:cNvSpPr>
          <p:nvPr>
            <p:ph type="title" idx="4294967295"/>
          </p:nvPr>
        </p:nvSpPr>
        <p:spPr>
          <a:xfrm>
            <a:off x="539552" y="0"/>
            <a:ext cx="8229600" cy="620688"/>
          </a:xfrm>
        </p:spPr>
        <p:txBody>
          <a:bodyPr>
            <a:normAutofit fontScale="90000"/>
          </a:bodyPr>
          <a:lstStyle/>
          <a:p>
            <a:r>
              <a:rPr lang="en-GB" u="sng" dirty="0"/>
              <a:t>Naming </a:t>
            </a:r>
            <a:r>
              <a:rPr lang="en-GB" u="sng" dirty="0" err="1"/>
              <a:t>aldehydes</a:t>
            </a:r>
            <a:endParaRPr lang="en-GB" u="sng" dirty="0"/>
          </a:p>
        </p:txBody>
      </p:sp>
      <p:sp>
        <p:nvSpPr>
          <p:cNvPr id="1003523" name="Text Box 3"/>
          <p:cNvSpPr txBox="1">
            <a:spLocks noChangeArrowheads="1"/>
          </p:cNvSpPr>
          <p:nvPr/>
        </p:nvSpPr>
        <p:spPr bwMode="auto">
          <a:xfrm>
            <a:off x="358775" y="784225"/>
            <a:ext cx="8583613" cy="954107"/>
          </a:xfrm>
          <a:prstGeom prst="rect">
            <a:avLst/>
          </a:prstGeom>
          <a:noFill/>
          <a:ln w="9525" algn="ctr">
            <a:noFill/>
            <a:miter lim="800000"/>
            <a:headEnd/>
            <a:tailEnd/>
          </a:ln>
          <a:effectLst/>
        </p:spPr>
        <p:txBody>
          <a:bodyPr>
            <a:spAutoFit/>
          </a:bodyPr>
          <a:lstStyle/>
          <a:p>
            <a:r>
              <a:rPr lang="en-GB" sz="2800" dirty="0" err="1"/>
              <a:t>Aldehydes</a:t>
            </a:r>
            <a:r>
              <a:rPr lang="en-GB" sz="2800" dirty="0"/>
              <a:t> are named using the suffix –</a:t>
            </a:r>
            <a:r>
              <a:rPr lang="en-GB" sz="2800" i="1" dirty="0"/>
              <a:t>al</a:t>
            </a:r>
            <a:r>
              <a:rPr lang="en-GB" sz="2800" dirty="0"/>
              <a:t>, and follow the same conventions as for naming </a:t>
            </a:r>
            <a:r>
              <a:rPr lang="en-GB" sz="2800" dirty="0" err="1"/>
              <a:t>alkanes</a:t>
            </a:r>
            <a:r>
              <a:rPr lang="en-GB" sz="2800" dirty="0"/>
              <a:t>.</a:t>
            </a:r>
          </a:p>
        </p:txBody>
      </p:sp>
      <p:sp>
        <p:nvSpPr>
          <p:cNvPr id="1003527" name="Text Box 7"/>
          <p:cNvSpPr txBox="1">
            <a:spLocks noChangeArrowheads="1"/>
          </p:cNvSpPr>
          <p:nvPr/>
        </p:nvSpPr>
        <p:spPr bwMode="auto">
          <a:xfrm>
            <a:off x="1587019" y="3400425"/>
            <a:ext cx="1544012"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ethanal</a:t>
            </a:r>
            <a:endParaRPr lang="en-US" sz="2800" b="1">
              <a:solidFill>
                <a:srgbClr val="FF6600"/>
              </a:solidFill>
            </a:endParaRPr>
          </a:p>
        </p:txBody>
      </p:sp>
      <p:sp>
        <p:nvSpPr>
          <p:cNvPr id="1003529" name="Text Box 9"/>
          <p:cNvSpPr txBox="1">
            <a:spLocks noChangeArrowheads="1"/>
          </p:cNvSpPr>
          <p:nvPr/>
        </p:nvSpPr>
        <p:spPr bwMode="auto">
          <a:xfrm>
            <a:off x="5633997" y="3400425"/>
            <a:ext cx="1781258"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propanal</a:t>
            </a:r>
            <a:endParaRPr lang="en-US" sz="2800" b="1">
              <a:solidFill>
                <a:srgbClr val="FF6600"/>
              </a:solidFill>
            </a:endParaRPr>
          </a:p>
        </p:txBody>
      </p:sp>
      <p:sp>
        <p:nvSpPr>
          <p:cNvPr id="1003541" name="Text Box 21"/>
          <p:cNvSpPr txBox="1">
            <a:spLocks noChangeArrowheads="1"/>
          </p:cNvSpPr>
          <p:nvPr/>
        </p:nvSpPr>
        <p:spPr bwMode="auto">
          <a:xfrm>
            <a:off x="2975249" y="5972175"/>
            <a:ext cx="3193503" cy="523220"/>
          </a:xfrm>
          <a:prstGeom prst="rect">
            <a:avLst/>
          </a:prstGeom>
          <a:noFill/>
          <a:ln w="9525" algn="ctr">
            <a:noFill/>
            <a:miter lim="800000"/>
            <a:headEnd/>
            <a:tailEnd/>
          </a:ln>
          <a:effectLst/>
        </p:spPr>
        <p:txBody>
          <a:bodyPr wrap="none">
            <a:spAutoFit/>
          </a:bodyPr>
          <a:lstStyle/>
          <a:p>
            <a:pPr algn="ctr"/>
            <a:r>
              <a:rPr lang="en-GB" sz="2800" b="1">
                <a:solidFill>
                  <a:srgbClr val="FF6600"/>
                </a:solidFill>
              </a:rPr>
              <a:t>2-methylbutanal</a:t>
            </a:r>
            <a:endParaRPr lang="en-US" sz="2800" b="1">
              <a:solidFill>
                <a:srgbClr val="FF6600"/>
              </a:solidFill>
            </a:endParaRPr>
          </a:p>
        </p:txBody>
      </p:sp>
      <p:pic>
        <p:nvPicPr>
          <p:cNvPr id="1003542" name="Picture 22" descr="2_methylbutanal"/>
          <p:cNvPicPr>
            <a:picLocks noChangeAspect="1" noChangeArrowheads="1"/>
          </p:cNvPicPr>
          <p:nvPr/>
        </p:nvPicPr>
        <p:blipFill>
          <a:blip r:embed="rId4" cstate="print"/>
          <a:srcRect/>
          <a:stretch>
            <a:fillRect/>
          </a:stretch>
        </p:blipFill>
        <p:spPr bwMode="auto">
          <a:xfrm>
            <a:off x="3173413" y="3409950"/>
            <a:ext cx="2795587" cy="2514600"/>
          </a:xfrm>
          <a:prstGeom prst="rect">
            <a:avLst/>
          </a:prstGeom>
          <a:noFill/>
        </p:spPr>
      </p:pic>
      <p:pic>
        <p:nvPicPr>
          <p:cNvPr id="1003545" name="Picture 25" descr="ethanal"/>
          <p:cNvPicPr>
            <a:picLocks noChangeAspect="1" noChangeArrowheads="1"/>
          </p:cNvPicPr>
          <p:nvPr/>
        </p:nvPicPr>
        <p:blipFill>
          <a:blip r:embed="rId5" cstate="print"/>
          <a:srcRect/>
          <a:stretch>
            <a:fillRect/>
          </a:stretch>
        </p:blipFill>
        <p:spPr bwMode="auto">
          <a:xfrm>
            <a:off x="1498600" y="1938338"/>
            <a:ext cx="1720850" cy="14303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70" name="Rectangle 22"/>
          <p:cNvSpPr>
            <a:spLocks noChangeArrowheads="1"/>
          </p:cNvSpPr>
          <p:nvPr/>
        </p:nvSpPr>
        <p:spPr bwMode="auto">
          <a:xfrm>
            <a:off x="358775" y="4157663"/>
            <a:ext cx="8567738" cy="2246769"/>
          </a:xfrm>
          <a:prstGeom prst="rect">
            <a:avLst/>
          </a:prstGeom>
          <a:noFill/>
          <a:ln w="38100" algn="ctr">
            <a:noFill/>
            <a:miter lim="800000"/>
            <a:headEnd/>
            <a:tailEnd/>
          </a:ln>
          <a:effectLst/>
        </p:spPr>
        <p:txBody>
          <a:bodyPr>
            <a:spAutoFit/>
          </a:bodyPr>
          <a:lstStyle/>
          <a:p>
            <a:r>
              <a:rPr lang="en-GB" sz="2800"/>
              <a:t>Like alkenes, ketones with four or more carbon atoms display </a:t>
            </a:r>
            <a:r>
              <a:rPr lang="en-GB" sz="2800" b="1">
                <a:solidFill>
                  <a:srgbClr val="FF6600"/>
                </a:solidFill>
              </a:rPr>
              <a:t>positional isomerism</a:t>
            </a:r>
            <a:r>
              <a:rPr lang="en-GB" sz="2800"/>
              <a:t> because the carbonyl group may appear between different carbon atoms. In these cases, a number is used before the –</a:t>
            </a:r>
            <a:r>
              <a:rPr lang="en-GB" sz="2800" i="1"/>
              <a:t>one</a:t>
            </a:r>
            <a:r>
              <a:rPr lang="en-GB" sz="2800"/>
              <a:t> to indicate the first carbon involved.</a:t>
            </a:r>
          </a:p>
        </p:txBody>
      </p:sp>
      <p:sp>
        <p:nvSpPr>
          <p:cNvPr id="1077253" name="Rectangle 5"/>
          <p:cNvSpPr>
            <a:spLocks noGrp="1" noChangeArrowheads="1"/>
          </p:cNvSpPr>
          <p:nvPr>
            <p:ph type="title" idx="4294967295"/>
          </p:nvPr>
        </p:nvSpPr>
        <p:spPr>
          <a:xfrm>
            <a:off x="467544" y="0"/>
            <a:ext cx="8229600" cy="692696"/>
          </a:xfrm>
        </p:spPr>
        <p:txBody>
          <a:bodyPr>
            <a:normAutofit fontScale="90000"/>
          </a:bodyPr>
          <a:lstStyle/>
          <a:p>
            <a:r>
              <a:rPr lang="en-GB" b="1" u="sng" dirty="0"/>
              <a:t>Naming </a:t>
            </a:r>
            <a:r>
              <a:rPr lang="en-GB" b="1" u="sng" dirty="0" err="1"/>
              <a:t>ketones</a:t>
            </a:r>
            <a:endParaRPr lang="en-GB" b="1" u="sng" dirty="0"/>
          </a:p>
        </p:txBody>
      </p:sp>
      <p:sp>
        <p:nvSpPr>
          <p:cNvPr id="1077254" name="Text Box 6"/>
          <p:cNvSpPr txBox="1">
            <a:spLocks noChangeArrowheads="1"/>
          </p:cNvSpPr>
          <p:nvPr/>
        </p:nvSpPr>
        <p:spPr bwMode="auto">
          <a:xfrm>
            <a:off x="358775" y="784225"/>
            <a:ext cx="8597900" cy="523220"/>
          </a:xfrm>
          <a:prstGeom prst="rect">
            <a:avLst/>
          </a:prstGeom>
          <a:noFill/>
          <a:ln w="9525" algn="ctr">
            <a:noFill/>
            <a:miter lim="800000"/>
            <a:headEnd/>
            <a:tailEnd/>
          </a:ln>
          <a:effectLst/>
        </p:spPr>
        <p:txBody>
          <a:bodyPr>
            <a:spAutoFit/>
          </a:bodyPr>
          <a:lstStyle/>
          <a:p>
            <a:r>
              <a:rPr lang="en-GB" sz="2800" dirty="0" err="1"/>
              <a:t>Ketones</a:t>
            </a:r>
            <a:r>
              <a:rPr lang="en-GB" sz="2800" dirty="0"/>
              <a:t> are named using the suffix –</a:t>
            </a:r>
            <a:r>
              <a:rPr lang="en-GB" sz="2800" i="1" dirty="0"/>
              <a:t>one</a:t>
            </a:r>
            <a:r>
              <a:rPr lang="en-GB" sz="2800" dirty="0"/>
              <a:t>.</a:t>
            </a:r>
          </a:p>
        </p:txBody>
      </p:sp>
      <p:pic>
        <p:nvPicPr>
          <p:cNvPr id="1077266" name="Picture 18" descr="propanone"/>
          <p:cNvPicPr>
            <a:picLocks noChangeAspect="1" noChangeArrowheads="1"/>
          </p:cNvPicPr>
          <p:nvPr/>
        </p:nvPicPr>
        <p:blipFill>
          <a:blip r:embed="rId3" cstate="print"/>
          <a:srcRect/>
          <a:stretch>
            <a:fillRect/>
          </a:stretch>
        </p:blipFill>
        <p:spPr bwMode="auto">
          <a:xfrm>
            <a:off x="922338" y="1787525"/>
            <a:ext cx="2403475" cy="1433513"/>
          </a:xfrm>
          <a:prstGeom prst="rect">
            <a:avLst/>
          </a:prstGeom>
          <a:noFill/>
        </p:spPr>
      </p:pic>
      <p:sp>
        <p:nvSpPr>
          <p:cNvPr id="1077267" name="Text Box 19"/>
          <p:cNvSpPr txBox="1">
            <a:spLocks noChangeArrowheads="1"/>
          </p:cNvSpPr>
          <p:nvPr/>
        </p:nvSpPr>
        <p:spPr bwMode="auto">
          <a:xfrm>
            <a:off x="1244600" y="3252788"/>
            <a:ext cx="2121093" cy="523220"/>
          </a:xfrm>
          <a:prstGeom prst="rect">
            <a:avLst/>
          </a:prstGeom>
          <a:noFill/>
          <a:ln w="9525" algn="ctr">
            <a:noFill/>
            <a:miter lim="800000"/>
            <a:headEnd/>
            <a:tailEnd/>
          </a:ln>
          <a:effectLst/>
        </p:spPr>
        <p:txBody>
          <a:bodyPr wrap="none">
            <a:spAutoFit/>
          </a:bodyPr>
          <a:lstStyle/>
          <a:p>
            <a:r>
              <a:rPr lang="en-GB" sz="2800" b="1" dirty="0" err="1">
                <a:solidFill>
                  <a:srgbClr val="FF6600"/>
                </a:solidFill>
              </a:rPr>
              <a:t>propanone</a:t>
            </a:r>
            <a:endParaRPr lang="en-US" sz="2800" b="1" dirty="0">
              <a:solidFill>
                <a:srgbClr val="FF6600"/>
              </a:solidFill>
            </a:endParaRPr>
          </a:p>
        </p:txBody>
      </p:sp>
      <p:sp>
        <p:nvSpPr>
          <p:cNvPr id="1077268" name="Text Box 20"/>
          <p:cNvSpPr txBox="1">
            <a:spLocks noChangeArrowheads="1"/>
          </p:cNvSpPr>
          <p:nvPr/>
        </p:nvSpPr>
        <p:spPr bwMode="auto">
          <a:xfrm>
            <a:off x="5424488" y="3233738"/>
            <a:ext cx="2491388" cy="523220"/>
          </a:xfrm>
          <a:prstGeom prst="rect">
            <a:avLst/>
          </a:prstGeom>
          <a:noFill/>
          <a:ln w="9525" algn="ctr">
            <a:noFill/>
            <a:miter lim="800000"/>
            <a:headEnd/>
            <a:tailEnd/>
          </a:ln>
          <a:effectLst/>
        </p:spPr>
        <p:txBody>
          <a:bodyPr wrap="none">
            <a:spAutoFit/>
          </a:bodyPr>
          <a:lstStyle/>
          <a:p>
            <a:r>
              <a:rPr lang="en-GB" sz="2800" b="1" dirty="0">
                <a:solidFill>
                  <a:srgbClr val="FF6600"/>
                </a:solidFill>
              </a:rPr>
              <a:t>hexan-3-one</a:t>
            </a:r>
            <a:endParaRPr lang="en-US" sz="2800" b="1" dirty="0">
              <a:solidFill>
                <a:srgbClr val="FF6600"/>
              </a:solidFill>
            </a:endParaRPr>
          </a:p>
        </p:txBody>
      </p:sp>
      <p:pic>
        <p:nvPicPr>
          <p:cNvPr id="1077271" name="Picture 23" descr="hexan_3_one"/>
          <p:cNvPicPr>
            <a:picLocks noChangeAspect="1" noChangeArrowheads="1"/>
          </p:cNvPicPr>
          <p:nvPr/>
        </p:nvPicPr>
        <p:blipFill>
          <a:blip r:embed="rId4" cstate="print"/>
          <a:srcRect/>
          <a:stretch>
            <a:fillRect/>
          </a:stretch>
        </p:blipFill>
        <p:spPr bwMode="auto">
          <a:xfrm>
            <a:off x="4400550" y="1787525"/>
            <a:ext cx="4027488" cy="14335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buNone/>
            </a:pPr>
            <a:r>
              <a:rPr lang="en-GB" dirty="0" smtClean="0"/>
              <a:t>Aromatic </a:t>
            </a:r>
            <a:r>
              <a:rPr lang="en-GB" dirty="0" err="1" smtClean="0"/>
              <a:t>aldehydes</a:t>
            </a:r>
            <a:r>
              <a:rPr lang="en-GB" dirty="0" smtClean="0"/>
              <a:t> and </a:t>
            </a:r>
            <a:r>
              <a:rPr lang="en-GB" dirty="0" err="1" smtClean="0"/>
              <a:t>ketones</a:t>
            </a:r>
            <a:r>
              <a:rPr lang="en-GB" dirty="0" smtClean="0"/>
              <a:t> contain both a benzene ring and a carbonyl group</a:t>
            </a:r>
          </a:p>
          <a:p>
            <a:pPr>
              <a:buNone/>
            </a:pPr>
            <a:endParaRPr lang="en-GB" dirty="0" smtClean="0"/>
          </a:p>
          <a:p>
            <a:pPr>
              <a:buNone/>
            </a:pPr>
            <a:r>
              <a:rPr lang="en-GB" dirty="0" smtClean="0"/>
              <a:t>E.g. </a:t>
            </a:r>
          </a:p>
          <a:p>
            <a:pPr>
              <a:buNone/>
            </a:pPr>
            <a:endParaRPr lang="en-GB" dirty="0" smtClean="0"/>
          </a:p>
          <a:p>
            <a:pPr>
              <a:buNone/>
            </a:pPr>
            <a:r>
              <a:rPr lang="en-GB" dirty="0" err="1" smtClean="0"/>
              <a:t>Benzaldehyde</a:t>
            </a:r>
            <a:endParaRPr lang="en-GB" dirty="0" smtClean="0"/>
          </a:p>
          <a:p>
            <a:pPr>
              <a:buNone/>
            </a:pPr>
            <a:endParaRPr lang="en-GB" dirty="0" smtClean="0"/>
          </a:p>
          <a:p>
            <a:pPr>
              <a:buNone/>
            </a:pPr>
            <a:endParaRPr lang="en-GB" dirty="0" smtClean="0"/>
          </a:p>
          <a:p>
            <a:pPr>
              <a:buNone/>
            </a:pPr>
            <a:r>
              <a:rPr lang="en-GB" dirty="0" smtClean="0"/>
              <a:t>Phenylethanone</a:t>
            </a:r>
            <a:endParaRPr lang="en-GB" dirty="0"/>
          </a:p>
        </p:txBody>
      </p:sp>
      <p:pic>
        <p:nvPicPr>
          <p:cNvPr id="3" name="Picture 2"/>
          <p:cNvPicPr>
            <a:picLocks noChangeAspect="1"/>
          </p:cNvPicPr>
          <p:nvPr/>
        </p:nvPicPr>
        <p:blipFill>
          <a:blip r:embed="rId2"/>
          <a:stretch>
            <a:fillRect/>
          </a:stretch>
        </p:blipFill>
        <p:spPr>
          <a:xfrm>
            <a:off x="3330574" y="1628800"/>
            <a:ext cx="2681585" cy="2386156"/>
          </a:xfrm>
          <a:prstGeom prst="rect">
            <a:avLst/>
          </a:prstGeom>
        </p:spPr>
      </p:pic>
      <p:pic>
        <p:nvPicPr>
          <p:cNvPr id="4" name="Picture 3"/>
          <p:cNvPicPr>
            <a:picLocks noChangeAspect="1"/>
          </p:cNvPicPr>
          <p:nvPr/>
        </p:nvPicPr>
        <p:blipFill>
          <a:blip r:embed="rId3"/>
          <a:stretch>
            <a:fillRect/>
          </a:stretch>
        </p:blipFill>
        <p:spPr>
          <a:xfrm>
            <a:off x="3330574" y="4106230"/>
            <a:ext cx="3264568" cy="27623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sson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2948</TotalTime>
  <Words>2041</Words>
  <Application>Microsoft Office PowerPoint</Application>
  <PresentationFormat>On-screen Show (4:3)</PresentationFormat>
  <Paragraphs>286</Paragraphs>
  <Slides>35</Slides>
  <Notes>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Tahoma</vt:lpstr>
      <vt:lpstr>Wingdings</vt:lpstr>
      <vt:lpstr>Office Theme</vt:lpstr>
      <vt:lpstr>Took two lessons plus practical lesson on tests</vt:lpstr>
      <vt:lpstr>Carbonyls theory</vt:lpstr>
      <vt:lpstr>PowerPoint Presentation</vt:lpstr>
      <vt:lpstr>The carbonyl group</vt:lpstr>
      <vt:lpstr>Representing aldehydes and ketones</vt:lpstr>
      <vt:lpstr>Representing aldehydes and ketones</vt:lpstr>
      <vt:lpstr>Naming aldehydes</vt:lpstr>
      <vt:lpstr>Naming ketones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Distinguishing aldehydes &amp; ketones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jennifers</dc:creator>
  <cp:lastModifiedBy>Jennifer Tapp</cp:lastModifiedBy>
  <cp:revision>78</cp:revision>
  <dcterms:created xsi:type="dcterms:W3CDTF">2014-06-18T20:07:15Z</dcterms:created>
  <dcterms:modified xsi:type="dcterms:W3CDTF">2017-10-22T13:01:51Z</dcterms:modified>
</cp:coreProperties>
</file>