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activeX"/>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activeX/activeX1.xml" ContentType="application/vnd.ms-office.activeX+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5" r:id="rId2"/>
    <p:sldId id="256" r:id="rId3"/>
    <p:sldId id="257" r:id="rId4"/>
    <p:sldId id="267" r:id="rId5"/>
    <p:sldId id="275" r:id="rId6"/>
    <p:sldId id="258" r:id="rId7"/>
    <p:sldId id="259" r:id="rId8"/>
    <p:sldId id="268" r:id="rId9"/>
    <p:sldId id="273" r:id="rId10"/>
    <p:sldId id="260" r:id="rId11"/>
    <p:sldId id="261" r:id="rId12"/>
    <p:sldId id="262" r:id="rId13"/>
    <p:sldId id="263" r:id="rId14"/>
    <p:sldId id="270" r:id="rId15"/>
    <p:sldId id="269" r:id="rId16"/>
    <p:sldId id="276" r:id="rId17"/>
    <p:sldId id="292" r:id="rId18"/>
    <p:sldId id="278" r:id="rId19"/>
    <p:sldId id="279" r:id="rId20"/>
    <p:sldId id="271" r:id="rId21"/>
    <p:sldId id="277" r:id="rId22"/>
    <p:sldId id="272" r:id="rId23"/>
    <p:sldId id="290" r:id="rId24"/>
    <p:sldId id="264" r:id="rId25"/>
    <p:sldId id="293" r:id="rId26"/>
    <p:sldId id="266" r:id="rId27"/>
    <p:sldId id="287" r:id="rId28"/>
    <p:sldId id="288" r:id="rId29"/>
    <p:sldId id="291" r:id="rId30"/>
    <p:sldId id="284" r:id="rId31"/>
    <p:sldId id="281" r:id="rId32"/>
    <p:sldId id="282" r:id="rId33"/>
    <p:sldId id="283"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5BA57-666E-43B7-9A33-908940E3367C}" type="datetimeFigureOut">
              <a:rPr lang="en-GB" smtClean="0"/>
              <a:pPr/>
              <a:t>04/01/2016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7D4D4-7F63-4FEA-8F8A-2BD44E25374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016A814-9828-43D2-A1A4-EBC2B1009452}" type="slidenum">
              <a:rPr lang="en-GB"/>
              <a:pPr/>
              <a:t>1</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965634" name="Rectangle 2"/>
          <p:cNvSpPr>
            <a:spLocks noGrp="1" noRot="1" noChangeAspect="1" noChangeArrowheads="1" noTextEdit="1"/>
          </p:cNvSpPr>
          <p:nvPr>
            <p:ph type="sldImg"/>
          </p:nvPr>
        </p:nvSpPr>
        <p:spPr>
          <a:ln/>
        </p:spPr>
      </p:sp>
      <p:sp>
        <p:nvSpPr>
          <p:cNvPr id="9656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pPr eaLnBrk="1" hangingPunct="1"/>
            <a:endParaRPr lang="en-GB" smtClean="0"/>
          </a:p>
        </p:txBody>
      </p:sp>
      <p:sp>
        <p:nvSpPr>
          <p:cNvPr id="78852" name="Slide Number Placeholder 3"/>
          <p:cNvSpPr>
            <a:spLocks noGrp="1"/>
          </p:cNvSpPr>
          <p:nvPr>
            <p:ph type="sldNum" sz="quarter" idx="5"/>
          </p:nvPr>
        </p:nvSpPr>
        <p:spPr>
          <a:noFill/>
          <a:ln>
            <a:miter lim="800000"/>
            <a:headEnd/>
            <a:tailEnd/>
          </a:ln>
        </p:spPr>
        <p:txBody>
          <a:bodyPr/>
          <a:lstStyle/>
          <a:p>
            <a:fld id="{0BD15043-89ED-4752-98C8-EB5C83041C59}" type="slidenum">
              <a:rPr lang="en-GB"/>
              <a:pPr/>
              <a:t>19</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DDEB850-C22E-4ECE-8EA5-EB90A8BB7EF8}" type="slidenum">
              <a:rPr lang="en-GB"/>
              <a:pPr/>
              <a:t>20</a:t>
            </a:fld>
            <a:endParaRPr lang="en-GB"/>
          </a:p>
        </p:txBody>
      </p:sp>
      <p:sp>
        <p:nvSpPr>
          <p:cNvPr id="6" name="Rectangle 8"/>
          <p:cNvSpPr>
            <a:spLocks noGrp="1" noChangeArrowheads="1"/>
          </p:cNvSpPr>
          <p:nvPr>
            <p:ph type="hdr" sz="quarter"/>
          </p:nvPr>
        </p:nvSpPr>
        <p:spPr>
          <a:ln/>
        </p:spPr>
        <p:txBody>
          <a:bodyPr/>
          <a:lstStyle/>
          <a:p>
            <a:r>
              <a:rPr lang="en-GB"/>
              <a:t>Boardworks GCSE Additional Science: Chemistry </a:t>
            </a:r>
          </a:p>
          <a:p>
            <a:r>
              <a:rPr lang="en-GB"/>
              <a:t>The Halogens</a:t>
            </a: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97FAB91-817E-4059-B176-BA9319BA6817}" type="slidenum">
              <a:rPr lang="en-GB"/>
              <a:pPr/>
              <a:t>21</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1000450" name="Rectangle 2"/>
          <p:cNvSpPr>
            <a:spLocks noGrp="1" noRot="1" noChangeAspect="1" noChangeArrowheads="1" noTextEdit="1"/>
          </p:cNvSpPr>
          <p:nvPr>
            <p:ph type="sldImg"/>
          </p:nvPr>
        </p:nvSpPr>
        <p:spPr>
          <a:ln/>
        </p:spPr>
      </p:sp>
      <p:sp>
        <p:nvSpPr>
          <p:cNvPr id="1000451" name="Rectangle 3"/>
          <p:cNvSpPr>
            <a:spLocks noGrp="1" noChangeArrowheads="1"/>
          </p:cNvSpPr>
          <p:nvPr>
            <p:ph type="body" idx="1"/>
          </p:nvPr>
        </p:nvSpPr>
        <p:spPr/>
        <p:txBody>
          <a:bodyPr/>
          <a:lstStyle/>
          <a:p>
            <a:r>
              <a:rPr lang="en-GB" b="1"/>
              <a:t>Teacher notes</a:t>
            </a:r>
          </a:p>
          <a:p>
            <a:r>
              <a:rPr lang="en-GB"/>
              <a:t>See the ‘</a:t>
            </a:r>
            <a:r>
              <a:rPr lang="en-GB" b="1"/>
              <a:t>Redox Reactions</a:t>
            </a:r>
            <a:r>
              <a:rPr lang="en-GB"/>
              <a:t>’ presentation for more information about redox reactions.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2803205-977D-4AEF-99EE-097A3760C857}" type="slidenum">
              <a:rPr lang="en-GB"/>
              <a:pPr/>
              <a:t>22</a:t>
            </a:fld>
            <a:endParaRPr lang="en-GB"/>
          </a:p>
        </p:txBody>
      </p:sp>
      <p:sp>
        <p:nvSpPr>
          <p:cNvPr id="6" name="Rectangle 8"/>
          <p:cNvSpPr>
            <a:spLocks noGrp="1" noChangeArrowheads="1"/>
          </p:cNvSpPr>
          <p:nvPr>
            <p:ph type="hdr" sz="quarter"/>
          </p:nvPr>
        </p:nvSpPr>
        <p:spPr>
          <a:ln/>
        </p:spPr>
        <p:txBody>
          <a:bodyPr/>
          <a:lstStyle/>
          <a:p>
            <a:r>
              <a:rPr lang="en-GB"/>
              <a:t>Boardworks GCSE Additional Science: Chemistry </a:t>
            </a:r>
          </a:p>
          <a:p>
            <a:r>
              <a:rPr lang="en-GB"/>
              <a:t>The Halogens</a:t>
            </a:r>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527D4D4-7F63-4FEA-8F8A-2BD44E253743}" type="slidenum">
              <a:rPr lang="en-GB" smtClean="0"/>
              <a:pPr/>
              <a:t>24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A58AFF1-6EE7-435E-84EF-505832F79C87}" type="slidenum">
              <a:rPr lang="en-GB"/>
              <a:pPr/>
              <a:t>25</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1006594" name="Rectangle 2"/>
          <p:cNvSpPr>
            <a:spLocks noGrp="1" noRot="1" noChangeAspect="1" noChangeArrowheads="1" noTextEdit="1"/>
          </p:cNvSpPr>
          <p:nvPr>
            <p:ph type="sldImg"/>
          </p:nvPr>
        </p:nvSpPr>
        <p:spPr>
          <a:ln/>
        </p:spPr>
      </p:sp>
      <p:sp>
        <p:nvSpPr>
          <p:cNvPr id="1006595" name="Rectangle 3"/>
          <p:cNvSpPr>
            <a:spLocks noGrp="1" noChangeArrowheads="1"/>
          </p:cNvSpPr>
          <p:nvPr>
            <p:ph type="body" idx="1"/>
          </p:nvPr>
        </p:nvSpPr>
        <p:spPr/>
        <p:txBody>
          <a:bodyPr/>
          <a:lstStyle/>
          <a:p>
            <a:r>
              <a:rPr lang="en-GB" b="1"/>
              <a:t>Photo credit:</a:t>
            </a:r>
            <a:r>
              <a:rPr lang="en-GB"/>
              <a:t> </a:t>
            </a:r>
            <a:r>
              <a:rPr lang="en-US"/>
              <a:t>Danvlchenko Iaroslav / Shutterstock.com</a:t>
            </a:r>
            <a:endParaRPr lang="en-GB"/>
          </a:p>
          <a:p>
            <a:endParaRPr lang="en-GB"/>
          </a:p>
          <a:p>
            <a:r>
              <a:rPr lang="en-GB" b="1"/>
              <a:t>Teacher notes</a:t>
            </a:r>
          </a:p>
          <a:p>
            <a:r>
              <a:rPr lang="en-GB"/>
              <a:t>Addition of fluoride to drinking water is also carried out in certain areas and there are debates about extending the practice. The main benefit is reduction of tooth decay. However, fluoride can cause dental fluorosis (flecks of white in the teeth which can turn brown) and critics have linked it to other, more serious, health problems.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6AEE6E0-B3BD-487E-89A3-BC2BCE7A38B5}" type="slidenum">
              <a:rPr lang="en-GB"/>
              <a:pPr/>
              <a:t>4</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959490" name="Rectangle 2"/>
          <p:cNvSpPr>
            <a:spLocks noGrp="1" noRot="1" noChangeAspect="1" noChangeArrowheads="1" noTextEdit="1"/>
          </p:cNvSpPr>
          <p:nvPr>
            <p:ph type="sldImg"/>
          </p:nvPr>
        </p:nvSpPr>
        <p:spPr>
          <a:ln/>
        </p:spPr>
      </p:sp>
      <p:sp>
        <p:nvSpPr>
          <p:cNvPr id="9594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8A07CFD-7053-4330-9F0D-11C9D244A909}" type="slidenum">
              <a:rPr lang="en-GB"/>
              <a:pPr/>
              <a:t>5</a:t>
            </a:fld>
            <a:endParaRPr lang="en-GB"/>
          </a:p>
        </p:txBody>
      </p:sp>
      <p:sp>
        <p:nvSpPr>
          <p:cNvPr id="6" name="Rectangle 8"/>
          <p:cNvSpPr>
            <a:spLocks noGrp="1" noChangeArrowheads="1"/>
          </p:cNvSpPr>
          <p:nvPr>
            <p:ph type="hdr" sz="quarter"/>
          </p:nvPr>
        </p:nvSpPr>
        <p:spPr>
          <a:ln/>
        </p:spPr>
        <p:txBody>
          <a:bodyPr/>
          <a:lstStyle/>
          <a:p>
            <a:r>
              <a:rPr lang="en-GB"/>
              <a:t>Boardworks GCSE Additional Science: Chemistry </a:t>
            </a:r>
          </a:p>
          <a:p>
            <a:r>
              <a:rPr lang="en-GB"/>
              <a:t>The Halogens</a:t>
            </a:r>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r>
              <a:rPr lang="en-GB" b="1"/>
              <a:t>Photo credit: </a:t>
            </a:r>
            <a:r>
              <a:rPr lang="en-GB"/>
              <a:t>Dr John Mileham</a:t>
            </a:r>
          </a:p>
          <a:p>
            <a:r>
              <a:rPr lang="en-GB"/>
              <a:t>Liquid bromine in a jar on the left, iodine on the right.</a:t>
            </a:r>
          </a:p>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09EB3F6-32CB-4009-AC81-964FCC89394A}" type="slidenum">
              <a:rPr lang="en-GB"/>
              <a:pPr/>
              <a:t>8</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967682" name="Rectangle 2"/>
          <p:cNvSpPr>
            <a:spLocks noGrp="1" noRot="1" noChangeAspect="1" noChangeArrowheads="1" noTextEdit="1"/>
          </p:cNvSpPr>
          <p:nvPr>
            <p:ph type="sldImg"/>
          </p:nvPr>
        </p:nvSpPr>
        <p:spPr>
          <a:ln/>
        </p:spPr>
      </p:sp>
      <p:sp>
        <p:nvSpPr>
          <p:cNvPr id="967683" name="Rectangle 3"/>
          <p:cNvSpPr>
            <a:spLocks noGrp="1" noChangeArrowheads="1"/>
          </p:cNvSpPr>
          <p:nvPr>
            <p:ph type="body" idx="1"/>
          </p:nvPr>
        </p:nvSpPr>
        <p:spPr/>
        <p:txBody>
          <a:bodyPr/>
          <a:lstStyle/>
          <a:p>
            <a:r>
              <a:rPr lang="en-GB" b="1"/>
              <a:t>Teacher notes</a:t>
            </a:r>
          </a:p>
          <a:p>
            <a:r>
              <a:rPr lang="en-GB"/>
              <a:t>See the ‘</a:t>
            </a:r>
            <a:r>
              <a:rPr lang="en-GB" b="1"/>
              <a:t>Bonding and Intermolecular Forces</a:t>
            </a:r>
            <a:r>
              <a:rPr lang="en-GB"/>
              <a:t>’ presentation for more information about van der Waals forces.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5989D2F-9345-4391-A970-5075FFECBD9C}" type="slidenum">
              <a:rPr lang="en-GB"/>
              <a:pPr/>
              <a:t>9</a:t>
            </a:fld>
            <a:endParaRPr lang="en-GB"/>
          </a:p>
        </p:txBody>
      </p:sp>
      <p:sp>
        <p:nvSpPr>
          <p:cNvPr id="6" name="Rectangle 8"/>
          <p:cNvSpPr>
            <a:spLocks noGrp="1" noChangeArrowheads="1"/>
          </p:cNvSpPr>
          <p:nvPr>
            <p:ph type="hdr" sz="quarter"/>
          </p:nvPr>
        </p:nvSpPr>
        <p:spPr>
          <a:ln/>
        </p:spPr>
        <p:txBody>
          <a:bodyPr/>
          <a:lstStyle/>
          <a:p>
            <a:r>
              <a:rPr lang="en-GB"/>
              <a:t>Boardworks GCSE Additional Science: Chemistry </a:t>
            </a:r>
          </a:p>
          <a:p>
            <a:r>
              <a:rPr lang="en-GB"/>
              <a:t>The Halogens</a:t>
            </a:r>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470097B-6CF0-4424-8493-3947751B7D73}" type="slidenum">
              <a:rPr lang="en-GB"/>
              <a:pPr/>
              <a:t>14</a:t>
            </a:fld>
            <a:endParaRPr lang="en-GB"/>
          </a:p>
        </p:txBody>
      </p:sp>
      <p:sp>
        <p:nvSpPr>
          <p:cNvPr id="6" name="Rectangle 8"/>
          <p:cNvSpPr>
            <a:spLocks noGrp="1" noChangeArrowheads="1"/>
          </p:cNvSpPr>
          <p:nvPr>
            <p:ph type="hdr" sz="quarter"/>
          </p:nvPr>
        </p:nvSpPr>
        <p:spPr>
          <a:ln/>
        </p:spPr>
        <p:txBody>
          <a:bodyPr/>
          <a:lstStyle/>
          <a:p>
            <a:r>
              <a:rPr lang="en-GB"/>
              <a:t>Boardworks GCSE Additional Science: Chemistry </a:t>
            </a:r>
          </a:p>
          <a:p>
            <a:r>
              <a:rPr lang="en-GB"/>
              <a:t>The Halogens</a:t>
            </a: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C20DB55-CEE5-4799-BB5C-AB0D2C9644E3}" type="slidenum">
              <a:rPr lang="en-GB"/>
              <a:pPr/>
              <a:t>15</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971778" name="Rectangle 2"/>
          <p:cNvSpPr>
            <a:spLocks noGrp="1" noRot="1" noChangeAspect="1" noChangeArrowheads="1" noTextEdit="1"/>
          </p:cNvSpPr>
          <p:nvPr>
            <p:ph type="sldImg"/>
          </p:nvPr>
        </p:nvSpPr>
        <p:spPr>
          <a:ln/>
        </p:spPr>
      </p:sp>
      <p:sp>
        <p:nvSpPr>
          <p:cNvPr id="971779" name="Rectangle 3"/>
          <p:cNvSpPr>
            <a:spLocks noGrp="1" noChangeArrowheads="1"/>
          </p:cNvSpPr>
          <p:nvPr>
            <p:ph type="body" idx="1"/>
          </p:nvPr>
        </p:nvSpPr>
        <p:spPr/>
        <p:txBody>
          <a:bodyPr/>
          <a:lstStyle/>
          <a:p>
            <a:r>
              <a:rPr lang="en-GB" b="1"/>
              <a:t>Teacher notes</a:t>
            </a:r>
          </a:p>
          <a:p>
            <a:r>
              <a:rPr lang="en-GB"/>
              <a:t>See the ‘</a:t>
            </a:r>
            <a:r>
              <a:rPr lang="en-GB" b="1"/>
              <a:t>Bonding and Intermolecular Forces</a:t>
            </a:r>
            <a:r>
              <a:rPr lang="en-GB"/>
              <a:t>’ presentation for more information about electronegativity and its relationship to atomic radius and shielding.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ACB0779-9348-442C-9883-AC2E83F6E2BB}" type="slidenum">
              <a:rPr lang="en-GB"/>
              <a:pPr/>
              <a:t>16</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973826" name="Rectangle 2"/>
          <p:cNvSpPr>
            <a:spLocks noGrp="1" noRot="1" noChangeAspect="1" noChangeArrowheads="1" noTextEdit="1"/>
          </p:cNvSpPr>
          <p:nvPr>
            <p:ph type="sldImg"/>
          </p:nvPr>
        </p:nvSpPr>
        <p:spPr>
          <a:ln/>
        </p:spPr>
      </p:sp>
      <p:sp>
        <p:nvSpPr>
          <p:cNvPr id="973827" name="Rectangle 3"/>
          <p:cNvSpPr>
            <a:spLocks noGrp="1" noChangeArrowheads="1"/>
          </p:cNvSpPr>
          <p:nvPr>
            <p:ph type="body" idx="1"/>
          </p:nvPr>
        </p:nvSpPr>
        <p:spPr/>
        <p:txBody>
          <a:bodyPr/>
          <a:lstStyle/>
          <a:p>
            <a:r>
              <a:rPr lang="en-GB" b="1"/>
              <a:t>Teacher notes</a:t>
            </a:r>
          </a:p>
          <a:p>
            <a:r>
              <a:rPr lang="en-GB"/>
              <a:t>The square brackets around the mass number for astatine indicate that this is the atomic mass of the most stable isotope.</a:t>
            </a:r>
          </a:p>
          <a:p>
            <a:endParaRPr lang="en-GB"/>
          </a:p>
          <a:p>
            <a:r>
              <a:rPr lang="en-GB"/>
              <a:t>Astatine is the rarest naturally-occurring element.</a:t>
            </a:r>
          </a:p>
          <a:p>
            <a:endParaRPr lang="en-GB"/>
          </a:p>
          <a:p>
            <a:r>
              <a:rPr lang="en-GB"/>
              <a:t>The properties of astatine: black (presumed), solid at room temperature (presumed), Pauling electronegativity of 2.2</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Page 129 – 129 advanced level chemistry text book</a:t>
            </a:r>
            <a:endParaRPr lang="en-GB" dirty="0"/>
          </a:p>
        </p:txBody>
      </p:sp>
      <p:sp>
        <p:nvSpPr>
          <p:cNvPr id="4" name="Slide Number Placeholder 3"/>
          <p:cNvSpPr>
            <a:spLocks noGrp="1"/>
          </p:cNvSpPr>
          <p:nvPr>
            <p:ph type="sldNum" sz="quarter" idx="10"/>
          </p:nvPr>
        </p:nvSpPr>
        <p:spPr/>
        <p:txBody>
          <a:bodyPr/>
          <a:lstStyle/>
          <a:p>
            <a:fld id="{6527D4D4-7F63-4FEA-8F8A-2BD44E253743}" type="slidenum">
              <a:rPr lang="en-GB" smtClean="0"/>
              <a:pPr/>
              <a:t>18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95A63-1FA2-407C-865E-00BCC29BB160}"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31A5C4-75EB-405C-A4A8-E4B481F1A0C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95A63-1FA2-407C-865E-00BCC29BB160}" type="datetimeFigureOut">
              <a:rPr lang="en-GB" smtClean="0"/>
              <a:pPr/>
              <a:t>04/01/2016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1A5C4-75EB-405C-A4A8-E4B481F1A0C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a:xfrm>
            <a:off x="467544" y="0"/>
            <a:ext cx="8229600" cy="666328"/>
          </a:xfrm>
        </p:spPr>
        <p:txBody>
          <a:bodyPr>
            <a:normAutofit fontScale="90000"/>
          </a:bodyPr>
          <a:lstStyle/>
          <a:p>
            <a:r>
              <a:rPr lang="en-GB" dirty="0"/>
              <a:t>Physical properties of halogens</a:t>
            </a:r>
          </a:p>
        </p:txBody>
      </p:sp>
      <p:sp>
        <p:nvSpPr>
          <p:cNvPr id="5" name="TextBox 4"/>
          <p:cNvSpPr txBox="1"/>
          <p:nvPr/>
        </p:nvSpPr>
        <p:spPr>
          <a:xfrm>
            <a:off x="323528" y="692696"/>
            <a:ext cx="8640960" cy="523220"/>
          </a:xfrm>
          <a:prstGeom prst="rect">
            <a:avLst/>
          </a:prstGeom>
          <a:noFill/>
        </p:spPr>
        <p:txBody>
          <a:bodyPr wrap="square" rtlCol="0">
            <a:spAutoFit/>
          </a:bodyPr>
          <a:lstStyle/>
          <a:p>
            <a:r>
              <a:rPr lang="en-GB" sz="2800" dirty="0" smtClean="0">
                <a:solidFill>
                  <a:srgbClr val="00B050"/>
                </a:solidFill>
              </a:rPr>
              <a:t>Can you complete the table?</a:t>
            </a:r>
            <a:endParaRPr lang="en-GB" sz="2800" dirty="0">
              <a:solidFill>
                <a:srgbClr val="00B050"/>
              </a:solidFill>
            </a:endParaRPr>
          </a:p>
        </p:txBody>
      </p:sp>
    </p:spTree>
    <p:controls>
      <p:control spid="1026" name="ShockwaveFlash1" r:id="rId2" imgW="8699841" imgH="5308975"/>
    </p:controls>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z="5400" smtClean="0"/>
              <a:t>Electron Configuration</a:t>
            </a:r>
          </a:p>
        </p:txBody>
      </p:sp>
      <p:sp>
        <p:nvSpPr>
          <p:cNvPr id="7171" name="Rectangle 3"/>
          <p:cNvSpPr>
            <a:spLocks noGrp="1" noChangeArrowheads="1"/>
          </p:cNvSpPr>
          <p:nvPr>
            <p:ph type="body" idx="1"/>
          </p:nvPr>
        </p:nvSpPr>
        <p:spPr>
          <a:xfrm>
            <a:off x="457200" y="1447800"/>
            <a:ext cx="8229600" cy="5105400"/>
          </a:xfrm>
        </p:spPr>
        <p:txBody>
          <a:bodyPr/>
          <a:lstStyle/>
          <a:p>
            <a:pPr eaLnBrk="1" hangingPunct="1">
              <a:buFontTx/>
              <a:buNone/>
            </a:pPr>
            <a:r>
              <a:rPr lang="en-GB" sz="3600" dirty="0" smtClean="0"/>
              <a:t>What are the electron configurations of the halogens?</a:t>
            </a:r>
          </a:p>
          <a:p>
            <a:pPr eaLnBrk="1" hangingPunct="1">
              <a:buFontTx/>
              <a:buNone/>
            </a:pPr>
            <a:endParaRPr lang="en-GB" sz="2400" baseline="30000" dirty="0" smtClean="0"/>
          </a:p>
        </p:txBody>
      </p:sp>
      <p:pic>
        <p:nvPicPr>
          <p:cNvPr id="7172" name="Picture 4" descr="S691813_aw_078"/>
          <p:cNvPicPr>
            <a:picLocks noChangeAspect="1" noChangeArrowheads="1"/>
          </p:cNvPicPr>
          <p:nvPr/>
        </p:nvPicPr>
        <p:blipFill>
          <a:blip r:embed="rId2" cstate="print"/>
          <a:srcRect/>
          <a:stretch>
            <a:fillRect/>
          </a:stretch>
        </p:blipFill>
        <p:spPr bwMode="auto">
          <a:xfrm>
            <a:off x="2411413" y="2819400"/>
            <a:ext cx="3532187" cy="3962400"/>
          </a:xfrm>
          <a:prstGeom prst="rect">
            <a:avLst/>
          </a:prstGeom>
          <a:noFill/>
          <a:ln w="9525">
            <a:noFill/>
            <a:miter lim="800000"/>
            <a:headEnd/>
            <a:tailEnd/>
          </a:ln>
        </p:spPr>
      </p:pic>
      <p:sp>
        <p:nvSpPr>
          <p:cNvPr id="19461" name="Rectangle 5"/>
          <p:cNvSpPr>
            <a:spLocks noChangeArrowheads="1"/>
          </p:cNvSpPr>
          <p:nvPr/>
        </p:nvSpPr>
        <p:spPr bwMode="auto">
          <a:xfrm>
            <a:off x="3276600" y="2819400"/>
            <a:ext cx="3200400" cy="838200"/>
          </a:xfrm>
          <a:prstGeom prst="rect">
            <a:avLst/>
          </a:prstGeom>
          <a:solidFill>
            <a:schemeClr val="bg1"/>
          </a:solidFill>
          <a:ln w="9525">
            <a:noFill/>
            <a:miter lim="800000"/>
            <a:headEnd/>
            <a:tailEnd/>
          </a:ln>
          <a:effectLst/>
        </p:spPr>
        <p:txBody>
          <a:bodyPr wrap="none" anchor="ctr"/>
          <a:lstStyle/>
          <a:p>
            <a:endParaRPr lang="en-US"/>
          </a:p>
        </p:txBody>
      </p:sp>
      <p:sp>
        <p:nvSpPr>
          <p:cNvPr id="19462" name="Rectangle 6"/>
          <p:cNvSpPr>
            <a:spLocks noChangeArrowheads="1"/>
          </p:cNvSpPr>
          <p:nvPr/>
        </p:nvSpPr>
        <p:spPr bwMode="auto">
          <a:xfrm>
            <a:off x="3276600" y="3657600"/>
            <a:ext cx="3200400" cy="838200"/>
          </a:xfrm>
          <a:prstGeom prst="rect">
            <a:avLst/>
          </a:prstGeom>
          <a:solidFill>
            <a:schemeClr val="bg1"/>
          </a:solidFill>
          <a:ln w="9525">
            <a:noFill/>
            <a:miter lim="800000"/>
            <a:headEnd/>
            <a:tailEnd/>
          </a:ln>
          <a:effectLst/>
        </p:spPr>
        <p:txBody>
          <a:bodyPr wrap="none" anchor="ctr"/>
          <a:lstStyle/>
          <a:p>
            <a:endParaRPr lang="en-US"/>
          </a:p>
        </p:txBody>
      </p:sp>
      <p:sp>
        <p:nvSpPr>
          <p:cNvPr id="19463" name="Rectangle 7"/>
          <p:cNvSpPr>
            <a:spLocks noChangeArrowheads="1"/>
          </p:cNvSpPr>
          <p:nvPr/>
        </p:nvSpPr>
        <p:spPr bwMode="auto">
          <a:xfrm>
            <a:off x="3276600" y="4267200"/>
            <a:ext cx="3200400" cy="838200"/>
          </a:xfrm>
          <a:prstGeom prst="rect">
            <a:avLst/>
          </a:prstGeom>
          <a:solidFill>
            <a:schemeClr val="bg1"/>
          </a:solidFill>
          <a:ln w="9525">
            <a:noFill/>
            <a:miter lim="800000"/>
            <a:headEnd/>
            <a:tailEnd/>
          </a:ln>
          <a:effectLst/>
        </p:spPr>
        <p:txBody>
          <a:bodyPr wrap="none" anchor="ctr"/>
          <a:lstStyle/>
          <a:p>
            <a:endParaRPr lang="en-US"/>
          </a:p>
        </p:txBody>
      </p:sp>
      <p:sp>
        <p:nvSpPr>
          <p:cNvPr id="19464" name="Rectangle 8"/>
          <p:cNvSpPr>
            <a:spLocks noChangeArrowheads="1"/>
          </p:cNvSpPr>
          <p:nvPr/>
        </p:nvSpPr>
        <p:spPr bwMode="auto">
          <a:xfrm>
            <a:off x="3276600" y="5105400"/>
            <a:ext cx="3200400" cy="838200"/>
          </a:xfrm>
          <a:prstGeom prst="rect">
            <a:avLst/>
          </a:prstGeom>
          <a:solidFill>
            <a:schemeClr val="bg1"/>
          </a:solidFill>
          <a:ln w="9525">
            <a:noFill/>
            <a:miter lim="800000"/>
            <a:headEnd/>
            <a:tailEnd/>
          </a:ln>
          <a:effectLst/>
        </p:spPr>
        <p:txBody>
          <a:bodyPr wrap="none" anchor="ctr"/>
          <a:lstStyle/>
          <a:p>
            <a:endParaRPr lang="en-US"/>
          </a:p>
        </p:txBody>
      </p:sp>
      <p:sp>
        <p:nvSpPr>
          <p:cNvPr id="19465" name="Rectangle 9"/>
          <p:cNvSpPr>
            <a:spLocks noChangeArrowheads="1"/>
          </p:cNvSpPr>
          <p:nvPr/>
        </p:nvSpPr>
        <p:spPr bwMode="auto">
          <a:xfrm>
            <a:off x="3276600" y="5943600"/>
            <a:ext cx="3200400" cy="106680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19461"/>
                                        </p:tgtEl>
                                      </p:cBhvr>
                                    </p:animEffect>
                                    <p:set>
                                      <p:cBhvr>
                                        <p:cTn id="7" dur="1" fill="hold">
                                          <p:stCondLst>
                                            <p:cond delay="499"/>
                                          </p:stCondLst>
                                        </p:cTn>
                                        <p:tgtEl>
                                          <p:spTgt spid="19461"/>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9462"/>
                                        </p:tgtEl>
                                      </p:cBhvr>
                                    </p:animEffect>
                                    <p:set>
                                      <p:cBhvr>
                                        <p:cTn id="12" dur="1" fill="hold">
                                          <p:stCondLst>
                                            <p:cond delay="499"/>
                                          </p:stCondLst>
                                        </p:cTn>
                                        <p:tgtEl>
                                          <p:spTgt spid="1946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0" nodeType="clickEffect">
                                  <p:stCondLst>
                                    <p:cond delay="0"/>
                                  </p:stCondLst>
                                  <p:childTnLst>
                                    <p:animEffect transition="out" filter="blinds(horizontal)">
                                      <p:cBhvr>
                                        <p:cTn id="16" dur="500"/>
                                        <p:tgtEl>
                                          <p:spTgt spid="19463"/>
                                        </p:tgtEl>
                                      </p:cBhvr>
                                    </p:animEffect>
                                    <p:set>
                                      <p:cBhvr>
                                        <p:cTn id="17" dur="1" fill="hold">
                                          <p:stCondLst>
                                            <p:cond delay="499"/>
                                          </p:stCondLst>
                                        </p:cTn>
                                        <p:tgtEl>
                                          <p:spTgt spid="1946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0" nodeType="clickEffect">
                                  <p:stCondLst>
                                    <p:cond delay="0"/>
                                  </p:stCondLst>
                                  <p:childTnLst>
                                    <p:animEffect transition="out" filter="blinds(horizontal)">
                                      <p:cBhvr>
                                        <p:cTn id="21" dur="500"/>
                                        <p:tgtEl>
                                          <p:spTgt spid="19464"/>
                                        </p:tgtEl>
                                      </p:cBhvr>
                                    </p:animEffect>
                                    <p:set>
                                      <p:cBhvr>
                                        <p:cTn id="22" dur="1" fill="hold">
                                          <p:stCondLst>
                                            <p:cond delay="499"/>
                                          </p:stCondLst>
                                        </p:cTn>
                                        <p:tgtEl>
                                          <p:spTgt spid="1946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grpId="0" nodeType="clickEffect">
                                  <p:stCondLst>
                                    <p:cond delay="0"/>
                                  </p:stCondLst>
                                  <p:childTnLst>
                                    <p:animEffect transition="out" filter="blinds(horizontal)">
                                      <p:cBhvr>
                                        <p:cTn id="26" dur="500"/>
                                        <p:tgtEl>
                                          <p:spTgt spid="19465"/>
                                        </p:tgtEl>
                                      </p:cBhvr>
                                    </p:animEffect>
                                    <p:set>
                                      <p:cBhvr>
                                        <p:cTn id="27" dur="1" fill="hold">
                                          <p:stCondLst>
                                            <p:cond delay="499"/>
                                          </p:stCondLst>
                                        </p:cTn>
                                        <p:tgtEl>
                                          <p:spTgt spid="194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19462" grpId="0" animBg="1"/>
      <p:bldP spid="19463" grpId="0" animBg="1"/>
      <p:bldP spid="19464" grpId="0" animBg="1"/>
      <p:bldP spid="1946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5400" smtClean="0"/>
              <a:t>Electron Configuration</a:t>
            </a:r>
          </a:p>
        </p:txBody>
      </p:sp>
      <p:sp>
        <p:nvSpPr>
          <p:cNvPr id="50179" name="Rectangle 3"/>
          <p:cNvSpPr>
            <a:spLocks noGrp="1" noChangeArrowheads="1"/>
          </p:cNvSpPr>
          <p:nvPr>
            <p:ph type="body" idx="1"/>
          </p:nvPr>
        </p:nvSpPr>
        <p:spPr>
          <a:xfrm>
            <a:off x="457200" y="1447800"/>
            <a:ext cx="8229600" cy="5105400"/>
          </a:xfrm>
        </p:spPr>
        <p:txBody>
          <a:bodyPr/>
          <a:lstStyle/>
          <a:p>
            <a:pPr eaLnBrk="1" hangingPunct="1">
              <a:buFontTx/>
              <a:buNone/>
            </a:pPr>
            <a:r>
              <a:rPr lang="en-GB" sz="3600" dirty="0" smtClean="0">
                <a:solidFill>
                  <a:srgbClr val="0070C0"/>
                </a:solidFill>
              </a:rPr>
              <a:t>Each halogen is one electron short of a noble gas configuration.</a:t>
            </a:r>
          </a:p>
          <a:p>
            <a:pPr eaLnBrk="1" hangingPunct="1">
              <a:buFontTx/>
              <a:buNone/>
            </a:pPr>
            <a:r>
              <a:rPr lang="en-GB" sz="3600" dirty="0" smtClean="0">
                <a:solidFill>
                  <a:srgbClr val="0070C0"/>
                </a:solidFill>
              </a:rPr>
              <a:t>They are very good at </a:t>
            </a:r>
            <a:r>
              <a:rPr lang="en-GB" sz="3600" dirty="0" smtClean="0"/>
              <a:t>loosing/gaining</a:t>
            </a:r>
            <a:r>
              <a:rPr lang="en-GB" sz="3600" dirty="0" smtClean="0">
                <a:solidFill>
                  <a:srgbClr val="FFFF00"/>
                </a:solidFill>
              </a:rPr>
              <a:t> </a:t>
            </a:r>
            <a:r>
              <a:rPr lang="en-GB" sz="3600" dirty="0" smtClean="0">
                <a:solidFill>
                  <a:srgbClr val="0070C0"/>
                </a:solidFill>
              </a:rPr>
              <a:t>an electron.</a:t>
            </a:r>
          </a:p>
          <a:p>
            <a:pPr eaLnBrk="1" hangingPunct="1">
              <a:buFontTx/>
              <a:buNone/>
            </a:pPr>
            <a:r>
              <a:rPr lang="en-GB" sz="3600" dirty="0" smtClean="0">
                <a:solidFill>
                  <a:srgbClr val="0070C0"/>
                </a:solidFill>
              </a:rPr>
              <a:t>This makes them very strong </a:t>
            </a:r>
            <a:r>
              <a:rPr lang="en-GB" sz="3600" dirty="0" smtClean="0"/>
              <a:t>oxidising/reducing</a:t>
            </a:r>
            <a:r>
              <a:rPr lang="en-GB" sz="3600" dirty="0" smtClean="0">
                <a:solidFill>
                  <a:srgbClr val="FFFF00"/>
                </a:solidFill>
              </a:rPr>
              <a:t> </a:t>
            </a:r>
            <a:r>
              <a:rPr lang="en-GB" sz="3600" dirty="0" smtClean="0">
                <a:solidFill>
                  <a:srgbClr val="0070C0"/>
                </a:solidFill>
              </a:rPr>
              <a:t>agents.</a:t>
            </a:r>
          </a:p>
          <a:p>
            <a:pPr eaLnBrk="1" hangingPunct="1">
              <a:buFontTx/>
              <a:buNone/>
            </a:pPr>
            <a:r>
              <a:rPr lang="en-GB" sz="3600" dirty="0" smtClean="0">
                <a:solidFill>
                  <a:srgbClr val="0070C0"/>
                </a:solidFill>
              </a:rPr>
              <a:t>Reactivity</a:t>
            </a:r>
            <a:r>
              <a:rPr lang="en-GB" sz="3600" dirty="0" smtClean="0">
                <a:solidFill>
                  <a:srgbClr val="FFFF00"/>
                </a:solidFill>
              </a:rPr>
              <a:t> </a:t>
            </a:r>
            <a:r>
              <a:rPr lang="en-GB" sz="3600" dirty="0" smtClean="0"/>
              <a:t>increases/decreases</a:t>
            </a:r>
            <a:r>
              <a:rPr lang="en-GB" sz="3600" dirty="0" smtClean="0">
                <a:solidFill>
                  <a:srgbClr val="FFFF00"/>
                </a:solidFill>
              </a:rPr>
              <a:t> </a:t>
            </a:r>
            <a:r>
              <a:rPr lang="en-GB" sz="3600" dirty="0" smtClean="0">
                <a:solidFill>
                  <a:srgbClr val="0070C0"/>
                </a:solidFill>
              </a:rPr>
              <a:t>as we descend the group</a:t>
            </a:r>
          </a:p>
          <a:p>
            <a:pPr eaLnBrk="1" hangingPunct="1">
              <a:buFontTx/>
              <a:buNone/>
            </a:pPr>
            <a:endParaRPr lang="en-GB" sz="2400" baseline="30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5400" smtClean="0"/>
              <a:t>Reactivity</a:t>
            </a:r>
          </a:p>
        </p:txBody>
      </p:sp>
      <p:sp>
        <p:nvSpPr>
          <p:cNvPr id="51203" name="Rectangle 3"/>
          <p:cNvSpPr>
            <a:spLocks noGrp="1" noChangeArrowheads="1"/>
          </p:cNvSpPr>
          <p:nvPr>
            <p:ph type="body" idx="1"/>
          </p:nvPr>
        </p:nvSpPr>
        <p:spPr>
          <a:xfrm>
            <a:off x="457200" y="1447800"/>
            <a:ext cx="8229600" cy="5105400"/>
          </a:xfrm>
        </p:spPr>
        <p:txBody>
          <a:bodyPr/>
          <a:lstStyle/>
          <a:p>
            <a:pPr eaLnBrk="1" hangingPunct="1"/>
            <a:r>
              <a:rPr lang="en-GB" dirty="0" smtClean="0">
                <a:solidFill>
                  <a:srgbClr val="0070C0"/>
                </a:solidFill>
              </a:rPr>
              <a:t>Why does reactivity increase as we descend group 7?</a:t>
            </a:r>
          </a:p>
          <a:p>
            <a:pPr eaLnBrk="1" hangingPunct="1"/>
            <a:r>
              <a:rPr lang="en-GB" dirty="0" smtClean="0">
                <a:solidFill>
                  <a:srgbClr val="0070C0"/>
                </a:solidFill>
              </a:rPr>
              <a:t>To react the atom must form an ion</a:t>
            </a:r>
            <a:br>
              <a:rPr lang="en-GB" dirty="0" smtClean="0">
                <a:solidFill>
                  <a:srgbClr val="0070C0"/>
                </a:solidFill>
              </a:rPr>
            </a:br>
            <a:r>
              <a:rPr lang="en-GB" dirty="0" smtClean="0">
                <a:solidFill>
                  <a:srgbClr val="0070C0"/>
                </a:solidFill>
              </a:rPr>
              <a:t>(write a half equation)</a:t>
            </a:r>
          </a:p>
          <a:p>
            <a:pPr algn="ctr" eaLnBrk="1" hangingPunct="1">
              <a:buNone/>
            </a:pPr>
            <a:r>
              <a:rPr lang="en-GB" sz="3600" b="1" dirty="0" smtClean="0">
                <a:solidFill>
                  <a:srgbClr val="FF0000"/>
                </a:solidFill>
              </a:rPr>
              <a:t>Cl</a:t>
            </a:r>
            <a:r>
              <a:rPr lang="en-GB" sz="3600" b="1" baseline="-25000" dirty="0" smtClean="0">
                <a:solidFill>
                  <a:srgbClr val="FF0000"/>
                </a:solidFill>
              </a:rPr>
              <a:t>2(g)</a:t>
            </a:r>
            <a:r>
              <a:rPr lang="en-GB" sz="3600" b="1" dirty="0" smtClean="0">
                <a:solidFill>
                  <a:srgbClr val="FF0000"/>
                </a:solidFill>
              </a:rPr>
              <a:t> + 2e</a:t>
            </a:r>
            <a:r>
              <a:rPr lang="en-GB" sz="3600" b="1" baseline="30000" dirty="0" smtClean="0">
                <a:solidFill>
                  <a:srgbClr val="FF0000"/>
                </a:solidFill>
              </a:rPr>
              <a:t>-</a:t>
            </a:r>
            <a:r>
              <a:rPr lang="en-GB" sz="3600" b="1" dirty="0" smtClean="0">
                <a:solidFill>
                  <a:srgbClr val="FF0000"/>
                </a:solidFill>
              </a:rPr>
              <a:t> </a:t>
            </a:r>
            <a:r>
              <a:rPr lang="en-GB" sz="3600" b="1" dirty="0" smtClean="0">
                <a:solidFill>
                  <a:srgbClr val="FF0000"/>
                </a:solidFill>
                <a:sym typeface="Wingdings" pitchFamily="2" charset="2"/>
              </a:rPr>
              <a:t> 2Cl</a:t>
            </a:r>
            <a:r>
              <a:rPr lang="en-GB" sz="3600" b="1" baseline="30000" dirty="0" smtClean="0">
                <a:solidFill>
                  <a:srgbClr val="FF0000"/>
                </a:solidFill>
                <a:sym typeface="Wingdings" pitchFamily="2" charset="2"/>
              </a:rPr>
              <a:t>-</a:t>
            </a:r>
            <a:r>
              <a:rPr lang="en-GB" sz="3600" b="1" baseline="-25000" dirty="0" smtClean="0">
                <a:solidFill>
                  <a:srgbClr val="FF0000"/>
                </a:solidFill>
                <a:sym typeface="Wingdings" pitchFamily="2" charset="2"/>
              </a:rPr>
              <a:t>(g)</a:t>
            </a:r>
            <a:r>
              <a:rPr lang="en-GB" sz="3600" b="1" dirty="0" smtClean="0">
                <a:solidFill>
                  <a:srgbClr val="FF0000"/>
                </a:solidFill>
                <a:sym typeface="Wingdings" pitchFamily="2" charset="2"/>
              </a:rPr>
              <a:t> </a:t>
            </a:r>
            <a:endParaRPr lang="en-GB" sz="3600" b="1" dirty="0" smtClean="0">
              <a:solidFill>
                <a:srgbClr val="FF0000"/>
              </a:solidFill>
            </a:endParaRPr>
          </a:p>
          <a:p>
            <a:pPr eaLnBrk="1" hangingPunct="1"/>
            <a:r>
              <a:rPr lang="en-GB" dirty="0" smtClean="0">
                <a:solidFill>
                  <a:srgbClr val="0070C0"/>
                </a:solidFill>
              </a:rPr>
              <a:t>So the tendency to gain an electron must be lower as we descend the group.</a:t>
            </a:r>
          </a:p>
          <a:p>
            <a:pPr algn="ctr" eaLnBrk="1" hangingPunct="1">
              <a:buFontTx/>
              <a:buNone/>
            </a:pPr>
            <a:r>
              <a:rPr lang="en-GB" sz="4800" b="1" dirty="0" smtClean="0"/>
              <a:t>WHY?</a:t>
            </a:r>
          </a:p>
          <a:p>
            <a:pPr eaLnBrk="1" hangingPunct="1">
              <a:buFontTx/>
              <a:buNone/>
            </a:pPr>
            <a:endParaRPr lang="en-GB" b="1" baseline="30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animEffect transition="in" filter="box(in)">
                                      <p:cBhvr>
                                        <p:cTn id="7" dur="500"/>
                                        <p:tgtEl>
                                          <p:spTgt spid="5120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203">
                                            <p:txEl>
                                              <p:pRg st="3" end="3"/>
                                            </p:txEl>
                                          </p:spTgt>
                                        </p:tgtEl>
                                        <p:attrNameLst>
                                          <p:attrName>style.visibility</p:attrName>
                                        </p:attrNameLst>
                                      </p:cBhvr>
                                      <p:to>
                                        <p:strVal val="visible"/>
                                      </p:to>
                                    </p:set>
                                    <p:anim calcmode="lin" valueType="num">
                                      <p:cBhvr additive="base">
                                        <p:cTn id="12"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03">
                                            <p:txEl>
                                              <p:pRg st="3" end="3"/>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51203">
                                            <p:txEl>
                                              <p:pRg st="4" end="4"/>
                                            </p:txEl>
                                          </p:spTgt>
                                        </p:tgtEl>
                                        <p:attrNameLst>
                                          <p:attrName>style.visibility</p:attrName>
                                        </p:attrNameLst>
                                      </p:cBhvr>
                                      <p:to>
                                        <p:strVal val="visible"/>
                                      </p:to>
                                    </p:set>
                                    <p:anim calcmode="lin" valueType="num">
                                      <p:cBhvr additive="base">
                                        <p:cTn id="16"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5400" smtClean="0"/>
              <a:t>Reactivity</a:t>
            </a:r>
          </a:p>
        </p:txBody>
      </p:sp>
      <p:sp>
        <p:nvSpPr>
          <p:cNvPr id="52227" name="Rectangle 3"/>
          <p:cNvSpPr>
            <a:spLocks noGrp="1" noChangeArrowheads="1"/>
          </p:cNvSpPr>
          <p:nvPr>
            <p:ph type="body" idx="1"/>
          </p:nvPr>
        </p:nvSpPr>
        <p:spPr>
          <a:xfrm>
            <a:off x="457200" y="1447800"/>
            <a:ext cx="8229600" cy="5105400"/>
          </a:xfrm>
        </p:spPr>
        <p:txBody>
          <a:bodyPr/>
          <a:lstStyle/>
          <a:p>
            <a:pPr eaLnBrk="1" hangingPunct="1">
              <a:buFontTx/>
              <a:buNone/>
            </a:pPr>
            <a:r>
              <a:rPr lang="en-GB" sz="3600" dirty="0" smtClean="0">
                <a:solidFill>
                  <a:srgbClr val="0070C0"/>
                </a:solidFill>
              </a:rPr>
              <a:t>Why does the tendency to gain an electron reduce as we descend the group?</a:t>
            </a:r>
          </a:p>
          <a:p>
            <a:pPr eaLnBrk="1" hangingPunct="1"/>
            <a:r>
              <a:rPr lang="en-GB" sz="3600" dirty="0" smtClean="0">
                <a:solidFill>
                  <a:srgbClr val="0070C0"/>
                </a:solidFill>
              </a:rPr>
              <a:t>Number of protons increases!!!</a:t>
            </a:r>
          </a:p>
          <a:p>
            <a:pPr eaLnBrk="1" hangingPunct="1">
              <a:buFontTx/>
              <a:buNone/>
            </a:pPr>
            <a:r>
              <a:rPr lang="en-GB" sz="3600" dirty="0" smtClean="0"/>
              <a:t>BUT this is outweighed by:</a:t>
            </a:r>
          </a:p>
          <a:p>
            <a:pPr eaLnBrk="1" hangingPunct="1"/>
            <a:r>
              <a:rPr lang="en-GB" sz="3600" dirty="0" smtClean="0">
                <a:solidFill>
                  <a:srgbClr val="0070C0"/>
                </a:solidFill>
              </a:rPr>
              <a:t>Increasing atomic radius</a:t>
            </a:r>
          </a:p>
          <a:p>
            <a:pPr eaLnBrk="1" hangingPunct="1"/>
            <a:r>
              <a:rPr lang="en-GB" sz="3600" dirty="0" smtClean="0">
                <a:solidFill>
                  <a:srgbClr val="0070C0"/>
                </a:solidFill>
              </a:rPr>
              <a:t>Increasing electron shielding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18" name="Rectangle 42"/>
          <p:cNvSpPr>
            <a:spLocks noGrp="1" noChangeArrowheads="1"/>
          </p:cNvSpPr>
          <p:nvPr>
            <p:ph type="title"/>
          </p:nvPr>
        </p:nvSpPr>
        <p:spPr>
          <a:xfrm>
            <a:off x="557213" y="53975"/>
            <a:ext cx="7773987" cy="549275"/>
          </a:xfrm>
        </p:spPr>
        <p:txBody>
          <a:bodyPr/>
          <a:lstStyle/>
          <a:p>
            <a:r>
              <a:rPr lang="en-GB" sz="2600"/>
              <a:t>How does electron structure affect reactivity?</a:t>
            </a:r>
          </a:p>
        </p:txBody>
      </p:sp>
      <p:sp>
        <p:nvSpPr>
          <p:cNvPr id="24619" name="Text Box 43"/>
          <p:cNvSpPr txBox="1">
            <a:spLocks noChangeArrowheads="1"/>
          </p:cNvSpPr>
          <p:nvPr/>
        </p:nvSpPr>
        <p:spPr bwMode="auto">
          <a:xfrm>
            <a:off x="179512" y="784225"/>
            <a:ext cx="8721601" cy="707886"/>
          </a:xfrm>
          <a:prstGeom prst="rect">
            <a:avLst/>
          </a:prstGeom>
          <a:noFill/>
          <a:ln w="9525">
            <a:noFill/>
            <a:miter lim="800000"/>
            <a:headEnd/>
            <a:tailEnd/>
          </a:ln>
          <a:effectLst/>
        </p:spPr>
        <p:txBody>
          <a:bodyPr wrap="square">
            <a:spAutoFit/>
          </a:bodyPr>
          <a:lstStyle/>
          <a:p>
            <a:r>
              <a:rPr lang="en-GB" sz="2000" dirty="0">
                <a:solidFill>
                  <a:srgbClr val="010066"/>
                </a:solidFill>
              </a:rPr>
              <a:t>The reactivity of alkali metals </a:t>
            </a:r>
            <a:r>
              <a:rPr lang="en-GB" sz="2000" b="1" dirty="0">
                <a:solidFill>
                  <a:srgbClr val="FF6600"/>
                </a:solidFill>
              </a:rPr>
              <a:t>decreases</a:t>
            </a:r>
            <a:r>
              <a:rPr lang="en-GB" sz="2000" dirty="0">
                <a:solidFill>
                  <a:srgbClr val="010066"/>
                </a:solidFill>
              </a:rPr>
              <a:t> going down the group. What is the reason for this?</a:t>
            </a:r>
          </a:p>
        </p:txBody>
      </p:sp>
      <p:sp>
        <p:nvSpPr>
          <p:cNvPr id="24640" name="Rectangle 64"/>
          <p:cNvSpPr>
            <a:spLocks noChangeArrowheads="1"/>
          </p:cNvSpPr>
          <p:nvPr/>
        </p:nvSpPr>
        <p:spPr bwMode="auto">
          <a:xfrm>
            <a:off x="179512" y="1597025"/>
            <a:ext cx="5875213" cy="707886"/>
          </a:xfrm>
          <a:prstGeom prst="rect">
            <a:avLst/>
          </a:prstGeom>
          <a:noFill/>
          <a:ln w="9525" algn="ctr">
            <a:noFill/>
            <a:miter lim="800000"/>
            <a:headEnd/>
            <a:tailEnd/>
          </a:ln>
          <a:effectLst/>
        </p:spPr>
        <p:txBody>
          <a:bodyPr wrap="square">
            <a:spAutoFit/>
          </a:bodyPr>
          <a:lstStyle/>
          <a:p>
            <a:pPr marL="360363" indent="-360363">
              <a:spcBef>
                <a:spcPct val="50000"/>
              </a:spcBef>
              <a:buClr>
                <a:srgbClr val="FF6600"/>
              </a:buClr>
              <a:buFont typeface="Wingdings" pitchFamily="2" charset="2"/>
              <a:buChar char="l"/>
            </a:pPr>
            <a:r>
              <a:rPr lang="en-GB" sz="2000" dirty="0">
                <a:solidFill>
                  <a:srgbClr val="010066"/>
                </a:solidFill>
              </a:rPr>
              <a:t>The atoms of each element get larger going down the group.</a:t>
            </a:r>
          </a:p>
        </p:txBody>
      </p:sp>
      <p:sp>
        <p:nvSpPr>
          <p:cNvPr id="24641" name="Text Box 65"/>
          <p:cNvSpPr txBox="1">
            <a:spLocks noChangeArrowheads="1"/>
          </p:cNvSpPr>
          <p:nvPr/>
        </p:nvSpPr>
        <p:spPr bwMode="auto">
          <a:xfrm>
            <a:off x="251521" y="2390775"/>
            <a:ext cx="5692080" cy="1015663"/>
          </a:xfrm>
          <a:prstGeom prst="rect">
            <a:avLst/>
          </a:prstGeom>
          <a:noFill/>
          <a:ln w="9525" algn="ctr">
            <a:noFill/>
            <a:miter lim="800000"/>
            <a:headEnd/>
            <a:tailEnd/>
          </a:ln>
          <a:effectLst/>
        </p:spPr>
        <p:txBody>
          <a:bodyPr wrap="square">
            <a:spAutoFit/>
          </a:bodyPr>
          <a:lstStyle/>
          <a:p>
            <a:pPr marL="360363" indent="-360363">
              <a:spcBef>
                <a:spcPct val="50000"/>
              </a:spcBef>
              <a:buClr>
                <a:srgbClr val="FF6600"/>
              </a:buClr>
              <a:buFont typeface="Wingdings" pitchFamily="2" charset="2"/>
              <a:buChar char="l"/>
            </a:pPr>
            <a:r>
              <a:rPr lang="en-GB" sz="2000" dirty="0">
                <a:solidFill>
                  <a:srgbClr val="010066"/>
                </a:solidFill>
              </a:rPr>
              <a:t>This means that the outer shell gets further away from the nucleus and is shielded by more electron shells.</a:t>
            </a:r>
          </a:p>
        </p:txBody>
      </p:sp>
      <p:sp>
        <p:nvSpPr>
          <p:cNvPr id="24642" name="Text Box 66"/>
          <p:cNvSpPr txBox="1">
            <a:spLocks noChangeArrowheads="1"/>
          </p:cNvSpPr>
          <p:nvPr/>
        </p:nvSpPr>
        <p:spPr bwMode="auto">
          <a:xfrm>
            <a:off x="0" y="3594100"/>
            <a:ext cx="5953125" cy="1323439"/>
          </a:xfrm>
          <a:prstGeom prst="rect">
            <a:avLst/>
          </a:prstGeom>
          <a:noFill/>
          <a:ln w="9525" algn="ctr">
            <a:noFill/>
            <a:miter lim="800000"/>
            <a:headEnd/>
            <a:tailEnd/>
          </a:ln>
          <a:effectLst/>
        </p:spPr>
        <p:txBody>
          <a:bodyPr wrap="square">
            <a:spAutoFit/>
          </a:bodyPr>
          <a:lstStyle/>
          <a:p>
            <a:pPr marL="360363" indent="-360363">
              <a:spcBef>
                <a:spcPct val="50000"/>
              </a:spcBef>
              <a:buClr>
                <a:srgbClr val="FF6600"/>
              </a:buClr>
              <a:buFont typeface="Wingdings" pitchFamily="2" charset="2"/>
              <a:buChar char="l"/>
            </a:pPr>
            <a:r>
              <a:rPr lang="en-GB" sz="2000" dirty="0">
                <a:solidFill>
                  <a:srgbClr val="010066"/>
                </a:solidFill>
              </a:rPr>
              <a:t>The further the outer shell is from the positive attraction of the nucleus, the harder it is to attract another electron to complete the outer shell.</a:t>
            </a:r>
          </a:p>
        </p:txBody>
      </p:sp>
      <p:sp>
        <p:nvSpPr>
          <p:cNvPr id="24643" name="Text Box 67"/>
          <p:cNvSpPr txBox="1">
            <a:spLocks noChangeArrowheads="1"/>
          </p:cNvSpPr>
          <p:nvPr/>
        </p:nvSpPr>
        <p:spPr bwMode="auto">
          <a:xfrm>
            <a:off x="179512" y="5489575"/>
            <a:ext cx="6002213" cy="707886"/>
          </a:xfrm>
          <a:prstGeom prst="rect">
            <a:avLst/>
          </a:prstGeom>
          <a:noFill/>
          <a:ln w="9525" algn="ctr">
            <a:noFill/>
            <a:miter lim="800000"/>
            <a:headEnd/>
            <a:tailEnd/>
          </a:ln>
          <a:effectLst/>
        </p:spPr>
        <p:txBody>
          <a:bodyPr wrap="square">
            <a:spAutoFit/>
          </a:bodyPr>
          <a:lstStyle/>
          <a:p>
            <a:pPr marL="360363" indent="-360363">
              <a:spcBef>
                <a:spcPct val="50000"/>
              </a:spcBef>
              <a:buClr>
                <a:srgbClr val="FF6600"/>
              </a:buClr>
              <a:buFont typeface="Wingdings" pitchFamily="2" charset="2"/>
              <a:buChar char="l"/>
            </a:pPr>
            <a:r>
              <a:rPr lang="en-GB" sz="2000" dirty="0">
                <a:solidFill>
                  <a:srgbClr val="010066"/>
                </a:solidFill>
              </a:rPr>
              <a:t>This is why the reactivity of the halogens decreases going down group 7.</a:t>
            </a:r>
          </a:p>
        </p:txBody>
      </p:sp>
      <p:sp>
        <p:nvSpPr>
          <p:cNvPr id="24647" name="AutoShape 71"/>
          <p:cNvSpPr>
            <a:spLocks noChangeArrowheads="1"/>
          </p:cNvSpPr>
          <p:nvPr/>
        </p:nvSpPr>
        <p:spPr bwMode="auto">
          <a:xfrm>
            <a:off x="6000750" y="1352550"/>
            <a:ext cx="2271713" cy="5153025"/>
          </a:xfrm>
          <a:prstGeom prst="roundRect">
            <a:avLst>
              <a:gd name="adj" fmla="val 6343"/>
            </a:avLst>
          </a:prstGeom>
          <a:solidFill>
            <a:srgbClr val="FFFFCC"/>
          </a:solidFill>
          <a:ln w="38100">
            <a:solidFill>
              <a:srgbClr val="FF6600"/>
            </a:solidFill>
            <a:round/>
            <a:headEnd/>
            <a:tailEnd/>
          </a:ln>
          <a:effectLst/>
        </p:spPr>
        <p:txBody>
          <a:bodyPr wrap="none" anchor="ctr"/>
          <a:lstStyle/>
          <a:p>
            <a:pPr algn="ctr"/>
            <a:endParaRPr lang="en-GB" b="1"/>
          </a:p>
        </p:txBody>
      </p:sp>
      <p:grpSp>
        <p:nvGrpSpPr>
          <p:cNvPr id="2" name="Group 154"/>
          <p:cNvGrpSpPr>
            <a:grpSpLocks/>
          </p:cNvGrpSpPr>
          <p:nvPr/>
        </p:nvGrpSpPr>
        <p:grpSpPr bwMode="auto">
          <a:xfrm>
            <a:off x="8062913" y="1790700"/>
            <a:ext cx="1044575" cy="5067300"/>
            <a:chOff x="5079" y="1128"/>
            <a:chExt cx="658" cy="3192"/>
          </a:xfrm>
        </p:grpSpPr>
        <p:pic>
          <p:nvPicPr>
            <p:cNvPr id="24719" name="Picture 143" descr="arrow_decrease"/>
            <p:cNvPicPr>
              <a:picLocks noChangeAspect="1" noChangeArrowheads="1"/>
            </p:cNvPicPr>
            <p:nvPr/>
          </p:nvPicPr>
          <p:blipFill>
            <a:blip r:embed="rId3" cstate="print"/>
            <a:srcRect r="24051"/>
            <a:stretch>
              <a:fillRect/>
            </a:stretch>
          </p:blipFill>
          <p:spPr bwMode="auto">
            <a:xfrm>
              <a:off x="5079" y="1128"/>
              <a:ext cx="658" cy="3192"/>
            </a:xfrm>
            <a:prstGeom prst="rect">
              <a:avLst/>
            </a:prstGeom>
            <a:noFill/>
            <a:ln w="9525">
              <a:noFill/>
              <a:miter lim="800000"/>
              <a:headEnd/>
              <a:tailEnd/>
            </a:ln>
          </p:spPr>
        </p:pic>
        <p:sp>
          <p:nvSpPr>
            <p:cNvPr id="24720" name="Text Box 144"/>
            <p:cNvSpPr txBox="1">
              <a:spLocks noChangeArrowheads="1"/>
            </p:cNvSpPr>
            <p:nvPr/>
          </p:nvSpPr>
          <p:spPr bwMode="auto">
            <a:xfrm rot="-5400000">
              <a:off x="4234" y="2225"/>
              <a:ext cx="2482" cy="288"/>
            </a:xfrm>
            <a:prstGeom prst="rect">
              <a:avLst/>
            </a:prstGeom>
            <a:noFill/>
            <a:ln w="9525">
              <a:noFill/>
              <a:miter lim="800000"/>
              <a:headEnd/>
              <a:tailEnd/>
            </a:ln>
            <a:effectLst/>
          </p:spPr>
          <p:txBody>
            <a:bodyPr>
              <a:spAutoFit/>
            </a:bodyPr>
            <a:lstStyle/>
            <a:p>
              <a:r>
                <a:rPr lang="en-GB" sz="2400" dirty="0">
                  <a:solidFill>
                    <a:schemeClr val="bg1"/>
                  </a:solidFill>
                </a:rPr>
                <a:t>decrease in reactivity</a:t>
              </a:r>
            </a:p>
          </p:txBody>
        </p:sp>
      </p:grpSp>
      <p:grpSp>
        <p:nvGrpSpPr>
          <p:cNvPr id="3" name="Group 148"/>
          <p:cNvGrpSpPr>
            <a:grpSpLocks/>
          </p:cNvGrpSpPr>
          <p:nvPr/>
        </p:nvGrpSpPr>
        <p:grpSpPr bwMode="auto">
          <a:xfrm>
            <a:off x="6111875" y="4394200"/>
            <a:ext cx="2060575" cy="2057400"/>
            <a:chOff x="838" y="2726"/>
            <a:chExt cx="1298" cy="1296"/>
          </a:xfrm>
        </p:grpSpPr>
        <p:sp>
          <p:nvSpPr>
            <p:cNvPr id="24685" name="Oval 109"/>
            <p:cNvSpPr>
              <a:spLocks noChangeAspect="1" noChangeArrowheads="1"/>
            </p:cNvSpPr>
            <p:nvPr/>
          </p:nvSpPr>
          <p:spPr bwMode="auto">
            <a:xfrm>
              <a:off x="918" y="2795"/>
              <a:ext cx="1154" cy="1154"/>
            </a:xfrm>
            <a:prstGeom prst="ellipse">
              <a:avLst/>
            </a:prstGeom>
            <a:solidFill>
              <a:schemeClr val="bg1"/>
            </a:solidFill>
            <a:ln w="12700">
              <a:solidFill>
                <a:schemeClr val="tx1"/>
              </a:solidFill>
              <a:round/>
              <a:headEnd/>
              <a:tailEnd/>
            </a:ln>
            <a:effectLst/>
          </p:spPr>
          <p:txBody>
            <a:bodyPr wrap="none" anchor="ctr"/>
            <a:lstStyle/>
            <a:p>
              <a:endParaRPr lang="en-GB"/>
            </a:p>
          </p:txBody>
        </p:sp>
        <p:sp>
          <p:nvSpPr>
            <p:cNvPr id="24686" name="Oval 110"/>
            <p:cNvSpPr>
              <a:spLocks noChangeAspect="1" noChangeArrowheads="1"/>
            </p:cNvSpPr>
            <p:nvPr/>
          </p:nvSpPr>
          <p:spPr bwMode="auto">
            <a:xfrm>
              <a:off x="1050" y="2928"/>
              <a:ext cx="889" cy="889"/>
            </a:xfrm>
            <a:prstGeom prst="ellipse">
              <a:avLst/>
            </a:prstGeom>
            <a:solidFill>
              <a:schemeClr val="bg1"/>
            </a:solidFill>
            <a:ln w="12700">
              <a:solidFill>
                <a:schemeClr val="tx1"/>
              </a:solidFill>
              <a:round/>
              <a:headEnd/>
              <a:tailEnd/>
            </a:ln>
            <a:effectLst/>
          </p:spPr>
          <p:txBody>
            <a:bodyPr wrap="none" anchor="ctr"/>
            <a:lstStyle/>
            <a:p>
              <a:endParaRPr lang="en-GB"/>
            </a:p>
          </p:txBody>
        </p:sp>
        <p:sp>
          <p:nvSpPr>
            <p:cNvPr id="24687" name="Oval 111"/>
            <p:cNvSpPr>
              <a:spLocks noChangeAspect="1" noChangeArrowheads="1"/>
            </p:cNvSpPr>
            <p:nvPr/>
          </p:nvSpPr>
          <p:spPr bwMode="auto">
            <a:xfrm>
              <a:off x="1179" y="3068"/>
              <a:ext cx="631" cy="631"/>
            </a:xfrm>
            <a:prstGeom prst="ellipse">
              <a:avLst/>
            </a:prstGeom>
            <a:solidFill>
              <a:schemeClr val="bg1"/>
            </a:solidFill>
            <a:ln w="12700">
              <a:solidFill>
                <a:srgbClr val="000000"/>
              </a:solidFill>
              <a:round/>
              <a:headEnd/>
              <a:tailEnd/>
            </a:ln>
            <a:effectLst/>
          </p:spPr>
          <p:txBody>
            <a:bodyPr wrap="none" anchor="ctr"/>
            <a:lstStyle/>
            <a:p>
              <a:endParaRPr lang="en-GB"/>
            </a:p>
          </p:txBody>
        </p:sp>
        <p:sp>
          <p:nvSpPr>
            <p:cNvPr id="24688" name="Oval 112"/>
            <p:cNvSpPr>
              <a:spLocks noChangeAspect="1" noChangeArrowheads="1"/>
            </p:cNvSpPr>
            <p:nvPr/>
          </p:nvSpPr>
          <p:spPr bwMode="auto">
            <a:xfrm>
              <a:off x="1307" y="3195"/>
              <a:ext cx="375" cy="375"/>
            </a:xfrm>
            <a:prstGeom prst="ellipse">
              <a:avLst/>
            </a:prstGeom>
            <a:solidFill>
              <a:schemeClr val="bg1"/>
            </a:solidFill>
            <a:ln w="12700">
              <a:solidFill>
                <a:srgbClr val="000000"/>
              </a:solidFill>
              <a:round/>
              <a:headEnd/>
              <a:tailEnd/>
            </a:ln>
            <a:effectLst/>
          </p:spPr>
          <p:txBody>
            <a:bodyPr wrap="none" anchor="ctr"/>
            <a:lstStyle/>
            <a:p>
              <a:endParaRPr lang="en-GB"/>
            </a:p>
          </p:txBody>
        </p:sp>
        <p:sp>
          <p:nvSpPr>
            <p:cNvPr id="24689" name="Oval 113"/>
            <p:cNvSpPr>
              <a:spLocks noChangeAspect="1" noChangeArrowheads="1"/>
            </p:cNvSpPr>
            <p:nvPr/>
          </p:nvSpPr>
          <p:spPr bwMode="auto">
            <a:xfrm>
              <a:off x="1745" y="3267"/>
              <a:ext cx="102" cy="101"/>
            </a:xfrm>
            <a:prstGeom prst="ellipse">
              <a:avLst/>
            </a:prstGeom>
            <a:solidFill>
              <a:schemeClr val="tx1"/>
            </a:solidFill>
            <a:ln w="9525">
              <a:noFill/>
              <a:round/>
              <a:headEnd/>
              <a:tailEnd/>
            </a:ln>
            <a:effectLst/>
          </p:spPr>
          <p:txBody>
            <a:bodyPr wrap="none" anchor="ctr"/>
            <a:lstStyle/>
            <a:p>
              <a:endParaRPr lang="en-GB"/>
            </a:p>
          </p:txBody>
        </p:sp>
        <p:sp>
          <p:nvSpPr>
            <p:cNvPr id="24690" name="Oval 114"/>
            <p:cNvSpPr>
              <a:spLocks noChangeAspect="1" noChangeArrowheads="1"/>
            </p:cNvSpPr>
            <p:nvPr/>
          </p:nvSpPr>
          <p:spPr bwMode="auto">
            <a:xfrm>
              <a:off x="1373" y="3026"/>
              <a:ext cx="102" cy="103"/>
            </a:xfrm>
            <a:prstGeom prst="ellipse">
              <a:avLst/>
            </a:prstGeom>
            <a:solidFill>
              <a:schemeClr val="tx1"/>
            </a:solidFill>
            <a:ln w="9525">
              <a:noFill/>
              <a:round/>
              <a:headEnd/>
              <a:tailEnd/>
            </a:ln>
            <a:effectLst/>
          </p:spPr>
          <p:txBody>
            <a:bodyPr wrap="none" anchor="ctr"/>
            <a:lstStyle/>
            <a:p>
              <a:endParaRPr lang="en-GB"/>
            </a:p>
          </p:txBody>
        </p:sp>
        <p:sp>
          <p:nvSpPr>
            <p:cNvPr id="24691" name="Oval 115"/>
            <p:cNvSpPr>
              <a:spLocks noChangeAspect="1" noChangeArrowheads="1"/>
            </p:cNvSpPr>
            <p:nvPr/>
          </p:nvSpPr>
          <p:spPr bwMode="auto">
            <a:xfrm>
              <a:off x="1516" y="3639"/>
              <a:ext cx="101" cy="101"/>
            </a:xfrm>
            <a:prstGeom prst="ellipse">
              <a:avLst/>
            </a:prstGeom>
            <a:solidFill>
              <a:schemeClr val="tx1"/>
            </a:solidFill>
            <a:ln w="9525">
              <a:noFill/>
              <a:round/>
              <a:headEnd/>
              <a:tailEnd/>
            </a:ln>
            <a:effectLst/>
          </p:spPr>
          <p:txBody>
            <a:bodyPr wrap="none" anchor="ctr"/>
            <a:lstStyle/>
            <a:p>
              <a:endParaRPr lang="en-GB"/>
            </a:p>
          </p:txBody>
        </p:sp>
        <p:sp>
          <p:nvSpPr>
            <p:cNvPr id="24692" name="Oval 116"/>
            <p:cNvSpPr>
              <a:spLocks noChangeAspect="1" noChangeArrowheads="1"/>
            </p:cNvSpPr>
            <p:nvPr/>
          </p:nvSpPr>
          <p:spPr bwMode="auto">
            <a:xfrm>
              <a:off x="1745" y="3400"/>
              <a:ext cx="102" cy="100"/>
            </a:xfrm>
            <a:prstGeom prst="ellipse">
              <a:avLst/>
            </a:prstGeom>
            <a:solidFill>
              <a:schemeClr val="tx1"/>
            </a:solidFill>
            <a:ln w="9525">
              <a:noFill/>
              <a:round/>
              <a:headEnd/>
              <a:tailEnd/>
            </a:ln>
            <a:effectLst/>
          </p:spPr>
          <p:txBody>
            <a:bodyPr wrap="none" anchor="ctr"/>
            <a:lstStyle/>
            <a:p>
              <a:endParaRPr lang="en-GB"/>
            </a:p>
          </p:txBody>
        </p:sp>
        <p:sp>
          <p:nvSpPr>
            <p:cNvPr id="24693" name="Oval 117"/>
            <p:cNvSpPr>
              <a:spLocks noChangeAspect="1" noChangeArrowheads="1"/>
            </p:cNvSpPr>
            <p:nvPr/>
          </p:nvSpPr>
          <p:spPr bwMode="auto">
            <a:xfrm>
              <a:off x="1516" y="3026"/>
              <a:ext cx="101" cy="103"/>
            </a:xfrm>
            <a:prstGeom prst="ellipse">
              <a:avLst/>
            </a:prstGeom>
            <a:solidFill>
              <a:schemeClr val="tx1"/>
            </a:solidFill>
            <a:ln w="9525">
              <a:noFill/>
              <a:round/>
              <a:headEnd/>
              <a:tailEnd/>
            </a:ln>
            <a:effectLst/>
          </p:spPr>
          <p:txBody>
            <a:bodyPr wrap="none" anchor="ctr"/>
            <a:lstStyle/>
            <a:p>
              <a:endParaRPr lang="en-GB"/>
            </a:p>
          </p:txBody>
        </p:sp>
        <p:sp>
          <p:nvSpPr>
            <p:cNvPr id="24694" name="Oval 118"/>
            <p:cNvSpPr>
              <a:spLocks noChangeAspect="1" noChangeArrowheads="1"/>
            </p:cNvSpPr>
            <p:nvPr/>
          </p:nvSpPr>
          <p:spPr bwMode="auto">
            <a:xfrm>
              <a:off x="1135" y="3400"/>
              <a:ext cx="102" cy="100"/>
            </a:xfrm>
            <a:prstGeom prst="ellipse">
              <a:avLst/>
            </a:prstGeom>
            <a:solidFill>
              <a:schemeClr val="tx1"/>
            </a:solidFill>
            <a:ln w="9525">
              <a:noFill/>
              <a:round/>
              <a:headEnd/>
              <a:tailEnd/>
            </a:ln>
            <a:effectLst/>
          </p:spPr>
          <p:txBody>
            <a:bodyPr wrap="none" anchor="ctr"/>
            <a:lstStyle/>
            <a:p>
              <a:endParaRPr lang="en-GB"/>
            </a:p>
          </p:txBody>
        </p:sp>
        <p:sp>
          <p:nvSpPr>
            <p:cNvPr id="24695" name="Oval 119"/>
            <p:cNvSpPr>
              <a:spLocks noChangeAspect="1" noChangeArrowheads="1"/>
            </p:cNvSpPr>
            <p:nvPr/>
          </p:nvSpPr>
          <p:spPr bwMode="auto">
            <a:xfrm>
              <a:off x="1135" y="3267"/>
              <a:ext cx="102" cy="101"/>
            </a:xfrm>
            <a:prstGeom prst="ellipse">
              <a:avLst/>
            </a:prstGeom>
            <a:solidFill>
              <a:schemeClr val="tx1"/>
            </a:solidFill>
            <a:ln w="9525">
              <a:noFill/>
              <a:round/>
              <a:headEnd/>
              <a:tailEnd/>
            </a:ln>
            <a:effectLst/>
          </p:spPr>
          <p:txBody>
            <a:bodyPr wrap="none" anchor="ctr"/>
            <a:lstStyle/>
            <a:p>
              <a:endParaRPr lang="en-GB"/>
            </a:p>
          </p:txBody>
        </p:sp>
        <p:sp>
          <p:nvSpPr>
            <p:cNvPr id="24696" name="Oval 120"/>
            <p:cNvSpPr>
              <a:spLocks noChangeAspect="1" noChangeArrowheads="1"/>
            </p:cNvSpPr>
            <p:nvPr/>
          </p:nvSpPr>
          <p:spPr bwMode="auto">
            <a:xfrm>
              <a:off x="1373" y="3639"/>
              <a:ext cx="102" cy="101"/>
            </a:xfrm>
            <a:prstGeom prst="ellipse">
              <a:avLst/>
            </a:prstGeom>
            <a:solidFill>
              <a:schemeClr val="tx1"/>
            </a:solidFill>
            <a:ln w="9525">
              <a:noFill/>
              <a:round/>
              <a:headEnd/>
              <a:tailEnd/>
            </a:ln>
            <a:effectLst/>
          </p:spPr>
          <p:txBody>
            <a:bodyPr wrap="none" anchor="ctr"/>
            <a:lstStyle/>
            <a:p>
              <a:endParaRPr lang="en-GB"/>
            </a:p>
          </p:txBody>
        </p:sp>
        <p:sp>
          <p:nvSpPr>
            <p:cNvPr id="24699" name="Oval 123"/>
            <p:cNvSpPr>
              <a:spLocks noChangeAspect="1" noChangeArrowheads="1"/>
            </p:cNvSpPr>
            <p:nvPr/>
          </p:nvSpPr>
          <p:spPr bwMode="auto">
            <a:xfrm>
              <a:off x="1373" y="2882"/>
              <a:ext cx="102" cy="102"/>
            </a:xfrm>
            <a:prstGeom prst="ellipse">
              <a:avLst/>
            </a:prstGeom>
            <a:solidFill>
              <a:schemeClr val="tx1"/>
            </a:solidFill>
            <a:ln w="9525">
              <a:noFill/>
              <a:round/>
              <a:headEnd/>
              <a:tailEnd/>
            </a:ln>
            <a:effectLst/>
          </p:spPr>
          <p:txBody>
            <a:bodyPr wrap="none" anchor="ctr"/>
            <a:lstStyle/>
            <a:p>
              <a:endParaRPr lang="en-GB"/>
            </a:p>
          </p:txBody>
        </p:sp>
        <p:sp>
          <p:nvSpPr>
            <p:cNvPr id="24700" name="Oval 124"/>
            <p:cNvSpPr>
              <a:spLocks noChangeAspect="1" noChangeArrowheads="1"/>
            </p:cNvSpPr>
            <p:nvPr/>
          </p:nvSpPr>
          <p:spPr bwMode="auto">
            <a:xfrm>
              <a:off x="1516" y="2882"/>
              <a:ext cx="101" cy="102"/>
            </a:xfrm>
            <a:prstGeom prst="ellipse">
              <a:avLst/>
            </a:prstGeom>
            <a:solidFill>
              <a:schemeClr val="tx1"/>
            </a:solidFill>
            <a:ln w="9525">
              <a:noFill/>
              <a:round/>
              <a:headEnd/>
              <a:tailEnd/>
            </a:ln>
            <a:effectLst/>
          </p:spPr>
          <p:txBody>
            <a:bodyPr wrap="none" anchor="ctr"/>
            <a:lstStyle/>
            <a:p>
              <a:endParaRPr lang="en-GB"/>
            </a:p>
          </p:txBody>
        </p:sp>
        <p:sp>
          <p:nvSpPr>
            <p:cNvPr id="24701" name="Oval 125"/>
            <p:cNvSpPr>
              <a:spLocks noChangeAspect="1" noChangeArrowheads="1"/>
            </p:cNvSpPr>
            <p:nvPr/>
          </p:nvSpPr>
          <p:spPr bwMode="auto">
            <a:xfrm>
              <a:off x="1881" y="3267"/>
              <a:ext cx="102" cy="102"/>
            </a:xfrm>
            <a:prstGeom prst="ellipse">
              <a:avLst/>
            </a:prstGeom>
            <a:solidFill>
              <a:schemeClr val="tx1"/>
            </a:solidFill>
            <a:ln w="9525">
              <a:noFill/>
              <a:round/>
              <a:headEnd/>
              <a:tailEnd/>
            </a:ln>
            <a:effectLst/>
          </p:spPr>
          <p:txBody>
            <a:bodyPr wrap="none" anchor="ctr"/>
            <a:lstStyle/>
            <a:p>
              <a:endParaRPr lang="en-GB"/>
            </a:p>
          </p:txBody>
        </p:sp>
        <p:sp>
          <p:nvSpPr>
            <p:cNvPr id="24702" name="Oval 126"/>
            <p:cNvSpPr>
              <a:spLocks noChangeAspect="1" noChangeArrowheads="1"/>
            </p:cNvSpPr>
            <p:nvPr/>
          </p:nvSpPr>
          <p:spPr bwMode="auto">
            <a:xfrm>
              <a:off x="1881" y="3400"/>
              <a:ext cx="102" cy="101"/>
            </a:xfrm>
            <a:prstGeom prst="ellipse">
              <a:avLst/>
            </a:prstGeom>
            <a:solidFill>
              <a:schemeClr val="tx1"/>
            </a:solidFill>
            <a:ln w="9525">
              <a:noFill/>
              <a:round/>
              <a:headEnd/>
              <a:tailEnd/>
            </a:ln>
            <a:effectLst/>
          </p:spPr>
          <p:txBody>
            <a:bodyPr wrap="none" anchor="ctr"/>
            <a:lstStyle/>
            <a:p>
              <a:endParaRPr lang="en-GB"/>
            </a:p>
          </p:txBody>
        </p:sp>
        <p:sp>
          <p:nvSpPr>
            <p:cNvPr id="24703" name="Oval 127"/>
            <p:cNvSpPr>
              <a:spLocks noChangeAspect="1" noChangeArrowheads="1"/>
            </p:cNvSpPr>
            <p:nvPr/>
          </p:nvSpPr>
          <p:spPr bwMode="auto">
            <a:xfrm>
              <a:off x="1005" y="3267"/>
              <a:ext cx="101" cy="102"/>
            </a:xfrm>
            <a:prstGeom prst="ellipse">
              <a:avLst/>
            </a:prstGeom>
            <a:solidFill>
              <a:schemeClr val="tx1"/>
            </a:solidFill>
            <a:ln w="9525">
              <a:noFill/>
              <a:round/>
              <a:headEnd/>
              <a:tailEnd/>
            </a:ln>
            <a:effectLst/>
          </p:spPr>
          <p:txBody>
            <a:bodyPr wrap="none" anchor="ctr"/>
            <a:lstStyle/>
            <a:p>
              <a:endParaRPr lang="en-GB"/>
            </a:p>
          </p:txBody>
        </p:sp>
        <p:sp>
          <p:nvSpPr>
            <p:cNvPr id="24704" name="Oval 128"/>
            <p:cNvSpPr>
              <a:spLocks noChangeAspect="1" noChangeArrowheads="1"/>
            </p:cNvSpPr>
            <p:nvPr/>
          </p:nvSpPr>
          <p:spPr bwMode="auto">
            <a:xfrm>
              <a:off x="1005" y="3400"/>
              <a:ext cx="101" cy="101"/>
            </a:xfrm>
            <a:prstGeom prst="ellipse">
              <a:avLst/>
            </a:prstGeom>
            <a:solidFill>
              <a:schemeClr val="tx1"/>
            </a:solidFill>
            <a:ln w="9525">
              <a:noFill/>
              <a:round/>
              <a:headEnd/>
              <a:tailEnd/>
            </a:ln>
            <a:effectLst/>
          </p:spPr>
          <p:txBody>
            <a:bodyPr wrap="none" anchor="ctr"/>
            <a:lstStyle/>
            <a:p>
              <a:endParaRPr lang="en-GB"/>
            </a:p>
          </p:txBody>
        </p:sp>
        <p:sp>
          <p:nvSpPr>
            <p:cNvPr id="24705" name="Oval 129"/>
            <p:cNvSpPr>
              <a:spLocks noChangeAspect="1" noChangeArrowheads="1"/>
            </p:cNvSpPr>
            <p:nvPr/>
          </p:nvSpPr>
          <p:spPr bwMode="auto">
            <a:xfrm>
              <a:off x="1373" y="3756"/>
              <a:ext cx="102" cy="102"/>
            </a:xfrm>
            <a:prstGeom prst="ellipse">
              <a:avLst/>
            </a:prstGeom>
            <a:solidFill>
              <a:schemeClr val="tx1"/>
            </a:solidFill>
            <a:ln w="9525">
              <a:noFill/>
              <a:round/>
              <a:headEnd/>
              <a:tailEnd/>
            </a:ln>
            <a:effectLst/>
          </p:spPr>
          <p:txBody>
            <a:bodyPr wrap="none" anchor="ctr"/>
            <a:lstStyle/>
            <a:p>
              <a:endParaRPr lang="en-GB"/>
            </a:p>
          </p:txBody>
        </p:sp>
        <p:sp>
          <p:nvSpPr>
            <p:cNvPr id="24706" name="Oval 130"/>
            <p:cNvSpPr>
              <a:spLocks noChangeAspect="1" noChangeArrowheads="1"/>
            </p:cNvSpPr>
            <p:nvPr/>
          </p:nvSpPr>
          <p:spPr bwMode="auto">
            <a:xfrm>
              <a:off x="1516" y="3756"/>
              <a:ext cx="101" cy="102"/>
            </a:xfrm>
            <a:prstGeom prst="ellipse">
              <a:avLst/>
            </a:prstGeom>
            <a:solidFill>
              <a:schemeClr val="tx1"/>
            </a:solidFill>
            <a:ln w="9525">
              <a:noFill/>
              <a:round/>
              <a:headEnd/>
              <a:tailEnd/>
            </a:ln>
            <a:effectLst/>
          </p:spPr>
          <p:txBody>
            <a:bodyPr wrap="none" anchor="ctr"/>
            <a:lstStyle/>
            <a:p>
              <a:endParaRPr lang="en-GB"/>
            </a:p>
          </p:txBody>
        </p:sp>
        <p:pic>
          <p:nvPicPr>
            <p:cNvPr id="24707" name="Picture 131" descr="electron"/>
            <p:cNvPicPr>
              <a:picLocks noChangeAspect="1" noChangeArrowheads="1"/>
            </p:cNvPicPr>
            <p:nvPr/>
          </p:nvPicPr>
          <p:blipFill>
            <a:blip r:embed="rId4" cstate="print"/>
            <a:srcRect/>
            <a:stretch>
              <a:fillRect/>
            </a:stretch>
          </p:blipFill>
          <p:spPr bwMode="auto">
            <a:xfrm>
              <a:off x="1482" y="2726"/>
              <a:ext cx="151" cy="151"/>
            </a:xfrm>
            <a:prstGeom prst="rect">
              <a:avLst/>
            </a:prstGeom>
            <a:noFill/>
          </p:spPr>
        </p:pic>
        <p:pic>
          <p:nvPicPr>
            <p:cNvPr id="24708" name="Picture 132" descr="electron"/>
            <p:cNvPicPr>
              <a:picLocks noChangeAspect="1" noChangeArrowheads="1"/>
            </p:cNvPicPr>
            <p:nvPr/>
          </p:nvPicPr>
          <p:blipFill>
            <a:blip r:embed="rId4" cstate="print"/>
            <a:srcRect/>
            <a:stretch>
              <a:fillRect/>
            </a:stretch>
          </p:blipFill>
          <p:spPr bwMode="auto">
            <a:xfrm>
              <a:off x="1340" y="2730"/>
              <a:ext cx="152" cy="151"/>
            </a:xfrm>
            <a:prstGeom prst="rect">
              <a:avLst/>
            </a:prstGeom>
            <a:noFill/>
          </p:spPr>
        </p:pic>
        <p:pic>
          <p:nvPicPr>
            <p:cNvPr id="24709" name="Picture 133" descr="electron"/>
            <p:cNvPicPr>
              <a:picLocks noChangeAspect="1" noChangeArrowheads="1"/>
            </p:cNvPicPr>
            <p:nvPr/>
          </p:nvPicPr>
          <p:blipFill>
            <a:blip r:embed="rId4" cstate="print"/>
            <a:srcRect/>
            <a:stretch>
              <a:fillRect/>
            </a:stretch>
          </p:blipFill>
          <p:spPr bwMode="auto">
            <a:xfrm>
              <a:off x="1492" y="3871"/>
              <a:ext cx="151" cy="151"/>
            </a:xfrm>
            <a:prstGeom prst="rect">
              <a:avLst/>
            </a:prstGeom>
            <a:noFill/>
          </p:spPr>
        </p:pic>
        <p:pic>
          <p:nvPicPr>
            <p:cNvPr id="24710" name="Picture 134" descr="electron"/>
            <p:cNvPicPr>
              <a:picLocks noChangeAspect="1" noChangeArrowheads="1"/>
            </p:cNvPicPr>
            <p:nvPr/>
          </p:nvPicPr>
          <p:blipFill>
            <a:blip r:embed="rId4" cstate="print"/>
            <a:srcRect/>
            <a:stretch>
              <a:fillRect/>
            </a:stretch>
          </p:blipFill>
          <p:spPr bwMode="auto">
            <a:xfrm>
              <a:off x="1345" y="3869"/>
              <a:ext cx="151" cy="151"/>
            </a:xfrm>
            <a:prstGeom prst="rect">
              <a:avLst/>
            </a:prstGeom>
            <a:noFill/>
          </p:spPr>
        </p:pic>
        <p:pic>
          <p:nvPicPr>
            <p:cNvPr id="24711" name="Picture 135" descr="electron"/>
            <p:cNvPicPr>
              <a:picLocks noChangeAspect="1" noChangeArrowheads="1"/>
            </p:cNvPicPr>
            <p:nvPr/>
          </p:nvPicPr>
          <p:blipFill>
            <a:blip r:embed="rId4" cstate="print"/>
            <a:srcRect/>
            <a:stretch>
              <a:fillRect/>
            </a:stretch>
          </p:blipFill>
          <p:spPr bwMode="auto">
            <a:xfrm>
              <a:off x="838" y="3374"/>
              <a:ext cx="151" cy="151"/>
            </a:xfrm>
            <a:prstGeom prst="rect">
              <a:avLst/>
            </a:prstGeom>
            <a:noFill/>
          </p:spPr>
        </p:pic>
        <p:pic>
          <p:nvPicPr>
            <p:cNvPr id="24712" name="Picture 136" descr="electron"/>
            <p:cNvPicPr>
              <a:picLocks noChangeAspect="1" noChangeArrowheads="1"/>
            </p:cNvPicPr>
            <p:nvPr/>
          </p:nvPicPr>
          <p:blipFill>
            <a:blip r:embed="rId4" cstate="print"/>
            <a:srcRect/>
            <a:stretch>
              <a:fillRect/>
            </a:stretch>
          </p:blipFill>
          <p:spPr bwMode="auto">
            <a:xfrm>
              <a:off x="1985" y="3246"/>
              <a:ext cx="151" cy="152"/>
            </a:xfrm>
            <a:prstGeom prst="rect">
              <a:avLst/>
            </a:prstGeom>
            <a:noFill/>
          </p:spPr>
        </p:pic>
        <p:pic>
          <p:nvPicPr>
            <p:cNvPr id="24713" name="Picture 137" descr="electron"/>
            <p:cNvPicPr>
              <a:picLocks noChangeAspect="1" noChangeArrowheads="1"/>
            </p:cNvPicPr>
            <p:nvPr/>
          </p:nvPicPr>
          <p:blipFill>
            <a:blip r:embed="rId4" cstate="print"/>
            <a:srcRect/>
            <a:stretch>
              <a:fillRect/>
            </a:stretch>
          </p:blipFill>
          <p:spPr bwMode="auto">
            <a:xfrm>
              <a:off x="1983" y="3378"/>
              <a:ext cx="151" cy="151"/>
            </a:xfrm>
            <a:prstGeom prst="rect">
              <a:avLst/>
            </a:prstGeom>
            <a:noFill/>
          </p:spPr>
        </p:pic>
        <p:pic>
          <p:nvPicPr>
            <p:cNvPr id="24723" name="Picture 147" descr="nucleus"/>
            <p:cNvPicPr>
              <a:picLocks noChangeAspect="1" noChangeArrowheads="1"/>
            </p:cNvPicPr>
            <p:nvPr/>
          </p:nvPicPr>
          <p:blipFill>
            <a:blip r:embed="rId5" cstate="print"/>
            <a:srcRect/>
            <a:stretch>
              <a:fillRect/>
            </a:stretch>
          </p:blipFill>
          <p:spPr bwMode="auto">
            <a:xfrm>
              <a:off x="1274" y="3158"/>
              <a:ext cx="438" cy="438"/>
            </a:xfrm>
            <a:prstGeom prst="rect">
              <a:avLst/>
            </a:prstGeom>
            <a:noFill/>
          </p:spPr>
        </p:pic>
        <p:sp>
          <p:nvSpPr>
            <p:cNvPr id="24698" name="Oval 122"/>
            <p:cNvSpPr>
              <a:spLocks noChangeAspect="1" noChangeArrowheads="1"/>
            </p:cNvSpPr>
            <p:nvPr/>
          </p:nvSpPr>
          <p:spPr bwMode="auto">
            <a:xfrm>
              <a:off x="1446" y="3509"/>
              <a:ext cx="101" cy="102"/>
            </a:xfrm>
            <a:prstGeom prst="ellipse">
              <a:avLst/>
            </a:prstGeom>
            <a:solidFill>
              <a:schemeClr val="tx1"/>
            </a:solidFill>
            <a:ln w="9525">
              <a:noFill/>
              <a:round/>
              <a:headEnd/>
              <a:tailEnd/>
            </a:ln>
            <a:effectLst/>
          </p:spPr>
          <p:txBody>
            <a:bodyPr wrap="none" anchor="ctr"/>
            <a:lstStyle/>
            <a:p>
              <a:endParaRPr lang="en-GB"/>
            </a:p>
          </p:txBody>
        </p:sp>
        <p:sp>
          <p:nvSpPr>
            <p:cNvPr id="24697" name="Oval 121"/>
            <p:cNvSpPr>
              <a:spLocks noChangeAspect="1" noChangeArrowheads="1"/>
            </p:cNvSpPr>
            <p:nvPr/>
          </p:nvSpPr>
          <p:spPr bwMode="auto">
            <a:xfrm>
              <a:off x="1446" y="3149"/>
              <a:ext cx="101" cy="102"/>
            </a:xfrm>
            <a:prstGeom prst="ellipse">
              <a:avLst/>
            </a:prstGeom>
            <a:solidFill>
              <a:schemeClr val="tx1"/>
            </a:solidFill>
            <a:ln w="9525">
              <a:noFill/>
              <a:round/>
              <a:headEnd/>
              <a:tailEnd/>
            </a:ln>
            <a:effectLst/>
          </p:spPr>
          <p:txBody>
            <a:bodyPr wrap="none" anchor="ctr"/>
            <a:lstStyle/>
            <a:p>
              <a:endParaRPr lang="en-GB"/>
            </a:p>
          </p:txBody>
        </p:sp>
      </p:grpSp>
      <p:grpSp>
        <p:nvGrpSpPr>
          <p:cNvPr id="4" name="Group 151"/>
          <p:cNvGrpSpPr>
            <a:grpSpLocks/>
          </p:cNvGrpSpPr>
          <p:nvPr/>
        </p:nvGrpSpPr>
        <p:grpSpPr bwMode="auto">
          <a:xfrm>
            <a:off x="6523038" y="1387475"/>
            <a:ext cx="1238250" cy="1241425"/>
            <a:chOff x="1097" y="832"/>
            <a:chExt cx="780" cy="782"/>
          </a:xfrm>
        </p:grpSpPr>
        <p:sp>
          <p:nvSpPr>
            <p:cNvPr id="24652" name="Oval 76"/>
            <p:cNvSpPr>
              <a:spLocks noChangeAspect="1" noChangeArrowheads="1"/>
            </p:cNvSpPr>
            <p:nvPr/>
          </p:nvSpPr>
          <p:spPr bwMode="auto">
            <a:xfrm>
              <a:off x="1173" y="904"/>
              <a:ext cx="642" cy="643"/>
            </a:xfrm>
            <a:prstGeom prst="ellipse">
              <a:avLst/>
            </a:prstGeom>
            <a:solidFill>
              <a:schemeClr val="bg1"/>
            </a:solidFill>
            <a:ln w="12700">
              <a:solidFill>
                <a:srgbClr val="000000"/>
              </a:solidFill>
              <a:round/>
              <a:headEnd/>
              <a:tailEnd/>
            </a:ln>
            <a:effectLst/>
          </p:spPr>
          <p:txBody>
            <a:bodyPr wrap="none" anchor="ctr"/>
            <a:lstStyle/>
            <a:p>
              <a:endParaRPr lang="en-GB"/>
            </a:p>
          </p:txBody>
        </p:sp>
        <p:sp>
          <p:nvSpPr>
            <p:cNvPr id="24653" name="Oval 77"/>
            <p:cNvSpPr>
              <a:spLocks noChangeAspect="1" noChangeArrowheads="1"/>
            </p:cNvSpPr>
            <p:nvPr/>
          </p:nvSpPr>
          <p:spPr bwMode="auto">
            <a:xfrm>
              <a:off x="1305" y="1035"/>
              <a:ext cx="380" cy="380"/>
            </a:xfrm>
            <a:prstGeom prst="ellipse">
              <a:avLst/>
            </a:prstGeom>
            <a:solidFill>
              <a:schemeClr val="bg1"/>
            </a:solidFill>
            <a:ln w="12700">
              <a:solidFill>
                <a:srgbClr val="000000"/>
              </a:solidFill>
              <a:round/>
              <a:headEnd/>
              <a:tailEnd/>
            </a:ln>
            <a:effectLst/>
          </p:spPr>
          <p:txBody>
            <a:bodyPr wrap="none" anchor="ctr"/>
            <a:lstStyle/>
            <a:p>
              <a:endParaRPr lang="en-GB"/>
            </a:p>
          </p:txBody>
        </p:sp>
        <p:pic>
          <p:nvPicPr>
            <p:cNvPr id="24656" name="Picture 80" descr="electron"/>
            <p:cNvPicPr>
              <a:picLocks noChangeAspect="1" noChangeArrowheads="1"/>
            </p:cNvPicPr>
            <p:nvPr/>
          </p:nvPicPr>
          <p:blipFill>
            <a:blip r:embed="rId4" cstate="print"/>
            <a:srcRect/>
            <a:stretch>
              <a:fillRect/>
            </a:stretch>
          </p:blipFill>
          <p:spPr bwMode="auto">
            <a:xfrm>
              <a:off x="1479" y="832"/>
              <a:ext cx="154" cy="154"/>
            </a:xfrm>
            <a:prstGeom prst="rect">
              <a:avLst/>
            </a:prstGeom>
            <a:noFill/>
          </p:spPr>
        </p:pic>
        <p:pic>
          <p:nvPicPr>
            <p:cNvPr id="24657" name="Picture 81" descr="electron"/>
            <p:cNvPicPr>
              <a:picLocks noChangeAspect="1" noChangeArrowheads="1"/>
            </p:cNvPicPr>
            <p:nvPr/>
          </p:nvPicPr>
          <p:blipFill>
            <a:blip r:embed="rId4" cstate="print"/>
            <a:srcRect/>
            <a:stretch>
              <a:fillRect/>
            </a:stretch>
          </p:blipFill>
          <p:spPr bwMode="auto">
            <a:xfrm>
              <a:off x="1353" y="838"/>
              <a:ext cx="154" cy="154"/>
            </a:xfrm>
            <a:prstGeom prst="rect">
              <a:avLst/>
            </a:prstGeom>
            <a:noFill/>
          </p:spPr>
        </p:pic>
        <p:pic>
          <p:nvPicPr>
            <p:cNvPr id="24658" name="Picture 82" descr="electron"/>
            <p:cNvPicPr>
              <a:picLocks noChangeAspect="1" noChangeArrowheads="1"/>
            </p:cNvPicPr>
            <p:nvPr/>
          </p:nvPicPr>
          <p:blipFill>
            <a:blip r:embed="rId4" cstate="print"/>
            <a:srcRect/>
            <a:stretch>
              <a:fillRect/>
            </a:stretch>
          </p:blipFill>
          <p:spPr bwMode="auto">
            <a:xfrm>
              <a:off x="1489" y="1460"/>
              <a:ext cx="154" cy="154"/>
            </a:xfrm>
            <a:prstGeom prst="rect">
              <a:avLst/>
            </a:prstGeom>
            <a:noFill/>
          </p:spPr>
        </p:pic>
        <p:pic>
          <p:nvPicPr>
            <p:cNvPr id="24659" name="Picture 83" descr="electron"/>
            <p:cNvPicPr>
              <a:picLocks noChangeAspect="1" noChangeArrowheads="1"/>
            </p:cNvPicPr>
            <p:nvPr/>
          </p:nvPicPr>
          <p:blipFill>
            <a:blip r:embed="rId4" cstate="print"/>
            <a:srcRect/>
            <a:stretch>
              <a:fillRect/>
            </a:stretch>
          </p:blipFill>
          <p:spPr bwMode="auto">
            <a:xfrm>
              <a:off x="1363" y="1456"/>
              <a:ext cx="154" cy="154"/>
            </a:xfrm>
            <a:prstGeom prst="rect">
              <a:avLst/>
            </a:prstGeom>
            <a:noFill/>
          </p:spPr>
        </p:pic>
        <p:pic>
          <p:nvPicPr>
            <p:cNvPr id="24660" name="Picture 84" descr="electron"/>
            <p:cNvPicPr>
              <a:picLocks noChangeAspect="1" noChangeArrowheads="1"/>
            </p:cNvPicPr>
            <p:nvPr/>
          </p:nvPicPr>
          <p:blipFill>
            <a:blip r:embed="rId4" cstate="print"/>
            <a:srcRect/>
            <a:stretch>
              <a:fillRect/>
            </a:stretch>
          </p:blipFill>
          <p:spPr bwMode="auto">
            <a:xfrm>
              <a:off x="1097" y="1196"/>
              <a:ext cx="154" cy="154"/>
            </a:xfrm>
            <a:prstGeom prst="rect">
              <a:avLst/>
            </a:prstGeom>
            <a:noFill/>
          </p:spPr>
        </p:pic>
        <p:pic>
          <p:nvPicPr>
            <p:cNvPr id="24661" name="Picture 85" descr="electron"/>
            <p:cNvPicPr>
              <a:picLocks noChangeAspect="1" noChangeArrowheads="1"/>
            </p:cNvPicPr>
            <p:nvPr/>
          </p:nvPicPr>
          <p:blipFill>
            <a:blip r:embed="rId4" cstate="print"/>
            <a:srcRect/>
            <a:stretch>
              <a:fillRect/>
            </a:stretch>
          </p:blipFill>
          <p:spPr bwMode="auto">
            <a:xfrm>
              <a:off x="1723" y="1066"/>
              <a:ext cx="154" cy="154"/>
            </a:xfrm>
            <a:prstGeom prst="rect">
              <a:avLst/>
            </a:prstGeom>
            <a:noFill/>
          </p:spPr>
        </p:pic>
        <p:pic>
          <p:nvPicPr>
            <p:cNvPr id="24662" name="Picture 86" descr="electron"/>
            <p:cNvPicPr>
              <a:picLocks noChangeAspect="1" noChangeArrowheads="1"/>
            </p:cNvPicPr>
            <p:nvPr/>
          </p:nvPicPr>
          <p:blipFill>
            <a:blip r:embed="rId4" cstate="print"/>
            <a:srcRect/>
            <a:stretch>
              <a:fillRect/>
            </a:stretch>
          </p:blipFill>
          <p:spPr bwMode="auto">
            <a:xfrm>
              <a:off x="1721" y="1200"/>
              <a:ext cx="154" cy="154"/>
            </a:xfrm>
            <a:prstGeom prst="rect">
              <a:avLst/>
            </a:prstGeom>
            <a:noFill/>
          </p:spPr>
        </p:pic>
        <p:pic>
          <p:nvPicPr>
            <p:cNvPr id="24721" name="Picture 145" descr="nucleus"/>
            <p:cNvPicPr>
              <a:picLocks noChangeAspect="1" noChangeArrowheads="1"/>
            </p:cNvPicPr>
            <p:nvPr/>
          </p:nvPicPr>
          <p:blipFill>
            <a:blip r:embed="rId5" cstate="print"/>
            <a:srcRect/>
            <a:stretch>
              <a:fillRect/>
            </a:stretch>
          </p:blipFill>
          <p:spPr bwMode="auto">
            <a:xfrm>
              <a:off x="1287" y="1023"/>
              <a:ext cx="402" cy="402"/>
            </a:xfrm>
            <a:prstGeom prst="rect">
              <a:avLst/>
            </a:prstGeom>
            <a:noFill/>
          </p:spPr>
        </p:pic>
        <p:sp>
          <p:nvSpPr>
            <p:cNvPr id="24655" name="Oval 79"/>
            <p:cNvSpPr>
              <a:spLocks noChangeAspect="1" noChangeArrowheads="1"/>
            </p:cNvSpPr>
            <p:nvPr/>
          </p:nvSpPr>
          <p:spPr bwMode="auto">
            <a:xfrm>
              <a:off x="1445" y="1353"/>
              <a:ext cx="102" cy="103"/>
            </a:xfrm>
            <a:prstGeom prst="ellipse">
              <a:avLst/>
            </a:prstGeom>
            <a:solidFill>
              <a:schemeClr val="tx1"/>
            </a:solidFill>
            <a:ln w="9525">
              <a:noFill/>
              <a:round/>
              <a:headEnd/>
              <a:tailEnd/>
            </a:ln>
            <a:effectLst/>
          </p:spPr>
          <p:txBody>
            <a:bodyPr wrap="none" anchor="ctr"/>
            <a:lstStyle/>
            <a:p>
              <a:endParaRPr lang="en-GB"/>
            </a:p>
          </p:txBody>
        </p:sp>
        <p:sp>
          <p:nvSpPr>
            <p:cNvPr id="24654" name="Oval 78"/>
            <p:cNvSpPr>
              <a:spLocks noChangeAspect="1" noChangeArrowheads="1"/>
            </p:cNvSpPr>
            <p:nvPr/>
          </p:nvSpPr>
          <p:spPr bwMode="auto">
            <a:xfrm>
              <a:off x="1445" y="988"/>
              <a:ext cx="102" cy="103"/>
            </a:xfrm>
            <a:prstGeom prst="ellipse">
              <a:avLst/>
            </a:prstGeom>
            <a:solidFill>
              <a:schemeClr val="tx1"/>
            </a:solidFill>
            <a:ln w="9525">
              <a:noFill/>
              <a:round/>
              <a:headEnd/>
              <a:tailEnd/>
            </a:ln>
            <a:effectLst/>
          </p:spPr>
          <p:txBody>
            <a:bodyPr wrap="none" anchor="ctr"/>
            <a:lstStyle/>
            <a:p>
              <a:endParaRPr lang="en-GB"/>
            </a:p>
          </p:txBody>
        </p:sp>
      </p:grpSp>
      <p:grpSp>
        <p:nvGrpSpPr>
          <p:cNvPr id="5" name="Group 152"/>
          <p:cNvGrpSpPr>
            <a:grpSpLocks/>
          </p:cNvGrpSpPr>
          <p:nvPr/>
        </p:nvGrpSpPr>
        <p:grpSpPr bwMode="auto">
          <a:xfrm>
            <a:off x="6338888" y="2701925"/>
            <a:ext cx="1606550" cy="1616075"/>
            <a:chOff x="981" y="1660"/>
            <a:chExt cx="1012" cy="1018"/>
          </a:xfrm>
        </p:grpSpPr>
        <p:sp>
          <p:nvSpPr>
            <p:cNvPr id="24664" name="Oval 88"/>
            <p:cNvSpPr>
              <a:spLocks noChangeAspect="1" noChangeArrowheads="1"/>
            </p:cNvSpPr>
            <p:nvPr/>
          </p:nvSpPr>
          <p:spPr bwMode="auto">
            <a:xfrm>
              <a:off x="1052" y="1724"/>
              <a:ext cx="880" cy="880"/>
            </a:xfrm>
            <a:prstGeom prst="ellipse">
              <a:avLst/>
            </a:prstGeom>
            <a:solidFill>
              <a:schemeClr val="bg1"/>
            </a:solidFill>
            <a:ln w="12700">
              <a:solidFill>
                <a:schemeClr val="tx1"/>
              </a:solidFill>
              <a:round/>
              <a:headEnd/>
              <a:tailEnd/>
            </a:ln>
            <a:effectLst/>
          </p:spPr>
          <p:txBody>
            <a:bodyPr wrap="none" anchor="ctr"/>
            <a:lstStyle/>
            <a:p>
              <a:endParaRPr lang="en-GB"/>
            </a:p>
          </p:txBody>
        </p:sp>
        <p:sp>
          <p:nvSpPr>
            <p:cNvPr id="24665" name="Oval 89"/>
            <p:cNvSpPr>
              <a:spLocks noChangeAspect="1" noChangeArrowheads="1"/>
            </p:cNvSpPr>
            <p:nvPr/>
          </p:nvSpPr>
          <p:spPr bwMode="auto">
            <a:xfrm>
              <a:off x="1178" y="1863"/>
              <a:ext cx="625" cy="626"/>
            </a:xfrm>
            <a:prstGeom prst="ellipse">
              <a:avLst/>
            </a:prstGeom>
            <a:solidFill>
              <a:schemeClr val="bg1"/>
            </a:solidFill>
            <a:ln w="12700">
              <a:solidFill>
                <a:srgbClr val="000000"/>
              </a:solidFill>
              <a:round/>
              <a:headEnd/>
              <a:tailEnd/>
            </a:ln>
            <a:effectLst/>
          </p:spPr>
          <p:txBody>
            <a:bodyPr wrap="none" anchor="ctr"/>
            <a:lstStyle/>
            <a:p>
              <a:endParaRPr lang="en-GB"/>
            </a:p>
          </p:txBody>
        </p:sp>
        <p:sp>
          <p:nvSpPr>
            <p:cNvPr id="24666" name="Oval 90"/>
            <p:cNvSpPr>
              <a:spLocks noChangeAspect="1" noChangeArrowheads="1"/>
            </p:cNvSpPr>
            <p:nvPr/>
          </p:nvSpPr>
          <p:spPr bwMode="auto">
            <a:xfrm>
              <a:off x="1307" y="1991"/>
              <a:ext cx="370" cy="369"/>
            </a:xfrm>
            <a:prstGeom prst="ellipse">
              <a:avLst/>
            </a:prstGeom>
            <a:solidFill>
              <a:schemeClr val="bg1"/>
            </a:solidFill>
            <a:ln w="12700">
              <a:solidFill>
                <a:srgbClr val="000000"/>
              </a:solidFill>
              <a:round/>
              <a:headEnd/>
              <a:tailEnd/>
            </a:ln>
            <a:effectLst/>
          </p:spPr>
          <p:txBody>
            <a:bodyPr wrap="none" anchor="ctr"/>
            <a:lstStyle/>
            <a:p>
              <a:endParaRPr lang="en-GB"/>
            </a:p>
          </p:txBody>
        </p:sp>
        <p:sp>
          <p:nvSpPr>
            <p:cNvPr id="24667" name="Oval 91"/>
            <p:cNvSpPr>
              <a:spLocks noChangeAspect="1" noChangeArrowheads="1"/>
            </p:cNvSpPr>
            <p:nvPr/>
          </p:nvSpPr>
          <p:spPr bwMode="auto">
            <a:xfrm>
              <a:off x="1740" y="2060"/>
              <a:ext cx="101" cy="101"/>
            </a:xfrm>
            <a:prstGeom prst="ellipse">
              <a:avLst/>
            </a:prstGeom>
            <a:solidFill>
              <a:schemeClr val="tx1"/>
            </a:solidFill>
            <a:ln w="9525">
              <a:noFill/>
              <a:round/>
              <a:headEnd/>
              <a:tailEnd/>
            </a:ln>
            <a:effectLst/>
          </p:spPr>
          <p:txBody>
            <a:bodyPr wrap="none" anchor="ctr"/>
            <a:lstStyle/>
            <a:p>
              <a:endParaRPr lang="en-GB"/>
            </a:p>
          </p:txBody>
        </p:sp>
        <p:sp>
          <p:nvSpPr>
            <p:cNvPr id="24668" name="Oval 92"/>
            <p:cNvSpPr>
              <a:spLocks noChangeAspect="1" noChangeArrowheads="1"/>
            </p:cNvSpPr>
            <p:nvPr/>
          </p:nvSpPr>
          <p:spPr bwMode="auto">
            <a:xfrm>
              <a:off x="1372" y="1823"/>
              <a:ext cx="101" cy="100"/>
            </a:xfrm>
            <a:prstGeom prst="ellipse">
              <a:avLst/>
            </a:prstGeom>
            <a:solidFill>
              <a:schemeClr val="tx1"/>
            </a:solidFill>
            <a:ln w="9525">
              <a:noFill/>
              <a:round/>
              <a:headEnd/>
              <a:tailEnd/>
            </a:ln>
            <a:effectLst/>
          </p:spPr>
          <p:txBody>
            <a:bodyPr wrap="none" anchor="ctr"/>
            <a:lstStyle/>
            <a:p>
              <a:endParaRPr lang="en-GB"/>
            </a:p>
          </p:txBody>
        </p:sp>
        <p:sp>
          <p:nvSpPr>
            <p:cNvPr id="24669" name="Oval 93"/>
            <p:cNvSpPr>
              <a:spLocks noChangeAspect="1" noChangeArrowheads="1"/>
            </p:cNvSpPr>
            <p:nvPr/>
          </p:nvSpPr>
          <p:spPr bwMode="auto">
            <a:xfrm>
              <a:off x="1513" y="2429"/>
              <a:ext cx="101" cy="100"/>
            </a:xfrm>
            <a:prstGeom prst="ellipse">
              <a:avLst/>
            </a:prstGeom>
            <a:solidFill>
              <a:schemeClr val="tx1"/>
            </a:solidFill>
            <a:ln w="9525">
              <a:noFill/>
              <a:round/>
              <a:headEnd/>
              <a:tailEnd/>
            </a:ln>
            <a:effectLst/>
          </p:spPr>
          <p:txBody>
            <a:bodyPr wrap="none" anchor="ctr"/>
            <a:lstStyle/>
            <a:p>
              <a:endParaRPr lang="en-GB"/>
            </a:p>
          </p:txBody>
        </p:sp>
        <p:sp>
          <p:nvSpPr>
            <p:cNvPr id="24670" name="Oval 94"/>
            <p:cNvSpPr>
              <a:spLocks noChangeAspect="1" noChangeArrowheads="1"/>
            </p:cNvSpPr>
            <p:nvPr/>
          </p:nvSpPr>
          <p:spPr bwMode="auto">
            <a:xfrm>
              <a:off x="1740" y="2191"/>
              <a:ext cx="101" cy="100"/>
            </a:xfrm>
            <a:prstGeom prst="ellipse">
              <a:avLst/>
            </a:prstGeom>
            <a:solidFill>
              <a:schemeClr val="tx1"/>
            </a:solidFill>
            <a:ln w="9525">
              <a:noFill/>
              <a:round/>
              <a:headEnd/>
              <a:tailEnd/>
            </a:ln>
            <a:effectLst/>
          </p:spPr>
          <p:txBody>
            <a:bodyPr wrap="none" anchor="ctr"/>
            <a:lstStyle/>
            <a:p>
              <a:endParaRPr lang="en-GB"/>
            </a:p>
          </p:txBody>
        </p:sp>
        <p:sp>
          <p:nvSpPr>
            <p:cNvPr id="24671" name="Oval 95"/>
            <p:cNvSpPr>
              <a:spLocks noChangeAspect="1" noChangeArrowheads="1"/>
            </p:cNvSpPr>
            <p:nvPr/>
          </p:nvSpPr>
          <p:spPr bwMode="auto">
            <a:xfrm>
              <a:off x="1513" y="1823"/>
              <a:ext cx="101" cy="100"/>
            </a:xfrm>
            <a:prstGeom prst="ellipse">
              <a:avLst/>
            </a:prstGeom>
            <a:solidFill>
              <a:schemeClr val="tx1"/>
            </a:solidFill>
            <a:ln w="9525">
              <a:noFill/>
              <a:round/>
              <a:headEnd/>
              <a:tailEnd/>
            </a:ln>
            <a:effectLst/>
          </p:spPr>
          <p:txBody>
            <a:bodyPr wrap="none" anchor="ctr"/>
            <a:lstStyle/>
            <a:p>
              <a:endParaRPr lang="en-GB"/>
            </a:p>
          </p:txBody>
        </p:sp>
        <p:sp>
          <p:nvSpPr>
            <p:cNvPr id="24672" name="Oval 96"/>
            <p:cNvSpPr>
              <a:spLocks noChangeAspect="1" noChangeArrowheads="1"/>
            </p:cNvSpPr>
            <p:nvPr/>
          </p:nvSpPr>
          <p:spPr bwMode="auto">
            <a:xfrm>
              <a:off x="1136" y="2191"/>
              <a:ext cx="101" cy="100"/>
            </a:xfrm>
            <a:prstGeom prst="ellipse">
              <a:avLst/>
            </a:prstGeom>
            <a:solidFill>
              <a:schemeClr val="tx1"/>
            </a:solidFill>
            <a:ln w="9525">
              <a:noFill/>
              <a:round/>
              <a:headEnd/>
              <a:tailEnd/>
            </a:ln>
            <a:effectLst/>
          </p:spPr>
          <p:txBody>
            <a:bodyPr wrap="none" anchor="ctr"/>
            <a:lstStyle/>
            <a:p>
              <a:endParaRPr lang="en-GB"/>
            </a:p>
          </p:txBody>
        </p:sp>
        <p:sp>
          <p:nvSpPr>
            <p:cNvPr id="24673" name="Oval 97"/>
            <p:cNvSpPr>
              <a:spLocks noChangeAspect="1" noChangeArrowheads="1"/>
            </p:cNvSpPr>
            <p:nvPr/>
          </p:nvSpPr>
          <p:spPr bwMode="auto">
            <a:xfrm>
              <a:off x="1136" y="2060"/>
              <a:ext cx="101" cy="101"/>
            </a:xfrm>
            <a:prstGeom prst="ellipse">
              <a:avLst/>
            </a:prstGeom>
            <a:solidFill>
              <a:schemeClr val="tx1"/>
            </a:solidFill>
            <a:ln w="9525">
              <a:noFill/>
              <a:round/>
              <a:headEnd/>
              <a:tailEnd/>
            </a:ln>
            <a:effectLst/>
          </p:spPr>
          <p:txBody>
            <a:bodyPr wrap="none" anchor="ctr"/>
            <a:lstStyle/>
            <a:p>
              <a:endParaRPr lang="en-GB"/>
            </a:p>
          </p:txBody>
        </p:sp>
        <p:sp>
          <p:nvSpPr>
            <p:cNvPr id="24674" name="Oval 98"/>
            <p:cNvSpPr>
              <a:spLocks noChangeAspect="1" noChangeArrowheads="1"/>
            </p:cNvSpPr>
            <p:nvPr/>
          </p:nvSpPr>
          <p:spPr bwMode="auto">
            <a:xfrm>
              <a:off x="1372" y="2429"/>
              <a:ext cx="101" cy="100"/>
            </a:xfrm>
            <a:prstGeom prst="ellipse">
              <a:avLst/>
            </a:prstGeom>
            <a:solidFill>
              <a:schemeClr val="tx1"/>
            </a:solidFill>
            <a:ln w="9525">
              <a:noFill/>
              <a:round/>
              <a:headEnd/>
              <a:tailEnd/>
            </a:ln>
            <a:effectLst/>
          </p:spPr>
          <p:txBody>
            <a:bodyPr wrap="none" anchor="ctr"/>
            <a:lstStyle/>
            <a:p>
              <a:endParaRPr lang="en-GB"/>
            </a:p>
          </p:txBody>
        </p:sp>
        <p:pic>
          <p:nvPicPr>
            <p:cNvPr id="24677" name="Picture 101" descr="electron"/>
            <p:cNvPicPr>
              <a:picLocks noChangeAspect="1" noChangeArrowheads="1"/>
            </p:cNvPicPr>
            <p:nvPr/>
          </p:nvPicPr>
          <p:blipFill>
            <a:blip r:embed="rId4" cstate="print"/>
            <a:srcRect/>
            <a:stretch>
              <a:fillRect/>
            </a:stretch>
          </p:blipFill>
          <p:spPr bwMode="auto">
            <a:xfrm>
              <a:off x="1485" y="1664"/>
              <a:ext cx="150" cy="150"/>
            </a:xfrm>
            <a:prstGeom prst="rect">
              <a:avLst/>
            </a:prstGeom>
            <a:noFill/>
          </p:spPr>
        </p:pic>
        <p:pic>
          <p:nvPicPr>
            <p:cNvPr id="24678" name="Picture 102" descr="electron"/>
            <p:cNvPicPr>
              <a:picLocks noChangeAspect="1" noChangeArrowheads="1"/>
            </p:cNvPicPr>
            <p:nvPr/>
          </p:nvPicPr>
          <p:blipFill>
            <a:blip r:embed="rId4" cstate="print"/>
            <a:srcRect/>
            <a:stretch>
              <a:fillRect/>
            </a:stretch>
          </p:blipFill>
          <p:spPr bwMode="auto">
            <a:xfrm>
              <a:off x="1351" y="1660"/>
              <a:ext cx="149" cy="149"/>
            </a:xfrm>
            <a:prstGeom prst="rect">
              <a:avLst/>
            </a:prstGeom>
            <a:noFill/>
          </p:spPr>
        </p:pic>
        <p:pic>
          <p:nvPicPr>
            <p:cNvPr id="24679" name="Picture 103" descr="electron"/>
            <p:cNvPicPr>
              <a:picLocks noChangeAspect="1" noChangeArrowheads="1"/>
            </p:cNvPicPr>
            <p:nvPr/>
          </p:nvPicPr>
          <p:blipFill>
            <a:blip r:embed="rId4" cstate="print"/>
            <a:srcRect/>
            <a:stretch>
              <a:fillRect/>
            </a:stretch>
          </p:blipFill>
          <p:spPr bwMode="auto">
            <a:xfrm>
              <a:off x="1483" y="2522"/>
              <a:ext cx="150" cy="150"/>
            </a:xfrm>
            <a:prstGeom prst="rect">
              <a:avLst/>
            </a:prstGeom>
            <a:noFill/>
          </p:spPr>
        </p:pic>
        <p:pic>
          <p:nvPicPr>
            <p:cNvPr id="24681" name="Picture 105" descr="electron"/>
            <p:cNvPicPr>
              <a:picLocks noChangeAspect="1" noChangeArrowheads="1"/>
            </p:cNvPicPr>
            <p:nvPr/>
          </p:nvPicPr>
          <p:blipFill>
            <a:blip r:embed="rId4" cstate="print"/>
            <a:srcRect/>
            <a:stretch>
              <a:fillRect/>
            </a:stretch>
          </p:blipFill>
          <p:spPr bwMode="auto">
            <a:xfrm>
              <a:off x="981" y="2164"/>
              <a:ext cx="150" cy="150"/>
            </a:xfrm>
            <a:prstGeom prst="rect">
              <a:avLst/>
            </a:prstGeom>
            <a:noFill/>
          </p:spPr>
        </p:pic>
        <p:pic>
          <p:nvPicPr>
            <p:cNvPr id="24682" name="Picture 106" descr="electron"/>
            <p:cNvPicPr>
              <a:picLocks noChangeAspect="1" noChangeArrowheads="1"/>
            </p:cNvPicPr>
            <p:nvPr/>
          </p:nvPicPr>
          <p:blipFill>
            <a:blip r:embed="rId4" cstate="print"/>
            <a:srcRect/>
            <a:stretch>
              <a:fillRect/>
            </a:stretch>
          </p:blipFill>
          <p:spPr bwMode="auto">
            <a:xfrm>
              <a:off x="1844" y="2032"/>
              <a:ext cx="149" cy="149"/>
            </a:xfrm>
            <a:prstGeom prst="rect">
              <a:avLst/>
            </a:prstGeom>
            <a:noFill/>
          </p:spPr>
        </p:pic>
        <p:pic>
          <p:nvPicPr>
            <p:cNvPr id="24683" name="Picture 107" descr="electron"/>
            <p:cNvPicPr>
              <a:picLocks noChangeAspect="1" noChangeArrowheads="1"/>
            </p:cNvPicPr>
            <p:nvPr/>
          </p:nvPicPr>
          <p:blipFill>
            <a:blip r:embed="rId4" cstate="print"/>
            <a:srcRect/>
            <a:stretch>
              <a:fillRect/>
            </a:stretch>
          </p:blipFill>
          <p:spPr bwMode="auto">
            <a:xfrm>
              <a:off x="1842" y="2162"/>
              <a:ext cx="149" cy="150"/>
            </a:xfrm>
            <a:prstGeom prst="rect">
              <a:avLst/>
            </a:prstGeom>
            <a:noFill/>
          </p:spPr>
        </p:pic>
        <p:pic>
          <p:nvPicPr>
            <p:cNvPr id="24725" name="Picture 149" descr="nucleus"/>
            <p:cNvPicPr>
              <a:picLocks noChangeAspect="1" noChangeArrowheads="1"/>
            </p:cNvPicPr>
            <p:nvPr/>
          </p:nvPicPr>
          <p:blipFill>
            <a:blip r:embed="rId5" cstate="print"/>
            <a:srcRect/>
            <a:stretch>
              <a:fillRect/>
            </a:stretch>
          </p:blipFill>
          <p:spPr bwMode="auto">
            <a:xfrm>
              <a:off x="1280" y="1970"/>
              <a:ext cx="420" cy="420"/>
            </a:xfrm>
            <a:prstGeom prst="rect">
              <a:avLst/>
            </a:prstGeom>
            <a:noFill/>
          </p:spPr>
        </p:pic>
        <p:sp>
          <p:nvSpPr>
            <p:cNvPr id="24675" name="Oval 99"/>
            <p:cNvSpPr>
              <a:spLocks noChangeAspect="1" noChangeArrowheads="1"/>
            </p:cNvSpPr>
            <p:nvPr/>
          </p:nvSpPr>
          <p:spPr bwMode="auto">
            <a:xfrm>
              <a:off x="1443" y="1945"/>
              <a:ext cx="100" cy="100"/>
            </a:xfrm>
            <a:prstGeom prst="ellipse">
              <a:avLst/>
            </a:prstGeom>
            <a:solidFill>
              <a:schemeClr val="tx1"/>
            </a:solidFill>
            <a:ln w="9525">
              <a:noFill/>
              <a:round/>
              <a:headEnd/>
              <a:tailEnd/>
            </a:ln>
            <a:effectLst/>
          </p:spPr>
          <p:txBody>
            <a:bodyPr wrap="none" anchor="ctr"/>
            <a:lstStyle/>
            <a:p>
              <a:endParaRPr lang="en-GB"/>
            </a:p>
          </p:txBody>
        </p:sp>
        <p:sp>
          <p:nvSpPr>
            <p:cNvPr id="24676" name="Oval 100"/>
            <p:cNvSpPr>
              <a:spLocks noChangeAspect="1" noChangeArrowheads="1"/>
            </p:cNvSpPr>
            <p:nvPr/>
          </p:nvSpPr>
          <p:spPr bwMode="auto">
            <a:xfrm>
              <a:off x="1443" y="2300"/>
              <a:ext cx="100" cy="101"/>
            </a:xfrm>
            <a:prstGeom prst="ellipse">
              <a:avLst/>
            </a:prstGeom>
            <a:solidFill>
              <a:schemeClr val="tx1"/>
            </a:solidFill>
            <a:ln w="9525">
              <a:noFill/>
              <a:round/>
              <a:headEnd/>
              <a:tailEnd/>
            </a:ln>
            <a:effectLst/>
          </p:spPr>
          <p:txBody>
            <a:bodyPr wrap="none" anchor="ctr"/>
            <a:lstStyle/>
            <a:p>
              <a:endParaRPr lang="en-GB"/>
            </a:p>
          </p:txBody>
        </p:sp>
        <p:pic>
          <p:nvPicPr>
            <p:cNvPr id="24680" name="Picture 104" descr="electron"/>
            <p:cNvPicPr>
              <a:picLocks noChangeAspect="1" noChangeArrowheads="1"/>
            </p:cNvPicPr>
            <p:nvPr/>
          </p:nvPicPr>
          <p:blipFill>
            <a:blip r:embed="rId4" cstate="print"/>
            <a:srcRect/>
            <a:stretch>
              <a:fillRect/>
            </a:stretch>
          </p:blipFill>
          <p:spPr bwMode="auto">
            <a:xfrm>
              <a:off x="1343" y="2529"/>
              <a:ext cx="150" cy="149"/>
            </a:xfrm>
            <a:prstGeom prst="rect">
              <a:avLst/>
            </a:prstGeom>
            <a:noFill/>
          </p:spPr>
        </p:pic>
      </p:grpSp>
      <p:sp>
        <p:nvSpPr>
          <p:cNvPr id="24714" name="Text Box 138"/>
          <p:cNvSpPr txBox="1">
            <a:spLocks noChangeArrowheads="1"/>
          </p:cNvSpPr>
          <p:nvPr/>
        </p:nvSpPr>
        <p:spPr bwMode="auto">
          <a:xfrm>
            <a:off x="6985000" y="1771650"/>
            <a:ext cx="466725" cy="457200"/>
          </a:xfrm>
          <a:prstGeom prst="rect">
            <a:avLst/>
          </a:prstGeom>
          <a:noFill/>
          <a:ln w="9525">
            <a:noFill/>
            <a:miter lim="800000"/>
            <a:headEnd/>
            <a:tailEnd/>
          </a:ln>
          <a:effectLst/>
        </p:spPr>
        <p:txBody>
          <a:bodyPr>
            <a:spAutoFit/>
          </a:bodyPr>
          <a:lstStyle/>
          <a:p>
            <a:pPr>
              <a:spcBef>
                <a:spcPct val="50000"/>
              </a:spcBef>
            </a:pPr>
            <a:r>
              <a:rPr lang="en-GB" b="1">
                <a:solidFill>
                  <a:srgbClr val="010066"/>
                </a:solidFill>
              </a:rPr>
              <a:t>F</a:t>
            </a:r>
          </a:p>
        </p:txBody>
      </p:sp>
      <p:sp>
        <p:nvSpPr>
          <p:cNvPr id="24716" name="Text Box 140"/>
          <p:cNvSpPr txBox="1">
            <a:spLocks noChangeArrowheads="1"/>
          </p:cNvSpPr>
          <p:nvPr/>
        </p:nvSpPr>
        <p:spPr bwMode="auto">
          <a:xfrm>
            <a:off x="6899275" y="3265488"/>
            <a:ext cx="657225" cy="457200"/>
          </a:xfrm>
          <a:prstGeom prst="rect">
            <a:avLst/>
          </a:prstGeom>
          <a:noFill/>
          <a:ln w="9525">
            <a:noFill/>
            <a:miter lim="800000"/>
            <a:headEnd/>
            <a:tailEnd/>
          </a:ln>
          <a:effectLst/>
        </p:spPr>
        <p:txBody>
          <a:bodyPr>
            <a:spAutoFit/>
          </a:bodyPr>
          <a:lstStyle/>
          <a:p>
            <a:pPr>
              <a:spcBef>
                <a:spcPct val="50000"/>
              </a:spcBef>
            </a:pPr>
            <a:r>
              <a:rPr lang="en-GB" b="1">
                <a:solidFill>
                  <a:srgbClr val="010066"/>
                </a:solidFill>
              </a:rPr>
              <a:t>Cl</a:t>
            </a:r>
          </a:p>
        </p:txBody>
      </p:sp>
      <p:sp>
        <p:nvSpPr>
          <p:cNvPr id="24717" name="Text Box 141"/>
          <p:cNvSpPr txBox="1">
            <a:spLocks noChangeArrowheads="1"/>
          </p:cNvSpPr>
          <p:nvPr/>
        </p:nvSpPr>
        <p:spPr bwMode="auto">
          <a:xfrm>
            <a:off x="6905625" y="5180013"/>
            <a:ext cx="762000" cy="457200"/>
          </a:xfrm>
          <a:prstGeom prst="rect">
            <a:avLst/>
          </a:prstGeom>
          <a:noFill/>
          <a:ln w="9525">
            <a:noFill/>
            <a:miter lim="800000"/>
            <a:headEnd/>
            <a:tailEnd/>
          </a:ln>
          <a:effectLst/>
        </p:spPr>
        <p:txBody>
          <a:bodyPr>
            <a:spAutoFit/>
          </a:bodyPr>
          <a:lstStyle/>
          <a:p>
            <a:pPr>
              <a:spcBef>
                <a:spcPct val="50000"/>
              </a:spcBef>
            </a:pPr>
            <a:r>
              <a:rPr lang="en-GB" b="1">
                <a:solidFill>
                  <a:srgbClr val="010066"/>
                </a:solidFill>
              </a:rPr>
              <a:t>Br</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a:xfrm>
            <a:off x="467544" y="0"/>
            <a:ext cx="8229600" cy="836712"/>
          </a:xfrm>
        </p:spPr>
        <p:txBody>
          <a:bodyPr/>
          <a:lstStyle/>
          <a:p>
            <a:r>
              <a:rPr lang="en-GB" dirty="0"/>
              <a:t>Trends in </a:t>
            </a:r>
            <a:r>
              <a:rPr lang="en-GB" dirty="0" err="1"/>
              <a:t>electronegativity</a:t>
            </a:r>
            <a:endParaRPr lang="en-GB" dirty="0"/>
          </a:p>
        </p:txBody>
      </p:sp>
      <p:sp>
        <p:nvSpPr>
          <p:cNvPr id="970755" name="Text Box 3"/>
          <p:cNvSpPr txBox="1">
            <a:spLocks noChangeArrowheads="1"/>
          </p:cNvSpPr>
          <p:nvPr/>
        </p:nvSpPr>
        <p:spPr bwMode="auto">
          <a:xfrm>
            <a:off x="179513" y="784225"/>
            <a:ext cx="8773988" cy="830997"/>
          </a:xfrm>
          <a:prstGeom prst="rect">
            <a:avLst/>
          </a:prstGeom>
          <a:noFill/>
          <a:ln w="9525">
            <a:noFill/>
            <a:miter lim="800000"/>
            <a:headEnd/>
            <a:tailEnd/>
          </a:ln>
          <a:effectLst/>
        </p:spPr>
        <p:txBody>
          <a:bodyPr wrap="square">
            <a:spAutoFit/>
          </a:bodyPr>
          <a:lstStyle/>
          <a:p>
            <a:pPr eaLnBrk="0" hangingPunct="0">
              <a:spcBef>
                <a:spcPct val="0"/>
              </a:spcBef>
            </a:pPr>
            <a:r>
              <a:rPr lang="en-GB" sz="2400" dirty="0" err="1"/>
              <a:t>Electronegativity</a:t>
            </a:r>
            <a:r>
              <a:rPr lang="en-GB" sz="2400" dirty="0"/>
              <a:t> of the halogens decreases down the group due to an increase in atomic radius.</a:t>
            </a:r>
          </a:p>
        </p:txBody>
      </p:sp>
      <p:sp>
        <p:nvSpPr>
          <p:cNvPr id="970762" name="Rectangle 10"/>
          <p:cNvSpPr>
            <a:spLocks noChangeArrowheads="1"/>
          </p:cNvSpPr>
          <p:nvPr/>
        </p:nvSpPr>
        <p:spPr bwMode="auto">
          <a:xfrm>
            <a:off x="238125" y="4905375"/>
            <a:ext cx="4137025" cy="1187450"/>
          </a:xfrm>
          <a:prstGeom prst="rect">
            <a:avLst/>
          </a:prstGeom>
          <a:noFill/>
          <a:ln w="9525">
            <a:noFill/>
            <a:miter lim="800000"/>
            <a:headEnd/>
            <a:tailEnd/>
          </a:ln>
          <a:effectLst/>
        </p:spPr>
        <p:txBody>
          <a:bodyPr wrap="none">
            <a:spAutoFit/>
          </a:bodyPr>
          <a:lstStyle/>
          <a:p>
            <a:pPr algn="ctr"/>
            <a:r>
              <a:rPr lang="en-GB" b="1">
                <a:solidFill>
                  <a:srgbClr val="FF6600"/>
                </a:solidFill>
              </a:rPr>
              <a:t>fluorine</a:t>
            </a:r>
            <a:br>
              <a:rPr lang="en-GB" b="1">
                <a:solidFill>
                  <a:srgbClr val="FF6600"/>
                </a:solidFill>
              </a:rPr>
            </a:br>
            <a:r>
              <a:rPr lang="en-GB" b="1">
                <a:solidFill>
                  <a:srgbClr val="FF6600"/>
                </a:solidFill>
              </a:rPr>
              <a:t>atomic radius = 42 × 10</a:t>
            </a:r>
            <a:r>
              <a:rPr lang="en-GB" b="1" baseline="30000">
                <a:solidFill>
                  <a:srgbClr val="FF6600"/>
                </a:solidFill>
              </a:rPr>
              <a:t>-12</a:t>
            </a:r>
            <a:r>
              <a:rPr lang="en-GB" sz="1000" b="1">
                <a:solidFill>
                  <a:srgbClr val="FF6600"/>
                </a:solidFill>
              </a:rPr>
              <a:t> </a:t>
            </a:r>
            <a:r>
              <a:rPr lang="en-GB" b="1">
                <a:solidFill>
                  <a:srgbClr val="FF6600"/>
                </a:solidFill>
              </a:rPr>
              <a:t>m</a:t>
            </a:r>
            <a:br>
              <a:rPr lang="en-GB" b="1">
                <a:solidFill>
                  <a:srgbClr val="FF6600"/>
                </a:solidFill>
              </a:rPr>
            </a:br>
            <a:r>
              <a:rPr lang="en-GB" b="1">
                <a:solidFill>
                  <a:srgbClr val="FF6600"/>
                </a:solidFill>
              </a:rPr>
              <a:t>electronegativity = 4.0</a:t>
            </a:r>
          </a:p>
        </p:txBody>
      </p:sp>
      <p:sp>
        <p:nvSpPr>
          <p:cNvPr id="970763" name="Rectangle 11"/>
          <p:cNvSpPr>
            <a:spLocks noChangeArrowheads="1"/>
          </p:cNvSpPr>
          <p:nvPr/>
        </p:nvSpPr>
        <p:spPr bwMode="auto">
          <a:xfrm>
            <a:off x="4722813" y="4906963"/>
            <a:ext cx="4306887" cy="1187450"/>
          </a:xfrm>
          <a:prstGeom prst="rect">
            <a:avLst/>
          </a:prstGeom>
          <a:noFill/>
          <a:ln w="9525">
            <a:noFill/>
            <a:miter lim="800000"/>
            <a:headEnd/>
            <a:tailEnd/>
          </a:ln>
          <a:effectLst/>
        </p:spPr>
        <p:txBody>
          <a:bodyPr wrap="none">
            <a:spAutoFit/>
          </a:bodyPr>
          <a:lstStyle/>
          <a:p>
            <a:pPr algn="ctr"/>
            <a:r>
              <a:rPr lang="en-GB" b="1">
                <a:solidFill>
                  <a:srgbClr val="FF6600"/>
                </a:solidFill>
              </a:rPr>
              <a:t>iodine</a:t>
            </a:r>
            <a:br>
              <a:rPr lang="en-GB" b="1">
                <a:solidFill>
                  <a:srgbClr val="FF6600"/>
                </a:solidFill>
              </a:rPr>
            </a:br>
            <a:r>
              <a:rPr lang="en-GB" b="1">
                <a:solidFill>
                  <a:srgbClr val="FF6600"/>
                </a:solidFill>
              </a:rPr>
              <a:t>atomic radius = 115 × 10</a:t>
            </a:r>
            <a:r>
              <a:rPr lang="en-GB" b="1" baseline="30000">
                <a:solidFill>
                  <a:srgbClr val="FF6600"/>
                </a:solidFill>
              </a:rPr>
              <a:t>-12</a:t>
            </a:r>
            <a:r>
              <a:rPr lang="en-GB" sz="1000" b="1">
                <a:solidFill>
                  <a:srgbClr val="FF6600"/>
                </a:solidFill>
              </a:rPr>
              <a:t> </a:t>
            </a:r>
            <a:r>
              <a:rPr lang="en-GB" b="1">
                <a:solidFill>
                  <a:srgbClr val="FF6600"/>
                </a:solidFill>
              </a:rPr>
              <a:t>m</a:t>
            </a:r>
            <a:br>
              <a:rPr lang="en-GB" b="1">
                <a:solidFill>
                  <a:srgbClr val="FF6600"/>
                </a:solidFill>
              </a:rPr>
            </a:br>
            <a:r>
              <a:rPr lang="en-GB" b="1">
                <a:solidFill>
                  <a:srgbClr val="FF6600"/>
                </a:solidFill>
              </a:rPr>
              <a:t>electronegativity = 2.5</a:t>
            </a:r>
          </a:p>
        </p:txBody>
      </p:sp>
      <p:sp>
        <p:nvSpPr>
          <p:cNvPr id="970771" name="Text Box 19"/>
          <p:cNvSpPr txBox="1">
            <a:spLocks noChangeArrowheads="1"/>
          </p:cNvSpPr>
          <p:nvPr/>
        </p:nvSpPr>
        <p:spPr bwMode="auto">
          <a:xfrm>
            <a:off x="179513" y="1800225"/>
            <a:ext cx="8773988" cy="1569660"/>
          </a:xfrm>
          <a:prstGeom prst="rect">
            <a:avLst/>
          </a:prstGeom>
          <a:noFill/>
          <a:ln w="9525">
            <a:noFill/>
            <a:miter lim="800000"/>
            <a:headEnd/>
            <a:tailEnd/>
          </a:ln>
          <a:effectLst/>
        </p:spPr>
        <p:txBody>
          <a:bodyPr wrap="square">
            <a:spAutoFit/>
          </a:bodyPr>
          <a:lstStyle/>
          <a:p>
            <a:pPr eaLnBrk="0" hangingPunct="0">
              <a:spcBef>
                <a:spcPct val="0"/>
              </a:spcBef>
            </a:pPr>
            <a:r>
              <a:rPr lang="en-GB" sz="2400"/>
              <a:t>Increased nuclear charge has no significant effect because there are more electron shells and more shielding. Iodine atoms therefore attract electron density in a covalent bond less strongly than fluorine.</a:t>
            </a:r>
          </a:p>
        </p:txBody>
      </p:sp>
      <p:pic>
        <p:nvPicPr>
          <p:cNvPr id="970774" name="Picture 22" descr="iodine_atom_plus"/>
          <p:cNvPicPr>
            <a:picLocks noChangeAspect="1" noChangeArrowheads="1"/>
          </p:cNvPicPr>
          <p:nvPr/>
        </p:nvPicPr>
        <p:blipFill>
          <a:blip r:embed="rId3" cstate="print"/>
          <a:srcRect/>
          <a:stretch>
            <a:fillRect/>
          </a:stretch>
        </p:blipFill>
        <p:spPr bwMode="auto">
          <a:xfrm>
            <a:off x="6076950" y="3295650"/>
            <a:ext cx="1620838" cy="1608138"/>
          </a:xfrm>
          <a:prstGeom prst="rect">
            <a:avLst/>
          </a:prstGeom>
          <a:noFill/>
        </p:spPr>
      </p:pic>
      <p:pic>
        <p:nvPicPr>
          <p:cNvPr id="970775" name="Picture 23" descr="fluorine_atom_plus"/>
          <p:cNvPicPr>
            <a:picLocks noChangeAspect="1" noChangeArrowheads="1"/>
          </p:cNvPicPr>
          <p:nvPr/>
        </p:nvPicPr>
        <p:blipFill>
          <a:blip r:embed="rId4" cstate="print"/>
          <a:srcRect/>
          <a:stretch>
            <a:fillRect/>
          </a:stretch>
        </p:blipFill>
        <p:spPr bwMode="auto">
          <a:xfrm>
            <a:off x="1900238" y="3687763"/>
            <a:ext cx="823912" cy="81121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a:xfrm>
            <a:off x="467544" y="0"/>
            <a:ext cx="8229600" cy="764704"/>
          </a:xfrm>
        </p:spPr>
        <p:txBody>
          <a:bodyPr/>
          <a:lstStyle/>
          <a:p>
            <a:r>
              <a:rPr lang="en-GB" dirty="0"/>
              <a:t>Astatine </a:t>
            </a:r>
          </a:p>
        </p:txBody>
      </p:sp>
      <p:sp>
        <p:nvSpPr>
          <p:cNvPr id="972803" name="Text Box 3"/>
          <p:cNvSpPr txBox="1">
            <a:spLocks noChangeArrowheads="1"/>
          </p:cNvSpPr>
          <p:nvPr/>
        </p:nvSpPr>
        <p:spPr bwMode="auto">
          <a:xfrm>
            <a:off x="251521" y="784225"/>
            <a:ext cx="8892480" cy="457200"/>
          </a:xfrm>
          <a:prstGeom prst="rect">
            <a:avLst/>
          </a:prstGeom>
          <a:noFill/>
          <a:ln w="9525" algn="ctr">
            <a:noFill/>
            <a:miter lim="800000"/>
            <a:headEnd/>
            <a:tailEnd/>
          </a:ln>
          <a:effectLst/>
        </p:spPr>
        <p:txBody>
          <a:bodyPr wrap="square">
            <a:spAutoFit/>
          </a:bodyPr>
          <a:lstStyle/>
          <a:p>
            <a:r>
              <a:rPr lang="en-GB" sz="2400" dirty="0"/>
              <a:t>The name astatine comes from the Greek word for unstable.</a:t>
            </a:r>
          </a:p>
        </p:txBody>
      </p:sp>
      <p:sp>
        <p:nvSpPr>
          <p:cNvPr id="972805" name="Text Box 5"/>
          <p:cNvSpPr txBox="1">
            <a:spLocks noChangeArrowheads="1"/>
          </p:cNvSpPr>
          <p:nvPr/>
        </p:nvSpPr>
        <p:spPr bwMode="auto">
          <a:xfrm>
            <a:off x="259660" y="3494088"/>
            <a:ext cx="8660503" cy="1200329"/>
          </a:xfrm>
          <a:prstGeom prst="rect">
            <a:avLst/>
          </a:prstGeom>
          <a:noFill/>
          <a:ln w="9525" algn="ctr">
            <a:noFill/>
            <a:miter lim="800000"/>
            <a:headEnd/>
            <a:tailEnd/>
          </a:ln>
          <a:effectLst/>
        </p:spPr>
        <p:txBody>
          <a:bodyPr wrap="square">
            <a:spAutoFit/>
          </a:bodyPr>
          <a:lstStyle/>
          <a:p>
            <a:r>
              <a:rPr lang="en-GB" sz="2400" dirty="0"/>
              <a:t>It was first made artificially in 1940, by bombarding </a:t>
            </a:r>
            <a:r>
              <a:rPr lang="en-GB" sz="2400" baseline="30000" dirty="0"/>
              <a:t>209</a:t>
            </a:r>
            <a:r>
              <a:rPr lang="en-GB" sz="2400" dirty="0"/>
              <a:t>Bi with </a:t>
            </a:r>
            <a:r>
              <a:rPr lang="en-GB" sz="2400" dirty="0">
                <a:latin typeface="Symbol" pitchFamily="18" charset="2"/>
              </a:rPr>
              <a:t>a</a:t>
            </a:r>
            <a:r>
              <a:rPr lang="en-GB" sz="2400" dirty="0"/>
              <a:t>-radiation. </a:t>
            </a:r>
            <a:endParaRPr lang="en-GB" sz="2400" dirty="0" smtClean="0"/>
          </a:p>
          <a:p>
            <a:r>
              <a:rPr lang="en-GB" sz="2400" dirty="0" smtClean="0">
                <a:solidFill>
                  <a:srgbClr val="0070C0"/>
                </a:solidFill>
              </a:rPr>
              <a:t>What </a:t>
            </a:r>
            <a:r>
              <a:rPr lang="en-GB" sz="2400" dirty="0">
                <a:solidFill>
                  <a:srgbClr val="0070C0"/>
                </a:solidFill>
              </a:rPr>
              <a:t>do you predict for these properties of astatine? </a:t>
            </a:r>
          </a:p>
        </p:txBody>
      </p:sp>
      <p:sp>
        <p:nvSpPr>
          <p:cNvPr id="972806" name="Text Box 6"/>
          <p:cNvSpPr txBox="1">
            <a:spLocks noChangeArrowheads="1"/>
          </p:cNvSpPr>
          <p:nvPr/>
        </p:nvSpPr>
        <p:spPr bwMode="auto">
          <a:xfrm>
            <a:off x="328939" y="1408113"/>
            <a:ext cx="6686224" cy="1938992"/>
          </a:xfrm>
          <a:prstGeom prst="rect">
            <a:avLst/>
          </a:prstGeom>
          <a:noFill/>
          <a:ln w="9525" algn="ctr">
            <a:noFill/>
            <a:miter lim="800000"/>
            <a:headEnd/>
            <a:tailEnd/>
          </a:ln>
          <a:effectLst/>
        </p:spPr>
        <p:txBody>
          <a:bodyPr wrap="square">
            <a:spAutoFit/>
          </a:bodyPr>
          <a:lstStyle/>
          <a:p>
            <a:r>
              <a:rPr lang="en-GB" sz="2400" dirty="0"/>
              <a:t>Astatine exists in nature in only very tiny amounts. It is estimated that only 30 grams of astatine exist on Earth at any one time. This is because it is </a:t>
            </a:r>
            <a:r>
              <a:rPr lang="en-GB" sz="2400" b="1" dirty="0"/>
              <a:t>radioactive</a:t>
            </a:r>
            <a:r>
              <a:rPr lang="en-GB" sz="2400" dirty="0"/>
              <a:t>, and its most stable isotope (</a:t>
            </a:r>
            <a:r>
              <a:rPr lang="en-GB" sz="2400" b="1" baseline="30000" dirty="0"/>
              <a:t>210</a:t>
            </a:r>
            <a:r>
              <a:rPr lang="en-GB" sz="2400" b="1" dirty="0"/>
              <a:t>At</a:t>
            </a:r>
            <a:r>
              <a:rPr lang="en-GB" sz="2400" dirty="0"/>
              <a:t>) has a half-life of only 8 hours.</a:t>
            </a:r>
          </a:p>
        </p:txBody>
      </p:sp>
      <p:sp>
        <p:nvSpPr>
          <p:cNvPr id="972807" name="Text Box 7"/>
          <p:cNvSpPr txBox="1">
            <a:spLocks noChangeArrowheads="1"/>
          </p:cNvSpPr>
          <p:nvPr/>
        </p:nvSpPr>
        <p:spPr bwMode="auto">
          <a:xfrm>
            <a:off x="752785" y="5792788"/>
            <a:ext cx="2931804" cy="457200"/>
          </a:xfrm>
          <a:prstGeom prst="rect">
            <a:avLst/>
          </a:prstGeom>
          <a:noFill/>
          <a:ln w="9525" algn="ctr">
            <a:noFill/>
            <a:miter lim="800000"/>
            <a:headEnd/>
            <a:tailEnd/>
          </a:ln>
          <a:effectLst/>
        </p:spPr>
        <p:txBody>
          <a:bodyPr wrap="square">
            <a:spAutoFit/>
          </a:bodyPr>
          <a:lstStyle/>
          <a:p>
            <a:pPr marL="355600" indent="-355600" eaLnBrk="0" hangingPunct="0">
              <a:spcBef>
                <a:spcPct val="0"/>
              </a:spcBef>
              <a:buClr>
                <a:srgbClr val="FF6600"/>
              </a:buClr>
              <a:buSzPct val="80000"/>
              <a:buFont typeface="Wingdings" pitchFamily="2" charset="2"/>
              <a:buChar char="l"/>
            </a:pPr>
            <a:r>
              <a:rPr lang="en-GB" sz="2400"/>
              <a:t>electronegativity.</a:t>
            </a:r>
          </a:p>
        </p:txBody>
      </p:sp>
      <p:sp>
        <p:nvSpPr>
          <p:cNvPr id="972808" name="Text Box 8"/>
          <p:cNvSpPr txBox="1">
            <a:spLocks noChangeArrowheads="1"/>
          </p:cNvSpPr>
          <p:nvPr/>
        </p:nvSpPr>
        <p:spPr bwMode="auto">
          <a:xfrm>
            <a:off x="705429" y="5321300"/>
            <a:ext cx="4281301" cy="461665"/>
          </a:xfrm>
          <a:prstGeom prst="rect">
            <a:avLst/>
          </a:prstGeom>
          <a:noFill/>
          <a:ln w="9525" algn="ctr">
            <a:noFill/>
            <a:miter lim="800000"/>
            <a:headEnd/>
            <a:tailEnd/>
          </a:ln>
          <a:effectLst/>
        </p:spPr>
        <p:txBody>
          <a:bodyPr wrap="square">
            <a:spAutoFit/>
          </a:bodyPr>
          <a:lstStyle/>
          <a:p>
            <a:pPr marL="355600" indent="-355600" eaLnBrk="0" hangingPunct="0">
              <a:spcBef>
                <a:spcPct val="0"/>
              </a:spcBef>
              <a:buClr>
                <a:srgbClr val="FF6600"/>
              </a:buClr>
              <a:buSzPct val="80000"/>
              <a:buFont typeface="Wingdings" pitchFamily="2" charset="2"/>
              <a:buChar char="l"/>
            </a:pPr>
            <a:r>
              <a:rPr lang="en-GB" sz="2400"/>
              <a:t>state at room temperature</a:t>
            </a:r>
          </a:p>
        </p:txBody>
      </p:sp>
      <p:sp>
        <p:nvSpPr>
          <p:cNvPr id="972809" name="Text Box 9"/>
          <p:cNvSpPr txBox="1">
            <a:spLocks noChangeArrowheads="1"/>
          </p:cNvSpPr>
          <p:nvPr/>
        </p:nvSpPr>
        <p:spPr bwMode="auto">
          <a:xfrm>
            <a:off x="805782" y="4849813"/>
            <a:ext cx="1421481" cy="457200"/>
          </a:xfrm>
          <a:prstGeom prst="rect">
            <a:avLst/>
          </a:prstGeom>
          <a:noFill/>
          <a:ln w="9525" algn="ctr">
            <a:noFill/>
            <a:miter lim="800000"/>
            <a:headEnd/>
            <a:tailEnd/>
          </a:ln>
          <a:effectLst/>
        </p:spPr>
        <p:txBody>
          <a:bodyPr wrap="square">
            <a:spAutoFit/>
          </a:bodyPr>
          <a:lstStyle/>
          <a:p>
            <a:pPr marL="355600" indent="-355600" eaLnBrk="0" hangingPunct="0">
              <a:spcBef>
                <a:spcPct val="0"/>
              </a:spcBef>
              <a:buClr>
                <a:srgbClr val="FF6600"/>
              </a:buClr>
              <a:buSzPct val="80000"/>
              <a:buFont typeface="Wingdings" pitchFamily="2" charset="2"/>
              <a:buChar char="l"/>
            </a:pPr>
            <a:r>
              <a:rPr lang="en-GB" sz="2400"/>
              <a:t>colour</a:t>
            </a:r>
          </a:p>
        </p:txBody>
      </p:sp>
      <p:pic>
        <p:nvPicPr>
          <p:cNvPr id="972812" name="Picture 12" descr="astatine_tile"/>
          <p:cNvPicPr>
            <a:picLocks noChangeAspect="1" noChangeArrowheads="1"/>
          </p:cNvPicPr>
          <p:nvPr/>
        </p:nvPicPr>
        <p:blipFill>
          <a:blip r:embed="rId3" cstate="print"/>
          <a:srcRect/>
          <a:stretch>
            <a:fillRect/>
          </a:stretch>
        </p:blipFill>
        <p:spPr bwMode="auto">
          <a:xfrm>
            <a:off x="7091363" y="1333500"/>
            <a:ext cx="2001837" cy="21336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sz="half" idx="1"/>
          </p:nvPr>
        </p:nvSpPr>
        <p:spPr>
          <a:xfrm>
            <a:off x="152400" y="188640"/>
            <a:ext cx="8763000" cy="6480720"/>
          </a:xfrm>
        </p:spPr>
        <p:txBody>
          <a:bodyPr>
            <a:noAutofit/>
          </a:bodyPr>
          <a:lstStyle/>
          <a:p>
            <a:pPr marL="0" indent="0" algn="ctr" eaLnBrk="1" hangingPunct="1">
              <a:spcBef>
                <a:spcPts val="0"/>
              </a:spcBef>
              <a:buFontTx/>
              <a:buNone/>
              <a:defRPr/>
            </a:pPr>
            <a:r>
              <a:rPr lang="en-GB" sz="2000" b="1" u="sng" dirty="0" smtClean="0"/>
              <a:t>Group 7 (the Halogens) elements properties</a:t>
            </a:r>
          </a:p>
          <a:p>
            <a:pPr marL="0" indent="0" eaLnBrk="1" hangingPunct="1">
              <a:spcBef>
                <a:spcPts val="0"/>
              </a:spcBef>
              <a:buFontTx/>
              <a:buNone/>
              <a:defRPr/>
            </a:pPr>
            <a:r>
              <a:rPr lang="en-GB" sz="2000" b="1" dirty="0" smtClean="0"/>
              <a:t>	</a:t>
            </a:r>
          </a:p>
          <a:p>
            <a:r>
              <a:rPr lang="en-GB" sz="2000" dirty="0" smtClean="0">
                <a:solidFill>
                  <a:srgbClr val="FF0000"/>
                </a:solidFill>
              </a:rPr>
              <a:t>understand reasons for the trends in melting and boiling temperatures, physical</a:t>
            </a:r>
          </a:p>
          <a:p>
            <a:r>
              <a:rPr lang="en-GB" sz="2000" dirty="0" smtClean="0">
                <a:solidFill>
                  <a:srgbClr val="FF0000"/>
                </a:solidFill>
              </a:rPr>
              <a:t>state at room temperature, and </a:t>
            </a:r>
            <a:r>
              <a:rPr lang="en-GB" sz="2000" dirty="0" err="1" smtClean="0">
                <a:solidFill>
                  <a:srgbClr val="FF0000"/>
                </a:solidFill>
              </a:rPr>
              <a:t>electronegativity</a:t>
            </a:r>
            <a:r>
              <a:rPr lang="en-GB" sz="2000" dirty="0" smtClean="0">
                <a:solidFill>
                  <a:srgbClr val="FF0000"/>
                </a:solidFill>
              </a:rPr>
              <a:t> for Group 7 elements</a:t>
            </a:r>
          </a:p>
          <a:p>
            <a:r>
              <a:rPr lang="en-GB" sz="2000" dirty="0" smtClean="0">
                <a:solidFill>
                  <a:srgbClr val="FF0000"/>
                </a:solidFill>
              </a:rPr>
              <a:t>understand reasons for the trend in reactivity of Group 7 elements down the group</a:t>
            </a:r>
          </a:p>
          <a:p>
            <a:r>
              <a:rPr lang="en-GB" sz="2000" dirty="0" smtClean="0"/>
              <a:t>understand the trend in reactivity of Group 7 elements in terms of the </a:t>
            </a:r>
            <a:r>
              <a:rPr lang="en-GB" sz="2000" dirty="0" err="1" smtClean="0"/>
              <a:t>redox</a:t>
            </a:r>
            <a:r>
              <a:rPr lang="en-GB" sz="2000" dirty="0" smtClean="0"/>
              <a:t> reactions of Cl2, Br2 and I with halide ions in aqueous solution, followed by the addition of an organic solvent</a:t>
            </a:r>
          </a:p>
          <a:p>
            <a:r>
              <a:rPr lang="en-GB" sz="2000" dirty="0" smtClean="0">
                <a:solidFill>
                  <a:srgbClr val="FF0000"/>
                </a:solidFill>
              </a:rPr>
              <a:t>be able to make predictions about fluorine and astatine and their compounds, in terms of knowledge of trends in halogen chemistry</a:t>
            </a:r>
          </a:p>
          <a:p>
            <a:r>
              <a:rPr lang="en-GB" sz="2000" dirty="0" smtClean="0"/>
              <a:t>the </a:t>
            </a:r>
            <a:r>
              <a:rPr lang="en-GB" sz="2000" dirty="0" err="1" smtClean="0"/>
              <a:t>disproportionation</a:t>
            </a:r>
            <a:r>
              <a:rPr lang="en-GB" sz="2000" dirty="0" smtClean="0"/>
              <a:t> reaction of chlorine with water and the use of chlorine in water treatment</a:t>
            </a:r>
          </a:p>
          <a:p>
            <a:r>
              <a:rPr lang="en-GB" sz="2000" dirty="0" smtClean="0"/>
              <a:t>the </a:t>
            </a:r>
            <a:r>
              <a:rPr lang="en-GB" sz="2000" dirty="0" err="1" smtClean="0"/>
              <a:t>disproportionation</a:t>
            </a:r>
            <a:r>
              <a:rPr lang="en-GB" sz="2000" dirty="0" smtClean="0"/>
              <a:t> reaction of chlorine with cold, dilute aqueous sodium hydroxide to form bleach</a:t>
            </a:r>
          </a:p>
          <a:p>
            <a:r>
              <a:rPr lang="en-GB" sz="2000" dirty="0" smtClean="0"/>
              <a:t>the </a:t>
            </a:r>
            <a:r>
              <a:rPr lang="en-GB" sz="2000" dirty="0" err="1" smtClean="0"/>
              <a:t>disproportionation</a:t>
            </a:r>
            <a:r>
              <a:rPr lang="en-GB" sz="2000" dirty="0" smtClean="0"/>
              <a:t> reaction of chlorine with hot alkali</a:t>
            </a:r>
          </a:p>
          <a:p>
            <a:r>
              <a:rPr lang="en-GB" sz="2000" dirty="0" smtClean="0"/>
              <a:t>reactions analogous to those specified above</a:t>
            </a:r>
            <a:endParaRPr lang="en-GB"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a:t>
            </a:r>
            <a:endParaRPr lang="en-GB" dirty="0"/>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en-GB" dirty="0" smtClean="0"/>
              <a:t>On worksheet</a:t>
            </a:r>
          </a:p>
          <a:p>
            <a:endParaRPr lang="en-GB" dirty="0"/>
          </a:p>
          <a:p>
            <a:r>
              <a:rPr lang="en-GB" dirty="0" smtClean="0"/>
              <a:t>Note some differences to equipment</a:t>
            </a:r>
          </a:p>
          <a:p>
            <a:endParaRPr lang="en-GB" dirty="0"/>
          </a:p>
          <a:p>
            <a:r>
              <a:rPr lang="en-GB" dirty="0" smtClean="0"/>
              <a:t>Hexane (or </a:t>
            </a:r>
            <a:r>
              <a:rPr lang="en-GB" dirty="0" err="1" smtClean="0"/>
              <a:t>cyclohexane</a:t>
            </a:r>
            <a:r>
              <a:rPr lang="en-GB" dirty="0" smtClean="0"/>
              <a:t>) must be </a:t>
            </a:r>
            <a:r>
              <a:rPr lang="en-GB" dirty="0" err="1" smtClean="0"/>
              <a:t>stoppered</a:t>
            </a:r>
            <a:r>
              <a:rPr lang="en-GB" dirty="0" smtClean="0"/>
              <a:t> in test tubes when not been used.</a:t>
            </a:r>
          </a:p>
          <a:p>
            <a:endParaRPr lang="en-GB" dirty="0"/>
          </a:p>
          <a:p>
            <a:r>
              <a:rPr lang="en-GB" dirty="0" smtClean="0"/>
              <a:t>Answer questions at bottom page</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ciencephoto.com/image/9398/large/A7000218-Halogen_solutions-SPL.jpg"/>
          <p:cNvPicPr>
            <a:picLocks noChangeAspect="1" noChangeArrowheads="1"/>
          </p:cNvPicPr>
          <p:nvPr/>
        </p:nvPicPr>
        <p:blipFill>
          <a:blip r:embed="rId3" cstate="print"/>
          <a:srcRect/>
          <a:stretch>
            <a:fillRect/>
          </a:stretch>
        </p:blipFill>
        <p:spPr bwMode="auto">
          <a:xfrm>
            <a:off x="0" y="3162300"/>
            <a:ext cx="5048250" cy="3695700"/>
          </a:xfrm>
          <a:prstGeom prst="rect">
            <a:avLst/>
          </a:prstGeom>
          <a:noFill/>
          <a:ln w="9525">
            <a:noFill/>
            <a:miter lim="800000"/>
            <a:headEnd/>
            <a:tailEnd/>
          </a:ln>
        </p:spPr>
      </p:pic>
      <p:sp>
        <p:nvSpPr>
          <p:cNvPr id="43011" name="TextBox 1"/>
          <p:cNvSpPr txBox="1">
            <a:spLocks noChangeArrowheads="1"/>
          </p:cNvSpPr>
          <p:nvPr/>
        </p:nvSpPr>
        <p:spPr bwMode="auto">
          <a:xfrm>
            <a:off x="179512" y="15875"/>
            <a:ext cx="8640960" cy="646331"/>
          </a:xfrm>
          <a:prstGeom prst="rect">
            <a:avLst/>
          </a:prstGeom>
          <a:noFill/>
          <a:ln w="9525">
            <a:noFill/>
            <a:miter lim="800000"/>
            <a:headEnd/>
            <a:tailEnd/>
          </a:ln>
        </p:spPr>
        <p:txBody>
          <a:bodyPr wrap="square">
            <a:spAutoFit/>
          </a:bodyPr>
          <a:lstStyle/>
          <a:p>
            <a:pPr algn="ctr"/>
            <a:r>
              <a:rPr lang="en-GB" sz="3600" b="1" dirty="0"/>
              <a:t>The Halogens: </a:t>
            </a:r>
            <a:r>
              <a:rPr lang="en-GB" sz="3600" b="1" dirty="0">
                <a:solidFill>
                  <a:srgbClr val="7030A0"/>
                </a:solidFill>
              </a:rPr>
              <a:t>Recognising them</a:t>
            </a:r>
          </a:p>
        </p:txBody>
      </p:sp>
      <p:sp>
        <p:nvSpPr>
          <p:cNvPr id="4" name="TextBox 3"/>
          <p:cNvSpPr txBox="1">
            <a:spLocks noChangeArrowheads="1"/>
          </p:cNvSpPr>
          <p:nvPr/>
        </p:nvSpPr>
        <p:spPr bwMode="auto">
          <a:xfrm>
            <a:off x="0" y="764704"/>
            <a:ext cx="9144000" cy="830997"/>
          </a:xfrm>
          <a:prstGeom prst="rect">
            <a:avLst/>
          </a:prstGeom>
          <a:noFill/>
          <a:ln w="9525">
            <a:noFill/>
            <a:miter lim="800000"/>
            <a:headEnd/>
            <a:tailEnd/>
          </a:ln>
        </p:spPr>
        <p:txBody>
          <a:bodyPr>
            <a:spAutoFit/>
          </a:bodyPr>
          <a:lstStyle/>
          <a:p>
            <a:pPr marL="285750" indent="-285750">
              <a:buFont typeface="Arial" charset="0"/>
              <a:buChar char="•"/>
            </a:pPr>
            <a:r>
              <a:rPr lang="en-GB" sz="2400" dirty="0"/>
              <a:t>The halogens form solutions with different colours. A colour change will show if a reaction has taken place. </a:t>
            </a:r>
          </a:p>
        </p:txBody>
      </p:sp>
      <p:graphicFrame>
        <p:nvGraphicFramePr>
          <p:cNvPr id="3" name="Table 2"/>
          <p:cNvGraphicFramePr>
            <a:graphicFrameLocks noGrp="1"/>
          </p:cNvGraphicFramePr>
          <p:nvPr/>
        </p:nvGraphicFramePr>
        <p:xfrm>
          <a:off x="2555776" y="1772816"/>
          <a:ext cx="6096000" cy="1631568"/>
        </p:xfrm>
        <a:graphic>
          <a:graphicData uri="http://schemas.openxmlformats.org/drawingml/2006/table">
            <a:tbl>
              <a:tblPr firstRow="1" bandRow="1">
                <a:tableStyleId>{21E4AEA4-8DFA-4A89-87EB-49C32662AFE0}</a:tableStyleId>
              </a:tblPr>
              <a:tblGrid>
                <a:gridCol w="2032000"/>
                <a:gridCol w="2032000"/>
                <a:gridCol w="2032000"/>
              </a:tblGrid>
              <a:tr h="442848">
                <a:tc>
                  <a:txBody>
                    <a:bodyPr/>
                    <a:lstStyle/>
                    <a:p>
                      <a:r>
                        <a:rPr lang="en-GB" sz="2000" dirty="0" smtClean="0"/>
                        <a:t>Halogen</a:t>
                      </a:r>
                      <a:endParaRPr lang="en-GB" sz="2000" dirty="0"/>
                    </a:p>
                  </a:txBody>
                  <a:tcPr/>
                </a:tc>
                <a:tc>
                  <a:txBody>
                    <a:bodyPr/>
                    <a:lstStyle/>
                    <a:p>
                      <a:r>
                        <a:rPr lang="en-GB" sz="2000" dirty="0" smtClean="0"/>
                        <a:t>Water</a:t>
                      </a:r>
                      <a:endParaRPr lang="en-GB" sz="2000" dirty="0"/>
                    </a:p>
                  </a:txBody>
                  <a:tcPr/>
                </a:tc>
                <a:tc>
                  <a:txBody>
                    <a:bodyPr/>
                    <a:lstStyle/>
                    <a:p>
                      <a:r>
                        <a:rPr lang="en-GB" sz="2000" dirty="0" smtClean="0"/>
                        <a:t>cyclohexane</a:t>
                      </a:r>
                      <a:endParaRPr lang="en-GB" sz="2000" dirty="0"/>
                    </a:p>
                  </a:txBody>
                  <a:tcPr/>
                </a:tc>
              </a:tr>
              <a:tr h="370840">
                <a:tc>
                  <a:txBody>
                    <a:bodyPr/>
                    <a:lstStyle/>
                    <a:p>
                      <a:r>
                        <a:rPr lang="en-GB" sz="2000" dirty="0" smtClean="0"/>
                        <a:t>Cl</a:t>
                      </a:r>
                      <a:r>
                        <a:rPr lang="en-GB" sz="2000" baseline="-25000" dirty="0" smtClean="0"/>
                        <a:t>2</a:t>
                      </a:r>
                      <a:endParaRPr lang="en-GB" sz="2000" baseline="-25000" dirty="0"/>
                    </a:p>
                  </a:txBody>
                  <a:tcPr/>
                </a:tc>
                <a:tc>
                  <a:txBody>
                    <a:bodyPr/>
                    <a:lstStyle/>
                    <a:p>
                      <a:r>
                        <a:rPr lang="en-GB" sz="2000" dirty="0" smtClean="0"/>
                        <a:t>Pale-green</a:t>
                      </a:r>
                      <a:endParaRPr lang="en-GB" sz="2000" dirty="0"/>
                    </a:p>
                  </a:txBody>
                  <a:tcPr/>
                </a:tc>
                <a:tc>
                  <a:txBody>
                    <a:bodyPr/>
                    <a:lstStyle/>
                    <a:p>
                      <a:r>
                        <a:rPr lang="en-GB" sz="2000" dirty="0" smtClean="0"/>
                        <a:t>Pale-green</a:t>
                      </a:r>
                      <a:endParaRPr lang="en-GB" sz="2000" dirty="0"/>
                    </a:p>
                  </a:txBody>
                  <a:tcPr/>
                </a:tc>
              </a:tr>
              <a:tr h="370840">
                <a:tc>
                  <a:txBody>
                    <a:bodyPr/>
                    <a:lstStyle/>
                    <a:p>
                      <a:r>
                        <a:rPr lang="en-GB" sz="2000" dirty="0" smtClean="0"/>
                        <a:t>Br</a:t>
                      </a:r>
                      <a:r>
                        <a:rPr lang="en-GB" sz="2000" baseline="-25000" dirty="0" smtClean="0"/>
                        <a:t>2</a:t>
                      </a:r>
                      <a:endParaRPr lang="en-GB" sz="2000" baseline="-25000" dirty="0"/>
                    </a:p>
                  </a:txBody>
                  <a:tcPr/>
                </a:tc>
                <a:tc>
                  <a:txBody>
                    <a:bodyPr/>
                    <a:lstStyle/>
                    <a:p>
                      <a:r>
                        <a:rPr lang="en-GB" sz="2000" dirty="0" smtClean="0"/>
                        <a:t>Orange</a:t>
                      </a:r>
                      <a:endParaRPr lang="en-GB" sz="2000" dirty="0"/>
                    </a:p>
                  </a:txBody>
                  <a:tcPr/>
                </a:tc>
                <a:tc>
                  <a:txBody>
                    <a:bodyPr/>
                    <a:lstStyle/>
                    <a:p>
                      <a:r>
                        <a:rPr lang="en-GB" sz="2000" dirty="0" smtClean="0"/>
                        <a:t>Orange</a:t>
                      </a:r>
                      <a:endParaRPr lang="en-GB" sz="2000" dirty="0"/>
                    </a:p>
                  </a:txBody>
                  <a:tcPr/>
                </a:tc>
              </a:tr>
              <a:tr h="370840">
                <a:tc>
                  <a:txBody>
                    <a:bodyPr/>
                    <a:lstStyle/>
                    <a:p>
                      <a:r>
                        <a:rPr lang="en-GB" sz="2000" baseline="0" dirty="0" smtClean="0"/>
                        <a:t>I</a:t>
                      </a:r>
                      <a:r>
                        <a:rPr lang="en-GB" sz="2000" baseline="-25000" dirty="0" smtClean="0"/>
                        <a:t>2</a:t>
                      </a:r>
                      <a:endParaRPr lang="en-GB" sz="2000" baseline="-25000" dirty="0"/>
                    </a:p>
                  </a:txBody>
                  <a:tcPr/>
                </a:tc>
                <a:tc>
                  <a:txBody>
                    <a:bodyPr/>
                    <a:lstStyle/>
                    <a:p>
                      <a:r>
                        <a:rPr lang="en-GB" sz="2000" dirty="0" smtClean="0"/>
                        <a:t>Brown</a:t>
                      </a:r>
                      <a:endParaRPr lang="en-GB" sz="2000" dirty="0"/>
                    </a:p>
                  </a:txBody>
                  <a:tcPr/>
                </a:tc>
                <a:tc>
                  <a:txBody>
                    <a:bodyPr/>
                    <a:lstStyle/>
                    <a:p>
                      <a:r>
                        <a:rPr lang="en-GB" sz="2000" dirty="0" smtClean="0"/>
                        <a:t>violet</a:t>
                      </a:r>
                      <a:endParaRPr lang="en-GB" sz="2000" dirty="0"/>
                    </a:p>
                  </a:txBody>
                  <a:tcPr/>
                </a:tc>
              </a:tr>
            </a:tbl>
          </a:graphicData>
        </a:graphic>
      </p:graphicFrame>
      <p:sp>
        <p:nvSpPr>
          <p:cNvPr id="6" name="TextBox 5"/>
          <p:cNvSpPr txBox="1">
            <a:spLocks noChangeArrowheads="1"/>
          </p:cNvSpPr>
          <p:nvPr/>
        </p:nvSpPr>
        <p:spPr bwMode="auto">
          <a:xfrm>
            <a:off x="5508625" y="3684588"/>
            <a:ext cx="3455988" cy="2308324"/>
          </a:xfrm>
          <a:prstGeom prst="rect">
            <a:avLst/>
          </a:prstGeom>
          <a:noFill/>
          <a:ln w="9525">
            <a:noFill/>
            <a:miter lim="800000"/>
            <a:headEnd/>
            <a:tailEnd/>
          </a:ln>
        </p:spPr>
        <p:txBody>
          <a:bodyPr>
            <a:spAutoFit/>
          </a:bodyPr>
          <a:lstStyle/>
          <a:p>
            <a:r>
              <a:rPr lang="en-GB" sz="2400" dirty="0"/>
              <a:t>If you shake the reaction mixture with an organic solvent it can help distinguish between halogens that have reacted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Group 7 elements properties</a:t>
            </a:r>
            <a:endParaRPr lang="en-GB" dirty="0"/>
          </a:p>
        </p:txBody>
      </p:sp>
      <p:sp>
        <p:nvSpPr>
          <p:cNvPr id="3" name="Subtitle 2"/>
          <p:cNvSpPr>
            <a:spLocks noGrp="1"/>
          </p:cNvSpPr>
          <p:nvPr>
            <p:ph type="subTitle" idx="1"/>
          </p:nvPr>
        </p:nvSpPr>
        <p:spPr/>
        <p:txBody>
          <a:bodyPr/>
          <a:lstStyle/>
          <a:p>
            <a:fld id="{965477D2-789D-44FA-9A68-0B4ADF295F78}" type="datetime2">
              <a:rPr lang="en-GB" smtClean="0"/>
              <a:pPr/>
              <a:t>Monday, 04 January 2016</a:t>
            </a:fld>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23" name="Rectangle 23"/>
          <p:cNvSpPr>
            <a:spLocks noGrp="1" noChangeArrowheads="1"/>
          </p:cNvSpPr>
          <p:nvPr>
            <p:ph type="title"/>
          </p:nvPr>
        </p:nvSpPr>
        <p:spPr>
          <a:xfrm>
            <a:off x="539552" y="0"/>
            <a:ext cx="8229600" cy="764704"/>
          </a:xfrm>
        </p:spPr>
        <p:txBody>
          <a:bodyPr/>
          <a:lstStyle/>
          <a:p>
            <a:r>
              <a:rPr lang="en-GB" dirty="0"/>
              <a:t>Displacement of halogens</a:t>
            </a:r>
          </a:p>
        </p:txBody>
      </p:sp>
      <p:sp>
        <p:nvSpPr>
          <p:cNvPr id="25624" name="Text Box 24"/>
          <p:cNvSpPr txBox="1">
            <a:spLocks noChangeArrowheads="1"/>
          </p:cNvSpPr>
          <p:nvPr/>
        </p:nvSpPr>
        <p:spPr bwMode="auto">
          <a:xfrm>
            <a:off x="323529" y="784225"/>
            <a:ext cx="8815710" cy="1200329"/>
          </a:xfrm>
          <a:prstGeom prst="rect">
            <a:avLst/>
          </a:prstGeom>
          <a:noFill/>
          <a:ln w="9525">
            <a:noFill/>
            <a:miter lim="800000"/>
            <a:headEnd/>
            <a:tailEnd/>
          </a:ln>
          <a:effectLst/>
        </p:spPr>
        <p:txBody>
          <a:bodyPr wrap="square">
            <a:spAutoFit/>
          </a:bodyPr>
          <a:lstStyle/>
          <a:p>
            <a:r>
              <a:rPr lang="en-GB" sz="2400" dirty="0">
                <a:solidFill>
                  <a:srgbClr val="010066"/>
                </a:solidFill>
              </a:rPr>
              <a:t>If a halogen is added to a solution of a compound containing a </a:t>
            </a:r>
            <a:r>
              <a:rPr lang="en-GB" sz="2400" dirty="0">
                <a:solidFill>
                  <a:srgbClr val="FF0000"/>
                </a:solidFill>
              </a:rPr>
              <a:t>less reactive halogen</a:t>
            </a:r>
            <a:r>
              <a:rPr lang="en-GB" sz="2400" dirty="0">
                <a:solidFill>
                  <a:srgbClr val="010066"/>
                </a:solidFill>
              </a:rPr>
              <a:t>, it will react with the compound and form a new one. </a:t>
            </a:r>
          </a:p>
        </p:txBody>
      </p:sp>
      <p:grpSp>
        <p:nvGrpSpPr>
          <p:cNvPr id="2" name="Group 63"/>
          <p:cNvGrpSpPr>
            <a:grpSpLocks/>
          </p:cNvGrpSpPr>
          <p:nvPr/>
        </p:nvGrpSpPr>
        <p:grpSpPr bwMode="auto">
          <a:xfrm>
            <a:off x="324095" y="2781300"/>
            <a:ext cx="8182519" cy="1906588"/>
            <a:chOff x="345" y="1752"/>
            <a:chExt cx="5014" cy="1201"/>
          </a:xfrm>
        </p:grpSpPr>
        <p:sp>
          <p:nvSpPr>
            <p:cNvPr id="25629" name="AutoShape 29"/>
            <p:cNvSpPr>
              <a:spLocks noChangeArrowheads="1"/>
            </p:cNvSpPr>
            <p:nvPr/>
          </p:nvSpPr>
          <p:spPr bwMode="auto">
            <a:xfrm>
              <a:off x="345" y="1752"/>
              <a:ext cx="5006" cy="1201"/>
            </a:xfrm>
            <a:prstGeom prst="roundRect">
              <a:avLst>
                <a:gd name="adj" fmla="val 11833"/>
              </a:avLst>
            </a:prstGeom>
            <a:solidFill>
              <a:srgbClr val="FFFFCC"/>
            </a:solidFill>
            <a:ln w="38100">
              <a:solidFill>
                <a:srgbClr val="FF6600"/>
              </a:solidFill>
              <a:round/>
              <a:headEnd/>
              <a:tailEnd/>
            </a:ln>
            <a:effectLst/>
          </p:spPr>
          <p:txBody>
            <a:bodyPr wrap="none" anchor="ctr"/>
            <a:lstStyle/>
            <a:p>
              <a:endParaRPr lang="en-GB" sz="2400"/>
            </a:p>
          </p:txBody>
        </p:sp>
        <p:grpSp>
          <p:nvGrpSpPr>
            <p:cNvPr id="3" name="Group 61"/>
            <p:cNvGrpSpPr>
              <a:grpSpLocks/>
            </p:cNvGrpSpPr>
            <p:nvPr/>
          </p:nvGrpSpPr>
          <p:grpSpPr bwMode="auto">
            <a:xfrm>
              <a:off x="442" y="1769"/>
              <a:ext cx="4917" cy="523"/>
              <a:chOff x="442" y="1619"/>
              <a:chExt cx="4917" cy="523"/>
            </a:xfrm>
          </p:grpSpPr>
          <p:sp>
            <p:nvSpPr>
              <p:cNvPr id="25630" name="Text Box 30"/>
              <p:cNvSpPr txBox="1">
                <a:spLocks noChangeArrowheads="1"/>
              </p:cNvSpPr>
              <p:nvPr/>
            </p:nvSpPr>
            <p:spPr bwMode="auto">
              <a:xfrm>
                <a:off x="1703" y="1619"/>
                <a:ext cx="931" cy="523"/>
              </a:xfrm>
              <a:prstGeom prst="rect">
                <a:avLst/>
              </a:prstGeom>
              <a:noFill/>
              <a:ln w="9525">
                <a:noFill/>
                <a:miter lim="800000"/>
                <a:headEnd/>
                <a:tailEnd/>
              </a:ln>
              <a:effectLst/>
            </p:spPr>
            <p:txBody>
              <a:bodyPr>
                <a:spAutoFit/>
              </a:bodyPr>
              <a:lstStyle/>
              <a:p>
                <a:pPr>
                  <a:spcBef>
                    <a:spcPct val="50000"/>
                  </a:spcBef>
                </a:pPr>
                <a:r>
                  <a:rPr lang="en-GB" sz="2400" b="1" dirty="0">
                    <a:solidFill>
                      <a:srgbClr val="000066"/>
                    </a:solidFill>
                  </a:rPr>
                  <a:t>sodium</a:t>
                </a:r>
                <a:br>
                  <a:rPr lang="en-GB" sz="2400" b="1" dirty="0">
                    <a:solidFill>
                      <a:srgbClr val="000066"/>
                    </a:solidFill>
                  </a:rPr>
                </a:br>
                <a:r>
                  <a:rPr lang="en-GB" sz="2400" b="1" dirty="0">
                    <a:solidFill>
                      <a:srgbClr val="00B050"/>
                    </a:solidFill>
                  </a:rPr>
                  <a:t>chloride</a:t>
                </a:r>
              </a:p>
            </p:txBody>
          </p:sp>
          <p:sp>
            <p:nvSpPr>
              <p:cNvPr id="25631" name="Text Box 31"/>
              <p:cNvSpPr txBox="1">
                <a:spLocks noChangeArrowheads="1"/>
              </p:cNvSpPr>
              <p:nvPr/>
            </p:nvSpPr>
            <p:spPr bwMode="auto">
              <a:xfrm>
                <a:off x="3088" y="1619"/>
                <a:ext cx="931" cy="523"/>
              </a:xfrm>
              <a:prstGeom prst="rect">
                <a:avLst/>
              </a:prstGeom>
              <a:noFill/>
              <a:ln w="9525">
                <a:noFill/>
                <a:miter lim="800000"/>
                <a:headEnd/>
                <a:tailEnd/>
              </a:ln>
              <a:effectLst/>
            </p:spPr>
            <p:txBody>
              <a:bodyPr>
                <a:spAutoFit/>
              </a:bodyPr>
              <a:lstStyle/>
              <a:p>
                <a:pPr>
                  <a:spcBef>
                    <a:spcPct val="50000"/>
                  </a:spcBef>
                </a:pPr>
                <a:r>
                  <a:rPr lang="en-GB" sz="2400" b="1" dirty="0">
                    <a:solidFill>
                      <a:srgbClr val="000066"/>
                    </a:solidFill>
                  </a:rPr>
                  <a:t>sodium</a:t>
                </a:r>
                <a:br>
                  <a:rPr lang="en-GB" sz="2400" b="1" dirty="0">
                    <a:solidFill>
                      <a:srgbClr val="000066"/>
                    </a:solidFill>
                  </a:rPr>
                </a:br>
                <a:r>
                  <a:rPr lang="en-GB" sz="2400" b="1" dirty="0">
                    <a:solidFill>
                      <a:srgbClr val="0070C0"/>
                    </a:solidFill>
                  </a:rPr>
                  <a:t>fluoride</a:t>
                </a:r>
              </a:p>
            </p:txBody>
          </p:sp>
          <p:sp>
            <p:nvSpPr>
              <p:cNvPr id="25632" name="Text Box 32"/>
              <p:cNvSpPr txBox="1">
                <a:spLocks noChangeArrowheads="1"/>
              </p:cNvSpPr>
              <p:nvPr/>
            </p:nvSpPr>
            <p:spPr bwMode="auto">
              <a:xfrm>
                <a:off x="4428" y="1734"/>
                <a:ext cx="931" cy="288"/>
              </a:xfrm>
              <a:prstGeom prst="rect">
                <a:avLst/>
              </a:prstGeom>
              <a:noFill/>
              <a:ln w="9525">
                <a:noFill/>
                <a:miter lim="800000"/>
                <a:headEnd/>
                <a:tailEnd/>
              </a:ln>
              <a:effectLst/>
            </p:spPr>
            <p:txBody>
              <a:bodyPr>
                <a:spAutoFit/>
              </a:bodyPr>
              <a:lstStyle/>
              <a:p>
                <a:pPr>
                  <a:spcBef>
                    <a:spcPct val="50000"/>
                  </a:spcBef>
                </a:pPr>
                <a:r>
                  <a:rPr lang="en-GB" sz="2400" b="1" dirty="0">
                    <a:solidFill>
                      <a:srgbClr val="00B050"/>
                    </a:solidFill>
                  </a:rPr>
                  <a:t>chlorine</a:t>
                </a:r>
              </a:p>
            </p:txBody>
          </p:sp>
          <p:sp>
            <p:nvSpPr>
              <p:cNvPr id="25633" name="Text Box 33"/>
              <p:cNvSpPr txBox="1">
                <a:spLocks noChangeArrowheads="1"/>
              </p:cNvSpPr>
              <p:nvPr/>
            </p:nvSpPr>
            <p:spPr bwMode="auto">
              <a:xfrm>
                <a:off x="442" y="1734"/>
                <a:ext cx="931" cy="288"/>
              </a:xfrm>
              <a:prstGeom prst="rect">
                <a:avLst/>
              </a:prstGeom>
              <a:noFill/>
              <a:ln w="9525">
                <a:noFill/>
                <a:miter lim="800000"/>
                <a:headEnd/>
                <a:tailEnd/>
              </a:ln>
              <a:effectLst/>
            </p:spPr>
            <p:txBody>
              <a:bodyPr>
                <a:spAutoFit/>
              </a:bodyPr>
              <a:lstStyle/>
              <a:p>
                <a:pPr>
                  <a:spcBef>
                    <a:spcPct val="50000"/>
                  </a:spcBef>
                </a:pPr>
                <a:r>
                  <a:rPr lang="en-GB" sz="2400" b="1" dirty="0">
                    <a:solidFill>
                      <a:srgbClr val="0070C0"/>
                    </a:solidFill>
                  </a:rPr>
                  <a:t>fluorine</a:t>
                </a:r>
              </a:p>
            </p:txBody>
          </p:sp>
          <p:sp>
            <p:nvSpPr>
              <p:cNvPr id="25634" name="Text Box 34"/>
              <p:cNvSpPr txBox="1">
                <a:spLocks noChangeArrowheads="1"/>
              </p:cNvSpPr>
              <p:nvPr/>
            </p:nvSpPr>
            <p:spPr bwMode="auto">
              <a:xfrm>
                <a:off x="1350" y="1705"/>
                <a:ext cx="266" cy="291"/>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rPr>
                  <a:t>+</a:t>
                </a:r>
              </a:p>
            </p:txBody>
          </p:sp>
          <p:sp>
            <p:nvSpPr>
              <p:cNvPr id="25635" name="Text Box 35"/>
              <p:cNvSpPr txBox="1">
                <a:spLocks noChangeArrowheads="1"/>
              </p:cNvSpPr>
              <p:nvPr/>
            </p:nvSpPr>
            <p:spPr bwMode="auto">
              <a:xfrm>
                <a:off x="4112" y="1705"/>
                <a:ext cx="355" cy="291"/>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rPr>
                  <a:t>+</a:t>
                </a:r>
              </a:p>
            </p:txBody>
          </p:sp>
          <p:sp>
            <p:nvSpPr>
              <p:cNvPr id="25636" name="Text Box 36"/>
              <p:cNvSpPr txBox="1">
                <a:spLocks noChangeArrowheads="1"/>
              </p:cNvSpPr>
              <p:nvPr/>
            </p:nvSpPr>
            <p:spPr bwMode="auto">
              <a:xfrm>
                <a:off x="2644" y="1734"/>
                <a:ext cx="355" cy="288"/>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sym typeface="Monotype Sorts" pitchFamily="2" charset="2"/>
                  </a:rPr>
                  <a:t></a:t>
                </a:r>
              </a:p>
            </p:txBody>
          </p:sp>
        </p:grpSp>
        <p:sp>
          <p:nvSpPr>
            <p:cNvPr id="25627" name="Text Box 27"/>
            <p:cNvSpPr txBox="1">
              <a:spLocks noChangeArrowheads="1"/>
            </p:cNvSpPr>
            <p:nvPr/>
          </p:nvSpPr>
          <p:spPr bwMode="auto">
            <a:xfrm>
              <a:off x="502" y="2432"/>
              <a:ext cx="753" cy="288"/>
            </a:xfrm>
            <a:prstGeom prst="rect">
              <a:avLst/>
            </a:prstGeom>
            <a:noFill/>
            <a:ln w="9525">
              <a:noFill/>
              <a:miter lim="800000"/>
              <a:headEnd/>
              <a:tailEnd/>
            </a:ln>
            <a:effectLst/>
          </p:spPr>
          <p:txBody>
            <a:bodyPr>
              <a:spAutoFit/>
            </a:bodyPr>
            <a:lstStyle/>
            <a:p>
              <a:r>
                <a:rPr lang="en-GB" sz="2400" b="1" dirty="0" smtClean="0">
                  <a:solidFill>
                    <a:srgbClr val="0070C0"/>
                  </a:solidFill>
                </a:rPr>
                <a:t>F</a:t>
              </a:r>
              <a:r>
                <a:rPr lang="en-GB" sz="2400" b="1" baseline="-25000" dirty="0" smtClean="0">
                  <a:solidFill>
                    <a:srgbClr val="0070C0"/>
                  </a:solidFill>
                </a:rPr>
                <a:t>2</a:t>
              </a:r>
              <a:endParaRPr lang="en-GB" sz="2400" dirty="0">
                <a:solidFill>
                  <a:srgbClr val="000066"/>
                </a:solidFill>
                <a:sym typeface="Monotype Sorts" pitchFamily="2" charset="2"/>
              </a:endParaRPr>
            </a:p>
          </p:txBody>
        </p:sp>
        <p:sp>
          <p:nvSpPr>
            <p:cNvPr id="25637" name="Text Box 37"/>
            <p:cNvSpPr txBox="1">
              <a:spLocks noChangeArrowheads="1"/>
            </p:cNvSpPr>
            <p:nvPr/>
          </p:nvSpPr>
          <p:spPr bwMode="auto">
            <a:xfrm>
              <a:off x="1649" y="2432"/>
              <a:ext cx="1061" cy="291"/>
            </a:xfrm>
            <a:prstGeom prst="rect">
              <a:avLst/>
            </a:prstGeom>
            <a:noFill/>
            <a:ln w="9525">
              <a:noFill/>
              <a:miter lim="800000"/>
              <a:headEnd/>
              <a:tailEnd/>
            </a:ln>
            <a:effectLst/>
          </p:spPr>
          <p:txBody>
            <a:bodyPr>
              <a:spAutoFit/>
            </a:bodyPr>
            <a:lstStyle/>
            <a:p>
              <a:r>
                <a:rPr lang="en-GB" sz="2400" b="1" dirty="0" smtClean="0">
                  <a:solidFill>
                    <a:srgbClr val="000066"/>
                  </a:solidFill>
                </a:rPr>
                <a:t>2Na</a:t>
              </a:r>
              <a:r>
                <a:rPr lang="en-GB" sz="2400" b="1" dirty="0" smtClean="0">
                  <a:solidFill>
                    <a:srgbClr val="00B050"/>
                  </a:solidFill>
                </a:rPr>
                <a:t>Cl</a:t>
              </a:r>
              <a:endParaRPr lang="en-GB" sz="2400" dirty="0">
                <a:solidFill>
                  <a:srgbClr val="000066"/>
                </a:solidFill>
                <a:sym typeface="Monotype Sorts" pitchFamily="2" charset="2"/>
              </a:endParaRPr>
            </a:p>
          </p:txBody>
        </p:sp>
        <p:sp>
          <p:nvSpPr>
            <p:cNvPr id="25638" name="Text Box 38"/>
            <p:cNvSpPr txBox="1">
              <a:spLocks noChangeArrowheads="1"/>
            </p:cNvSpPr>
            <p:nvPr/>
          </p:nvSpPr>
          <p:spPr bwMode="auto">
            <a:xfrm>
              <a:off x="3058" y="2432"/>
              <a:ext cx="1043" cy="288"/>
            </a:xfrm>
            <a:prstGeom prst="rect">
              <a:avLst/>
            </a:prstGeom>
            <a:noFill/>
            <a:ln w="9525">
              <a:noFill/>
              <a:miter lim="800000"/>
              <a:headEnd/>
              <a:tailEnd/>
            </a:ln>
            <a:effectLst/>
          </p:spPr>
          <p:txBody>
            <a:bodyPr>
              <a:spAutoFit/>
            </a:bodyPr>
            <a:lstStyle/>
            <a:p>
              <a:r>
                <a:rPr lang="en-GB" sz="2400" b="1" dirty="0" smtClean="0">
                  <a:solidFill>
                    <a:srgbClr val="000066"/>
                  </a:solidFill>
                  <a:sym typeface="Monotype Sorts" pitchFamily="2" charset="2"/>
                </a:rPr>
                <a:t>2Na</a:t>
              </a:r>
              <a:r>
                <a:rPr lang="en-GB" sz="2400" b="1" dirty="0" smtClean="0">
                  <a:solidFill>
                    <a:srgbClr val="0070C0"/>
                  </a:solidFill>
                  <a:sym typeface="Monotype Sorts" pitchFamily="2" charset="2"/>
                </a:rPr>
                <a:t>F</a:t>
              </a:r>
              <a:endParaRPr lang="en-GB" sz="2400" dirty="0">
                <a:solidFill>
                  <a:srgbClr val="000066"/>
                </a:solidFill>
                <a:sym typeface="Monotype Sorts" pitchFamily="2" charset="2"/>
              </a:endParaRPr>
            </a:p>
          </p:txBody>
        </p:sp>
        <p:sp>
          <p:nvSpPr>
            <p:cNvPr id="25639" name="Text Box 39"/>
            <p:cNvSpPr txBox="1">
              <a:spLocks noChangeArrowheads="1"/>
            </p:cNvSpPr>
            <p:nvPr/>
          </p:nvSpPr>
          <p:spPr bwMode="auto">
            <a:xfrm>
              <a:off x="4476" y="2432"/>
              <a:ext cx="794" cy="291"/>
            </a:xfrm>
            <a:prstGeom prst="rect">
              <a:avLst/>
            </a:prstGeom>
            <a:noFill/>
            <a:ln w="9525">
              <a:noFill/>
              <a:miter lim="800000"/>
              <a:headEnd/>
              <a:tailEnd/>
            </a:ln>
            <a:effectLst/>
          </p:spPr>
          <p:txBody>
            <a:bodyPr>
              <a:spAutoFit/>
            </a:bodyPr>
            <a:lstStyle/>
            <a:p>
              <a:r>
                <a:rPr lang="en-GB" sz="2400" b="1" dirty="0" smtClean="0">
                  <a:solidFill>
                    <a:srgbClr val="00B050"/>
                  </a:solidFill>
                  <a:sym typeface="Monotype Sorts" pitchFamily="2" charset="2"/>
                </a:rPr>
                <a:t>Cl</a:t>
              </a:r>
              <a:r>
                <a:rPr lang="en-GB" sz="2400" b="1" baseline="-25000" dirty="0" smtClean="0">
                  <a:solidFill>
                    <a:srgbClr val="00B050"/>
                  </a:solidFill>
                  <a:sym typeface="Monotype Sorts" pitchFamily="2" charset="2"/>
                </a:rPr>
                <a:t>2</a:t>
              </a:r>
              <a:endParaRPr lang="en-GB" sz="2400" dirty="0">
                <a:solidFill>
                  <a:srgbClr val="000066"/>
                </a:solidFill>
                <a:sym typeface="Monotype Sorts" pitchFamily="2" charset="2"/>
              </a:endParaRPr>
            </a:p>
          </p:txBody>
        </p:sp>
        <p:sp>
          <p:nvSpPr>
            <p:cNvPr id="25640" name="Text Box 40"/>
            <p:cNvSpPr txBox="1">
              <a:spLocks noChangeArrowheads="1"/>
            </p:cNvSpPr>
            <p:nvPr/>
          </p:nvSpPr>
          <p:spPr bwMode="auto">
            <a:xfrm>
              <a:off x="4112" y="2403"/>
              <a:ext cx="266" cy="291"/>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rPr>
                <a:t>+</a:t>
              </a:r>
            </a:p>
          </p:txBody>
        </p:sp>
        <p:sp>
          <p:nvSpPr>
            <p:cNvPr id="25641" name="Text Box 41"/>
            <p:cNvSpPr txBox="1">
              <a:spLocks noChangeArrowheads="1"/>
            </p:cNvSpPr>
            <p:nvPr/>
          </p:nvSpPr>
          <p:spPr bwMode="auto">
            <a:xfrm>
              <a:off x="1350" y="2403"/>
              <a:ext cx="266" cy="291"/>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rPr>
                <a:t>+</a:t>
              </a:r>
            </a:p>
          </p:txBody>
        </p:sp>
        <p:sp>
          <p:nvSpPr>
            <p:cNvPr id="25642" name="Text Box 42"/>
            <p:cNvSpPr txBox="1">
              <a:spLocks noChangeArrowheads="1"/>
            </p:cNvSpPr>
            <p:nvPr/>
          </p:nvSpPr>
          <p:spPr bwMode="auto">
            <a:xfrm>
              <a:off x="2644" y="2432"/>
              <a:ext cx="355" cy="288"/>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sym typeface="Monotype Sorts" pitchFamily="2" charset="2"/>
                </a:rPr>
                <a:t></a:t>
              </a:r>
            </a:p>
          </p:txBody>
        </p:sp>
      </p:grpSp>
      <p:sp>
        <p:nvSpPr>
          <p:cNvPr id="25654" name="Text Box 54"/>
          <p:cNvSpPr txBox="1">
            <a:spLocks noChangeArrowheads="1"/>
          </p:cNvSpPr>
          <p:nvPr/>
        </p:nvSpPr>
        <p:spPr bwMode="auto">
          <a:xfrm>
            <a:off x="323529" y="4948238"/>
            <a:ext cx="8815710" cy="830997"/>
          </a:xfrm>
          <a:prstGeom prst="rect">
            <a:avLst/>
          </a:prstGeom>
          <a:noFill/>
          <a:ln w="9525">
            <a:noFill/>
            <a:miter lim="800000"/>
            <a:headEnd/>
            <a:tailEnd/>
          </a:ln>
          <a:effectLst/>
        </p:spPr>
        <p:txBody>
          <a:bodyPr wrap="square">
            <a:spAutoFit/>
          </a:bodyPr>
          <a:lstStyle/>
          <a:p>
            <a:r>
              <a:rPr lang="en-GB" sz="2400" dirty="0">
                <a:solidFill>
                  <a:srgbClr val="010066"/>
                </a:solidFill>
              </a:rPr>
              <a:t>A more reactive halogen will </a:t>
            </a:r>
            <a:r>
              <a:rPr lang="en-GB" sz="2400" b="1" dirty="0">
                <a:solidFill>
                  <a:srgbClr val="010066"/>
                </a:solidFill>
              </a:rPr>
              <a:t>always</a:t>
            </a:r>
            <a:r>
              <a:rPr lang="en-GB" sz="2400" dirty="0">
                <a:solidFill>
                  <a:srgbClr val="010066"/>
                </a:solidFill>
              </a:rPr>
              <a:t> </a:t>
            </a:r>
            <a:r>
              <a:rPr lang="en-GB" sz="2400" dirty="0">
                <a:solidFill>
                  <a:srgbClr val="1C025E"/>
                </a:solidFill>
              </a:rPr>
              <a:t>displace</a:t>
            </a:r>
            <a:r>
              <a:rPr lang="en-GB" sz="2400" dirty="0">
                <a:solidFill>
                  <a:srgbClr val="010066"/>
                </a:solidFill>
              </a:rPr>
              <a:t> a less reactive halide from its compounds in solution</a:t>
            </a:r>
            <a:r>
              <a:rPr lang="en-GB" sz="2400" dirty="0" smtClean="0">
                <a:solidFill>
                  <a:srgbClr val="010066"/>
                </a:solidFill>
              </a:rPr>
              <a:t>.</a:t>
            </a:r>
            <a:endParaRPr lang="en-GB" sz="2400" dirty="0">
              <a:solidFill>
                <a:srgbClr val="010066"/>
              </a:solidFill>
            </a:endParaRPr>
          </a:p>
        </p:txBody>
      </p:sp>
      <p:sp>
        <p:nvSpPr>
          <p:cNvPr id="25662" name="Rectangle 62"/>
          <p:cNvSpPr>
            <a:spLocks noChangeArrowheads="1"/>
          </p:cNvSpPr>
          <p:nvPr/>
        </p:nvSpPr>
        <p:spPr bwMode="auto">
          <a:xfrm>
            <a:off x="446692" y="2066925"/>
            <a:ext cx="4292309" cy="461665"/>
          </a:xfrm>
          <a:prstGeom prst="rect">
            <a:avLst/>
          </a:prstGeom>
          <a:noFill/>
          <a:ln w="9525">
            <a:noFill/>
            <a:miter lim="800000"/>
            <a:headEnd/>
            <a:tailEnd/>
          </a:ln>
          <a:effectLst/>
        </p:spPr>
        <p:txBody>
          <a:bodyPr wrap="square">
            <a:spAutoFit/>
          </a:bodyPr>
          <a:lstStyle/>
          <a:p>
            <a:r>
              <a:rPr lang="en-GB" sz="2400">
                <a:solidFill>
                  <a:srgbClr val="010066"/>
                </a:solidFill>
              </a:rPr>
              <a:t>This is called </a:t>
            </a:r>
            <a:r>
              <a:rPr lang="en-GB" sz="2400" b="1">
                <a:solidFill>
                  <a:srgbClr val="FF6600"/>
                </a:solidFill>
              </a:rPr>
              <a:t>displacement</a:t>
            </a:r>
            <a:r>
              <a:rPr lang="en-GB" sz="2400">
                <a:solidFill>
                  <a:srgbClr val="010066"/>
                </a:solidFill>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38" name="AutoShape 14"/>
          <p:cNvSpPr>
            <a:spLocks noChangeArrowheads="1"/>
          </p:cNvSpPr>
          <p:nvPr/>
        </p:nvSpPr>
        <p:spPr bwMode="auto">
          <a:xfrm>
            <a:off x="2555776" y="1412776"/>
            <a:ext cx="4164707" cy="488454"/>
          </a:xfrm>
          <a:prstGeom prst="roundRect">
            <a:avLst>
              <a:gd name="adj" fmla="val 10727"/>
            </a:avLst>
          </a:prstGeom>
          <a:solidFill>
            <a:srgbClr val="FFFFCC"/>
          </a:solidFill>
          <a:ln w="38100" algn="ctr">
            <a:solidFill>
              <a:srgbClr val="FF6600"/>
            </a:solidFill>
            <a:round/>
            <a:headEnd/>
            <a:tailEnd/>
          </a:ln>
          <a:effectLst/>
        </p:spPr>
        <p:txBody>
          <a:bodyPr wrap="square" anchor="ctr">
            <a:spAutoFit/>
          </a:bodyPr>
          <a:lstStyle/>
          <a:p>
            <a:endParaRPr lang="en-GB" sz="2400"/>
          </a:p>
        </p:txBody>
      </p:sp>
      <p:sp>
        <p:nvSpPr>
          <p:cNvPr id="999426" name="Rectangle 2"/>
          <p:cNvSpPr>
            <a:spLocks noGrp="1" noChangeArrowheads="1"/>
          </p:cNvSpPr>
          <p:nvPr>
            <p:ph type="title"/>
          </p:nvPr>
        </p:nvSpPr>
        <p:spPr>
          <a:xfrm>
            <a:off x="467544" y="0"/>
            <a:ext cx="8229600" cy="764704"/>
          </a:xfrm>
        </p:spPr>
        <p:txBody>
          <a:bodyPr/>
          <a:lstStyle/>
          <a:p>
            <a:r>
              <a:rPr lang="en-GB" dirty="0"/>
              <a:t>Halogen displacement reactions</a:t>
            </a:r>
          </a:p>
        </p:txBody>
      </p:sp>
      <p:sp>
        <p:nvSpPr>
          <p:cNvPr id="999427" name="Text Box 3"/>
          <p:cNvSpPr txBox="1">
            <a:spLocks noChangeArrowheads="1"/>
          </p:cNvSpPr>
          <p:nvPr/>
        </p:nvSpPr>
        <p:spPr bwMode="auto">
          <a:xfrm>
            <a:off x="563563" y="784225"/>
            <a:ext cx="8029575" cy="457200"/>
          </a:xfrm>
          <a:prstGeom prst="rect">
            <a:avLst/>
          </a:prstGeom>
          <a:noFill/>
          <a:ln w="9525">
            <a:noFill/>
            <a:miter lim="800000"/>
            <a:headEnd/>
            <a:tailEnd/>
          </a:ln>
          <a:effectLst/>
        </p:spPr>
        <p:txBody>
          <a:bodyPr>
            <a:spAutoFit/>
          </a:bodyPr>
          <a:lstStyle/>
          <a:p>
            <a:pPr>
              <a:spcBef>
                <a:spcPct val="0"/>
              </a:spcBef>
            </a:pPr>
            <a:r>
              <a:rPr lang="en-GB" sz="2400"/>
              <a:t>Halogen displacement reactions are </a:t>
            </a:r>
            <a:r>
              <a:rPr lang="en-GB" sz="2400" b="1">
                <a:solidFill>
                  <a:srgbClr val="FF6600"/>
                </a:solidFill>
              </a:rPr>
              <a:t>redox</a:t>
            </a:r>
            <a:r>
              <a:rPr lang="en-GB" sz="2400"/>
              <a:t> reactions.</a:t>
            </a:r>
          </a:p>
        </p:txBody>
      </p:sp>
      <p:sp>
        <p:nvSpPr>
          <p:cNvPr id="999429" name="Rectangle 5"/>
          <p:cNvSpPr>
            <a:spLocks noChangeArrowheads="1"/>
          </p:cNvSpPr>
          <p:nvPr/>
        </p:nvSpPr>
        <p:spPr bwMode="auto">
          <a:xfrm>
            <a:off x="2765425" y="1419225"/>
            <a:ext cx="4326855" cy="461665"/>
          </a:xfrm>
          <a:prstGeom prst="rect">
            <a:avLst/>
          </a:prstGeom>
          <a:noFill/>
          <a:ln w="9525">
            <a:noFill/>
            <a:miter lim="800000"/>
            <a:headEnd/>
            <a:tailEnd/>
          </a:ln>
          <a:effectLst/>
        </p:spPr>
        <p:txBody>
          <a:bodyPr wrap="square">
            <a:spAutoFit/>
          </a:bodyPr>
          <a:lstStyle/>
          <a:p>
            <a:r>
              <a:rPr lang="en-GB" sz="2400" b="1" dirty="0"/>
              <a:t>Cl</a:t>
            </a:r>
            <a:r>
              <a:rPr lang="en-GB" sz="2400" b="1" baseline="-25000" dirty="0"/>
              <a:t>2</a:t>
            </a:r>
            <a:r>
              <a:rPr lang="en-GB" sz="2400" b="1" dirty="0"/>
              <a:t> + 2KBr </a:t>
            </a:r>
            <a:r>
              <a:rPr lang="en-GB" sz="2400" b="1" dirty="0">
                <a:latin typeface="Symbol" pitchFamily="18" charset="2"/>
                <a:sym typeface="Symbol" pitchFamily="18" charset="2"/>
              </a:rPr>
              <a:t>®</a:t>
            </a:r>
            <a:r>
              <a:rPr lang="en-GB" sz="2400" b="1" dirty="0"/>
              <a:t> 2KCl</a:t>
            </a:r>
            <a:r>
              <a:rPr lang="en-GB" sz="2400" b="1" baseline="-25000" dirty="0"/>
              <a:t> </a:t>
            </a:r>
            <a:r>
              <a:rPr lang="en-GB" sz="2400" b="1" dirty="0"/>
              <a:t>+ Br</a:t>
            </a:r>
            <a:r>
              <a:rPr lang="en-GB" sz="2400" b="1" baseline="-25000" dirty="0"/>
              <a:t>2</a:t>
            </a:r>
          </a:p>
        </p:txBody>
      </p:sp>
      <p:sp>
        <p:nvSpPr>
          <p:cNvPr id="999430" name="Text Box 6"/>
          <p:cNvSpPr txBox="1">
            <a:spLocks noChangeArrowheads="1"/>
          </p:cNvSpPr>
          <p:nvPr/>
        </p:nvSpPr>
        <p:spPr bwMode="auto">
          <a:xfrm>
            <a:off x="563563" y="2074863"/>
            <a:ext cx="8194675" cy="830997"/>
          </a:xfrm>
          <a:prstGeom prst="rect">
            <a:avLst/>
          </a:prstGeom>
          <a:noFill/>
          <a:ln w="9525">
            <a:noFill/>
            <a:miter lim="800000"/>
            <a:headEnd/>
            <a:tailEnd/>
          </a:ln>
          <a:effectLst/>
        </p:spPr>
        <p:txBody>
          <a:bodyPr>
            <a:spAutoFit/>
          </a:bodyPr>
          <a:lstStyle/>
          <a:p>
            <a:pPr eaLnBrk="0" hangingPunct="0">
              <a:spcBef>
                <a:spcPct val="0"/>
              </a:spcBef>
            </a:pPr>
            <a:r>
              <a:rPr lang="en-GB" sz="2400"/>
              <a:t>To look at the transfer of electrons in this reaction, the following two half equations can be written:</a:t>
            </a:r>
          </a:p>
        </p:txBody>
      </p:sp>
      <p:sp>
        <p:nvSpPr>
          <p:cNvPr id="999431" name="Rectangle 7"/>
          <p:cNvSpPr>
            <a:spLocks noChangeArrowheads="1"/>
          </p:cNvSpPr>
          <p:nvPr/>
        </p:nvSpPr>
        <p:spPr bwMode="auto">
          <a:xfrm>
            <a:off x="323528" y="5157192"/>
            <a:ext cx="8580437" cy="457200"/>
          </a:xfrm>
          <a:prstGeom prst="rect">
            <a:avLst/>
          </a:prstGeom>
          <a:noFill/>
          <a:ln w="9525">
            <a:noFill/>
            <a:miter lim="800000"/>
            <a:headEnd/>
            <a:tailEnd/>
          </a:ln>
          <a:effectLst/>
        </p:spPr>
        <p:txBody>
          <a:bodyPr>
            <a:spAutoFit/>
          </a:bodyPr>
          <a:lstStyle/>
          <a:p>
            <a:pPr marL="355600" indent="-355600" eaLnBrk="0" hangingPunct="0">
              <a:buClr>
                <a:srgbClr val="FF6600"/>
              </a:buClr>
              <a:buSzPct val="80000"/>
              <a:buFont typeface="Wingdings" pitchFamily="2" charset="2"/>
              <a:buChar char="l"/>
            </a:pPr>
            <a:r>
              <a:rPr lang="en-GB" sz="2400" dirty="0"/>
              <a:t>Chlorine has gained electrons, so it is </a:t>
            </a:r>
            <a:r>
              <a:rPr lang="en-GB" sz="2400" b="1" dirty="0"/>
              <a:t>reduced</a:t>
            </a:r>
            <a:r>
              <a:rPr lang="en-GB" sz="2400" dirty="0"/>
              <a:t> to </a:t>
            </a:r>
            <a:r>
              <a:rPr lang="en-GB" sz="2400" dirty="0" err="1"/>
              <a:t>Cl</a:t>
            </a:r>
            <a:r>
              <a:rPr lang="en-GB" sz="2400" baseline="30000" dirty="0"/>
              <a:t>- </a:t>
            </a:r>
            <a:r>
              <a:rPr lang="en-GB" sz="2400" dirty="0"/>
              <a:t>ions.</a:t>
            </a:r>
          </a:p>
        </p:txBody>
      </p:sp>
      <p:sp>
        <p:nvSpPr>
          <p:cNvPr id="999432" name="Text Box 8"/>
          <p:cNvSpPr txBox="1">
            <a:spLocks noChangeArrowheads="1"/>
          </p:cNvSpPr>
          <p:nvPr/>
        </p:nvSpPr>
        <p:spPr bwMode="auto">
          <a:xfrm>
            <a:off x="467544" y="4437112"/>
            <a:ext cx="7459662" cy="457200"/>
          </a:xfrm>
          <a:prstGeom prst="rect">
            <a:avLst/>
          </a:prstGeom>
          <a:noFill/>
          <a:ln w="9525" algn="ctr">
            <a:noFill/>
            <a:miter lim="800000"/>
            <a:headEnd/>
            <a:tailEnd/>
          </a:ln>
          <a:effectLst/>
        </p:spPr>
        <p:txBody>
          <a:bodyPr wrap="none">
            <a:spAutoFit/>
          </a:bodyPr>
          <a:lstStyle/>
          <a:p>
            <a:pPr eaLnBrk="0" hangingPunct="0">
              <a:spcBef>
                <a:spcPct val="0"/>
              </a:spcBef>
            </a:pPr>
            <a:r>
              <a:rPr lang="en-GB" sz="2400" dirty="0"/>
              <a:t>What has been oxidized and what has been reduced?</a:t>
            </a:r>
          </a:p>
        </p:txBody>
      </p:sp>
      <p:grpSp>
        <p:nvGrpSpPr>
          <p:cNvPr id="2" name="Group 18"/>
          <p:cNvGrpSpPr>
            <a:grpSpLocks/>
          </p:cNvGrpSpPr>
          <p:nvPr/>
        </p:nvGrpSpPr>
        <p:grpSpPr bwMode="auto">
          <a:xfrm>
            <a:off x="5630864" y="3284538"/>
            <a:ext cx="2830513" cy="488950"/>
            <a:chOff x="2011" y="2382"/>
            <a:chExt cx="1783" cy="308"/>
          </a:xfrm>
        </p:grpSpPr>
        <p:sp>
          <p:nvSpPr>
            <p:cNvPr id="999440" name="AutoShape 16"/>
            <p:cNvSpPr>
              <a:spLocks noChangeArrowheads="1"/>
            </p:cNvSpPr>
            <p:nvPr/>
          </p:nvSpPr>
          <p:spPr bwMode="auto">
            <a:xfrm>
              <a:off x="2011" y="2382"/>
              <a:ext cx="1738" cy="308"/>
            </a:xfrm>
            <a:prstGeom prst="roundRect">
              <a:avLst>
                <a:gd name="adj" fmla="val 10727"/>
              </a:avLst>
            </a:prstGeom>
            <a:solidFill>
              <a:srgbClr val="FFFFCC"/>
            </a:solidFill>
            <a:ln w="38100" algn="ctr">
              <a:solidFill>
                <a:srgbClr val="FF6600"/>
              </a:solidFill>
              <a:round/>
              <a:headEnd/>
              <a:tailEnd/>
            </a:ln>
            <a:effectLst/>
          </p:spPr>
          <p:txBody>
            <a:bodyPr anchor="ctr">
              <a:spAutoFit/>
            </a:bodyPr>
            <a:lstStyle/>
            <a:p>
              <a:endParaRPr lang="en-GB" sz="2400"/>
            </a:p>
          </p:txBody>
        </p:sp>
        <p:sp>
          <p:nvSpPr>
            <p:cNvPr id="999433" name="Text Box 9"/>
            <p:cNvSpPr txBox="1">
              <a:spLocks noChangeArrowheads="1"/>
            </p:cNvSpPr>
            <p:nvPr/>
          </p:nvSpPr>
          <p:spPr bwMode="auto">
            <a:xfrm>
              <a:off x="2112" y="2390"/>
              <a:ext cx="1682" cy="291"/>
            </a:xfrm>
            <a:prstGeom prst="rect">
              <a:avLst/>
            </a:prstGeom>
            <a:noFill/>
            <a:ln w="9525" algn="ctr">
              <a:noFill/>
              <a:miter lim="800000"/>
              <a:headEnd/>
              <a:tailEnd/>
            </a:ln>
            <a:effectLst/>
          </p:spPr>
          <p:txBody>
            <a:bodyPr wrap="none">
              <a:spAutoFit/>
            </a:bodyPr>
            <a:lstStyle/>
            <a:p>
              <a:pPr eaLnBrk="0" hangingPunct="0">
                <a:spcBef>
                  <a:spcPct val="0"/>
                </a:spcBef>
              </a:pPr>
              <a:r>
                <a:rPr lang="en-GB" sz="2400" b="1"/>
                <a:t>2Br</a:t>
              </a:r>
              <a:r>
                <a:rPr lang="en-GB" sz="2400" b="1" baseline="30000"/>
                <a:t>-</a:t>
              </a:r>
              <a:r>
                <a:rPr lang="en-GB" sz="2400" b="1"/>
                <a:t> </a:t>
              </a:r>
              <a:r>
                <a:rPr lang="en-GB" sz="2400" b="1">
                  <a:sym typeface="Symbol" pitchFamily="18" charset="2"/>
                </a:rPr>
                <a:t></a:t>
              </a:r>
              <a:r>
                <a:rPr lang="en-GB" sz="2400" b="1"/>
                <a:t> Br</a:t>
              </a:r>
              <a:r>
                <a:rPr lang="en-GB" sz="2400" b="1" baseline="-25000"/>
                <a:t>2</a:t>
              </a:r>
              <a:r>
                <a:rPr lang="en-GB" sz="2400" b="1"/>
                <a:t> + 2e</a:t>
              </a:r>
              <a:r>
                <a:rPr lang="en-GB" sz="2400" b="1" baseline="30000"/>
                <a:t>-</a:t>
              </a:r>
              <a:endParaRPr lang="en-GB" sz="2400"/>
            </a:p>
          </p:txBody>
        </p:sp>
      </p:grpSp>
      <p:grpSp>
        <p:nvGrpSpPr>
          <p:cNvPr id="3" name="Group 17"/>
          <p:cNvGrpSpPr>
            <a:grpSpLocks/>
          </p:cNvGrpSpPr>
          <p:nvPr/>
        </p:nvGrpSpPr>
        <p:grpSpPr bwMode="auto">
          <a:xfrm>
            <a:off x="1058864" y="3284538"/>
            <a:ext cx="2773363" cy="488950"/>
            <a:chOff x="2011" y="1933"/>
            <a:chExt cx="1747" cy="308"/>
          </a:xfrm>
        </p:grpSpPr>
        <p:sp>
          <p:nvSpPr>
            <p:cNvPr id="999439" name="AutoShape 15"/>
            <p:cNvSpPr>
              <a:spLocks noChangeArrowheads="1"/>
            </p:cNvSpPr>
            <p:nvPr/>
          </p:nvSpPr>
          <p:spPr bwMode="auto">
            <a:xfrm>
              <a:off x="2011" y="1933"/>
              <a:ext cx="1738" cy="308"/>
            </a:xfrm>
            <a:prstGeom prst="roundRect">
              <a:avLst>
                <a:gd name="adj" fmla="val 10727"/>
              </a:avLst>
            </a:prstGeom>
            <a:solidFill>
              <a:srgbClr val="FFFFCC"/>
            </a:solidFill>
            <a:ln w="38100" algn="ctr">
              <a:solidFill>
                <a:srgbClr val="FF6600"/>
              </a:solidFill>
              <a:round/>
              <a:headEnd/>
              <a:tailEnd/>
            </a:ln>
            <a:effectLst/>
          </p:spPr>
          <p:txBody>
            <a:bodyPr anchor="ctr">
              <a:spAutoFit/>
            </a:bodyPr>
            <a:lstStyle/>
            <a:p>
              <a:endParaRPr lang="en-GB" sz="2400"/>
            </a:p>
          </p:txBody>
        </p:sp>
        <p:sp>
          <p:nvSpPr>
            <p:cNvPr id="999434" name="Text Box 10"/>
            <p:cNvSpPr txBox="1">
              <a:spLocks noChangeArrowheads="1"/>
            </p:cNvSpPr>
            <p:nvPr/>
          </p:nvSpPr>
          <p:spPr bwMode="auto">
            <a:xfrm>
              <a:off x="2134" y="1941"/>
              <a:ext cx="1624" cy="291"/>
            </a:xfrm>
            <a:prstGeom prst="rect">
              <a:avLst/>
            </a:prstGeom>
            <a:noFill/>
            <a:ln w="9525" algn="ctr">
              <a:noFill/>
              <a:miter lim="800000"/>
              <a:headEnd/>
              <a:tailEnd/>
            </a:ln>
            <a:effectLst/>
          </p:spPr>
          <p:txBody>
            <a:bodyPr wrap="none">
              <a:spAutoFit/>
            </a:bodyPr>
            <a:lstStyle/>
            <a:p>
              <a:pPr eaLnBrk="0" hangingPunct="0">
                <a:spcBef>
                  <a:spcPct val="0"/>
                </a:spcBef>
              </a:pPr>
              <a:r>
                <a:rPr lang="en-GB" sz="2400" b="1"/>
                <a:t>Cl</a:t>
              </a:r>
              <a:r>
                <a:rPr lang="en-GB" sz="2400" b="1" baseline="-25000"/>
                <a:t>2</a:t>
              </a:r>
              <a:r>
                <a:rPr lang="en-GB" sz="2400" b="1"/>
                <a:t> + 2e</a:t>
              </a:r>
              <a:r>
                <a:rPr lang="en-GB" sz="2400" b="1" baseline="30000"/>
                <a:t>-</a:t>
              </a:r>
              <a:r>
                <a:rPr lang="en-GB" sz="2400" b="1"/>
                <a:t> </a:t>
              </a:r>
              <a:r>
                <a:rPr lang="en-GB" sz="2400" b="1">
                  <a:sym typeface="Symbol" pitchFamily="18" charset="2"/>
                </a:rPr>
                <a:t></a:t>
              </a:r>
              <a:r>
                <a:rPr lang="en-GB" sz="2400" b="1"/>
                <a:t> 2Cl</a:t>
              </a:r>
              <a:r>
                <a:rPr lang="en-GB" sz="2400" b="1" baseline="30000"/>
                <a:t>-</a:t>
              </a:r>
            </a:p>
          </p:txBody>
        </p:sp>
      </p:grpSp>
      <p:sp>
        <p:nvSpPr>
          <p:cNvPr id="999435" name="Text Box 11"/>
          <p:cNvSpPr txBox="1">
            <a:spLocks noChangeArrowheads="1"/>
          </p:cNvSpPr>
          <p:nvPr/>
        </p:nvSpPr>
        <p:spPr bwMode="auto">
          <a:xfrm>
            <a:off x="395536" y="5733256"/>
            <a:ext cx="8305800" cy="830997"/>
          </a:xfrm>
          <a:prstGeom prst="rect">
            <a:avLst/>
          </a:prstGeom>
          <a:noFill/>
          <a:ln w="9525" algn="ctr">
            <a:noFill/>
            <a:miter lim="800000"/>
            <a:headEnd/>
            <a:tailEnd/>
          </a:ln>
          <a:effectLst/>
        </p:spPr>
        <p:txBody>
          <a:bodyPr>
            <a:spAutoFit/>
          </a:bodyPr>
          <a:lstStyle/>
          <a:p>
            <a:pPr marL="355600" indent="-355600" eaLnBrk="0" hangingPunct="0">
              <a:buClr>
                <a:srgbClr val="FF6600"/>
              </a:buClr>
              <a:buSzPct val="80000"/>
              <a:buFont typeface="Wingdings" pitchFamily="2" charset="2"/>
              <a:buChar char="l"/>
            </a:pPr>
            <a:r>
              <a:rPr lang="en-GB" sz="2400" dirty="0"/>
              <a:t>Bromide ions have lost electrons, so they have been </a:t>
            </a:r>
            <a:r>
              <a:rPr lang="en-GB" sz="2400" b="1" dirty="0"/>
              <a:t>oxidized</a:t>
            </a:r>
            <a:r>
              <a:rPr lang="en-GB" sz="2400" dirty="0"/>
              <a:t> to bromine.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99431"/>
                                        </p:tgtEl>
                                        <p:attrNameLst>
                                          <p:attrName>style.visibility</p:attrName>
                                        </p:attrNameLst>
                                      </p:cBhvr>
                                      <p:to>
                                        <p:strVal val="visible"/>
                                      </p:to>
                                    </p:set>
                                    <p:animEffect transition="in" filter="box(in)">
                                      <p:cBhvr>
                                        <p:cTn id="7" dur="500"/>
                                        <p:tgtEl>
                                          <p:spTgt spid="999431"/>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99435"/>
                                        </p:tgtEl>
                                        <p:attrNameLst>
                                          <p:attrName>style.visibility</p:attrName>
                                        </p:attrNameLst>
                                      </p:cBhvr>
                                      <p:to>
                                        <p:strVal val="visible"/>
                                      </p:to>
                                    </p:set>
                                    <p:animEffect transition="in" filter="box(in)">
                                      <p:cBhvr>
                                        <p:cTn id="10" dur="500"/>
                                        <p:tgtEl>
                                          <p:spTgt spid="999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9431" grpId="0"/>
      <p:bldP spid="99943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67544" y="0"/>
            <a:ext cx="8229600" cy="692696"/>
          </a:xfrm>
        </p:spPr>
        <p:txBody>
          <a:bodyPr>
            <a:normAutofit fontScale="90000"/>
          </a:bodyPr>
          <a:lstStyle/>
          <a:p>
            <a:r>
              <a:rPr lang="en-GB" dirty="0"/>
              <a:t>Displacement reactions: summary</a:t>
            </a:r>
          </a:p>
        </p:txBody>
      </p:sp>
      <p:sp>
        <p:nvSpPr>
          <p:cNvPr id="123908" name="Text Box 4"/>
          <p:cNvSpPr txBox="1">
            <a:spLocks noChangeArrowheads="1"/>
          </p:cNvSpPr>
          <p:nvPr/>
        </p:nvSpPr>
        <p:spPr bwMode="auto">
          <a:xfrm>
            <a:off x="179513" y="784225"/>
            <a:ext cx="8959726" cy="646331"/>
          </a:xfrm>
          <a:prstGeom prst="rect">
            <a:avLst/>
          </a:prstGeom>
          <a:noFill/>
          <a:ln w="9525">
            <a:noFill/>
            <a:miter lim="800000"/>
            <a:headEnd/>
            <a:tailEnd/>
          </a:ln>
          <a:effectLst/>
        </p:spPr>
        <p:txBody>
          <a:bodyPr wrap="square">
            <a:spAutoFit/>
          </a:bodyPr>
          <a:lstStyle/>
          <a:p>
            <a:pPr eaLnBrk="1" hangingPunct="1"/>
            <a:r>
              <a:rPr lang="en-GB" dirty="0">
                <a:solidFill>
                  <a:srgbClr val="010066"/>
                </a:solidFill>
              </a:rPr>
              <a:t>The reactions between solutions of halogens and metal halides (salts) can be summarised in a table:</a:t>
            </a:r>
          </a:p>
        </p:txBody>
      </p:sp>
      <p:sp>
        <p:nvSpPr>
          <p:cNvPr id="123927" name="Text Box 23"/>
          <p:cNvSpPr txBox="1">
            <a:spLocks noChangeArrowheads="1"/>
          </p:cNvSpPr>
          <p:nvPr/>
        </p:nvSpPr>
        <p:spPr bwMode="auto">
          <a:xfrm>
            <a:off x="6742113" y="3005138"/>
            <a:ext cx="1484312" cy="457200"/>
          </a:xfrm>
          <a:prstGeom prst="rect">
            <a:avLst/>
          </a:prstGeom>
          <a:noFill/>
          <a:ln w="9525">
            <a:noFill/>
            <a:miter lim="800000"/>
            <a:headEnd/>
            <a:tailEnd/>
          </a:ln>
          <a:effectLst/>
        </p:spPr>
        <p:txBody>
          <a:bodyPr>
            <a:spAutoFit/>
          </a:bodyPr>
          <a:lstStyle/>
          <a:p>
            <a:pPr>
              <a:spcBef>
                <a:spcPct val="50000"/>
              </a:spcBef>
            </a:pPr>
            <a:r>
              <a:rPr lang="en-GB">
                <a:solidFill>
                  <a:srgbClr val="1C0167"/>
                </a:solidFill>
              </a:rPr>
              <a:t>2KCl + I</a:t>
            </a:r>
            <a:r>
              <a:rPr lang="en-GB" baseline="-25000">
                <a:solidFill>
                  <a:srgbClr val="1C0167"/>
                </a:solidFill>
              </a:rPr>
              <a:t>2</a:t>
            </a:r>
          </a:p>
        </p:txBody>
      </p:sp>
      <p:sp>
        <p:nvSpPr>
          <p:cNvPr id="123928" name="Text Box 24"/>
          <p:cNvSpPr txBox="1">
            <a:spLocks noChangeArrowheads="1"/>
          </p:cNvSpPr>
          <p:nvPr/>
        </p:nvSpPr>
        <p:spPr bwMode="auto">
          <a:xfrm>
            <a:off x="6724650" y="3875088"/>
            <a:ext cx="1517650" cy="457200"/>
          </a:xfrm>
          <a:prstGeom prst="rect">
            <a:avLst/>
          </a:prstGeom>
          <a:noFill/>
          <a:ln w="9525">
            <a:noFill/>
            <a:miter lim="800000"/>
            <a:headEnd/>
            <a:tailEnd/>
          </a:ln>
          <a:effectLst/>
        </p:spPr>
        <p:txBody>
          <a:bodyPr>
            <a:spAutoFit/>
          </a:bodyPr>
          <a:lstStyle/>
          <a:p>
            <a:pPr>
              <a:spcBef>
                <a:spcPct val="50000"/>
              </a:spcBef>
            </a:pPr>
            <a:r>
              <a:rPr lang="en-GB">
                <a:solidFill>
                  <a:srgbClr val="1C0167"/>
                </a:solidFill>
              </a:rPr>
              <a:t>2KBr + I</a:t>
            </a:r>
            <a:r>
              <a:rPr lang="en-GB" baseline="-25000">
                <a:solidFill>
                  <a:srgbClr val="1C0167"/>
                </a:solidFill>
              </a:rPr>
              <a:t>2</a:t>
            </a:r>
          </a:p>
        </p:txBody>
      </p:sp>
      <p:sp>
        <p:nvSpPr>
          <p:cNvPr id="123975" name="Rectangle 71"/>
          <p:cNvSpPr>
            <a:spLocks noChangeArrowheads="1"/>
          </p:cNvSpPr>
          <p:nvPr/>
        </p:nvSpPr>
        <p:spPr bwMode="auto">
          <a:xfrm>
            <a:off x="6513513" y="4540250"/>
            <a:ext cx="1933575" cy="920750"/>
          </a:xfrm>
          <a:prstGeom prst="rect">
            <a:avLst/>
          </a:prstGeom>
          <a:solidFill>
            <a:srgbClr val="FFFEB8"/>
          </a:solidFill>
          <a:ln w="9525">
            <a:noFill/>
            <a:miter lim="800000"/>
            <a:headEnd/>
            <a:tailEnd/>
          </a:ln>
          <a:effectLst/>
        </p:spPr>
        <p:txBody>
          <a:bodyPr wrap="none" anchor="ctr"/>
          <a:lstStyle/>
          <a:p>
            <a:endParaRPr lang="en-GB"/>
          </a:p>
        </p:txBody>
      </p:sp>
      <p:sp>
        <p:nvSpPr>
          <p:cNvPr id="123974" name="Rectangle 70"/>
          <p:cNvSpPr>
            <a:spLocks noChangeArrowheads="1"/>
          </p:cNvSpPr>
          <p:nvPr/>
        </p:nvSpPr>
        <p:spPr bwMode="auto">
          <a:xfrm>
            <a:off x="4576763" y="3660775"/>
            <a:ext cx="1927225" cy="876300"/>
          </a:xfrm>
          <a:prstGeom prst="rect">
            <a:avLst/>
          </a:prstGeom>
          <a:solidFill>
            <a:srgbClr val="FFFEB8"/>
          </a:solidFill>
          <a:ln w="9525">
            <a:noFill/>
            <a:miter lim="800000"/>
            <a:headEnd/>
            <a:tailEnd/>
          </a:ln>
          <a:effectLst/>
        </p:spPr>
        <p:txBody>
          <a:bodyPr wrap="none" anchor="ctr"/>
          <a:lstStyle/>
          <a:p>
            <a:endParaRPr lang="en-GB"/>
          </a:p>
        </p:txBody>
      </p:sp>
      <p:sp>
        <p:nvSpPr>
          <p:cNvPr id="123972" name="Rectangle 68"/>
          <p:cNvSpPr>
            <a:spLocks noChangeArrowheads="1"/>
          </p:cNvSpPr>
          <p:nvPr/>
        </p:nvSpPr>
        <p:spPr bwMode="auto">
          <a:xfrm>
            <a:off x="2627313" y="2803525"/>
            <a:ext cx="1933575" cy="844550"/>
          </a:xfrm>
          <a:prstGeom prst="rect">
            <a:avLst/>
          </a:prstGeom>
          <a:solidFill>
            <a:srgbClr val="FFFEB8"/>
          </a:solidFill>
          <a:ln w="9525">
            <a:noFill/>
            <a:miter lim="800000"/>
            <a:headEnd/>
            <a:tailEnd/>
          </a:ln>
          <a:effectLst/>
        </p:spPr>
        <p:txBody>
          <a:bodyPr wrap="none" anchor="ctr"/>
          <a:lstStyle/>
          <a:p>
            <a:endParaRPr lang="en-GB"/>
          </a:p>
        </p:txBody>
      </p:sp>
      <p:grpSp>
        <p:nvGrpSpPr>
          <p:cNvPr id="2" name="Group 66"/>
          <p:cNvGrpSpPr>
            <a:grpSpLocks/>
          </p:cNvGrpSpPr>
          <p:nvPr/>
        </p:nvGrpSpPr>
        <p:grpSpPr bwMode="auto">
          <a:xfrm>
            <a:off x="779463" y="2016125"/>
            <a:ext cx="1846262" cy="3468688"/>
            <a:chOff x="621" y="1616"/>
            <a:chExt cx="1163" cy="1825"/>
          </a:xfrm>
        </p:grpSpPr>
        <p:sp>
          <p:nvSpPr>
            <p:cNvPr id="123969" name="Rectangle 65"/>
            <p:cNvSpPr>
              <a:spLocks noChangeArrowheads="1"/>
            </p:cNvSpPr>
            <p:nvPr/>
          </p:nvSpPr>
          <p:spPr bwMode="auto">
            <a:xfrm>
              <a:off x="1697" y="3345"/>
              <a:ext cx="87" cy="87"/>
            </a:xfrm>
            <a:prstGeom prst="rect">
              <a:avLst/>
            </a:prstGeom>
            <a:solidFill>
              <a:srgbClr val="FFC197"/>
            </a:solidFill>
            <a:ln w="9525">
              <a:noFill/>
              <a:miter lim="800000"/>
              <a:headEnd/>
              <a:tailEnd/>
            </a:ln>
            <a:effectLst/>
          </p:spPr>
          <p:txBody>
            <a:bodyPr wrap="none" anchor="ctr"/>
            <a:lstStyle/>
            <a:p>
              <a:pPr algn="ctr"/>
              <a:endParaRPr lang="en-GB" b="1"/>
            </a:p>
          </p:txBody>
        </p:sp>
        <p:sp>
          <p:nvSpPr>
            <p:cNvPr id="123968" name="AutoShape 64"/>
            <p:cNvSpPr>
              <a:spLocks noChangeArrowheads="1"/>
            </p:cNvSpPr>
            <p:nvPr/>
          </p:nvSpPr>
          <p:spPr bwMode="auto">
            <a:xfrm>
              <a:off x="621" y="1616"/>
              <a:ext cx="1159" cy="1825"/>
            </a:xfrm>
            <a:prstGeom prst="roundRect">
              <a:avLst>
                <a:gd name="adj" fmla="val 10782"/>
              </a:avLst>
            </a:prstGeom>
            <a:solidFill>
              <a:srgbClr val="FFC197"/>
            </a:solidFill>
            <a:ln w="9525" algn="ctr">
              <a:noFill/>
              <a:round/>
              <a:headEnd/>
              <a:tailEnd/>
            </a:ln>
            <a:effectLst/>
          </p:spPr>
          <p:txBody>
            <a:bodyPr anchor="ctr">
              <a:spAutoFit/>
            </a:bodyPr>
            <a:lstStyle/>
            <a:p>
              <a:endParaRPr lang="en-GB"/>
            </a:p>
          </p:txBody>
        </p:sp>
      </p:grpSp>
      <p:grpSp>
        <p:nvGrpSpPr>
          <p:cNvPr id="3" name="Group 50"/>
          <p:cNvGrpSpPr>
            <a:grpSpLocks/>
          </p:cNvGrpSpPr>
          <p:nvPr/>
        </p:nvGrpSpPr>
        <p:grpSpPr bwMode="auto">
          <a:xfrm>
            <a:off x="776288" y="1825625"/>
            <a:ext cx="7699375" cy="973138"/>
            <a:chOff x="619" y="1130"/>
            <a:chExt cx="4850" cy="613"/>
          </a:xfrm>
        </p:grpSpPr>
        <p:sp>
          <p:nvSpPr>
            <p:cNvPr id="123953" name="Rectangle 49"/>
            <p:cNvSpPr>
              <a:spLocks noChangeArrowheads="1"/>
            </p:cNvSpPr>
            <p:nvPr/>
          </p:nvSpPr>
          <p:spPr bwMode="auto">
            <a:xfrm>
              <a:off x="5404" y="1687"/>
              <a:ext cx="56" cy="56"/>
            </a:xfrm>
            <a:prstGeom prst="rect">
              <a:avLst/>
            </a:prstGeom>
            <a:solidFill>
              <a:srgbClr val="E1B7F7"/>
            </a:solidFill>
            <a:ln w="9525">
              <a:noFill/>
              <a:miter lim="800000"/>
              <a:headEnd/>
              <a:tailEnd/>
            </a:ln>
            <a:effectLst/>
          </p:spPr>
          <p:txBody>
            <a:bodyPr wrap="none" anchor="ctr"/>
            <a:lstStyle/>
            <a:p>
              <a:endParaRPr lang="en-GB"/>
            </a:p>
          </p:txBody>
        </p:sp>
        <p:sp>
          <p:nvSpPr>
            <p:cNvPr id="123943" name="AutoShape 39"/>
            <p:cNvSpPr>
              <a:spLocks noChangeArrowheads="1"/>
            </p:cNvSpPr>
            <p:nvPr/>
          </p:nvSpPr>
          <p:spPr bwMode="auto">
            <a:xfrm>
              <a:off x="619" y="1130"/>
              <a:ext cx="4850" cy="612"/>
            </a:xfrm>
            <a:prstGeom prst="roundRect">
              <a:avLst>
                <a:gd name="adj" fmla="val 10782"/>
              </a:avLst>
            </a:prstGeom>
            <a:solidFill>
              <a:srgbClr val="FFC197"/>
            </a:solidFill>
            <a:ln w="9525" algn="ctr">
              <a:noFill/>
              <a:round/>
              <a:headEnd/>
              <a:tailEnd/>
            </a:ln>
            <a:effectLst/>
          </p:spPr>
          <p:txBody>
            <a:bodyPr anchor="ctr">
              <a:spAutoFit/>
            </a:bodyPr>
            <a:lstStyle/>
            <a:p>
              <a:endParaRPr lang="en-GB"/>
            </a:p>
          </p:txBody>
        </p:sp>
      </p:grpSp>
      <p:sp>
        <p:nvSpPr>
          <p:cNvPr id="123933" name="Line 29"/>
          <p:cNvSpPr>
            <a:spLocks noChangeShapeType="1"/>
          </p:cNvSpPr>
          <p:nvPr/>
        </p:nvSpPr>
        <p:spPr bwMode="auto">
          <a:xfrm>
            <a:off x="2622550" y="1828800"/>
            <a:ext cx="0" cy="3651250"/>
          </a:xfrm>
          <a:prstGeom prst="line">
            <a:avLst/>
          </a:prstGeom>
          <a:noFill/>
          <a:ln w="25400">
            <a:solidFill>
              <a:srgbClr val="FF6600"/>
            </a:solidFill>
            <a:round/>
            <a:headEnd/>
            <a:tailEnd/>
          </a:ln>
          <a:effectLst/>
        </p:spPr>
        <p:txBody>
          <a:bodyPr/>
          <a:lstStyle/>
          <a:p>
            <a:endParaRPr lang="en-GB"/>
          </a:p>
        </p:txBody>
      </p:sp>
      <p:sp>
        <p:nvSpPr>
          <p:cNvPr id="123934" name="Line 30"/>
          <p:cNvSpPr>
            <a:spLocks noChangeShapeType="1"/>
          </p:cNvSpPr>
          <p:nvPr/>
        </p:nvSpPr>
        <p:spPr bwMode="auto">
          <a:xfrm>
            <a:off x="4568825" y="1825625"/>
            <a:ext cx="0" cy="3648075"/>
          </a:xfrm>
          <a:prstGeom prst="line">
            <a:avLst/>
          </a:prstGeom>
          <a:noFill/>
          <a:ln w="25400">
            <a:solidFill>
              <a:srgbClr val="FF6600"/>
            </a:solidFill>
            <a:round/>
            <a:headEnd/>
            <a:tailEnd/>
          </a:ln>
          <a:effectLst/>
        </p:spPr>
        <p:txBody>
          <a:bodyPr/>
          <a:lstStyle/>
          <a:p>
            <a:endParaRPr lang="en-GB"/>
          </a:p>
        </p:txBody>
      </p:sp>
      <p:sp>
        <p:nvSpPr>
          <p:cNvPr id="123935" name="Line 31"/>
          <p:cNvSpPr>
            <a:spLocks noChangeShapeType="1"/>
          </p:cNvSpPr>
          <p:nvPr/>
        </p:nvSpPr>
        <p:spPr bwMode="auto">
          <a:xfrm>
            <a:off x="6515100" y="1827213"/>
            <a:ext cx="0" cy="3652837"/>
          </a:xfrm>
          <a:prstGeom prst="line">
            <a:avLst/>
          </a:prstGeom>
          <a:noFill/>
          <a:ln w="25400">
            <a:solidFill>
              <a:srgbClr val="FF6600"/>
            </a:solidFill>
            <a:round/>
            <a:headEnd/>
            <a:tailEnd/>
          </a:ln>
          <a:effectLst/>
        </p:spPr>
        <p:txBody>
          <a:bodyPr/>
          <a:lstStyle/>
          <a:p>
            <a:endParaRPr lang="en-GB"/>
          </a:p>
        </p:txBody>
      </p:sp>
      <p:sp>
        <p:nvSpPr>
          <p:cNvPr id="123936" name="Line 32"/>
          <p:cNvSpPr>
            <a:spLocks noChangeShapeType="1"/>
          </p:cNvSpPr>
          <p:nvPr/>
        </p:nvSpPr>
        <p:spPr bwMode="auto">
          <a:xfrm rot="-5400000">
            <a:off x="4625976" y="-1031875"/>
            <a:ext cx="0" cy="7680325"/>
          </a:xfrm>
          <a:prstGeom prst="line">
            <a:avLst/>
          </a:prstGeom>
          <a:noFill/>
          <a:ln w="25400">
            <a:solidFill>
              <a:srgbClr val="FF6600"/>
            </a:solidFill>
            <a:round/>
            <a:headEnd/>
            <a:tailEnd/>
          </a:ln>
          <a:effectLst/>
        </p:spPr>
        <p:txBody>
          <a:bodyPr/>
          <a:lstStyle/>
          <a:p>
            <a:endParaRPr lang="en-GB"/>
          </a:p>
        </p:txBody>
      </p:sp>
      <p:sp>
        <p:nvSpPr>
          <p:cNvPr id="123938" name="Line 34"/>
          <p:cNvSpPr>
            <a:spLocks noChangeShapeType="1"/>
          </p:cNvSpPr>
          <p:nvPr/>
        </p:nvSpPr>
        <p:spPr bwMode="auto">
          <a:xfrm rot="-5400000">
            <a:off x="4623594" y="-178593"/>
            <a:ext cx="0" cy="7669212"/>
          </a:xfrm>
          <a:prstGeom prst="line">
            <a:avLst/>
          </a:prstGeom>
          <a:noFill/>
          <a:ln w="25400">
            <a:solidFill>
              <a:srgbClr val="FF6600"/>
            </a:solidFill>
            <a:round/>
            <a:headEnd/>
            <a:tailEnd/>
          </a:ln>
          <a:effectLst/>
        </p:spPr>
        <p:txBody>
          <a:bodyPr/>
          <a:lstStyle/>
          <a:p>
            <a:endParaRPr lang="en-GB"/>
          </a:p>
        </p:txBody>
      </p:sp>
      <p:sp>
        <p:nvSpPr>
          <p:cNvPr id="123939" name="Line 35"/>
          <p:cNvSpPr>
            <a:spLocks noChangeShapeType="1"/>
          </p:cNvSpPr>
          <p:nvPr/>
        </p:nvSpPr>
        <p:spPr bwMode="auto">
          <a:xfrm rot="-5400000">
            <a:off x="4622801" y="711200"/>
            <a:ext cx="0" cy="7673975"/>
          </a:xfrm>
          <a:prstGeom prst="line">
            <a:avLst/>
          </a:prstGeom>
          <a:noFill/>
          <a:ln w="25400">
            <a:solidFill>
              <a:srgbClr val="FF6600"/>
            </a:solidFill>
            <a:round/>
            <a:headEnd/>
            <a:tailEnd/>
          </a:ln>
          <a:effectLst/>
        </p:spPr>
        <p:txBody>
          <a:bodyPr/>
          <a:lstStyle/>
          <a:p>
            <a:endParaRPr lang="en-GB"/>
          </a:p>
        </p:txBody>
      </p:sp>
      <p:sp>
        <p:nvSpPr>
          <p:cNvPr id="123946" name="AutoShape 42"/>
          <p:cNvSpPr>
            <a:spLocks noChangeArrowheads="1"/>
          </p:cNvSpPr>
          <p:nvPr/>
        </p:nvSpPr>
        <p:spPr bwMode="auto">
          <a:xfrm>
            <a:off x="785813" y="1828800"/>
            <a:ext cx="7677150" cy="3652838"/>
          </a:xfrm>
          <a:prstGeom prst="roundRect">
            <a:avLst>
              <a:gd name="adj" fmla="val 3542"/>
            </a:avLst>
          </a:prstGeom>
          <a:noFill/>
          <a:ln w="38100">
            <a:solidFill>
              <a:srgbClr val="FF6600"/>
            </a:solidFill>
            <a:round/>
            <a:headEnd/>
            <a:tailEnd/>
          </a:ln>
          <a:effectLst/>
        </p:spPr>
        <p:txBody>
          <a:bodyPr wrap="none" anchor="ctr"/>
          <a:lstStyle/>
          <a:p>
            <a:endParaRPr lang="en-GB"/>
          </a:p>
        </p:txBody>
      </p:sp>
      <p:sp>
        <p:nvSpPr>
          <p:cNvPr id="123952" name="Line 48"/>
          <p:cNvSpPr>
            <a:spLocks noChangeShapeType="1"/>
          </p:cNvSpPr>
          <p:nvPr/>
        </p:nvSpPr>
        <p:spPr bwMode="auto">
          <a:xfrm>
            <a:off x="804863" y="1881188"/>
            <a:ext cx="1817687" cy="919162"/>
          </a:xfrm>
          <a:prstGeom prst="line">
            <a:avLst/>
          </a:prstGeom>
          <a:noFill/>
          <a:ln w="25400">
            <a:solidFill>
              <a:srgbClr val="FF6600"/>
            </a:solidFill>
            <a:round/>
            <a:headEnd/>
            <a:tailEnd/>
          </a:ln>
          <a:effectLst/>
        </p:spPr>
        <p:txBody>
          <a:bodyPr/>
          <a:lstStyle/>
          <a:p>
            <a:endParaRPr lang="en-GB"/>
          </a:p>
        </p:txBody>
      </p:sp>
      <p:grpSp>
        <p:nvGrpSpPr>
          <p:cNvPr id="4" name="Group 79"/>
          <p:cNvGrpSpPr>
            <a:grpSpLocks/>
          </p:cNvGrpSpPr>
          <p:nvPr/>
        </p:nvGrpSpPr>
        <p:grpSpPr bwMode="auto">
          <a:xfrm>
            <a:off x="784225" y="2347913"/>
            <a:ext cx="1655763" cy="2886075"/>
            <a:chOff x="494" y="1485"/>
            <a:chExt cx="1043" cy="1818"/>
          </a:xfrm>
        </p:grpSpPr>
        <p:sp>
          <p:nvSpPr>
            <p:cNvPr id="123911" name="Text Box 7"/>
            <p:cNvSpPr txBox="1">
              <a:spLocks noChangeArrowheads="1"/>
            </p:cNvSpPr>
            <p:nvPr/>
          </p:nvSpPr>
          <p:spPr bwMode="auto">
            <a:xfrm>
              <a:off x="494" y="1485"/>
              <a:ext cx="922" cy="288"/>
            </a:xfrm>
            <a:prstGeom prst="rect">
              <a:avLst/>
            </a:prstGeom>
            <a:noFill/>
            <a:ln w="9525">
              <a:noFill/>
              <a:miter lim="800000"/>
              <a:headEnd/>
              <a:tailEnd/>
            </a:ln>
            <a:effectLst/>
          </p:spPr>
          <p:txBody>
            <a:bodyPr>
              <a:spAutoFit/>
            </a:bodyPr>
            <a:lstStyle/>
            <a:p>
              <a:pPr>
                <a:spcBef>
                  <a:spcPct val="50000"/>
                </a:spcBef>
              </a:pPr>
              <a:r>
                <a:rPr lang="en-GB" b="1">
                  <a:solidFill>
                    <a:srgbClr val="1C0167"/>
                  </a:solidFill>
                </a:rPr>
                <a:t>halogen</a:t>
              </a:r>
            </a:p>
          </p:txBody>
        </p:sp>
        <p:sp>
          <p:nvSpPr>
            <p:cNvPr id="123912" name="Text Box 8"/>
            <p:cNvSpPr txBox="1">
              <a:spLocks noChangeArrowheads="1"/>
            </p:cNvSpPr>
            <p:nvPr/>
          </p:nvSpPr>
          <p:spPr bwMode="auto">
            <a:xfrm>
              <a:off x="615" y="1893"/>
              <a:ext cx="922" cy="288"/>
            </a:xfrm>
            <a:prstGeom prst="rect">
              <a:avLst/>
            </a:prstGeom>
            <a:noFill/>
            <a:ln w="9525">
              <a:noFill/>
              <a:miter lim="800000"/>
              <a:headEnd/>
              <a:tailEnd/>
            </a:ln>
            <a:effectLst/>
          </p:spPr>
          <p:txBody>
            <a:bodyPr>
              <a:spAutoFit/>
            </a:bodyPr>
            <a:lstStyle/>
            <a:p>
              <a:pPr>
                <a:spcBef>
                  <a:spcPct val="50000"/>
                </a:spcBef>
              </a:pPr>
              <a:r>
                <a:rPr lang="en-GB" b="1">
                  <a:solidFill>
                    <a:srgbClr val="1C0167"/>
                  </a:solidFill>
                </a:rPr>
                <a:t>chlorine</a:t>
              </a:r>
            </a:p>
          </p:txBody>
        </p:sp>
        <p:sp>
          <p:nvSpPr>
            <p:cNvPr id="123913" name="Text Box 9"/>
            <p:cNvSpPr txBox="1">
              <a:spLocks noChangeArrowheads="1"/>
            </p:cNvSpPr>
            <p:nvPr/>
          </p:nvSpPr>
          <p:spPr bwMode="auto">
            <a:xfrm>
              <a:off x="615" y="2441"/>
              <a:ext cx="922" cy="288"/>
            </a:xfrm>
            <a:prstGeom prst="rect">
              <a:avLst/>
            </a:prstGeom>
            <a:noFill/>
            <a:ln w="9525">
              <a:noFill/>
              <a:miter lim="800000"/>
              <a:headEnd/>
              <a:tailEnd/>
            </a:ln>
            <a:effectLst/>
          </p:spPr>
          <p:txBody>
            <a:bodyPr>
              <a:spAutoFit/>
            </a:bodyPr>
            <a:lstStyle/>
            <a:p>
              <a:pPr>
                <a:spcBef>
                  <a:spcPct val="50000"/>
                </a:spcBef>
              </a:pPr>
              <a:r>
                <a:rPr lang="en-GB" b="1">
                  <a:solidFill>
                    <a:srgbClr val="1C0167"/>
                  </a:solidFill>
                </a:rPr>
                <a:t>bromine</a:t>
              </a:r>
            </a:p>
          </p:txBody>
        </p:sp>
        <p:sp>
          <p:nvSpPr>
            <p:cNvPr id="123914" name="Text Box 10"/>
            <p:cNvSpPr txBox="1">
              <a:spLocks noChangeArrowheads="1"/>
            </p:cNvSpPr>
            <p:nvPr/>
          </p:nvSpPr>
          <p:spPr bwMode="auto">
            <a:xfrm>
              <a:off x="615" y="3015"/>
              <a:ext cx="922" cy="288"/>
            </a:xfrm>
            <a:prstGeom prst="rect">
              <a:avLst/>
            </a:prstGeom>
            <a:noFill/>
            <a:ln w="9525">
              <a:noFill/>
              <a:miter lim="800000"/>
              <a:headEnd/>
              <a:tailEnd/>
            </a:ln>
            <a:effectLst/>
          </p:spPr>
          <p:txBody>
            <a:bodyPr>
              <a:spAutoFit/>
            </a:bodyPr>
            <a:lstStyle/>
            <a:p>
              <a:pPr>
                <a:spcBef>
                  <a:spcPct val="50000"/>
                </a:spcBef>
              </a:pPr>
              <a:r>
                <a:rPr lang="en-GB" b="1">
                  <a:solidFill>
                    <a:srgbClr val="1C0167"/>
                  </a:solidFill>
                </a:rPr>
                <a:t>iodine</a:t>
              </a:r>
            </a:p>
          </p:txBody>
        </p:sp>
      </p:grpSp>
      <p:grpSp>
        <p:nvGrpSpPr>
          <p:cNvPr id="5" name="Group 78"/>
          <p:cNvGrpSpPr>
            <a:grpSpLocks/>
          </p:cNvGrpSpPr>
          <p:nvPr/>
        </p:nvGrpSpPr>
        <p:grpSpPr bwMode="auto">
          <a:xfrm>
            <a:off x="1284288" y="1774825"/>
            <a:ext cx="7104062" cy="958850"/>
            <a:chOff x="809" y="1118"/>
            <a:chExt cx="4475" cy="604"/>
          </a:xfrm>
        </p:grpSpPr>
        <p:sp>
          <p:nvSpPr>
            <p:cNvPr id="123910" name="Text Box 6"/>
            <p:cNvSpPr txBox="1">
              <a:spLocks noChangeArrowheads="1"/>
            </p:cNvSpPr>
            <p:nvPr/>
          </p:nvSpPr>
          <p:spPr bwMode="auto">
            <a:xfrm>
              <a:off x="809" y="1118"/>
              <a:ext cx="922" cy="233"/>
            </a:xfrm>
            <a:prstGeom prst="rect">
              <a:avLst/>
            </a:prstGeom>
            <a:noFill/>
            <a:ln w="9525">
              <a:noFill/>
              <a:miter lim="800000"/>
              <a:headEnd/>
              <a:tailEnd/>
            </a:ln>
            <a:effectLst/>
          </p:spPr>
          <p:txBody>
            <a:bodyPr>
              <a:spAutoFit/>
            </a:bodyPr>
            <a:lstStyle/>
            <a:p>
              <a:pPr>
                <a:spcBef>
                  <a:spcPct val="50000"/>
                </a:spcBef>
              </a:pPr>
              <a:r>
                <a:rPr lang="en-GB" b="1" dirty="0" smtClean="0">
                  <a:solidFill>
                    <a:srgbClr val="1C0167"/>
                  </a:solidFill>
                </a:rPr>
                <a:t>salt</a:t>
              </a:r>
              <a:endParaRPr lang="en-GB" b="1" dirty="0">
                <a:solidFill>
                  <a:srgbClr val="1C0167"/>
                </a:solidFill>
              </a:endParaRPr>
            </a:p>
          </p:txBody>
        </p:sp>
        <p:sp>
          <p:nvSpPr>
            <p:cNvPr id="123915" name="Text Box 11"/>
            <p:cNvSpPr txBox="1">
              <a:spLocks noChangeArrowheads="1"/>
            </p:cNvSpPr>
            <p:nvPr/>
          </p:nvSpPr>
          <p:spPr bwMode="auto">
            <a:xfrm>
              <a:off x="1695" y="1204"/>
              <a:ext cx="1139" cy="518"/>
            </a:xfrm>
            <a:prstGeom prst="rect">
              <a:avLst/>
            </a:prstGeom>
            <a:noFill/>
            <a:ln w="9525">
              <a:noFill/>
              <a:miter lim="800000"/>
              <a:headEnd/>
              <a:tailEnd/>
            </a:ln>
            <a:effectLst/>
          </p:spPr>
          <p:txBody>
            <a:bodyPr>
              <a:spAutoFit/>
            </a:bodyPr>
            <a:lstStyle/>
            <a:p>
              <a:pPr algn="ctr">
                <a:spcBef>
                  <a:spcPct val="50000"/>
                </a:spcBef>
              </a:pPr>
              <a:r>
                <a:rPr lang="en-GB" b="1">
                  <a:solidFill>
                    <a:srgbClr val="1C0167"/>
                  </a:solidFill>
                </a:rPr>
                <a:t>potassium</a:t>
              </a:r>
              <a:br>
                <a:rPr lang="en-GB" b="1">
                  <a:solidFill>
                    <a:srgbClr val="1C0167"/>
                  </a:solidFill>
                </a:rPr>
              </a:br>
              <a:r>
                <a:rPr lang="en-GB" b="1">
                  <a:solidFill>
                    <a:srgbClr val="1C0167"/>
                  </a:solidFill>
                </a:rPr>
                <a:t>chloride</a:t>
              </a:r>
            </a:p>
          </p:txBody>
        </p:sp>
        <p:sp>
          <p:nvSpPr>
            <p:cNvPr id="123925" name="Text Box 21"/>
            <p:cNvSpPr txBox="1">
              <a:spLocks noChangeArrowheads="1"/>
            </p:cNvSpPr>
            <p:nvPr/>
          </p:nvSpPr>
          <p:spPr bwMode="auto">
            <a:xfrm>
              <a:off x="4145" y="1204"/>
              <a:ext cx="1139" cy="518"/>
            </a:xfrm>
            <a:prstGeom prst="rect">
              <a:avLst/>
            </a:prstGeom>
            <a:noFill/>
            <a:ln w="9525">
              <a:noFill/>
              <a:miter lim="800000"/>
              <a:headEnd/>
              <a:tailEnd/>
            </a:ln>
            <a:effectLst/>
          </p:spPr>
          <p:txBody>
            <a:bodyPr>
              <a:spAutoFit/>
            </a:bodyPr>
            <a:lstStyle/>
            <a:p>
              <a:pPr algn="ctr">
                <a:spcBef>
                  <a:spcPct val="50000"/>
                </a:spcBef>
              </a:pPr>
              <a:r>
                <a:rPr lang="en-GB" b="1">
                  <a:solidFill>
                    <a:srgbClr val="1C0167"/>
                  </a:solidFill>
                </a:rPr>
                <a:t>potassium</a:t>
              </a:r>
              <a:br>
                <a:rPr lang="en-GB" b="1">
                  <a:solidFill>
                    <a:srgbClr val="1C0167"/>
                  </a:solidFill>
                </a:rPr>
              </a:br>
              <a:r>
                <a:rPr lang="en-GB" b="1">
                  <a:solidFill>
                    <a:srgbClr val="1C0167"/>
                  </a:solidFill>
                </a:rPr>
                <a:t>iodide</a:t>
              </a:r>
            </a:p>
          </p:txBody>
        </p:sp>
        <p:sp>
          <p:nvSpPr>
            <p:cNvPr id="123924" name="Text Box 20"/>
            <p:cNvSpPr txBox="1">
              <a:spLocks noChangeArrowheads="1"/>
            </p:cNvSpPr>
            <p:nvPr/>
          </p:nvSpPr>
          <p:spPr bwMode="auto">
            <a:xfrm>
              <a:off x="2921" y="1204"/>
              <a:ext cx="1139" cy="518"/>
            </a:xfrm>
            <a:prstGeom prst="rect">
              <a:avLst/>
            </a:prstGeom>
            <a:noFill/>
            <a:ln w="9525">
              <a:noFill/>
              <a:miter lim="800000"/>
              <a:headEnd/>
              <a:tailEnd/>
            </a:ln>
            <a:effectLst/>
          </p:spPr>
          <p:txBody>
            <a:bodyPr>
              <a:spAutoFit/>
            </a:bodyPr>
            <a:lstStyle/>
            <a:p>
              <a:pPr algn="ctr">
                <a:spcBef>
                  <a:spcPct val="50000"/>
                </a:spcBef>
              </a:pPr>
              <a:r>
                <a:rPr lang="en-GB" b="1">
                  <a:solidFill>
                    <a:srgbClr val="1C0167"/>
                  </a:solidFill>
                </a:rPr>
                <a:t>potassium</a:t>
              </a:r>
              <a:br>
                <a:rPr lang="en-GB" b="1">
                  <a:solidFill>
                    <a:srgbClr val="1C0167"/>
                  </a:solidFill>
                </a:rPr>
              </a:br>
              <a:r>
                <a:rPr lang="en-GB" b="1">
                  <a:solidFill>
                    <a:srgbClr val="1C0167"/>
                  </a:solidFill>
                </a:rPr>
                <a:t>bromide</a:t>
              </a:r>
            </a:p>
          </p:txBody>
        </p:sp>
      </p:grpSp>
      <p:sp>
        <p:nvSpPr>
          <p:cNvPr id="123926" name="Text Box 22"/>
          <p:cNvSpPr txBox="1">
            <a:spLocks noChangeArrowheads="1"/>
          </p:cNvSpPr>
          <p:nvPr/>
        </p:nvSpPr>
        <p:spPr bwMode="auto">
          <a:xfrm>
            <a:off x="4702175" y="3005138"/>
            <a:ext cx="1679575" cy="457200"/>
          </a:xfrm>
          <a:prstGeom prst="rect">
            <a:avLst/>
          </a:prstGeom>
          <a:noFill/>
          <a:ln w="9525">
            <a:noFill/>
            <a:miter lim="800000"/>
            <a:headEnd/>
            <a:tailEnd/>
          </a:ln>
          <a:effectLst/>
        </p:spPr>
        <p:txBody>
          <a:bodyPr>
            <a:spAutoFit/>
          </a:bodyPr>
          <a:lstStyle/>
          <a:p>
            <a:pPr>
              <a:spcBef>
                <a:spcPct val="50000"/>
              </a:spcBef>
            </a:pPr>
            <a:r>
              <a:rPr lang="en-GB">
                <a:solidFill>
                  <a:srgbClr val="1C0167"/>
                </a:solidFill>
              </a:rPr>
              <a:t>2KCl + Br</a:t>
            </a:r>
            <a:r>
              <a:rPr lang="en-GB" baseline="-25000">
                <a:solidFill>
                  <a:srgbClr val="1C0167"/>
                </a:solidFill>
              </a:rPr>
              <a:t>2</a:t>
            </a:r>
          </a:p>
        </p:txBody>
      </p:sp>
      <p:sp>
        <p:nvSpPr>
          <p:cNvPr id="123929" name="Text Box 25"/>
          <p:cNvSpPr txBox="1">
            <a:spLocks noChangeArrowheads="1"/>
          </p:cNvSpPr>
          <p:nvPr/>
        </p:nvSpPr>
        <p:spPr bwMode="auto">
          <a:xfrm>
            <a:off x="4624388" y="4786313"/>
            <a:ext cx="1835150" cy="457200"/>
          </a:xfrm>
          <a:prstGeom prst="rect">
            <a:avLst/>
          </a:prstGeom>
          <a:noFill/>
          <a:ln w="9525">
            <a:noFill/>
            <a:miter lim="800000"/>
            <a:headEnd/>
            <a:tailEnd/>
          </a:ln>
          <a:effectLst/>
        </p:spPr>
        <p:txBody>
          <a:bodyPr>
            <a:spAutoFit/>
          </a:bodyPr>
          <a:lstStyle/>
          <a:p>
            <a:pPr algn="ctr">
              <a:spcBef>
                <a:spcPct val="50000"/>
              </a:spcBef>
            </a:pPr>
            <a:r>
              <a:rPr lang="en-GB">
                <a:solidFill>
                  <a:srgbClr val="1C0167"/>
                </a:solidFill>
              </a:rPr>
              <a:t>no reaction</a:t>
            </a:r>
          </a:p>
        </p:txBody>
      </p:sp>
      <p:sp>
        <p:nvSpPr>
          <p:cNvPr id="123930" name="Text Box 26"/>
          <p:cNvSpPr txBox="1">
            <a:spLocks noChangeArrowheads="1"/>
          </p:cNvSpPr>
          <p:nvPr/>
        </p:nvSpPr>
        <p:spPr bwMode="auto">
          <a:xfrm>
            <a:off x="2679700" y="4786313"/>
            <a:ext cx="1835150" cy="457200"/>
          </a:xfrm>
          <a:prstGeom prst="rect">
            <a:avLst/>
          </a:prstGeom>
          <a:noFill/>
          <a:ln w="9525">
            <a:noFill/>
            <a:miter lim="800000"/>
            <a:headEnd/>
            <a:tailEnd/>
          </a:ln>
          <a:effectLst/>
        </p:spPr>
        <p:txBody>
          <a:bodyPr>
            <a:spAutoFit/>
          </a:bodyPr>
          <a:lstStyle/>
          <a:p>
            <a:pPr algn="ctr">
              <a:spcBef>
                <a:spcPct val="50000"/>
              </a:spcBef>
            </a:pPr>
            <a:r>
              <a:rPr lang="en-GB">
                <a:solidFill>
                  <a:srgbClr val="1C0167"/>
                </a:solidFill>
              </a:rPr>
              <a:t>no reaction</a:t>
            </a:r>
          </a:p>
        </p:txBody>
      </p:sp>
      <p:sp>
        <p:nvSpPr>
          <p:cNvPr id="123931" name="Text Box 27"/>
          <p:cNvSpPr txBox="1">
            <a:spLocks noChangeArrowheads="1"/>
          </p:cNvSpPr>
          <p:nvPr/>
        </p:nvSpPr>
        <p:spPr bwMode="auto">
          <a:xfrm>
            <a:off x="2679700" y="3875088"/>
            <a:ext cx="1835150" cy="457200"/>
          </a:xfrm>
          <a:prstGeom prst="rect">
            <a:avLst/>
          </a:prstGeom>
          <a:noFill/>
          <a:ln w="9525">
            <a:noFill/>
            <a:miter lim="800000"/>
            <a:headEnd/>
            <a:tailEnd/>
          </a:ln>
          <a:effectLst/>
        </p:spPr>
        <p:txBody>
          <a:bodyPr>
            <a:spAutoFit/>
          </a:bodyPr>
          <a:lstStyle/>
          <a:p>
            <a:pPr algn="ctr">
              <a:spcBef>
                <a:spcPct val="50000"/>
              </a:spcBef>
            </a:pPr>
            <a:r>
              <a:rPr lang="en-GB">
                <a:solidFill>
                  <a:srgbClr val="1C0167"/>
                </a:solidFill>
              </a:rPr>
              <a:t>no reaction</a:t>
            </a:r>
          </a:p>
        </p:txBody>
      </p:sp>
      <p:sp>
        <p:nvSpPr>
          <p:cNvPr id="123984" name="Line 80"/>
          <p:cNvSpPr>
            <a:spLocks noChangeShapeType="1"/>
          </p:cNvSpPr>
          <p:nvPr/>
        </p:nvSpPr>
        <p:spPr bwMode="auto">
          <a:xfrm>
            <a:off x="2622550" y="2803525"/>
            <a:ext cx="1941513" cy="852488"/>
          </a:xfrm>
          <a:prstGeom prst="line">
            <a:avLst/>
          </a:prstGeom>
          <a:noFill/>
          <a:ln w="25400">
            <a:solidFill>
              <a:srgbClr val="FF6600"/>
            </a:solidFill>
            <a:round/>
            <a:headEnd/>
            <a:tailEnd/>
          </a:ln>
          <a:effectLst/>
        </p:spPr>
        <p:txBody>
          <a:bodyPr/>
          <a:lstStyle/>
          <a:p>
            <a:endParaRPr lang="en-GB"/>
          </a:p>
        </p:txBody>
      </p:sp>
      <p:sp>
        <p:nvSpPr>
          <p:cNvPr id="123985" name="Line 81"/>
          <p:cNvSpPr>
            <a:spLocks noChangeShapeType="1"/>
          </p:cNvSpPr>
          <p:nvPr/>
        </p:nvSpPr>
        <p:spPr bwMode="auto">
          <a:xfrm>
            <a:off x="4564063" y="3649663"/>
            <a:ext cx="1960562" cy="900112"/>
          </a:xfrm>
          <a:prstGeom prst="line">
            <a:avLst/>
          </a:prstGeom>
          <a:noFill/>
          <a:ln w="25400">
            <a:solidFill>
              <a:srgbClr val="FF6600"/>
            </a:solidFill>
            <a:round/>
            <a:headEnd/>
            <a:tailEnd/>
          </a:ln>
          <a:effectLst/>
        </p:spPr>
        <p:txBody>
          <a:bodyPr/>
          <a:lstStyle/>
          <a:p>
            <a:endParaRPr lang="en-GB"/>
          </a:p>
        </p:txBody>
      </p:sp>
      <p:sp>
        <p:nvSpPr>
          <p:cNvPr id="123986" name="Line 82"/>
          <p:cNvSpPr>
            <a:spLocks noChangeShapeType="1"/>
          </p:cNvSpPr>
          <p:nvPr/>
        </p:nvSpPr>
        <p:spPr bwMode="auto">
          <a:xfrm>
            <a:off x="6535738" y="4554538"/>
            <a:ext cx="1865312" cy="871537"/>
          </a:xfrm>
          <a:prstGeom prst="line">
            <a:avLst/>
          </a:prstGeom>
          <a:noFill/>
          <a:ln w="25400">
            <a:solidFill>
              <a:srgbClr val="FF6600"/>
            </a:solidFill>
            <a:round/>
            <a:headEnd/>
            <a:tailEnd/>
          </a:ln>
          <a:effectLst/>
        </p:spPr>
        <p:txBody>
          <a:bodyPr/>
          <a:lstStyle/>
          <a:p>
            <a:endParaRPr lang="en-GB"/>
          </a:p>
        </p:txBody>
      </p:sp>
      <p:sp>
        <p:nvSpPr>
          <p:cNvPr id="123987" name="Line 83"/>
          <p:cNvSpPr>
            <a:spLocks noChangeShapeType="1"/>
          </p:cNvSpPr>
          <p:nvPr/>
        </p:nvSpPr>
        <p:spPr bwMode="auto">
          <a:xfrm flipH="1">
            <a:off x="2619375" y="2809875"/>
            <a:ext cx="1952625" cy="847725"/>
          </a:xfrm>
          <a:prstGeom prst="line">
            <a:avLst/>
          </a:prstGeom>
          <a:noFill/>
          <a:ln w="25400">
            <a:solidFill>
              <a:srgbClr val="FF6600"/>
            </a:solidFill>
            <a:round/>
            <a:headEnd/>
            <a:tailEnd/>
          </a:ln>
          <a:effectLst/>
        </p:spPr>
        <p:txBody>
          <a:bodyPr/>
          <a:lstStyle/>
          <a:p>
            <a:endParaRPr lang="en-GB"/>
          </a:p>
        </p:txBody>
      </p:sp>
      <p:sp>
        <p:nvSpPr>
          <p:cNvPr id="123988" name="Line 84"/>
          <p:cNvSpPr>
            <a:spLocks noChangeShapeType="1"/>
          </p:cNvSpPr>
          <p:nvPr/>
        </p:nvSpPr>
        <p:spPr bwMode="auto">
          <a:xfrm flipH="1">
            <a:off x="4560888" y="3665538"/>
            <a:ext cx="1962150" cy="876300"/>
          </a:xfrm>
          <a:prstGeom prst="line">
            <a:avLst/>
          </a:prstGeom>
          <a:noFill/>
          <a:ln w="25400">
            <a:solidFill>
              <a:srgbClr val="FF6600"/>
            </a:solidFill>
            <a:round/>
            <a:headEnd/>
            <a:tailEnd/>
          </a:ln>
          <a:effectLst/>
        </p:spPr>
        <p:txBody>
          <a:bodyPr/>
          <a:lstStyle/>
          <a:p>
            <a:endParaRPr lang="en-GB"/>
          </a:p>
        </p:txBody>
      </p:sp>
      <p:sp>
        <p:nvSpPr>
          <p:cNvPr id="123989" name="Line 85"/>
          <p:cNvSpPr>
            <a:spLocks noChangeShapeType="1"/>
          </p:cNvSpPr>
          <p:nvPr/>
        </p:nvSpPr>
        <p:spPr bwMode="auto">
          <a:xfrm flipH="1">
            <a:off x="6521450" y="4549775"/>
            <a:ext cx="1924050" cy="914400"/>
          </a:xfrm>
          <a:prstGeom prst="line">
            <a:avLst/>
          </a:prstGeom>
          <a:noFill/>
          <a:ln w="25400">
            <a:solidFill>
              <a:srgbClr val="FF6600"/>
            </a:solidFill>
            <a:round/>
            <a:headEnd/>
            <a:tailEnd/>
          </a:ln>
          <a:effectLst/>
        </p:spPr>
        <p:txBody>
          <a:bodyPr/>
          <a:lstStyle/>
          <a:p>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sz="half" idx="1"/>
          </p:nvPr>
        </p:nvSpPr>
        <p:spPr>
          <a:xfrm>
            <a:off x="152400" y="188640"/>
            <a:ext cx="8763000" cy="6480720"/>
          </a:xfrm>
        </p:spPr>
        <p:txBody>
          <a:bodyPr>
            <a:noAutofit/>
          </a:bodyPr>
          <a:lstStyle/>
          <a:p>
            <a:pPr marL="0" indent="0" algn="ctr" eaLnBrk="1" hangingPunct="1">
              <a:spcBef>
                <a:spcPts val="0"/>
              </a:spcBef>
              <a:buFontTx/>
              <a:buNone/>
              <a:defRPr/>
            </a:pPr>
            <a:r>
              <a:rPr lang="en-GB" sz="2000" b="1" u="sng" dirty="0" smtClean="0"/>
              <a:t>Group 7 (the Halogens) elements properties</a:t>
            </a:r>
          </a:p>
          <a:p>
            <a:pPr marL="0" indent="0" eaLnBrk="1" hangingPunct="1">
              <a:spcBef>
                <a:spcPts val="0"/>
              </a:spcBef>
              <a:buFontTx/>
              <a:buNone/>
              <a:defRPr/>
            </a:pPr>
            <a:r>
              <a:rPr lang="en-GB" sz="2000" b="1" dirty="0" smtClean="0"/>
              <a:t>	</a:t>
            </a:r>
          </a:p>
          <a:p>
            <a:r>
              <a:rPr lang="en-GB" sz="2000" dirty="0" smtClean="0"/>
              <a:t>understand reasons for the trends in melting and boiling temperatures, physical</a:t>
            </a:r>
          </a:p>
          <a:p>
            <a:r>
              <a:rPr lang="en-GB" sz="2000" dirty="0" smtClean="0"/>
              <a:t>state at room temperature, and </a:t>
            </a:r>
            <a:r>
              <a:rPr lang="en-GB" sz="2000" dirty="0" err="1" smtClean="0"/>
              <a:t>electronegativity</a:t>
            </a:r>
            <a:r>
              <a:rPr lang="en-GB" sz="2000" dirty="0" smtClean="0"/>
              <a:t> for Group 7 elements</a:t>
            </a:r>
          </a:p>
          <a:p>
            <a:r>
              <a:rPr lang="en-GB" sz="2000" dirty="0" smtClean="0"/>
              <a:t>understand reasons for the trend in reactivity of Group 7 elements down the group</a:t>
            </a:r>
          </a:p>
          <a:p>
            <a:r>
              <a:rPr lang="en-GB" sz="2000" dirty="0" smtClean="0">
                <a:solidFill>
                  <a:srgbClr val="FF0000"/>
                </a:solidFill>
              </a:rPr>
              <a:t>understand the trend in reactivity of Group 7 elements in terms of the </a:t>
            </a:r>
            <a:r>
              <a:rPr lang="en-GB" sz="2000" dirty="0" err="1" smtClean="0">
                <a:solidFill>
                  <a:srgbClr val="FF0000"/>
                </a:solidFill>
              </a:rPr>
              <a:t>redox</a:t>
            </a:r>
            <a:r>
              <a:rPr lang="en-GB" sz="2000" dirty="0" smtClean="0">
                <a:solidFill>
                  <a:srgbClr val="FF0000"/>
                </a:solidFill>
              </a:rPr>
              <a:t> reactions of Cl2, Br2 and I with halide ions in aqueous solution, followed by the addition of an organic solvent</a:t>
            </a:r>
          </a:p>
          <a:p>
            <a:r>
              <a:rPr lang="en-GB" sz="2000" dirty="0" smtClean="0"/>
              <a:t>be able to make predictions about fluorine and astatine and their compounds, in terms of knowledge of trends in halogen chemistry</a:t>
            </a:r>
          </a:p>
          <a:p>
            <a:r>
              <a:rPr lang="en-GB" sz="2000" dirty="0" smtClean="0"/>
              <a:t>the </a:t>
            </a:r>
            <a:r>
              <a:rPr lang="en-GB" sz="2000" dirty="0" err="1" smtClean="0"/>
              <a:t>disproportionation</a:t>
            </a:r>
            <a:r>
              <a:rPr lang="en-GB" sz="2000" dirty="0" smtClean="0"/>
              <a:t> reaction of chlorine with water and the use of chlorine in water treatment</a:t>
            </a:r>
          </a:p>
          <a:p>
            <a:r>
              <a:rPr lang="en-GB" sz="2000" dirty="0" smtClean="0"/>
              <a:t>the </a:t>
            </a:r>
            <a:r>
              <a:rPr lang="en-GB" sz="2000" dirty="0" err="1" smtClean="0"/>
              <a:t>disproportionation</a:t>
            </a:r>
            <a:r>
              <a:rPr lang="en-GB" sz="2000" dirty="0" smtClean="0"/>
              <a:t> reaction of chlorine with cold, dilute aqueous sodium hydroxide to form bleach</a:t>
            </a:r>
          </a:p>
          <a:p>
            <a:r>
              <a:rPr lang="en-GB" sz="2000" dirty="0" smtClean="0"/>
              <a:t>the </a:t>
            </a:r>
            <a:r>
              <a:rPr lang="en-GB" sz="2000" dirty="0" err="1" smtClean="0"/>
              <a:t>disproportionation</a:t>
            </a:r>
            <a:r>
              <a:rPr lang="en-GB" sz="2000" dirty="0" smtClean="0"/>
              <a:t> reaction of chlorine with hot alkali</a:t>
            </a:r>
          </a:p>
          <a:p>
            <a:r>
              <a:rPr lang="en-GB" sz="2000" dirty="0" smtClean="0"/>
              <a:t>reactions analogous to those specified above</a:t>
            </a:r>
            <a:endParaRPr lang="en-GB"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0" y="188640"/>
            <a:ext cx="9144000" cy="6408712"/>
          </a:xfrm>
        </p:spPr>
        <p:txBody>
          <a:bodyPr>
            <a:normAutofit lnSpcReduction="10000"/>
          </a:bodyPr>
          <a:lstStyle/>
          <a:p>
            <a:pPr algn="ctr" eaLnBrk="1" hangingPunct="1">
              <a:buFontTx/>
              <a:buNone/>
            </a:pPr>
            <a:r>
              <a:rPr lang="en-GB" sz="3000" u="sng" dirty="0" smtClean="0">
                <a:solidFill>
                  <a:srgbClr val="0070C0"/>
                </a:solidFill>
              </a:rPr>
              <a:t>Chlorine in water</a:t>
            </a:r>
          </a:p>
          <a:p>
            <a:pPr>
              <a:buNone/>
            </a:pPr>
            <a:r>
              <a:rPr lang="en-GB" sz="2800" dirty="0" smtClean="0"/>
              <a:t>	Chlorine is slightly soluble in water and will react to form a mixture of two acids:</a:t>
            </a:r>
          </a:p>
          <a:p>
            <a:pPr>
              <a:buNone/>
            </a:pPr>
            <a:r>
              <a:rPr lang="en-GB" sz="2800" dirty="0" smtClean="0">
                <a:solidFill>
                  <a:srgbClr val="0070C0"/>
                </a:solidFill>
              </a:rPr>
              <a:t>Chlorine + Water </a:t>
            </a:r>
            <a:r>
              <a:rPr lang="en-GB" sz="2800" dirty="0" smtClean="0">
                <a:solidFill>
                  <a:srgbClr val="0070C0"/>
                </a:solidFill>
                <a:sym typeface="Wingdings" pitchFamily="2" charset="2"/>
              </a:rPr>
              <a:t> </a:t>
            </a:r>
            <a:r>
              <a:rPr lang="en-GB" sz="2800" dirty="0" err="1" smtClean="0">
                <a:solidFill>
                  <a:srgbClr val="0070C0"/>
                </a:solidFill>
                <a:sym typeface="Wingdings" pitchFamily="2" charset="2"/>
              </a:rPr>
              <a:t>Chloric</a:t>
            </a:r>
            <a:r>
              <a:rPr lang="en-GB" sz="2800" dirty="0" smtClean="0">
                <a:solidFill>
                  <a:srgbClr val="0070C0"/>
                </a:solidFill>
                <a:sym typeface="Wingdings" pitchFamily="2" charset="2"/>
              </a:rPr>
              <a:t> (I) acid + Hydrochloric acid</a:t>
            </a:r>
            <a:endParaRPr lang="en-GB" sz="2800" dirty="0" smtClean="0">
              <a:solidFill>
                <a:srgbClr val="0070C0"/>
              </a:solidFill>
            </a:endParaRPr>
          </a:p>
          <a:p>
            <a:pPr algn="ctr">
              <a:buNone/>
            </a:pPr>
            <a:r>
              <a:rPr lang="en-GB" sz="2800" b="1" dirty="0" smtClean="0">
                <a:solidFill>
                  <a:srgbClr val="FF0000"/>
                </a:solidFill>
              </a:rPr>
              <a:t>Cl</a:t>
            </a:r>
            <a:r>
              <a:rPr lang="en-GB" sz="2800" b="1" baseline="-25000" dirty="0" smtClean="0">
                <a:solidFill>
                  <a:srgbClr val="FF0000"/>
                </a:solidFill>
              </a:rPr>
              <a:t>2(</a:t>
            </a:r>
            <a:r>
              <a:rPr lang="en-GB" sz="2800" b="1" baseline="-25000" dirty="0" err="1" smtClean="0">
                <a:solidFill>
                  <a:srgbClr val="FF0000"/>
                </a:solidFill>
              </a:rPr>
              <a:t>aq</a:t>
            </a:r>
            <a:r>
              <a:rPr lang="en-GB" sz="2800" b="1" baseline="-25000" dirty="0" smtClean="0">
                <a:solidFill>
                  <a:srgbClr val="FF0000"/>
                </a:solidFill>
              </a:rPr>
              <a:t>)</a:t>
            </a:r>
            <a:r>
              <a:rPr lang="en-GB" sz="2800" b="1" dirty="0" smtClean="0">
                <a:solidFill>
                  <a:srgbClr val="FF0000"/>
                </a:solidFill>
              </a:rPr>
              <a:t> + H</a:t>
            </a:r>
            <a:r>
              <a:rPr lang="en-GB" sz="2800" b="1" baseline="-25000" dirty="0" smtClean="0">
                <a:solidFill>
                  <a:srgbClr val="FF0000"/>
                </a:solidFill>
              </a:rPr>
              <a:t>2</a:t>
            </a:r>
            <a:r>
              <a:rPr lang="en-GB" sz="2800" b="1" dirty="0" smtClean="0">
                <a:solidFill>
                  <a:srgbClr val="FF0000"/>
                </a:solidFill>
              </a:rPr>
              <a:t>O</a:t>
            </a:r>
            <a:r>
              <a:rPr lang="en-GB" sz="2800" b="1" baseline="-25000" dirty="0" smtClean="0">
                <a:solidFill>
                  <a:srgbClr val="FF0000"/>
                </a:solidFill>
              </a:rPr>
              <a:t>(l)</a:t>
            </a:r>
            <a:r>
              <a:rPr lang="en-GB" sz="2800" b="1" dirty="0" smtClean="0">
                <a:solidFill>
                  <a:srgbClr val="FF0000"/>
                </a:solidFill>
              </a:rPr>
              <a:t> </a:t>
            </a:r>
            <a:r>
              <a:rPr lang="en-GB" sz="2800" b="1" dirty="0" smtClean="0">
                <a:solidFill>
                  <a:srgbClr val="FF0000"/>
                </a:solidFill>
                <a:sym typeface="Wingdings" pitchFamily="2" charset="2"/>
              </a:rPr>
              <a:t> </a:t>
            </a:r>
            <a:r>
              <a:rPr lang="en-GB" sz="2800" b="1" dirty="0" err="1" smtClean="0">
                <a:solidFill>
                  <a:srgbClr val="FF0000"/>
                </a:solidFill>
                <a:sym typeface="Wingdings" pitchFamily="2" charset="2"/>
              </a:rPr>
              <a:t>HClO</a:t>
            </a:r>
            <a:r>
              <a:rPr lang="en-GB" sz="2800" b="1" baseline="-25000" dirty="0" smtClean="0">
                <a:solidFill>
                  <a:srgbClr val="FF0000"/>
                </a:solidFill>
                <a:sym typeface="Wingdings" pitchFamily="2" charset="2"/>
              </a:rPr>
              <a:t>(</a:t>
            </a:r>
            <a:r>
              <a:rPr lang="en-GB" sz="2800" b="1" baseline="-25000" dirty="0" err="1" smtClean="0">
                <a:solidFill>
                  <a:srgbClr val="FF0000"/>
                </a:solidFill>
                <a:sym typeface="Wingdings" pitchFamily="2" charset="2"/>
              </a:rPr>
              <a:t>aq</a:t>
            </a:r>
            <a:r>
              <a:rPr lang="en-GB" sz="2800" b="1" baseline="-25000" dirty="0" smtClean="0">
                <a:solidFill>
                  <a:srgbClr val="FF0000"/>
                </a:solidFill>
                <a:sym typeface="Wingdings" pitchFamily="2" charset="2"/>
              </a:rPr>
              <a:t>)</a:t>
            </a:r>
            <a:r>
              <a:rPr lang="en-GB" sz="2800" b="1" dirty="0" smtClean="0">
                <a:solidFill>
                  <a:srgbClr val="FF0000"/>
                </a:solidFill>
                <a:sym typeface="Wingdings" pitchFamily="2" charset="2"/>
              </a:rPr>
              <a:t> + </a:t>
            </a:r>
            <a:r>
              <a:rPr lang="en-GB" sz="2800" b="1" dirty="0" err="1" smtClean="0">
                <a:solidFill>
                  <a:srgbClr val="FF0000"/>
                </a:solidFill>
                <a:sym typeface="Wingdings" pitchFamily="2" charset="2"/>
              </a:rPr>
              <a:t>HCl</a:t>
            </a:r>
            <a:r>
              <a:rPr lang="en-GB" sz="2800" b="1" baseline="-25000" dirty="0" smtClean="0">
                <a:solidFill>
                  <a:srgbClr val="FF0000"/>
                </a:solidFill>
                <a:sym typeface="Wingdings" pitchFamily="2" charset="2"/>
              </a:rPr>
              <a:t>(</a:t>
            </a:r>
            <a:r>
              <a:rPr lang="en-GB" sz="2800" b="1" baseline="-25000" dirty="0" err="1" smtClean="0">
                <a:solidFill>
                  <a:srgbClr val="FF0000"/>
                </a:solidFill>
                <a:sym typeface="Wingdings" pitchFamily="2" charset="2"/>
              </a:rPr>
              <a:t>aq</a:t>
            </a:r>
            <a:r>
              <a:rPr lang="en-GB" sz="2800" b="1" baseline="-25000" dirty="0" smtClean="0">
                <a:solidFill>
                  <a:srgbClr val="FF0000"/>
                </a:solidFill>
                <a:sym typeface="Wingdings" pitchFamily="2" charset="2"/>
              </a:rPr>
              <a:t>)</a:t>
            </a:r>
          </a:p>
          <a:p>
            <a:pPr>
              <a:buNone/>
            </a:pPr>
            <a:r>
              <a:rPr lang="en-GB" sz="2800" dirty="0" smtClean="0"/>
              <a:t>	</a:t>
            </a:r>
          </a:p>
          <a:p>
            <a:pPr>
              <a:buNone/>
            </a:pPr>
            <a:r>
              <a:rPr lang="en-GB" sz="2800" dirty="0" smtClean="0"/>
              <a:t>Calculate the oxidation states of Chlorine in each place.</a:t>
            </a:r>
          </a:p>
          <a:p>
            <a:pPr>
              <a:buNone/>
            </a:pPr>
            <a:r>
              <a:rPr lang="en-GB" sz="2800" dirty="0" smtClean="0">
                <a:solidFill>
                  <a:srgbClr val="0070C0"/>
                </a:solidFill>
              </a:rPr>
              <a:t>Cl</a:t>
            </a:r>
            <a:r>
              <a:rPr lang="en-GB" sz="2800" baseline="-25000" dirty="0" smtClean="0">
                <a:solidFill>
                  <a:srgbClr val="0070C0"/>
                </a:solidFill>
              </a:rPr>
              <a:t>2(</a:t>
            </a:r>
            <a:r>
              <a:rPr lang="en-GB" sz="2800" baseline="-25000" dirty="0" err="1" smtClean="0">
                <a:solidFill>
                  <a:srgbClr val="0070C0"/>
                </a:solidFill>
              </a:rPr>
              <a:t>aq</a:t>
            </a:r>
            <a:r>
              <a:rPr lang="en-GB" sz="2800" baseline="-25000" dirty="0" smtClean="0">
                <a:solidFill>
                  <a:srgbClr val="0070C0"/>
                </a:solidFill>
              </a:rPr>
              <a:t>)</a:t>
            </a:r>
            <a:r>
              <a:rPr lang="en-GB" sz="2800" dirty="0" smtClean="0">
                <a:solidFill>
                  <a:srgbClr val="0070C0"/>
                </a:solidFill>
              </a:rPr>
              <a:t> 	0</a:t>
            </a:r>
          </a:p>
          <a:p>
            <a:pPr>
              <a:buNone/>
            </a:pPr>
            <a:r>
              <a:rPr lang="en-GB" sz="2800" dirty="0" err="1" smtClean="0">
                <a:solidFill>
                  <a:srgbClr val="0070C0"/>
                </a:solidFill>
                <a:sym typeface="Wingdings" pitchFamily="2" charset="2"/>
              </a:rPr>
              <a:t>HClO</a:t>
            </a:r>
            <a:r>
              <a:rPr lang="en-GB" sz="2800" baseline="-25000" dirty="0" smtClean="0">
                <a:solidFill>
                  <a:srgbClr val="0070C0"/>
                </a:solidFill>
                <a:sym typeface="Wingdings" pitchFamily="2" charset="2"/>
              </a:rPr>
              <a:t>(</a:t>
            </a:r>
            <a:r>
              <a:rPr lang="en-GB" sz="2800" baseline="-25000" dirty="0" err="1" smtClean="0">
                <a:solidFill>
                  <a:srgbClr val="0070C0"/>
                </a:solidFill>
                <a:sym typeface="Wingdings" pitchFamily="2" charset="2"/>
              </a:rPr>
              <a:t>aq</a:t>
            </a:r>
            <a:r>
              <a:rPr lang="en-GB" sz="2800" baseline="-25000" dirty="0" smtClean="0">
                <a:solidFill>
                  <a:srgbClr val="0070C0"/>
                </a:solidFill>
                <a:sym typeface="Wingdings" pitchFamily="2" charset="2"/>
              </a:rPr>
              <a:t>)	</a:t>
            </a:r>
            <a:r>
              <a:rPr lang="en-GB" sz="2800" dirty="0" smtClean="0">
                <a:solidFill>
                  <a:srgbClr val="0070C0"/>
                </a:solidFill>
                <a:sym typeface="Wingdings" pitchFamily="2" charset="2"/>
              </a:rPr>
              <a:t>+1	</a:t>
            </a:r>
            <a:r>
              <a:rPr lang="en-GB" sz="2800" dirty="0" err="1" smtClean="0">
                <a:solidFill>
                  <a:srgbClr val="0070C0"/>
                </a:solidFill>
                <a:sym typeface="Wingdings" pitchFamily="2" charset="2"/>
              </a:rPr>
              <a:t>chloric</a:t>
            </a:r>
            <a:r>
              <a:rPr lang="en-GB" sz="2800" dirty="0" smtClean="0">
                <a:solidFill>
                  <a:srgbClr val="0070C0"/>
                </a:solidFill>
                <a:sym typeface="Wingdings" pitchFamily="2" charset="2"/>
              </a:rPr>
              <a:t>(I) acid</a:t>
            </a:r>
            <a:r>
              <a:rPr lang="en-GB" sz="2800" dirty="0" smtClean="0">
                <a:solidFill>
                  <a:srgbClr val="FFFF00"/>
                </a:solidFill>
                <a:sym typeface="Wingdings" pitchFamily="2" charset="2"/>
              </a:rPr>
              <a:t>	</a:t>
            </a:r>
            <a:r>
              <a:rPr lang="en-GB" sz="2800" dirty="0" smtClean="0">
                <a:sym typeface="Wingdings" pitchFamily="2" charset="2"/>
              </a:rPr>
              <a:t>(</a:t>
            </a:r>
            <a:r>
              <a:rPr lang="en-GB" sz="2800" dirty="0" err="1" smtClean="0">
                <a:sym typeface="Wingdings" pitchFamily="2" charset="2"/>
              </a:rPr>
              <a:t>Cl</a:t>
            </a:r>
            <a:r>
              <a:rPr lang="en-GB" sz="2800" dirty="0" smtClean="0">
                <a:sym typeface="Wingdings" pitchFamily="2" charset="2"/>
              </a:rPr>
              <a:t> oxidised)</a:t>
            </a:r>
          </a:p>
          <a:p>
            <a:pPr>
              <a:buNone/>
            </a:pPr>
            <a:r>
              <a:rPr lang="en-GB" sz="2800" dirty="0" err="1" smtClean="0">
                <a:solidFill>
                  <a:srgbClr val="0070C0"/>
                </a:solidFill>
                <a:sym typeface="Wingdings" pitchFamily="2" charset="2"/>
              </a:rPr>
              <a:t>HCl</a:t>
            </a:r>
            <a:r>
              <a:rPr lang="en-GB" sz="2800" baseline="-25000" dirty="0" smtClean="0">
                <a:solidFill>
                  <a:srgbClr val="0070C0"/>
                </a:solidFill>
                <a:sym typeface="Wingdings" pitchFamily="2" charset="2"/>
              </a:rPr>
              <a:t>(</a:t>
            </a:r>
            <a:r>
              <a:rPr lang="en-GB" sz="2800" baseline="-25000" dirty="0" err="1" smtClean="0">
                <a:solidFill>
                  <a:srgbClr val="0070C0"/>
                </a:solidFill>
                <a:sym typeface="Wingdings" pitchFamily="2" charset="2"/>
              </a:rPr>
              <a:t>aq</a:t>
            </a:r>
            <a:r>
              <a:rPr lang="en-GB" sz="2800" baseline="-25000" dirty="0" smtClean="0">
                <a:solidFill>
                  <a:srgbClr val="0070C0"/>
                </a:solidFill>
                <a:sym typeface="Wingdings" pitchFamily="2" charset="2"/>
              </a:rPr>
              <a:t>)	</a:t>
            </a:r>
            <a:r>
              <a:rPr lang="en-GB" sz="2800" dirty="0" smtClean="0">
                <a:solidFill>
                  <a:srgbClr val="0070C0"/>
                </a:solidFill>
                <a:sym typeface="Wingdings" pitchFamily="2" charset="2"/>
              </a:rPr>
              <a:t>-1	hydrochloric acid </a:t>
            </a:r>
            <a:r>
              <a:rPr lang="en-GB" sz="2800" dirty="0" smtClean="0">
                <a:sym typeface="Wingdings" pitchFamily="2" charset="2"/>
              </a:rPr>
              <a:t>(</a:t>
            </a:r>
            <a:r>
              <a:rPr lang="en-GB" sz="2800" dirty="0" err="1" smtClean="0">
                <a:sym typeface="Wingdings" pitchFamily="2" charset="2"/>
              </a:rPr>
              <a:t>Cl</a:t>
            </a:r>
            <a:r>
              <a:rPr lang="en-GB" sz="2800" dirty="0" smtClean="0">
                <a:sym typeface="Wingdings" pitchFamily="2" charset="2"/>
              </a:rPr>
              <a:t> reduced)</a:t>
            </a:r>
          </a:p>
          <a:p>
            <a:pPr>
              <a:buNone/>
            </a:pPr>
            <a:r>
              <a:rPr lang="en-GB" sz="2800" dirty="0" smtClean="0">
                <a:solidFill>
                  <a:srgbClr val="FF0000"/>
                </a:solidFill>
                <a:sym typeface="Wingdings" pitchFamily="2" charset="2"/>
              </a:rPr>
              <a:t>What sort of reaction is this?</a:t>
            </a:r>
          </a:p>
          <a:p>
            <a:pPr>
              <a:buNone/>
            </a:pPr>
            <a:r>
              <a:rPr lang="en-GB" sz="2800" b="1" dirty="0" err="1" smtClean="0">
                <a:solidFill>
                  <a:srgbClr val="FF0000"/>
                </a:solidFill>
              </a:rPr>
              <a:t>Disproportionation</a:t>
            </a:r>
            <a:r>
              <a:rPr lang="en-GB" sz="2800" dirty="0" smtClean="0"/>
              <a:t> </a:t>
            </a:r>
          </a:p>
          <a:p>
            <a:pPr>
              <a:buNone/>
            </a:pPr>
            <a:r>
              <a:rPr lang="en-GB" sz="2800" i="1" dirty="0" smtClean="0">
                <a:solidFill>
                  <a:srgbClr val="FF0000"/>
                </a:solidFill>
                <a:sym typeface="Wingdings" pitchFamily="2" charset="2"/>
              </a:rPr>
              <a:t>Why?</a:t>
            </a:r>
          </a:p>
          <a:p>
            <a:pPr eaLnBrk="1" hangingPunct="1">
              <a:buFontTx/>
              <a:buNone/>
            </a:pPr>
            <a:endParaRPr lang="en-GB" sz="2800" baseline="30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6" end="6"/>
                                            </p:txEl>
                                          </p:spTgt>
                                        </p:tgtEl>
                                        <p:attrNameLst>
                                          <p:attrName>style.visibility</p:attrName>
                                        </p:attrNameLst>
                                      </p:cBhvr>
                                      <p:to>
                                        <p:strVal val="visible"/>
                                      </p:to>
                                    </p:set>
                                    <p:anim calcmode="lin" valueType="num">
                                      <p:cBhvr additive="base">
                                        <p:cTn id="7"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1747">
                                            <p:txEl>
                                              <p:pRg st="7" end="7"/>
                                            </p:txEl>
                                          </p:spTgt>
                                        </p:tgtEl>
                                        <p:attrNameLst>
                                          <p:attrName>style.visibility</p:attrName>
                                        </p:attrNameLst>
                                      </p:cBhvr>
                                      <p:to>
                                        <p:strVal val="visible"/>
                                      </p:to>
                                    </p:set>
                                    <p:anim calcmode="lin" valueType="num">
                                      <p:cBhvr additive="base">
                                        <p:cTn id="11" dur="5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747">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1747">
                                            <p:txEl>
                                              <p:pRg st="8" end="8"/>
                                            </p:txEl>
                                          </p:spTgt>
                                        </p:tgtEl>
                                        <p:attrNameLst>
                                          <p:attrName>style.visibility</p:attrName>
                                        </p:attrNameLst>
                                      </p:cBhvr>
                                      <p:to>
                                        <p:strVal val="visible"/>
                                      </p:to>
                                    </p:set>
                                    <p:anim calcmode="lin" valueType="num">
                                      <p:cBhvr additive="base">
                                        <p:cTn id="15" dur="500" fill="hold"/>
                                        <p:tgtEl>
                                          <p:spTgt spid="31747">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1747">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747">
                                            <p:txEl>
                                              <p:pRg st="9" end="9"/>
                                            </p:txEl>
                                          </p:spTgt>
                                        </p:tgtEl>
                                        <p:attrNameLst>
                                          <p:attrName>style.visibility</p:attrName>
                                        </p:attrNameLst>
                                      </p:cBhvr>
                                      <p:to>
                                        <p:strVal val="visible"/>
                                      </p:to>
                                    </p:set>
                                    <p:anim calcmode="lin" valueType="num">
                                      <p:cBhvr additive="base">
                                        <p:cTn id="19" dur="500" fill="hold"/>
                                        <p:tgtEl>
                                          <p:spTgt spid="31747">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747">
                                            <p:txEl>
                                              <p:pRg st="10" end="10"/>
                                            </p:txEl>
                                          </p:spTgt>
                                        </p:tgtEl>
                                        <p:attrNameLst>
                                          <p:attrName>style.visibility</p:attrName>
                                        </p:attrNameLst>
                                      </p:cBhvr>
                                      <p:to>
                                        <p:strVal val="visible"/>
                                      </p:to>
                                    </p:set>
                                    <p:anim calcmode="lin" valueType="num">
                                      <p:cBhvr additive="base">
                                        <p:cTn id="25" dur="500" fill="hold"/>
                                        <p:tgtEl>
                                          <p:spTgt spid="31747">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1747">
                                            <p:txEl>
                                              <p:pRg st="11" end="11"/>
                                            </p:txEl>
                                          </p:spTgt>
                                        </p:tgtEl>
                                        <p:attrNameLst>
                                          <p:attrName>style.visibility</p:attrName>
                                        </p:attrNameLst>
                                      </p:cBhvr>
                                      <p:to>
                                        <p:strVal val="visible"/>
                                      </p:to>
                                    </p:set>
                                    <p:anim calcmode="lin" valueType="num">
                                      <p:cBhvr additive="base">
                                        <p:cTn id="31" dur="500" fill="hold"/>
                                        <p:tgtEl>
                                          <p:spTgt spid="31747">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74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Grp="1" noChangeArrowheads="1"/>
          </p:cNvSpPr>
          <p:nvPr>
            <p:ph type="title"/>
          </p:nvPr>
        </p:nvSpPr>
        <p:spPr>
          <a:xfrm>
            <a:off x="467544" y="0"/>
            <a:ext cx="8229600" cy="764704"/>
          </a:xfrm>
        </p:spPr>
        <p:txBody>
          <a:bodyPr/>
          <a:lstStyle/>
          <a:p>
            <a:r>
              <a:rPr lang="en-GB" dirty="0"/>
              <a:t>Reaction of chlorine with water</a:t>
            </a:r>
          </a:p>
        </p:txBody>
      </p:sp>
      <p:sp>
        <p:nvSpPr>
          <p:cNvPr id="1005573" name="Text Box 5"/>
          <p:cNvSpPr txBox="1">
            <a:spLocks noChangeArrowheads="1"/>
          </p:cNvSpPr>
          <p:nvPr/>
        </p:nvSpPr>
        <p:spPr bwMode="auto">
          <a:xfrm>
            <a:off x="165812" y="5380038"/>
            <a:ext cx="8978188" cy="830997"/>
          </a:xfrm>
          <a:prstGeom prst="rect">
            <a:avLst/>
          </a:prstGeom>
          <a:noFill/>
          <a:ln w="9525" algn="ctr">
            <a:noFill/>
            <a:miter lim="800000"/>
            <a:headEnd/>
            <a:tailEnd/>
          </a:ln>
          <a:effectLst/>
        </p:spPr>
        <p:txBody>
          <a:bodyPr wrap="square">
            <a:spAutoFit/>
          </a:bodyPr>
          <a:lstStyle/>
          <a:p>
            <a:r>
              <a:rPr lang="en-GB" sz="2400"/>
              <a:t>Chlorination of drinking water raises questions about individual freedom because it makes it difficult for individuals to opt out.</a:t>
            </a:r>
          </a:p>
        </p:txBody>
      </p:sp>
      <p:sp>
        <p:nvSpPr>
          <p:cNvPr id="1005574" name="Text Box 6"/>
          <p:cNvSpPr txBox="1">
            <a:spLocks noChangeArrowheads="1"/>
          </p:cNvSpPr>
          <p:nvPr/>
        </p:nvSpPr>
        <p:spPr bwMode="auto">
          <a:xfrm>
            <a:off x="323528" y="784225"/>
            <a:ext cx="6297935" cy="1938992"/>
          </a:xfrm>
          <a:prstGeom prst="rect">
            <a:avLst/>
          </a:prstGeom>
          <a:noFill/>
          <a:ln w="9525" algn="ctr">
            <a:noFill/>
            <a:miter lim="800000"/>
            <a:headEnd/>
            <a:tailEnd/>
          </a:ln>
          <a:effectLst/>
        </p:spPr>
        <p:txBody>
          <a:bodyPr wrap="square">
            <a:spAutoFit/>
          </a:bodyPr>
          <a:lstStyle/>
          <a:p>
            <a:r>
              <a:rPr lang="en-GB" sz="2400" dirty="0"/>
              <a:t>Chlorine is used to purify water supplies because it is toxic to bacteria, some of which can cause disease. Adding it to water supplies is therefore beneficial for the population.</a:t>
            </a:r>
          </a:p>
        </p:txBody>
      </p:sp>
      <p:sp>
        <p:nvSpPr>
          <p:cNvPr id="1005577" name="Text Box 9"/>
          <p:cNvSpPr txBox="1">
            <a:spLocks noChangeArrowheads="1"/>
          </p:cNvSpPr>
          <p:nvPr/>
        </p:nvSpPr>
        <p:spPr bwMode="auto">
          <a:xfrm>
            <a:off x="322711" y="3081338"/>
            <a:ext cx="6319390" cy="1938992"/>
          </a:xfrm>
          <a:prstGeom prst="rect">
            <a:avLst/>
          </a:prstGeom>
          <a:noFill/>
          <a:ln w="9525" algn="ctr">
            <a:noFill/>
            <a:miter lim="800000"/>
            <a:headEnd/>
            <a:tailEnd/>
          </a:ln>
          <a:effectLst/>
        </p:spPr>
        <p:txBody>
          <a:bodyPr wrap="square">
            <a:spAutoFit/>
          </a:bodyPr>
          <a:lstStyle/>
          <a:p>
            <a:r>
              <a:rPr lang="en-GB" sz="2400" dirty="0"/>
              <a:t>However, chlorine is also toxic to humans, so there are risks associated with gas leaks during the chlorination process. There is also a risk of the formation of chlorinated hydrocarbons, which are also toxic.</a:t>
            </a:r>
          </a:p>
        </p:txBody>
      </p:sp>
      <p:pic>
        <p:nvPicPr>
          <p:cNvPr id="1005583" name="Picture 15" descr="water"/>
          <p:cNvPicPr>
            <a:picLocks noChangeAspect="1" noChangeArrowheads="1"/>
          </p:cNvPicPr>
          <p:nvPr/>
        </p:nvPicPr>
        <p:blipFill>
          <a:blip r:embed="rId3" cstate="print"/>
          <a:srcRect/>
          <a:stretch>
            <a:fillRect/>
          </a:stretch>
        </p:blipFill>
        <p:spPr bwMode="auto">
          <a:xfrm>
            <a:off x="6765925" y="819150"/>
            <a:ext cx="1677988" cy="41529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251520" y="260648"/>
            <a:ext cx="8740080" cy="6597352"/>
          </a:xfrm>
        </p:spPr>
        <p:txBody>
          <a:bodyPr>
            <a:normAutofit/>
          </a:bodyPr>
          <a:lstStyle/>
          <a:p>
            <a:pPr algn="ctr" eaLnBrk="1" hangingPunct="1">
              <a:buFontTx/>
              <a:buNone/>
            </a:pPr>
            <a:r>
              <a:rPr lang="en-GB" u="sng" dirty="0" smtClean="0">
                <a:solidFill>
                  <a:srgbClr val="0070C0"/>
                </a:solidFill>
              </a:rPr>
              <a:t>Chlorine in Sodium Hydroxide (</a:t>
            </a:r>
            <a:r>
              <a:rPr lang="en-GB" u="sng" dirty="0" err="1" smtClean="0">
                <a:solidFill>
                  <a:srgbClr val="0070C0"/>
                </a:solidFill>
              </a:rPr>
              <a:t>aq</a:t>
            </a:r>
            <a:r>
              <a:rPr lang="en-GB" u="sng" dirty="0" smtClean="0">
                <a:solidFill>
                  <a:srgbClr val="0070C0"/>
                </a:solidFill>
              </a:rPr>
              <a:t>)</a:t>
            </a:r>
          </a:p>
          <a:p>
            <a:pPr eaLnBrk="1" hangingPunct="1">
              <a:buFontTx/>
              <a:buNone/>
            </a:pPr>
            <a:r>
              <a:rPr lang="en-GB" sz="2800" dirty="0" smtClean="0"/>
              <a:t>This is how household bleach is made:</a:t>
            </a:r>
          </a:p>
          <a:p>
            <a:pPr algn="ctr" eaLnBrk="1" hangingPunct="1">
              <a:buFontTx/>
              <a:buNone/>
            </a:pPr>
            <a:r>
              <a:rPr lang="en-GB" sz="2800" dirty="0" smtClean="0">
                <a:solidFill>
                  <a:srgbClr val="FF0000"/>
                </a:solidFill>
              </a:rPr>
              <a:t>Cl</a:t>
            </a:r>
            <a:r>
              <a:rPr lang="en-GB" sz="2800" baseline="-25000" dirty="0" smtClean="0">
                <a:solidFill>
                  <a:srgbClr val="FF0000"/>
                </a:solidFill>
              </a:rPr>
              <a:t>2(</a:t>
            </a:r>
            <a:r>
              <a:rPr lang="en-GB" sz="2800" baseline="-25000" dirty="0" err="1" smtClean="0">
                <a:solidFill>
                  <a:srgbClr val="FF0000"/>
                </a:solidFill>
              </a:rPr>
              <a:t>aq</a:t>
            </a:r>
            <a:r>
              <a:rPr lang="en-GB" sz="2800" baseline="-25000" dirty="0" smtClean="0">
                <a:solidFill>
                  <a:srgbClr val="FF0000"/>
                </a:solidFill>
              </a:rPr>
              <a:t>)</a:t>
            </a:r>
            <a:r>
              <a:rPr lang="en-GB" sz="2800" dirty="0" smtClean="0">
                <a:solidFill>
                  <a:srgbClr val="FF0000"/>
                </a:solidFill>
              </a:rPr>
              <a:t> + 2NaOH</a:t>
            </a:r>
            <a:r>
              <a:rPr lang="en-GB" sz="2800" baseline="-25000" dirty="0" smtClean="0">
                <a:solidFill>
                  <a:srgbClr val="FF0000"/>
                </a:solidFill>
              </a:rPr>
              <a:t>(</a:t>
            </a:r>
            <a:r>
              <a:rPr lang="en-GB" sz="2800" baseline="-25000" dirty="0" err="1" smtClean="0">
                <a:solidFill>
                  <a:srgbClr val="FF0000"/>
                </a:solidFill>
              </a:rPr>
              <a:t>aq</a:t>
            </a:r>
            <a:r>
              <a:rPr lang="en-GB" sz="2800" baseline="-25000" dirty="0" smtClean="0">
                <a:solidFill>
                  <a:srgbClr val="FF0000"/>
                </a:solidFill>
              </a:rPr>
              <a:t>)</a:t>
            </a:r>
            <a:r>
              <a:rPr lang="en-GB" sz="2800" dirty="0" smtClean="0">
                <a:solidFill>
                  <a:srgbClr val="FF0000"/>
                </a:solidFill>
              </a:rPr>
              <a:t> </a:t>
            </a:r>
            <a:r>
              <a:rPr lang="en-GB" sz="2800" dirty="0" smtClean="0">
                <a:solidFill>
                  <a:srgbClr val="FF0000"/>
                </a:solidFill>
                <a:sym typeface="Wingdings" pitchFamily="2" charset="2"/>
              </a:rPr>
              <a:t> </a:t>
            </a:r>
            <a:r>
              <a:rPr lang="en-GB" sz="2800" dirty="0" err="1" smtClean="0">
                <a:solidFill>
                  <a:srgbClr val="FF0000"/>
                </a:solidFill>
                <a:sym typeface="Wingdings" pitchFamily="2" charset="2"/>
              </a:rPr>
              <a:t>NaCl</a:t>
            </a:r>
            <a:r>
              <a:rPr lang="en-GB" sz="2800" baseline="-25000" dirty="0" smtClean="0">
                <a:solidFill>
                  <a:srgbClr val="FF0000"/>
                </a:solidFill>
                <a:sym typeface="Wingdings" pitchFamily="2" charset="2"/>
              </a:rPr>
              <a:t>(</a:t>
            </a:r>
            <a:r>
              <a:rPr lang="en-GB" sz="2800" baseline="-25000" dirty="0" err="1" smtClean="0">
                <a:solidFill>
                  <a:srgbClr val="FF0000"/>
                </a:solidFill>
                <a:sym typeface="Wingdings" pitchFamily="2" charset="2"/>
              </a:rPr>
              <a:t>aq</a:t>
            </a:r>
            <a:r>
              <a:rPr lang="en-GB" sz="2800" baseline="-25000" dirty="0" smtClean="0">
                <a:solidFill>
                  <a:srgbClr val="FF0000"/>
                </a:solidFill>
                <a:sym typeface="Wingdings" pitchFamily="2" charset="2"/>
              </a:rPr>
              <a:t>)</a:t>
            </a:r>
            <a:r>
              <a:rPr lang="en-GB" sz="2800" dirty="0" smtClean="0">
                <a:solidFill>
                  <a:srgbClr val="FF0000"/>
                </a:solidFill>
                <a:sym typeface="Wingdings" pitchFamily="2" charset="2"/>
              </a:rPr>
              <a:t> + </a:t>
            </a:r>
            <a:r>
              <a:rPr lang="en-GB" sz="2800" dirty="0" err="1" smtClean="0">
                <a:solidFill>
                  <a:srgbClr val="FF0000"/>
                </a:solidFill>
                <a:sym typeface="Wingdings" pitchFamily="2" charset="2"/>
              </a:rPr>
              <a:t>NaClO</a:t>
            </a:r>
            <a:r>
              <a:rPr lang="en-GB" sz="2800" baseline="-25000" dirty="0" smtClean="0">
                <a:solidFill>
                  <a:srgbClr val="FF0000"/>
                </a:solidFill>
                <a:sym typeface="Wingdings" pitchFamily="2" charset="2"/>
              </a:rPr>
              <a:t>(</a:t>
            </a:r>
            <a:r>
              <a:rPr lang="en-GB" sz="2800" baseline="-25000" dirty="0" err="1" smtClean="0">
                <a:solidFill>
                  <a:srgbClr val="FF0000"/>
                </a:solidFill>
                <a:sym typeface="Wingdings" pitchFamily="2" charset="2"/>
              </a:rPr>
              <a:t>aq</a:t>
            </a:r>
            <a:r>
              <a:rPr lang="en-GB" sz="2800" baseline="-25000" dirty="0" smtClean="0">
                <a:solidFill>
                  <a:srgbClr val="FF0000"/>
                </a:solidFill>
                <a:sym typeface="Wingdings" pitchFamily="2" charset="2"/>
              </a:rPr>
              <a:t>)</a:t>
            </a:r>
            <a:r>
              <a:rPr lang="en-GB" sz="2800" dirty="0" smtClean="0">
                <a:solidFill>
                  <a:srgbClr val="FF0000"/>
                </a:solidFill>
                <a:sym typeface="Wingdings" pitchFamily="2" charset="2"/>
              </a:rPr>
              <a:t> + H</a:t>
            </a:r>
            <a:r>
              <a:rPr lang="en-GB" sz="2800" baseline="-25000" dirty="0" smtClean="0">
                <a:solidFill>
                  <a:srgbClr val="FF0000"/>
                </a:solidFill>
                <a:sym typeface="Wingdings" pitchFamily="2" charset="2"/>
              </a:rPr>
              <a:t>2</a:t>
            </a:r>
            <a:r>
              <a:rPr lang="en-GB" sz="2800" dirty="0" smtClean="0">
                <a:solidFill>
                  <a:srgbClr val="FF0000"/>
                </a:solidFill>
                <a:sym typeface="Wingdings" pitchFamily="2" charset="2"/>
              </a:rPr>
              <a:t>O</a:t>
            </a:r>
            <a:r>
              <a:rPr lang="en-GB" sz="2800" baseline="-25000" dirty="0" smtClean="0">
                <a:solidFill>
                  <a:srgbClr val="FF0000"/>
                </a:solidFill>
                <a:sym typeface="Wingdings" pitchFamily="2" charset="2"/>
              </a:rPr>
              <a:t>(</a:t>
            </a:r>
            <a:r>
              <a:rPr lang="en-GB" sz="2800" baseline="-25000" dirty="0" err="1" smtClean="0">
                <a:solidFill>
                  <a:srgbClr val="FF0000"/>
                </a:solidFill>
                <a:sym typeface="Wingdings" pitchFamily="2" charset="2"/>
              </a:rPr>
              <a:t>aq</a:t>
            </a:r>
            <a:r>
              <a:rPr lang="en-GB" sz="2800" baseline="-25000" dirty="0" smtClean="0">
                <a:solidFill>
                  <a:srgbClr val="FF0000"/>
                </a:solidFill>
                <a:sym typeface="Wingdings" pitchFamily="2" charset="2"/>
              </a:rPr>
              <a:t>)</a:t>
            </a:r>
          </a:p>
          <a:p>
            <a:pPr eaLnBrk="1" hangingPunct="1">
              <a:buFontTx/>
              <a:buNone/>
            </a:pPr>
            <a:endParaRPr lang="en-GB" sz="2800" dirty="0" smtClean="0"/>
          </a:p>
          <a:p>
            <a:pPr eaLnBrk="1" hangingPunct="1">
              <a:buFontTx/>
              <a:buNone/>
            </a:pPr>
            <a:endParaRPr lang="en-GB" sz="2800" dirty="0" smtClean="0"/>
          </a:p>
          <a:p>
            <a:pPr eaLnBrk="1" hangingPunct="1">
              <a:buFontTx/>
              <a:buNone/>
            </a:pPr>
            <a:r>
              <a:rPr lang="en-GB" sz="2800" dirty="0" smtClean="0"/>
              <a:t>Calculate the oxidation states of Chlorine in each place.</a:t>
            </a:r>
          </a:p>
          <a:p>
            <a:pPr eaLnBrk="1" hangingPunct="1">
              <a:buFontTx/>
              <a:buNone/>
            </a:pPr>
            <a:r>
              <a:rPr lang="en-GB" sz="2800" dirty="0" smtClean="0"/>
              <a:t>Is this a </a:t>
            </a:r>
            <a:r>
              <a:rPr lang="en-GB" sz="2800" dirty="0" err="1" smtClean="0"/>
              <a:t>disproportionation</a:t>
            </a:r>
            <a:r>
              <a:rPr lang="en-GB" sz="2800" dirty="0" smtClean="0"/>
              <a:t> reaction?</a:t>
            </a:r>
          </a:p>
          <a:p>
            <a:pPr lvl="2" eaLnBrk="1" hangingPunct="1">
              <a:buFontTx/>
              <a:buNone/>
            </a:pPr>
            <a:r>
              <a:rPr lang="en-GB" sz="2800" dirty="0" smtClean="0">
                <a:solidFill>
                  <a:srgbClr val="0070C0"/>
                </a:solidFill>
              </a:rPr>
              <a:t>Cl</a:t>
            </a:r>
            <a:r>
              <a:rPr lang="en-GB" sz="2800" baseline="-25000" dirty="0" smtClean="0">
                <a:solidFill>
                  <a:srgbClr val="0070C0"/>
                </a:solidFill>
              </a:rPr>
              <a:t>2(</a:t>
            </a:r>
            <a:r>
              <a:rPr lang="en-GB" sz="2800" baseline="-25000" dirty="0" err="1" smtClean="0">
                <a:solidFill>
                  <a:srgbClr val="0070C0"/>
                </a:solidFill>
              </a:rPr>
              <a:t>aq</a:t>
            </a:r>
            <a:r>
              <a:rPr lang="en-GB" sz="2800" baseline="-25000" dirty="0" smtClean="0">
                <a:solidFill>
                  <a:srgbClr val="0070C0"/>
                </a:solidFill>
              </a:rPr>
              <a:t>)</a:t>
            </a:r>
            <a:r>
              <a:rPr lang="en-GB" sz="2800" dirty="0" smtClean="0">
                <a:solidFill>
                  <a:srgbClr val="0070C0"/>
                </a:solidFill>
              </a:rPr>
              <a:t> 	0</a:t>
            </a:r>
          </a:p>
          <a:p>
            <a:pPr lvl="2" eaLnBrk="1" hangingPunct="1">
              <a:buFontTx/>
              <a:buNone/>
            </a:pPr>
            <a:r>
              <a:rPr lang="en-GB" sz="2800" dirty="0" err="1" smtClean="0">
                <a:solidFill>
                  <a:srgbClr val="0070C0"/>
                </a:solidFill>
                <a:sym typeface="Wingdings" pitchFamily="2" charset="2"/>
              </a:rPr>
              <a:t>NaCl</a:t>
            </a:r>
            <a:r>
              <a:rPr lang="en-GB" sz="2800" baseline="-25000" dirty="0" smtClean="0">
                <a:solidFill>
                  <a:srgbClr val="0070C0"/>
                </a:solidFill>
                <a:sym typeface="Wingdings" pitchFamily="2" charset="2"/>
              </a:rPr>
              <a:t>(</a:t>
            </a:r>
            <a:r>
              <a:rPr lang="en-GB" sz="2800" baseline="-25000" dirty="0" err="1" smtClean="0">
                <a:solidFill>
                  <a:srgbClr val="0070C0"/>
                </a:solidFill>
                <a:sym typeface="Wingdings" pitchFamily="2" charset="2"/>
              </a:rPr>
              <a:t>aq</a:t>
            </a:r>
            <a:r>
              <a:rPr lang="en-GB" sz="2800" baseline="-25000" dirty="0" smtClean="0">
                <a:solidFill>
                  <a:srgbClr val="0070C0"/>
                </a:solidFill>
                <a:sym typeface="Wingdings" pitchFamily="2" charset="2"/>
              </a:rPr>
              <a:t>)	</a:t>
            </a:r>
            <a:r>
              <a:rPr lang="en-GB" sz="2800" dirty="0" smtClean="0">
                <a:solidFill>
                  <a:srgbClr val="0070C0"/>
                </a:solidFill>
                <a:sym typeface="Wingdings" pitchFamily="2" charset="2"/>
              </a:rPr>
              <a:t>-1	</a:t>
            </a:r>
            <a:r>
              <a:rPr lang="en-GB" sz="2800" dirty="0" smtClean="0">
                <a:solidFill>
                  <a:srgbClr val="FFFF00"/>
                </a:solidFill>
                <a:sym typeface="Wingdings" pitchFamily="2" charset="2"/>
              </a:rPr>
              <a:t> </a:t>
            </a:r>
            <a:r>
              <a:rPr lang="en-GB" sz="2800" dirty="0" smtClean="0">
                <a:sym typeface="Wingdings" pitchFamily="2" charset="2"/>
              </a:rPr>
              <a:t>(</a:t>
            </a:r>
            <a:r>
              <a:rPr lang="en-GB" sz="2800" dirty="0" err="1" smtClean="0">
                <a:sym typeface="Wingdings" pitchFamily="2" charset="2"/>
              </a:rPr>
              <a:t>Cl</a:t>
            </a:r>
            <a:r>
              <a:rPr lang="en-GB" sz="2800" dirty="0" smtClean="0">
                <a:sym typeface="Wingdings" pitchFamily="2" charset="2"/>
              </a:rPr>
              <a:t> reduced)</a:t>
            </a:r>
          </a:p>
          <a:p>
            <a:pPr lvl="2" eaLnBrk="1" hangingPunct="1">
              <a:buFontTx/>
              <a:buNone/>
            </a:pPr>
            <a:r>
              <a:rPr lang="en-GB" sz="2800" dirty="0" err="1" smtClean="0">
                <a:solidFill>
                  <a:srgbClr val="0070C0"/>
                </a:solidFill>
                <a:sym typeface="Wingdings" pitchFamily="2" charset="2"/>
              </a:rPr>
              <a:t>NaClO</a:t>
            </a:r>
            <a:r>
              <a:rPr lang="en-GB" sz="2800" baseline="-25000" dirty="0" smtClean="0">
                <a:solidFill>
                  <a:srgbClr val="0070C0"/>
                </a:solidFill>
                <a:sym typeface="Wingdings" pitchFamily="2" charset="2"/>
              </a:rPr>
              <a:t>(</a:t>
            </a:r>
            <a:r>
              <a:rPr lang="en-GB" sz="2800" baseline="-25000" dirty="0" err="1" smtClean="0">
                <a:solidFill>
                  <a:srgbClr val="0070C0"/>
                </a:solidFill>
                <a:sym typeface="Wingdings" pitchFamily="2" charset="2"/>
              </a:rPr>
              <a:t>aq</a:t>
            </a:r>
            <a:r>
              <a:rPr lang="en-GB" sz="2800" baseline="-25000" dirty="0" smtClean="0">
                <a:solidFill>
                  <a:srgbClr val="0070C0"/>
                </a:solidFill>
                <a:sym typeface="Wingdings" pitchFamily="2" charset="2"/>
              </a:rPr>
              <a:t>)	</a:t>
            </a:r>
            <a:r>
              <a:rPr lang="en-GB" sz="2800" dirty="0" smtClean="0">
                <a:solidFill>
                  <a:srgbClr val="0070C0"/>
                </a:solidFill>
                <a:sym typeface="Wingdings" pitchFamily="2" charset="2"/>
              </a:rPr>
              <a:t>+1	</a:t>
            </a:r>
            <a:r>
              <a:rPr lang="en-GB" sz="2800" dirty="0" smtClean="0">
                <a:solidFill>
                  <a:srgbClr val="FFFF00"/>
                </a:solidFill>
                <a:sym typeface="Wingdings" pitchFamily="2" charset="2"/>
              </a:rPr>
              <a:t> </a:t>
            </a:r>
            <a:r>
              <a:rPr lang="en-GB" sz="2800" dirty="0" smtClean="0">
                <a:sym typeface="Wingdings" pitchFamily="2" charset="2"/>
              </a:rPr>
              <a:t>(</a:t>
            </a:r>
            <a:r>
              <a:rPr lang="en-GB" sz="2800" dirty="0" err="1" smtClean="0">
                <a:sym typeface="Wingdings" pitchFamily="2" charset="2"/>
              </a:rPr>
              <a:t>Cl</a:t>
            </a:r>
            <a:r>
              <a:rPr lang="en-GB" sz="2800" dirty="0" smtClean="0">
                <a:sym typeface="Wingdings" pitchFamily="2" charset="2"/>
              </a:rPr>
              <a:t> oxidised)</a:t>
            </a:r>
          </a:p>
          <a:p>
            <a:pPr lvl="2" eaLnBrk="1" hangingPunct="1">
              <a:buFontTx/>
              <a:buNone/>
            </a:pPr>
            <a:r>
              <a:rPr lang="en-GB" sz="2800" dirty="0" smtClean="0">
                <a:solidFill>
                  <a:srgbClr val="7030A0"/>
                </a:solidFill>
                <a:sym typeface="Wingdings" pitchFamily="2" charset="2"/>
              </a:rPr>
              <a:t>(</a:t>
            </a:r>
            <a:r>
              <a:rPr lang="en-GB" sz="2800" dirty="0" err="1" smtClean="0">
                <a:solidFill>
                  <a:srgbClr val="7030A0"/>
                </a:solidFill>
                <a:sym typeface="Wingdings" pitchFamily="2" charset="2"/>
              </a:rPr>
              <a:t>NaClO</a:t>
            </a:r>
            <a:r>
              <a:rPr lang="en-GB" sz="2800" dirty="0" smtClean="0">
                <a:solidFill>
                  <a:srgbClr val="7030A0"/>
                </a:solidFill>
                <a:sym typeface="Wingdings" pitchFamily="2" charset="2"/>
              </a:rPr>
              <a:t> = sodium (I) chlorate, common household bleach)</a:t>
            </a:r>
          </a:p>
          <a:p>
            <a:pPr eaLnBrk="1" hangingPunct="1">
              <a:buFontTx/>
              <a:buNone/>
            </a:pPr>
            <a:endParaRPr lang="en-GB" sz="3600" dirty="0" smtClean="0"/>
          </a:p>
          <a:p>
            <a:pPr eaLnBrk="1" hangingPunct="1">
              <a:buFontTx/>
              <a:buNone/>
            </a:pPr>
            <a:endParaRPr lang="en-GB" sz="2800" baseline="-25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251520" y="260648"/>
            <a:ext cx="8740080" cy="6597352"/>
          </a:xfrm>
        </p:spPr>
        <p:txBody>
          <a:bodyPr>
            <a:normAutofit/>
          </a:bodyPr>
          <a:lstStyle/>
          <a:p>
            <a:pPr algn="ctr">
              <a:buNone/>
            </a:pPr>
            <a:r>
              <a:rPr lang="en-GB" b="1" u="sng" dirty="0" err="1" smtClean="0"/>
              <a:t>Disproportionation</a:t>
            </a:r>
            <a:r>
              <a:rPr lang="en-GB" b="1" u="sng" dirty="0" smtClean="0"/>
              <a:t> reaction of chlorine with hot alkali</a:t>
            </a:r>
          </a:p>
          <a:p>
            <a:pPr>
              <a:buNone/>
            </a:pPr>
            <a:r>
              <a:rPr lang="en-GB" dirty="0" smtClean="0"/>
              <a:t>On heating the chlorate (I) ions </a:t>
            </a:r>
            <a:r>
              <a:rPr lang="en-GB" sz="2800" dirty="0" smtClean="0"/>
              <a:t>disproportionate to chlorate (V) and chloride ions:</a:t>
            </a:r>
          </a:p>
          <a:p>
            <a:pPr algn="ctr" eaLnBrk="1" hangingPunct="1">
              <a:buFontTx/>
              <a:buNone/>
            </a:pPr>
            <a:r>
              <a:rPr lang="en-GB" sz="2800" dirty="0" smtClean="0">
                <a:solidFill>
                  <a:srgbClr val="FF0000"/>
                </a:solidFill>
              </a:rPr>
              <a:t>3ClO</a:t>
            </a:r>
            <a:r>
              <a:rPr lang="en-GB" sz="2800" baseline="30000" dirty="0" smtClean="0">
                <a:solidFill>
                  <a:srgbClr val="FF0000"/>
                </a:solidFill>
              </a:rPr>
              <a:t>-</a:t>
            </a:r>
            <a:r>
              <a:rPr lang="en-GB" sz="2800" dirty="0" smtClean="0">
                <a:solidFill>
                  <a:srgbClr val="FF0000"/>
                </a:solidFill>
              </a:rPr>
              <a:t> </a:t>
            </a:r>
            <a:r>
              <a:rPr lang="en-GB" sz="2800" baseline="-25000" dirty="0" smtClean="0">
                <a:solidFill>
                  <a:srgbClr val="FF0000"/>
                </a:solidFill>
              </a:rPr>
              <a:t>(</a:t>
            </a:r>
            <a:r>
              <a:rPr lang="en-GB" sz="2800" baseline="-25000" dirty="0" err="1" smtClean="0">
                <a:solidFill>
                  <a:srgbClr val="FF0000"/>
                </a:solidFill>
              </a:rPr>
              <a:t>aq</a:t>
            </a:r>
            <a:r>
              <a:rPr lang="en-GB" sz="2800" baseline="-25000" dirty="0" smtClean="0">
                <a:solidFill>
                  <a:srgbClr val="FF0000"/>
                </a:solidFill>
              </a:rPr>
              <a:t>)</a:t>
            </a:r>
            <a:r>
              <a:rPr lang="en-GB" sz="2800" dirty="0" smtClean="0">
                <a:solidFill>
                  <a:srgbClr val="FF0000"/>
                </a:solidFill>
              </a:rPr>
              <a:t> + 2NaOH</a:t>
            </a:r>
            <a:r>
              <a:rPr lang="en-GB" sz="2800" baseline="-25000" dirty="0" smtClean="0">
                <a:solidFill>
                  <a:srgbClr val="FF0000"/>
                </a:solidFill>
              </a:rPr>
              <a:t>(</a:t>
            </a:r>
            <a:r>
              <a:rPr lang="en-GB" sz="2800" baseline="-25000" dirty="0" err="1" smtClean="0">
                <a:solidFill>
                  <a:srgbClr val="FF0000"/>
                </a:solidFill>
              </a:rPr>
              <a:t>aq</a:t>
            </a:r>
            <a:r>
              <a:rPr lang="en-GB" sz="2800" baseline="-25000" dirty="0" smtClean="0">
                <a:solidFill>
                  <a:srgbClr val="FF0000"/>
                </a:solidFill>
              </a:rPr>
              <a:t>)</a:t>
            </a:r>
            <a:r>
              <a:rPr lang="en-GB" sz="2800" dirty="0" smtClean="0">
                <a:solidFill>
                  <a:srgbClr val="FF0000"/>
                </a:solidFill>
              </a:rPr>
              <a:t> </a:t>
            </a:r>
            <a:r>
              <a:rPr lang="en-GB" sz="2800" dirty="0" smtClean="0">
                <a:solidFill>
                  <a:srgbClr val="FF0000"/>
                </a:solidFill>
                <a:sym typeface="Wingdings" pitchFamily="2" charset="2"/>
              </a:rPr>
              <a:t> ClO</a:t>
            </a:r>
            <a:r>
              <a:rPr lang="en-GB" sz="2800" baseline="-25000" dirty="0" smtClean="0">
                <a:solidFill>
                  <a:srgbClr val="FF0000"/>
                </a:solidFill>
                <a:sym typeface="Wingdings" pitchFamily="2" charset="2"/>
              </a:rPr>
              <a:t>3</a:t>
            </a:r>
            <a:r>
              <a:rPr lang="en-GB" sz="2800" baseline="30000" dirty="0" smtClean="0">
                <a:solidFill>
                  <a:srgbClr val="FF0000"/>
                </a:solidFill>
                <a:sym typeface="Wingdings" pitchFamily="2" charset="2"/>
              </a:rPr>
              <a:t>-</a:t>
            </a:r>
            <a:r>
              <a:rPr lang="en-GB" sz="2800" dirty="0" smtClean="0">
                <a:solidFill>
                  <a:srgbClr val="FF0000"/>
                </a:solidFill>
                <a:sym typeface="Wingdings" pitchFamily="2" charset="2"/>
              </a:rPr>
              <a:t> </a:t>
            </a:r>
            <a:r>
              <a:rPr lang="en-GB" sz="2800" baseline="-25000" dirty="0" smtClean="0">
                <a:solidFill>
                  <a:srgbClr val="FF0000"/>
                </a:solidFill>
                <a:sym typeface="Wingdings" pitchFamily="2" charset="2"/>
              </a:rPr>
              <a:t>(</a:t>
            </a:r>
            <a:r>
              <a:rPr lang="en-GB" sz="2800" baseline="-25000" dirty="0" err="1" smtClean="0">
                <a:solidFill>
                  <a:srgbClr val="FF0000"/>
                </a:solidFill>
                <a:sym typeface="Wingdings" pitchFamily="2" charset="2"/>
              </a:rPr>
              <a:t>aq</a:t>
            </a:r>
            <a:r>
              <a:rPr lang="en-GB" sz="2800" baseline="-25000" dirty="0" smtClean="0">
                <a:solidFill>
                  <a:srgbClr val="FF0000"/>
                </a:solidFill>
                <a:sym typeface="Wingdings" pitchFamily="2" charset="2"/>
              </a:rPr>
              <a:t>)</a:t>
            </a:r>
            <a:r>
              <a:rPr lang="en-GB" sz="2800" dirty="0" smtClean="0">
                <a:solidFill>
                  <a:srgbClr val="FF0000"/>
                </a:solidFill>
                <a:sym typeface="Wingdings" pitchFamily="2" charset="2"/>
              </a:rPr>
              <a:t> + 2Cl</a:t>
            </a:r>
            <a:r>
              <a:rPr lang="en-GB" sz="2800" baseline="30000" dirty="0" smtClean="0">
                <a:solidFill>
                  <a:srgbClr val="FF0000"/>
                </a:solidFill>
                <a:sym typeface="Wingdings" pitchFamily="2" charset="2"/>
              </a:rPr>
              <a:t>-</a:t>
            </a:r>
            <a:r>
              <a:rPr lang="en-GB" sz="2800" dirty="0" smtClean="0">
                <a:solidFill>
                  <a:srgbClr val="FF0000"/>
                </a:solidFill>
                <a:sym typeface="Wingdings" pitchFamily="2" charset="2"/>
              </a:rPr>
              <a:t> </a:t>
            </a:r>
            <a:r>
              <a:rPr lang="en-GB" sz="2800" baseline="-25000" dirty="0" smtClean="0">
                <a:solidFill>
                  <a:srgbClr val="FF0000"/>
                </a:solidFill>
                <a:sym typeface="Wingdings" pitchFamily="2" charset="2"/>
              </a:rPr>
              <a:t>(</a:t>
            </a:r>
            <a:r>
              <a:rPr lang="en-GB" sz="2800" baseline="-25000" dirty="0" err="1" smtClean="0">
                <a:solidFill>
                  <a:srgbClr val="FF0000"/>
                </a:solidFill>
                <a:sym typeface="Wingdings" pitchFamily="2" charset="2"/>
              </a:rPr>
              <a:t>aq</a:t>
            </a:r>
            <a:r>
              <a:rPr lang="en-GB" sz="2800" baseline="-25000" dirty="0" smtClean="0">
                <a:solidFill>
                  <a:srgbClr val="FF0000"/>
                </a:solidFill>
                <a:sym typeface="Wingdings" pitchFamily="2" charset="2"/>
              </a:rPr>
              <a:t>)</a:t>
            </a:r>
          </a:p>
          <a:p>
            <a:pPr eaLnBrk="1" hangingPunct="1">
              <a:buFontTx/>
              <a:buNone/>
            </a:pPr>
            <a:r>
              <a:rPr lang="en-GB" sz="3600" dirty="0" smtClean="0"/>
              <a:t>		+1				+5           -1</a:t>
            </a:r>
          </a:p>
          <a:p>
            <a:pPr eaLnBrk="1" hangingPunct="1">
              <a:buFontTx/>
              <a:buNone/>
            </a:pPr>
            <a:endParaRPr lang="en-GB" sz="2800" baseline="-25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0" y="260648"/>
            <a:ext cx="9144000" cy="6597352"/>
          </a:xfrm>
        </p:spPr>
        <p:txBody>
          <a:bodyPr>
            <a:normAutofit/>
          </a:bodyPr>
          <a:lstStyle/>
          <a:p>
            <a:pPr algn="ctr">
              <a:buNone/>
            </a:pPr>
            <a:r>
              <a:rPr lang="en-GB" b="1" u="sng" dirty="0" err="1" smtClean="0"/>
              <a:t>Disproportionation</a:t>
            </a:r>
            <a:r>
              <a:rPr lang="en-GB" b="1" u="sng" dirty="0" smtClean="0"/>
              <a:t> reaction of chlorine with hot alkali</a:t>
            </a:r>
          </a:p>
          <a:p>
            <a:pPr>
              <a:buNone/>
            </a:pPr>
            <a:r>
              <a:rPr lang="en-GB" dirty="0" smtClean="0"/>
              <a:t>What is the overall equation for the reaction of chlorine with hot sodium hydroxide?</a:t>
            </a:r>
          </a:p>
          <a:p>
            <a:pPr>
              <a:buNone/>
            </a:pPr>
            <a:endParaRPr lang="en-GB" dirty="0" smtClean="0"/>
          </a:p>
          <a:p>
            <a:pPr algn="ctr">
              <a:buNone/>
            </a:pPr>
            <a:r>
              <a:rPr lang="en-GB" sz="2800" dirty="0" smtClean="0">
                <a:solidFill>
                  <a:srgbClr val="FF0000"/>
                </a:solidFill>
              </a:rPr>
              <a:t>3Cl</a:t>
            </a:r>
            <a:r>
              <a:rPr lang="en-GB" sz="2800" baseline="-25000" dirty="0" smtClean="0">
                <a:solidFill>
                  <a:srgbClr val="FF0000"/>
                </a:solidFill>
              </a:rPr>
              <a:t>2</a:t>
            </a:r>
            <a:r>
              <a:rPr lang="en-GB" sz="2800" dirty="0" smtClean="0">
                <a:solidFill>
                  <a:srgbClr val="FF0000"/>
                </a:solidFill>
              </a:rPr>
              <a:t> (g) + 6OH</a:t>
            </a:r>
            <a:r>
              <a:rPr lang="en-GB" sz="2800" baseline="30000" dirty="0" smtClean="0">
                <a:solidFill>
                  <a:srgbClr val="FF0000"/>
                </a:solidFill>
              </a:rPr>
              <a:t>-</a:t>
            </a:r>
            <a:r>
              <a:rPr lang="en-GB" sz="2800" dirty="0" smtClean="0">
                <a:solidFill>
                  <a:srgbClr val="FF0000"/>
                </a:solidFill>
              </a:rPr>
              <a:t> (</a:t>
            </a:r>
            <a:r>
              <a:rPr lang="en-GB" sz="2800" dirty="0" err="1" smtClean="0">
                <a:solidFill>
                  <a:srgbClr val="FF0000"/>
                </a:solidFill>
              </a:rPr>
              <a:t>aq</a:t>
            </a:r>
            <a:r>
              <a:rPr lang="en-GB" sz="2800" dirty="0" smtClean="0">
                <a:solidFill>
                  <a:srgbClr val="FF0000"/>
                </a:solidFill>
              </a:rPr>
              <a:t>) </a:t>
            </a:r>
            <a:r>
              <a:rPr lang="en-GB" sz="2800" dirty="0" smtClean="0">
                <a:solidFill>
                  <a:srgbClr val="FF0000"/>
                </a:solidFill>
                <a:sym typeface="Wingdings" pitchFamily="2" charset="2"/>
              </a:rPr>
              <a:t> ClO</a:t>
            </a:r>
            <a:r>
              <a:rPr lang="en-GB" sz="2800" baseline="-25000" dirty="0" smtClean="0">
                <a:solidFill>
                  <a:srgbClr val="FF0000"/>
                </a:solidFill>
                <a:sym typeface="Wingdings" pitchFamily="2" charset="2"/>
              </a:rPr>
              <a:t>3</a:t>
            </a:r>
            <a:r>
              <a:rPr lang="en-GB" sz="2800" dirty="0" smtClean="0">
                <a:solidFill>
                  <a:srgbClr val="FF0000"/>
                </a:solidFill>
                <a:sym typeface="Wingdings" pitchFamily="2" charset="2"/>
              </a:rPr>
              <a:t> (</a:t>
            </a:r>
            <a:r>
              <a:rPr lang="en-GB" sz="2800" dirty="0" err="1" smtClean="0">
                <a:solidFill>
                  <a:srgbClr val="FF0000"/>
                </a:solidFill>
                <a:sym typeface="Wingdings" pitchFamily="2" charset="2"/>
              </a:rPr>
              <a:t>aq</a:t>
            </a:r>
            <a:r>
              <a:rPr lang="en-GB" sz="2800" dirty="0" smtClean="0">
                <a:solidFill>
                  <a:srgbClr val="FF0000"/>
                </a:solidFill>
                <a:sym typeface="Wingdings" pitchFamily="2" charset="2"/>
              </a:rPr>
              <a:t>) + 5Cl</a:t>
            </a:r>
            <a:r>
              <a:rPr lang="en-GB" sz="2800" baseline="30000" dirty="0" smtClean="0">
                <a:solidFill>
                  <a:srgbClr val="FF0000"/>
                </a:solidFill>
                <a:sym typeface="Wingdings" pitchFamily="2" charset="2"/>
              </a:rPr>
              <a:t>-</a:t>
            </a:r>
            <a:r>
              <a:rPr lang="en-GB" sz="2800" dirty="0" smtClean="0">
                <a:solidFill>
                  <a:srgbClr val="FF0000"/>
                </a:solidFill>
                <a:sym typeface="Wingdings" pitchFamily="2" charset="2"/>
              </a:rPr>
              <a:t> (</a:t>
            </a:r>
            <a:r>
              <a:rPr lang="en-GB" sz="2800" dirty="0" err="1" smtClean="0">
                <a:solidFill>
                  <a:srgbClr val="FF0000"/>
                </a:solidFill>
                <a:sym typeface="Wingdings" pitchFamily="2" charset="2"/>
              </a:rPr>
              <a:t>aq</a:t>
            </a:r>
            <a:r>
              <a:rPr lang="en-GB" sz="2800" dirty="0" smtClean="0">
                <a:solidFill>
                  <a:srgbClr val="FF0000"/>
                </a:solidFill>
                <a:sym typeface="Wingdings" pitchFamily="2" charset="2"/>
              </a:rPr>
              <a:t>) + 3H</a:t>
            </a:r>
            <a:r>
              <a:rPr lang="en-GB" sz="2800" baseline="-25000" dirty="0" smtClean="0">
                <a:solidFill>
                  <a:srgbClr val="FF0000"/>
                </a:solidFill>
                <a:sym typeface="Wingdings" pitchFamily="2" charset="2"/>
              </a:rPr>
              <a:t>2</a:t>
            </a:r>
            <a:r>
              <a:rPr lang="en-GB" sz="2800" dirty="0" smtClean="0">
                <a:solidFill>
                  <a:srgbClr val="FF0000"/>
                </a:solidFill>
                <a:sym typeface="Wingdings" pitchFamily="2" charset="2"/>
              </a:rPr>
              <a:t>O (l)</a:t>
            </a:r>
          </a:p>
          <a:p>
            <a:pPr algn="ctr">
              <a:buNone/>
            </a:pPr>
            <a:endParaRPr lang="en-GB" sz="2800" dirty="0" smtClean="0">
              <a:solidFill>
                <a:srgbClr val="FF0000"/>
              </a:solidFill>
              <a:sym typeface="Wingdings" pitchFamily="2" charset="2"/>
            </a:endParaRPr>
          </a:p>
          <a:p>
            <a:pPr>
              <a:buNone/>
            </a:pPr>
            <a:r>
              <a:rPr lang="en-GB" sz="2800" dirty="0" smtClean="0">
                <a:sym typeface="Wingdings" pitchFamily="2" charset="2"/>
              </a:rPr>
              <a:t>Bromine and iodine react in a similar way to chlorine with alkalis.</a:t>
            </a:r>
            <a:endParaRPr lang="en-GB" sz="2800" dirty="0" smtClean="0"/>
          </a:p>
          <a:p>
            <a:pPr>
              <a:buNone/>
            </a:pPr>
            <a:endParaRPr lang="en-GB" sz="3600" dirty="0" smtClean="0"/>
          </a:p>
          <a:p>
            <a:pPr eaLnBrk="1" hangingPunct="1">
              <a:buFontTx/>
              <a:buNone/>
            </a:pPr>
            <a:endParaRPr lang="en-GB" sz="2800" baseline="-25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4275">
                                            <p:txEl>
                                              <p:pRg st="3" end="3"/>
                                            </p:txEl>
                                          </p:spTgt>
                                        </p:tgtEl>
                                        <p:attrNameLst>
                                          <p:attrName>style.visibility</p:attrName>
                                        </p:attrNameLst>
                                      </p:cBhvr>
                                      <p:to>
                                        <p:strVal val="visible"/>
                                      </p:to>
                                    </p:set>
                                    <p:animEffect transition="in" filter="checkerboard(across)">
                                      <p:cBhvr>
                                        <p:cTn id="7" dur="500"/>
                                        <p:tgtEl>
                                          <p:spTgt spid="542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4275">
                                            <p:txEl>
                                              <p:pRg st="5" end="5"/>
                                            </p:txEl>
                                          </p:spTgt>
                                        </p:tgtEl>
                                        <p:attrNameLst>
                                          <p:attrName>style.visibility</p:attrName>
                                        </p:attrNameLst>
                                      </p:cBhvr>
                                      <p:to>
                                        <p:strVal val="visible"/>
                                      </p:to>
                                    </p:set>
                                    <p:animEffect transition="in" filter="checkerboard(across)">
                                      <p:cBhvr>
                                        <p:cTn id="12" dur="500"/>
                                        <p:tgtEl>
                                          <p:spTgt spid="542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sz="half" idx="1"/>
          </p:nvPr>
        </p:nvSpPr>
        <p:spPr>
          <a:xfrm>
            <a:off x="152400" y="188640"/>
            <a:ext cx="8763000" cy="6480720"/>
          </a:xfrm>
        </p:spPr>
        <p:txBody>
          <a:bodyPr>
            <a:noAutofit/>
          </a:bodyPr>
          <a:lstStyle/>
          <a:p>
            <a:pPr marL="0" indent="0" algn="ctr" eaLnBrk="1" hangingPunct="1">
              <a:spcBef>
                <a:spcPts val="0"/>
              </a:spcBef>
              <a:buFontTx/>
              <a:buNone/>
              <a:defRPr/>
            </a:pPr>
            <a:r>
              <a:rPr lang="en-GB" sz="2000" b="1" u="sng" dirty="0" smtClean="0"/>
              <a:t>Group 7 (the Halogens) elements properties</a:t>
            </a:r>
          </a:p>
          <a:p>
            <a:pPr marL="0" indent="0" eaLnBrk="1" hangingPunct="1">
              <a:spcBef>
                <a:spcPts val="0"/>
              </a:spcBef>
              <a:buFontTx/>
              <a:buNone/>
              <a:defRPr/>
            </a:pPr>
            <a:r>
              <a:rPr lang="en-GB" sz="2000" b="1" dirty="0" smtClean="0"/>
              <a:t>	</a:t>
            </a:r>
          </a:p>
          <a:p>
            <a:r>
              <a:rPr lang="en-GB" sz="2000" dirty="0" smtClean="0"/>
              <a:t>understand reasons for the trends in melting and boiling temperatures, physical</a:t>
            </a:r>
          </a:p>
          <a:p>
            <a:r>
              <a:rPr lang="en-GB" sz="2000" dirty="0" smtClean="0"/>
              <a:t>state at room temperature, and </a:t>
            </a:r>
            <a:r>
              <a:rPr lang="en-GB" sz="2000" dirty="0" err="1" smtClean="0"/>
              <a:t>electronegativity</a:t>
            </a:r>
            <a:r>
              <a:rPr lang="en-GB" sz="2000" dirty="0" smtClean="0"/>
              <a:t> for Group 7 elements</a:t>
            </a:r>
          </a:p>
          <a:p>
            <a:r>
              <a:rPr lang="en-GB" sz="2000" dirty="0" smtClean="0"/>
              <a:t>understand reasons for the trend in reactivity of Group 7 elements down the group</a:t>
            </a:r>
          </a:p>
          <a:p>
            <a:r>
              <a:rPr lang="en-GB" sz="2000" dirty="0" smtClean="0"/>
              <a:t>understand the trend in reactivity of Group 7 elements in terms of the </a:t>
            </a:r>
            <a:r>
              <a:rPr lang="en-GB" sz="2000" dirty="0" err="1" smtClean="0"/>
              <a:t>redox</a:t>
            </a:r>
            <a:r>
              <a:rPr lang="en-GB" sz="2000" dirty="0" smtClean="0"/>
              <a:t> reactions of Cl2, Br2 and I with halide ions in aqueous solution, followed by the addition of an </a:t>
            </a:r>
            <a:r>
              <a:rPr lang="en-GB" sz="2000" smtClean="0"/>
              <a:t>organic solvent</a:t>
            </a:r>
            <a:endParaRPr lang="en-GB" sz="2000" dirty="0" smtClean="0"/>
          </a:p>
          <a:p>
            <a:r>
              <a:rPr lang="en-GB" sz="2000" dirty="0" smtClean="0"/>
              <a:t>be able to make predictions about fluorine and astatine and their compounds, in terms of knowledge of trends in halogen chemistry</a:t>
            </a:r>
          </a:p>
          <a:p>
            <a:r>
              <a:rPr lang="en-GB" sz="2000" dirty="0" smtClean="0">
                <a:solidFill>
                  <a:srgbClr val="FF0000"/>
                </a:solidFill>
              </a:rPr>
              <a:t>the </a:t>
            </a:r>
            <a:r>
              <a:rPr lang="en-GB" sz="2000" dirty="0" err="1" smtClean="0">
                <a:solidFill>
                  <a:srgbClr val="FF0000"/>
                </a:solidFill>
              </a:rPr>
              <a:t>disproportionation</a:t>
            </a:r>
            <a:r>
              <a:rPr lang="en-GB" sz="2000" dirty="0" smtClean="0">
                <a:solidFill>
                  <a:srgbClr val="FF0000"/>
                </a:solidFill>
              </a:rPr>
              <a:t> reaction of chlorine with water and the use of chlorine in water treatment</a:t>
            </a:r>
          </a:p>
          <a:p>
            <a:r>
              <a:rPr lang="en-GB" sz="2000" dirty="0" smtClean="0">
                <a:solidFill>
                  <a:srgbClr val="FF0000"/>
                </a:solidFill>
              </a:rPr>
              <a:t>the </a:t>
            </a:r>
            <a:r>
              <a:rPr lang="en-GB" sz="2000" dirty="0" err="1" smtClean="0">
                <a:solidFill>
                  <a:srgbClr val="FF0000"/>
                </a:solidFill>
              </a:rPr>
              <a:t>disproportionation</a:t>
            </a:r>
            <a:r>
              <a:rPr lang="en-GB" sz="2000" dirty="0" smtClean="0">
                <a:solidFill>
                  <a:srgbClr val="FF0000"/>
                </a:solidFill>
              </a:rPr>
              <a:t> reaction of chlorine with cold, dilute aqueous sodium hydroxide to form bleach</a:t>
            </a:r>
          </a:p>
          <a:p>
            <a:r>
              <a:rPr lang="en-GB" sz="2000" dirty="0" smtClean="0">
                <a:solidFill>
                  <a:srgbClr val="FF0000"/>
                </a:solidFill>
              </a:rPr>
              <a:t>the </a:t>
            </a:r>
            <a:r>
              <a:rPr lang="en-GB" sz="2000" dirty="0" err="1" smtClean="0">
                <a:solidFill>
                  <a:srgbClr val="FF0000"/>
                </a:solidFill>
              </a:rPr>
              <a:t>disproportionation</a:t>
            </a:r>
            <a:r>
              <a:rPr lang="en-GB" sz="2000" dirty="0" smtClean="0">
                <a:solidFill>
                  <a:srgbClr val="FF0000"/>
                </a:solidFill>
              </a:rPr>
              <a:t> reaction of chlorine with hot alkali</a:t>
            </a:r>
          </a:p>
          <a:p>
            <a:r>
              <a:rPr lang="en-GB" sz="2000" dirty="0" smtClean="0">
                <a:solidFill>
                  <a:srgbClr val="FF0000"/>
                </a:solidFill>
              </a:rPr>
              <a:t>reactions analogous to those specified above</a:t>
            </a:r>
            <a:endParaRPr lang="en-GB" sz="20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sz="half" idx="1"/>
          </p:nvPr>
        </p:nvSpPr>
        <p:spPr>
          <a:xfrm>
            <a:off x="152400" y="188640"/>
            <a:ext cx="8763000" cy="6480720"/>
          </a:xfrm>
        </p:spPr>
        <p:txBody>
          <a:bodyPr>
            <a:noAutofit/>
          </a:bodyPr>
          <a:lstStyle/>
          <a:p>
            <a:pPr marL="0" indent="0" algn="ctr" eaLnBrk="1" hangingPunct="1">
              <a:spcBef>
                <a:spcPts val="0"/>
              </a:spcBef>
              <a:buFontTx/>
              <a:buNone/>
              <a:defRPr/>
            </a:pPr>
            <a:r>
              <a:rPr lang="en-GB" sz="2000" b="1" u="sng" dirty="0" smtClean="0"/>
              <a:t>Group 7 (the Halogens) elements properties</a:t>
            </a:r>
          </a:p>
          <a:p>
            <a:pPr marL="0" indent="0" eaLnBrk="1" hangingPunct="1">
              <a:spcBef>
                <a:spcPts val="0"/>
              </a:spcBef>
              <a:buFontTx/>
              <a:buNone/>
              <a:defRPr/>
            </a:pPr>
            <a:r>
              <a:rPr lang="en-GB" sz="2000" b="1" dirty="0" smtClean="0"/>
              <a:t>	</a:t>
            </a:r>
          </a:p>
          <a:p>
            <a:r>
              <a:rPr lang="en-GB" sz="2000" dirty="0" smtClean="0"/>
              <a:t>understand reasons for the trends in melting and boiling temperatures, physical</a:t>
            </a:r>
          </a:p>
          <a:p>
            <a:r>
              <a:rPr lang="en-GB" sz="2000" dirty="0" smtClean="0"/>
              <a:t>state at room temperature, and </a:t>
            </a:r>
            <a:r>
              <a:rPr lang="en-GB" sz="2000" dirty="0" err="1" smtClean="0"/>
              <a:t>electronegativity</a:t>
            </a:r>
            <a:r>
              <a:rPr lang="en-GB" sz="2000" dirty="0" smtClean="0"/>
              <a:t> for Group 7 elements</a:t>
            </a:r>
          </a:p>
          <a:p>
            <a:r>
              <a:rPr lang="en-GB" sz="2000" dirty="0" smtClean="0"/>
              <a:t>understand reasons for the trend in reactivity of Group 7 elements down the group</a:t>
            </a:r>
          </a:p>
          <a:p>
            <a:r>
              <a:rPr lang="en-GB" sz="2000" dirty="0" smtClean="0"/>
              <a:t>understand the trend in reactivity of Group 7 elements in terms of the </a:t>
            </a:r>
            <a:r>
              <a:rPr lang="en-GB" sz="2000" dirty="0" err="1" smtClean="0"/>
              <a:t>redox</a:t>
            </a:r>
            <a:r>
              <a:rPr lang="en-GB" sz="2000" dirty="0" smtClean="0"/>
              <a:t> reactions of Cl2, Br2 and I with halide ions in aqueous solution, followed by the addition of an organic solvent</a:t>
            </a:r>
          </a:p>
          <a:p>
            <a:r>
              <a:rPr lang="en-GB" sz="2000" dirty="0" smtClean="0"/>
              <a:t>be able to make predictions about fluorine and astatine and their compounds, in terms of knowledge of trends in halogen chemistry</a:t>
            </a:r>
          </a:p>
          <a:p>
            <a:r>
              <a:rPr lang="en-GB" sz="2000" dirty="0" smtClean="0"/>
              <a:t>the </a:t>
            </a:r>
            <a:r>
              <a:rPr lang="en-GB" sz="2000" dirty="0" err="1" smtClean="0"/>
              <a:t>disproportionation</a:t>
            </a:r>
            <a:r>
              <a:rPr lang="en-GB" sz="2000" dirty="0" smtClean="0"/>
              <a:t> reaction of chlorine with water and the use of chlorine in water treatment</a:t>
            </a:r>
          </a:p>
          <a:p>
            <a:r>
              <a:rPr lang="en-GB" sz="2000" dirty="0" smtClean="0"/>
              <a:t>the </a:t>
            </a:r>
            <a:r>
              <a:rPr lang="en-GB" sz="2000" dirty="0" err="1" smtClean="0"/>
              <a:t>disproportionation</a:t>
            </a:r>
            <a:r>
              <a:rPr lang="en-GB" sz="2000" dirty="0" smtClean="0"/>
              <a:t> reaction of chlorine with cold, dilute aqueous sodium hydroxide to form bleach</a:t>
            </a:r>
          </a:p>
          <a:p>
            <a:r>
              <a:rPr lang="en-GB" sz="2000" dirty="0" smtClean="0"/>
              <a:t>the </a:t>
            </a:r>
            <a:r>
              <a:rPr lang="en-GB" sz="2000" dirty="0" err="1" smtClean="0"/>
              <a:t>disproportionation</a:t>
            </a:r>
            <a:r>
              <a:rPr lang="en-GB" sz="2000" dirty="0" smtClean="0"/>
              <a:t> reaction of chlorine with hot alkali</a:t>
            </a:r>
          </a:p>
          <a:p>
            <a:r>
              <a:rPr lang="en-GB" sz="2000" dirty="0" smtClean="0"/>
              <a:t>reactions analogous to those specified above</a:t>
            </a:r>
            <a:endParaRPr lang="en-GB"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Questions, based on practical</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395536" y="404664"/>
            <a:ext cx="8424936" cy="5721499"/>
          </a:xfrm>
        </p:spPr>
        <p:txBody>
          <a:bodyPr>
            <a:normAutofit/>
          </a:bodyPr>
          <a:lstStyle/>
          <a:p>
            <a:pPr marL="609600" indent="-609600" eaLnBrk="1" hangingPunct="1">
              <a:lnSpc>
                <a:spcPct val="80000"/>
              </a:lnSpc>
              <a:buFontTx/>
              <a:buAutoNum type="arabicPeriod"/>
            </a:pPr>
            <a:r>
              <a:rPr lang="en-GB" sz="2600" dirty="0" smtClean="0"/>
              <a:t>What is the order of ability of halogens to gain an electron?</a:t>
            </a:r>
          </a:p>
          <a:p>
            <a:pPr marL="609600" indent="-609600" algn="ctr" eaLnBrk="1" hangingPunct="1">
              <a:lnSpc>
                <a:spcPct val="80000"/>
              </a:lnSpc>
              <a:buFontTx/>
              <a:buNone/>
            </a:pPr>
            <a:r>
              <a:rPr lang="en-GB" sz="2600" b="1" dirty="0" err="1" smtClean="0">
                <a:solidFill>
                  <a:srgbClr val="FF0000"/>
                </a:solidFill>
              </a:rPr>
              <a:t>Cl</a:t>
            </a:r>
            <a:r>
              <a:rPr lang="en-GB" sz="2600" b="1" dirty="0" smtClean="0">
                <a:solidFill>
                  <a:srgbClr val="FF0000"/>
                </a:solidFill>
              </a:rPr>
              <a:t>&gt;Br&gt;I </a:t>
            </a:r>
          </a:p>
          <a:p>
            <a:pPr marL="609600" indent="-609600" algn="ctr" eaLnBrk="1" hangingPunct="1">
              <a:lnSpc>
                <a:spcPct val="80000"/>
              </a:lnSpc>
              <a:buFontTx/>
              <a:buNone/>
            </a:pPr>
            <a:endParaRPr lang="en-GB" sz="2600" b="1" dirty="0" smtClean="0">
              <a:solidFill>
                <a:srgbClr val="FF0000"/>
              </a:solidFill>
            </a:endParaRPr>
          </a:p>
          <a:p>
            <a:pPr marL="609600" indent="-609600" eaLnBrk="1" hangingPunct="1">
              <a:lnSpc>
                <a:spcPct val="80000"/>
              </a:lnSpc>
              <a:buFontTx/>
              <a:buNone/>
            </a:pPr>
            <a:r>
              <a:rPr lang="en-GB" sz="2600" dirty="0" smtClean="0"/>
              <a:t>2. Explain the order in question 1 in terms of atomic radius and nuclear charge.</a:t>
            </a:r>
          </a:p>
          <a:p>
            <a:pPr marL="609600" indent="-609600" eaLnBrk="1" hangingPunct="1">
              <a:lnSpc>
                <a:spcPct val="80000"/>
              </a:lnSpc>
              <a:buFontTx/>
              <a:buNone/>
            </a:pPr>
            <a:endParaRPr lang="en-GB" sz="2600" dirty="0" smtClean="0"/>
          </a:p>
          <a:p>
            <a:pPr marL="609600" indent="-609600" eaLnBrk="1" hangingPunct="1">
              <a:lnSpc>
                <a:spcPct val="80000"/>
              </a:lnSpc>
              <a:buFontTx/>
              <a:buNone/>
            </a:pPr>
            <a:r>
              <a:rPr lang="en-GB" sz="2600" dirty="0" smtClean="0">
                <a:solidFill>
                  <a:srgbClr val="0070C0"/>
                </a:solidFill>
              </a:rPr>
              <a:t>	A chlorine atom has the smallest radius so the outer orbital is closest to the nucleus and the outer electrons are attracted the most. Chlorine also has the least electron shielding. This is all despite chlorine having the smallest nuclear charge. So as you move down the halogen group, the atomic radius increases as does the electron shielding and the halogens become less able to attract and gain an extra electron to form a halide 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323528" y="188640"/>
            <a:ext cx="8568952" cy="5937523"/>
          </a:xfrm>
        </p:spPr>
        <p:txBody>
          <a:bodyPr/>
          <a:lstStyle/>
          <a:p>
            <a:pPr marL="609600" indent="-609600" eaLnBrk="1" hangingPunct="1">
              <a:buFontTx/>
              <a:buNone/>
            </a:pPr>
            <a:r>
              <a:rPr lang="en-GB" sz="2800" dirty="0" smtClean="0">
                <a:solidFill>
                  <a:srgbClr val="0070C0"/>
                </a:solidFill>
              </a:rPr>
              <a:t>3. Give the equation for the reaction between chlorine and potassium iodide including state symbols.</a:t>
            </a:r>
          </a:p>
          <a:p>
            <a:pPr marL="609600" indent="-609600" algn="ctr" eaLnBrk="1" hangingPunct="1">
              <a:buFontTx/>
              <a:buNone/>
            </a:pPr>
            <a:r>
              <a:rPr lang="en-GB" dirty="0" smtClean="0">
                <a:solidFill>
                  <a:srgbClr val="FF0000"/>
                </a:solidFill>
              </a:rPr>
              <a:t>Cl</a:t>
            </a:r>
            <a:r>
              <a:rPr lang="en-GB" baseline="-25000" dirty="0" smtClean="0">
                <a:solidFill>
                  <a:srgbClr val="FF0000"/>
                </a:solidFill>
              </a:rPr>
              <a:t>2</a:t>
            </a:r>
            <a:r>
              <a:rPr lang="en-GB" dirty="0" smtClean="0">
                <a:solidFill>
                  <a:srgbClr val="FF0000"/>
                </a:solidFill>
              </a:rPr>
              <a:t>(</a:t>
            </a:r>
            <a:r>
              <a:rPr lang="en-GB" dirty="0" err="1" smtClean="0">
                <a:solidFill>
                  <a:srgbClr val="FF0000"/>
                </a:solidFill>
              </a:rPr>
              <a:t>aq</a:t>
            </a:r>
            <a:r>
              <a:rPr lang="en-GB" dirty="0" smtClean="0">
                <a:solidFill>
                  <a:srgbClr val="FF0000"/>
                </a:solidFill>
              </a:rPr>
              <a:t>) + 2KI(</a:t>
            </a:r>
            <a:r>
              <a:rPr lang="en-GB" dirty="0" err="1" smtClean="0">
                <a:solidFill>
                  <a:srgbClr val="FF0000"/>
                </a:solidFill>
              </a:rPr>
              <a:t>aq</a:t>
            </a:r>
            <a:r>
              <a:rPr lang="en-GB" dirty="0" smtClean="0">
                <a:solidFill>
                  <a:srgbClr val="FF0000"/>
                </a:solidFill>
              </a:rPr>
              <a:t>)   </a:t>
            </a:r>
            <a:r>
              <a:rPr lang="en-GB" dirty="0" smtClean="0">
                <a:solidFill>
                  <a:srgbClr val="FF0000"/>
                </a:solidFill>
                <a:sym typeface="Wingdings" pitchFamily="2" charset="2"/>
              </a:rPr>
              <a:t></a:t>
            </a:r>
            <a:r>
              <a:rPr lang="en-GB" dirty="0" smtClean="0">
                <a:solidFill>
                  <a:srgbClr val="FF0000"/>
                </a:solidFill>
              </a:rPr>
              <a:t>    I</a:t>
            </a:r>
            <a:r>
              <a:rPr lang="en-GB" baseline="-25000" dirty="0" smtClean="0">
                <a:solidFill>
                  <a:srgbClr val="FF0000"/>
                </a:solidFill>
              </a:rPr>
              <a:t>2</a:t>
            </a:r>
            <a:r>
              <a:rPr lang="en-GB" dirty="0" smtClean="0">
                <a:solidFill>
                  <a:srgbClr val="FF0000"/>
                </a:solidFill>
              </a:rPr>
              <a:t>(</a:t>
            </a:r>
            <a:r>
              <a:rPr lang="en-GB" dirty="0" err="1" smtClean="0">
                <a:solidFill>
                  <a:srgbClr val="FF0000"/>
                </a:solidFill>
              </a:rPr>
              <a:t>aq</a:t>
            </a:r>
            <a:r>
              <a:rPr lang="en-GB" dirty="0" smtClean="0">
                <a:solidFill>
                  <a:srgbClr val="FF0000"/>
                </a:solidFill>
              </a:rPr>
              <a:t>/s) + 2KCl(</a:t>
            </a:r>
            <a:r>
              <a:rPr lang="en-GB" dirty="0" err="1" smtClean="0">
                <a:solidFill>
                  <a:srgbClr val="FF0000"/>
                </a:solidFill>
              </a:rPr>
              <a:t>aq</a:t>
            </a:r>
            <a:r>
              <a:rPr lang="en-GB" dirty="0" smtClean="0">
                <a:solidFill>
                  <a:srgbClr val="FF0000"/>
                </a:solidFill>
              </a:rPr>
              <a:t>)</a:t>
            </a:r>
            <a:r>
              <a:rPr lang="en-GB" b="1" dirty="0" smtClean="0">
                <a:solidFill>
                  <a:srgbClr val="FF0000"/>
                </a:solidFill>
              </a:rPr>
              <a:t/>
            </a:r>
            <a:br>
              <a:rPr lang="en-GB" b="1" dirty="0" smtClean="0">
                <a:solidFill>
                  <a:srgbClr val="FF0000"/>
                </a:solidFill>
              </a:rPr>
            </a:br>
            <a:endParaRPr lang="en-GB" b="1" dirty="0" smtClean="0">
              <a:solidFill>
                <a:srgbClr val="FF0000"/>
              </a:solidFill>
            </a:endParaRPr>
          </a:p>
          <a:p>
            <a:pPr marL="609600" indent="-609600" algn="ctr" eaLnBrk="1" hangingPunct="1">
              <a:buFontTx/>
              <a:buNone/>
            </a:pPr>
            <a:endParaRPr lang="en-GB" b="1" dirty="0" smtClean="0">
              <a:solidFill>
                <a:srgbClr val="FF0000"/>
              </a:solidFill>
            </a:endParaRPr>
          </a:p>
          <a:p>
            <a:pPr marL="609600" indent="-609600" eaLnBrk="1" hangingPunct="1">
              <a:buFontTx/>
              <a:buNone/>
            </a:pPr>
            <a:r>
              <a:rPr lang="en-GB" sz="2800" dirty="0" smtClean="0">
                <a:solidFill>
                  <a:srgbClr val="0070C0"/>
                </a:solidFill>
              </a:rPr>
              <a:t>4. Now write the ionic equation for the reaction in question 3. </a:t>
            </a:r>
          </a:p>
          <a:p>
            <a:pPr marL="609600" indent="-609600" algn="ctr" eaLnBrk="1" hangingPunct="1">
              <a:buFontTx/>
              <a:buNone/>
            </a:pPr>
            <a:r>
              <a:rPr lang="en-GB" b="1" dirty="0" smtClean="0">
                <a:solidFill>
                  <a:srgbClr val="FF0000"/>
                </a:solidFill>
              </a:rPr>
              <a:t>Cl</a:t>
            </a:r>
            <a:r>
              <a:rPr lang="en-GB" b="1" baseline="-25000" dirty="0" smtClean="0">
                <a:solidFill>
                  <a:srgbClr val="FF0000"/>
                </a:solidFill>
              </a:rPr>
              <a:t>2</a:t>
            </a:r>
            <a:r>
              <a:rPr lang="en-GB" b="1" dirty="0" smtClean="0">
                <a:solidFill>
                  <a:srgbClr val="FF0000"/>
                </a:solidFill>
              </a:rPr>
              <a:t> + 2I</a:t>
            </a:r>
            <a:r>
              <a:rPr lang="en-GB" b="1" baseline="30000" dirty="0" smtClean="0">
                <a:solidFill>
                  <a:srgbClr val="FF0000"/>
                </a:solidFill>
              </a:rPr>
              <a:t>-</a:t>
            </a:r>
            <a:r>
              <a:rPr lang="en-GB" b="1" dirty="0" smtClean="0">
                <a:solidFill>
                  <a:srgbClr val="FF0000"/>
                </a:solidFill>
              </a:rPr>
              <a:t> </a:t>
            </a:r>
            <a:r>
              <a:rPr lang="en-GB" b="1" dirty="0" smtClean="0">
                <a:solidFill>
                  <a:srgbClr val="FF0000"/>
                </a:solidFill>
                <a:sym typeface="Wingdings" pitchFamily="2" charset="2"/>
              </a:rPr>
              <a:t></a:t>
            </a:r>
            <a:r>
              <a:rPr lang="en-GB" b="1" dirty="0" smtClean="0">
                <a:solidFill>
                  <a:srgbClr val="FF0000"/>
                </a:solidFill>
              </a:rPr>
              <a:t>   I</a:t>
            </a:r>
            <a:r>
              <a:rPr lang="en-GB" b="1" baseline="-25000" dirty="0" smtClean="0">
                <a:solidFill>
                  <a:srgbClr val="FF0000"/>
                </a:solidFill>
              </a:rPr>
              <a:t>2</a:t>
            </a:r>
            <a:r>
              <a:rPr lang="en-GB" b="1" dirty="0" smtClean="0">
                <a:solidFill>
                  <a:srgbClr val="FF0000"/>
                </a:solidFill>
              </a:rPr>
              <a:t> + 2Cl</a:t>
            </a:r>
            <a:r>
              <a:rPr lang="en-GB" b="1" baseline="30000" dirty="0" smtClean="0">
                <a:solidFill>
                  <a:srgbClr val="FF0000"/>
                </a:solidFill>
              </a:rPr>
              <a:t>-</a:t>
            </a:r>
          </a:p>
          <a:p>
            <a:pPr marL="609600" indent="-609600" eaLnBrk="1" hangingPunct="1">
              <a:buFontTx/>
              <a:buNone/>
            </a:pPr>
            <a:endParaRPr lang="en-GB"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323528" y="332656"/>
            <a:ext cx="8363272" cy="5793507"/>
          </a:xfrm>
        </p:spPr>
        <p:txBody>
          <a:bodyPr/>
          <a:lstStyle/>
          <a:p>
            <a:pPr marL="609600" indent="-609600" eaLnBrk="1" hangingPunct="1">
              <a:lnSpc>
                <a:spcPct val="90000"/>
              </a:lnSpc>
              <a:buFontTx/>
              <a:buNone/>
            </a:pPr>
            <a:r>
              <a:rPr lang="en-GB" dirty="0" smtClean="0"/>
              <a:t>5. Predict the reaction between: </a:t>
            </a:r>
          </a:p>
          <a:p>
            <a:pPr marL="609600" indent="-609600" eaLnBrk="1" hangingPunct="1">
              <a:lnSpc>
                <a:spcPct val="90000"/>
              </a:lnSpc>
              <a:buFontTx/>
              <a:buAutoNum type="alphaLcParenBoth"/>
            </a:pPr>
            <a:r>
              <a:rPr lang="en-GB" dirty="0" smtClean="0"/>
              <a:t>chlorine and potassium </a:t>
            </a:r>
            <a:r>
              <a:rPr lang="en-GB" dirty="0" err="1" smtClean="0"/>
              <a:t>astatide</a:t>
            </a:r>
            <a:r>
              <a:rPr lang="en-GB" dirty="0" smtClean="0"/>
              <a:t>;</a:t>
            </a:r>
          </a:p>
          <a:p>
            <a:pPr marL="609600" indent="-609600" eaLnBrk="1" hangingPunct="1">
              <a:lnSpc>
                <a:spcPct val="90000"/>
              </a:lnSpc>
              <a:buFontTx/>
              <a:buAutoNum type="alphaLcParenBoth"/>
            </a:pPr>
            <a:r>
              <a:rPr lang="en-GB" dirty="0" smtClean="0"/>
              <a:t>astatine and potassium iodide.</a:t>
            </a:r>
          </a:p>
          <a:p>
            <a:pPr marL="609600" indent="-609600" eaLnBrk="1" hangingPunct="1">
              <a:lnSpc>
                <a:spcPct val="90000"/>
              </a:lnSpc>
              <a:buFontTx/>
              <a:buNone/>
            </a:pPr>
            <a:endParaRPr lang="en-GB" dirty="0" smtClean="0"/>
          </a:p>
          <a:p>
            <a:pPr marL="609600" indent="-609600" eaLnBrk="1" hangingPunct="1">
              <a:lnSpc>
                <a:spcPct val="90000"/>
              </a:lnSpc>
              <a:buFontTx/>
              <a:buNone/>
            </a:pPr>
            <a:r>
              <a:rPr lang="en-GB" sz="3600" dirty="0" smtClean="0">
                <a:solidFill>
                  <a:srgbClr val="0070C0"/>
                </a:solidFill>
              </a:rPr>
              <a:t>(a) </a:t>
            </a:r>
            <a:r>
              <a:rPr lang="en-GB" sz="3600" b="1" dirty="0" smtClean="0">
                <a:solidFill>
                  <a:srgbClr val="FF0000"/>
                </a:solidFill>
              </a:rPr>
              <a:t>Cl</a:t>
            </a:r>
            <a:r>
              <a:rPr lang="en-GB" sz="3600" b="1" baseline="-25000" dirty="0" smtClean="0">
                <a:solidFill>
                  <a:srgbClr val="FF0000"/>
                </a:solidFill>
              </a:rPr>
              <a:t>2</a:t>
            </a:r>
            <a:r>
              <a:rPr lang="en-GB" sz="3600" b="1" dirty="0" smtClean="0">
                <a:solidFill>
                  <a:srgbClr val="FF0000"/>
                </a:solidFill>
              </a:rPr>
              <a:t> + 2KAt </a:t>
            </a:r>
            <a:r>
              <a:rPr lang="en-GB" sz="3600" b="1" dirty="0" smtClean="0">
                <a:solidFill>
                  <a:srgbClr val="FF0000"/>
                </a:solidFill>
                <a:sym typeface="Wingdings" pitchFamily="2" charset="2"/>
              </a:rPr>
              <a:t></a:t>
            </a:r>
            <a:r>
              <a:rPr lang="en-GB" sz="3600" b="1" dirty="0" smtClean="0">
                <a:solidFill>
                  <a:srgbClr val="FF0000"/>
                </a:solidFill>
              </a:rPr>
              <a:t> At</a:t>
            </a:r>
            <a:r>
              <a:rPr lang="en-GB" sz="3600" b="1" baseline="-25000" dirty="0" smtClean="0">
                <a:solidFill>
                  <a:srgbClr val="FF0000"/>
                </a:solidFill>
              </a:rPr>
              <a:t>2</a:t>
            </a:r>
            <a:r>
              <a:rPr lang="en-GB" sz="3600" b="1" dirty="0" smtClean="0">
                <a:solidFill>
                  <a:srgbClr val="FF0000"/>
                </a:solidFill>
              </a:rPr>
              <a:t> + 2KCl </a:t>
            </a:r>
          </a:p>
          <a:p>
            <a:pPr marL="609600" indent="-609600" eaLnBrk="1" hangingPunct="1">
              <a:lnSpc>
                <a:spcPct val="90000"/>
              </a:lnSpc>
              <a:buFontTx/>
              <a:buNone/>
            </a:pPr>
            <a:r>
              <a:rPr lang="en-GB" sz="3600" dirty="0" smtClean="0">
                <a:solidFill>
                  <a:srgbClr val="0070C0"/>
                </a:solidFill>
              </a:rPr>
              <a:t>	Black solid formed; chlorine is more reactive than astatine.</a:t>
            </a:r>
          </a:p>
          <a:p>
            <a:pPr marL="609600" indent="-609600" eaLnBrk="1" hangingPunct="1">
              <a:lnSpc>
                <a:spcPct val="90000"/>
              </a:lnSpc>
              <a:buFontTx/>
              <a:buNone/>
            </a:pPr>
            <a:endParaRPr lang="en-GB" sz="3600" dirty="0" smtClean="0">
              <a:solidFill>
                <a:srgbClr val="0070C0"/>
              </a:solidFill>
            </a:endParaRPr>
          </a:p>
          <a:p>
            <a:pPr marL="609600" indent="-609600" eaLnBrk="1" hangingPunct="1">
              <a:lnSpc>
                <a:spcPct val="90000"/>
              </a:lnSpc>
              <a:buFontTx/>
              <a:buNone/>
            </a:pPr>
            <a:r>
              <a:rPr lang="en-GB" sz="3600" dirty="0" smtClean="0">
                <a:solidFill>
                  <a:srgbClr val="0070C0"/>
                </a:solidFill>
              </a:rPr>
              <a:t>(b) No reaction as astatine is less   reactive than iodine.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sz="half" idx="1"/>
          </p:nvPr>
        </p:nvSpPr>
        <p:spPr>
          <a:xfrm>
            <a:off x="152400" y="188640"/>
            <a:ext cx="8763000" cy="6480720"/>
          </a:xfrm>
        </p:spPr>
        <p:txBody>
          <a:bodyPr>
            <a:noAutofit/>
          </a:bodyPr>
          <a:lstStyle/>
          <a:p>
            <a:pPr marL="0" indent="0" algn="ctr" eaLnBrk="1" hangingPunct="1">
              <a:spcBef>
                <a:spcPts val="0"/>
              </a:spcBef>
              <a:buFontTx/>
              <a:buNone/>
              <a:defRPr/>
            </a:pPr>
            <a:r>
              <a:rPr lang="en-GB" sz="2000" b="1" u="sng" dirty="0" smtClean="0"/>
              <a:t>Group 7 (the Halogens) elements properties</a:t>
            </a:r>
          </a:p>
          <a:p>
            <a:pPr marL="0" indent="0" eaLnBrk="1" hangingPunct="1">
              <a:spcBef>
                <a:spcPts val="0"/>
              </a:spcBef>
              <a:buFontTx/>
              <a:buNone/>
              <a:defRPr/>
            </a:pPr>
            <a:r>
              <a:rPr lang="en-GB" sz="2000" b="1" dirty="0" smtClean="0"/>
              <a:t>	</a:t>
            </a:r>
          </a:p>
          <a:p>
            <a:r>
              <a:rPr lang="en-GB" sz="2000" dirty="0" smtClean="0"/>
              <a:t>understand reasons for the trends in melting and boiling temperatures, physical</a:t>
            </a:r>
          </a:p>
          <a:p>
            <a:r>
              <a:rPr lang="en-GB" sz="2000" dirty="0" smtClean="0"/>
              <a:t>state at room temperature, and </a:t>
            </a:r>
            <a:r>
              <a:rPr lang="en-GB" sz="2000" dirty="0" err="1" smtClean="0"/>
              <a:t>electronegativity</a:t>
            </a:r>
            <a:r>
              <a:rPr lang="en-GB" sz="2000" dirty="0" smtClean="0"/>
              <a:t> for Group 7 elements</a:t>
            </a:r>
          </a:p>
          <a:p>
            <a:r>
              <a:rPr lang="en-GB" sz="2000" dirty="0" smtClean="0"/>
              <a:t>understand reasons for the trend in reactivity of Group 7 elements down the group</a:t>
            </a:r>
          </a:p>
          <a:p>
            <a:r>
              <a:rPr lang="en-GB" sz="2000" dirty="0" smtClean="0"/>
              <a:t>understand the trend in reactivity of Group 7 elements in terms of the </a:t>
            </a:r>
            <a:r>
              <a:rPr lang="en-GB" sz="2000" dirty="0" err="1" smtClean="0"/>
              <a:t>redox</a:t>
            </a:r>
            <a:r>
              <a:rPr lang="en-GB" sz="2000" dirty="0" smtClean="0"/>
              <a:t> reactions of Cl2, Br2 and I with halide ions in aqueous solution, followed by the addition of an organic solvent</a:t>
            </a:r>
          </a:p>
          <a:p>
            <a:r>
              <a:rPr lang="en-GB" sz="2000" dirty="0" smtClean="0"/>
              <a:t>be able to make predictions about fluorine and astatine and their compounds, in terms of knowledge of trends in halogen chemistry</a:t>
            </a:r>
          </a:p>
          <a:p>
            <a:r>
              <a:rPr lang="en-GB" sz="2000" dirty="0" smtClean="0"/>
              <a:t>the </a:t>
            </a:r>
            <a:r>
              <a:rPr lang="en-GB" sz="2000" dirty="0" err="1" smtClean="0"/>
              <a:t>disproportionation</a:t>
            </a:r>
            <a:r>
              <a:rPr lang="en-GB" sz="2000" dirty="0" smtClean="0"/>
              <a:t> reaction of chlorine with water and the use of chlorine in water treatment</a:t>
            </a:r>
          </a:p>
          <a:p>
            <a:r>
              <a:rPr lang="en-GB" sz="2000" dirty="0" smtClean="0"/>
              <a:t>the </a:t>
            </a:r>
            <a:r>
              <a:rPr lang="en-GB" sz="2000" dirty="0" err="1" smtClean="0"/>
              <a:t>disproportionation</a:t>
            </a:r>
            <a:r>
              <a:rPr lang="en-GB" sz="2000" dirty="0" smtClean="0"/>
              <a:t> reaction of chlorine with cold, dilute aqueous sodium hydroxide to form bleach</a:t>
            </a:r>
          </a:p>
          <a:p>
            <a:r>
              <a:rPr lang="en-GB" sz="2000" dirty="0" smtClean="0"/>
              <a:t>the </a:t>
            </a:r>
            <a:r>
              <a:rPr lang="en-GB" sz="2000" dirty="0" err="1" smtClean="0"/>
              <a:t>disproportionation</a:t>
            </a:r>
            <a:r>
              <a:rPr lang="en-GB" sz="2000" dirty="0" smtClean="0"/>
              <a:t> reaction of chlorine with hot alkali</a:t>
            </a:r>
          </a:p>
          <a:p>
            <a:r>
              <a:rPr lang="en-GB" sz="2000" dirty="0" smtClean="0"/>
              <a:t>reactions analogous to those specified above</a:t>
            </a:r>
            <a:endParaRPr lang="en-GB"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8499" name="Picture 35" descr="periodic_table"/>
          <p:cNvPicPr>
            <a:picLocks noChangeAspect="1" noChangeArrowheads="1"/>
          </p:cNvPicPr>
          <p:nvPr/>
        </p:nvPicPr>
        <p:blipFill>
          <a:blip r:embed="rId3" cstate="print"/>
          <a:srcRect/>
          <a:stretch>
            <a:fillRect/>
          </a:stretch>
        </p:blipFill>
        <p:spPr bwMode="auto">
          <a:xfrm>
            <a:off x="831850" y="2251075"/>
            <a:ext cx="6067425" cy="2565400"/>
          </a:xfrm>
          <a:prstGeom prst="rect">
            <a:avLst/>
          </a:prstGeom>
          <a:noFill/>
        </p:spPr>
      </p:pic>
      <p:sp>
        <p:nvSpPr>
          <p:cNvPr id="958466" name="Rectangle 2"/>
          <p:cNvSpPr>
            <a:spLocks noGrp="1" noChangeArrowheads="1"/>
          </p:cNvSpPr>
          <p:nvPr>
            <p:ph type="title"/>
          </p:nvPr>
        </p:nvSpPr>
        <p:spPr>
          <a:xfrm>
            <a:off x="395536" y="0"/>
            <a:ext cx="8229600" cy="764704"/>
          </a:xfrm>
        </p:spPr>
        <p:txBody>
          <a:bodyPr/>
          <a:lstStyle/>
          <a:p>
            <a:r>
              <a:rPr lang="en-GB"/>
              <a:t>What are the halogens?</a:t>
            </a:r>
          </a:p>
        </p:txBody>
      </p:sp>
      <p:sp>
        <p:nvSpPr>
          <p:cNvPr id="958467" name="Text Box 3"/>
          <p:cNvSpPr txBox="1">
            <a:spLocks noChangeArrowheads="1"/>
          </p:cNvSpPr>
          <p:nvPr/>
        </p:nvSpPr>
        <p:spPr bwMode="auto">
          <a:xfrm>
            <a:off x="563563" y="784225"/>
            <a:ext cx="7747000" cy="830997"/>
          </a:xfrm>
          <a:prstGeom prst="rect">
            <a:avLst/>
          </a:prstGeom>
          <a:noFill/>
          <a:ln w="9525" algn="ctr">
            <a:noFill/>
            <a:miter lim="800000"/>
            <a:headEnd/>
            <a:tailEnd/>
          </a:ln>
          <a:effectLst/>
        </p:spPr>
        <p:txBody>
          <a:bodyPr>
            <a:spAutoFit/>
          </a:bodyPr>
          <a:lstStyle/>
          <a:p>
            <a:r>
              <a:rPr lang="en-GB" sz="2400" dirty="0"/>
              <a:t>The halogens are the elements in Group 7 of the periodic table.</a:t>
            </a:r>
          </a:p>
        </p:txBody>
      </p:sp>
      <p:sp>
        <p:nvSpPr>
          <p:cNvPr id="958490" name="Rectangle 26"/>
          <p:cNvSpPr>
            <a:spLocks noChangeArrowheads="1"/>
          </p:cNvSpPr>
          <p:nvPr/>
        </p:nvSpPr>
        <p:spPr bwMode="auto">
          <a:xfrm>
            <a:off x="563563" y="5334000"/>
            <a:ext cx="6240462" cy="830997"/>
          </a:xfrm>
          <a:prstGeom prst="rect">
            <a:avLst/>
          </a:prstGeom>
          <a:noFill/>
          <a:ln w="9525">
            <a:noFill/>
            <a:miter lim="800000"/>
            <a:headEnd/>
            <a:tailEnd/>
          </a:ln>
          <a:effectLst/>
        </p:spPr>
        <p:txBody>
          <a:bodyPr>
            <a:spAutoFit/>
          </a:bodyPr>
          <a:lstStyle/>
          <a:p>
            <a:r>
              <a:rPr lang="en-GB" sz="2400"/>
              <a:t>The name halogen comes from the Greek words for salt-making.</a:t>
            </a:r>
          </a:p>
        </p:txBody>
      </p:sp>
      <p:pic>
        <p:nvPicPr>
          <p:cNvPr id="958493" name="Picture 29" descr="group7"/>
          <p:cNvPicPr>
            <a:picLocks noChangeAspect="1" noChangeArrowheads="1"/>
          </p:cNvPicPr>
          <p:nvPr/>
        </p:nvPicPr>
        <p:blipFill>
          <a:blip r:embed="rId4" cstate="print"/>
          <a:srcRect/>
          <a:stretch>
            <a:fillRect/>
          </a:stretch>
        </p:blipFill>
        <p:spPr bwMode="auto">
          <a:xfrm>
            <a:off x="7429500" y="1314450"/>
            <a:ext cx="1082675" cy="4941888"/>
          </a:xfrm>
          <a:prstGeom prst="rect">
            <a:avLst/>
          </a:prstGeom>
          <a:noFill/>
        </p:spPr>
      </p:pic>
      <p:sp>
        <p:nvSpPr>
          <p:cNvPr id="958494" name="Oval 30"/>
          <p:cNvSpPr>
            <a:spLocks noChangeArrowheads="1"/>
          </p:cNvSpPr>
          <p:nvPr/>
        </p:nvSpPr>
        <p:spPr bwMode="auto">
          <a:xfrm>
            <a:off x="6070600" y="2273300"/>
            <a:ext cx="647700" cy="2540000"/>
          </a:xfrm>
          <a:prstGeom prst="ellipse">
            <a:avLst/>
          </a:prstGeom>
          <a:noFill/>
          <a:ln w="38100" algn="ctr">
            <a:solidFill>
              <a:srgbClr val="FF6600"/>
            </a:solidFill>
            <a:round/>
            <a:headEnd/>
            <a:tailEnd/>
          </a:ln>
          <a:effectLst/>
        </p:spPr>
        <p:txBody>
          <a:bodyPr wrap="none" anchor="ctr">
            <a:spAutoFit/>
          </a:bodyPr>
          <a:lstStyle/>
          <a:p>
            <a:endParaRPr lang="en-GB"/>
          </a:p>
        </p:txBody>
      </p:sp>
      <p:sp>
        <p:nvSpPr>
          <p:cNvPr id="958495" name="Line 31"/>
          <p:cNvSpPr>
            <a:spLocks noChangeShapeType="1"/>
          </p:cNvSpPr>
          <p:nvPr/>
        </p:nvSpPr>
        <p:spPr bwMode="auto">
          <a:xfrm flipV="1">
            <a:off x="6375400" y="1439863"/>
            <a:ext cx="1168400" cy="839787"/>
          </a:xfrm>
          <a:prstGeom prst="line">
            <a:avLst/>
          </a:prstGeom>
          <a:noFill/>
          <a:ln w="38100">
            <a:solidFill>
              <a:srgbClr val="FF6600"/>
            </a:solidFill>
            <a:round/>
            <a:headEnd/>
            <a:tailEnd/>
          </a:ln>
          <a:effectLst/>
        </p:spPr>
        <p:txBody>
          <a:bodyPr>
            <a:spAutoFit/>
          </a:bodyPr>
          <a:lstStyle/>
          <a:p>
            <a:endParaRPr lang="en-GB"/>
          </a:p>
        </p:txBody>
      </p:sp>
      <p:sp>
        <p:nvSpPr>
          <p:cNvPr id="958496" name="Line 32"/>
          <p:cNvSpPr>
            <a:spLocks noChangeShapeType="1"/>
          </p:cNvSpPr>
          <p:nvPr/>
        </p:nvSpPr>
        <p:spPr bwMode="auto">
          <a:xfrm>
            <a:off x="6381750" y="4813300"/>
            <a:ext cx="1155700" cy="1295400"/>
          </a:xfrm>
          <a:prstGeom prst="line">
            <a:avLst/>
          </a:prstGeom>
          <a:noFill/>
          <a:ln w="38100">
            <a:solidFill>
              <a:srgbClr val="FF6600"/>
            </a:solidFill>
            <a:round/>
            <a:headEnd/>
            <a:tailEnd/>
          </a:ln>
          <a:effectLst/>
        </p:spPr>
        <p:txBody>
          <a:bodyPr>
            <a:spAutoFit/>
          </a:bodyP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467544" y="0"/>
            <a:ext cx="8229600" cy="836712"/>
          </a:xfrm>
        </p:spPr>
        <p:txBody>
          <a:bodyPr>
            <a:normAutofit fontScale="90000"/>
          </a:bodyPr>
          <a:lstStyle/>
          <a:p>
            <a:r>
              <a:rPr lang="en-GB" dirty="0"/>
              <a:t>Why are they called the ‘halogens’?</a:t>
            </a:r>
          </a:p>
        </p:txBody>
      </p:sp>
      <p:sp>
        <p:nvSpPr>
          <p:cNvPr id="185368" name="Text Box 24"/>
          <p:cNvSpPr txBox="1">
            <a:spLocks noChangeArrowheads="1"/>
          </p:cNvSpPr>
          <p:nvPr/>
        </p:nvSpPr>
        <p:spPr bwMode="auto">
          <a:xfrm>
            <a:off x="251520" y="784225"/>
            <a:ext cx="7579619" cy="457200"/>
          </a:xfrm>
          <a:prstGeom prst="rect">
            <a:avLst/>
          </a:prstGeom>
          <a:noFill/>
          <a:ln w="9525">
            <a:noFill/>
            <a:miter lim="800000"/>
            <a:headEnd/>
            <a:tailEnd/>
          </a:ln>
          <a:effectLst/>
        </p:spPr>
        <p:txBody>
          <a:bodyPr wrap="square">
            <a:spAutoFit/>
          </a:bodyPr>
          <a:lstStyle/>
          <a:p>
            <a:pPr marL="361950" indent="-361950">
              <a:spcBef>
                <a:spcPct val="50000"/>
              </a:spcBef>
              <a:buClr>
                <a:srgbClr val="FF6600"/>
              </a:buClr>
              <a:buFont typeface="Wingdings" pitchFamily="2" charset="2"/>
              <a:buNone/>
            </a:pPr>
            <a:r>
              <a:rPr lang="en-GB" sz="2400">
                <a:solidFill>
                  <a:srgbClr val="010066"/>
                </a:solidFill>
              </a:rPr>
              <a:t>Halogens are</a:t>
            </a:r>
            <a:r>
              <a:rPr lang="en-GB" sz="2400">
                <a:solidFill>
                  <a:srgbClr val="1C025E"/>
                </a:solidFill>
              </a:rPr>
              <a:t> very reactive non metals.</a:t>
            </a:r>
          </a:p>
        </p:txBody>
      </p:sp>
      <p:sp>
        <p:nvSpPr>
          <p:cNvPr id="185370" name="Text Box 26"/>
          <p:cNvSpPr txBox="1">
            <a:spLocks noChangeArrowheads="1"/>
          </p:cNvSpPr>
          <p:nvPr/>
        </p:nvSpPr>
        <p:spPr bwMode="auto">
          <a:xfrm>
            <a:off x="365622" y="1446213"/>
            <a:ext cx="4808041" cy="2308324"/>
          </a:xfrm>
          <a:prstGeom prst="rect">
            <a:avLst/>
          </a:prstGeom>
          <a:noFill/>
          <a:ln w="9525">
            <a:noFill/>
            <a:miter lim="800000"/>
            <a:headEnd/>
            <a:tailEnd/>
          </a:ln>
          <a:effectLst/>
        </p:spPr>
        <p:txBody>
          <a:bodyPr wrap="square">
            <a:spAutoFit/>
          </a:bodyPr>
          <a:lstStyle/>
          <a:p>
            <a:pPr>
              <a:spcBef>
                <a:spcPct val="50000"/>
              </a:spcBef>
              <a:buClr>
                <a:srgbClr val="FF6600"/>
              </a:buClr>
              <a:buFont typeface="Wingdings" pitchFamily="2" charset="2"/>
              <a:buNone/>
            </a:pPr>
            <a:r>
              <a:rPr lang="en-GB" sz="2400" dirty="0">
                <a:solidFill>
                  <a:srgbClr val="010066"/>
                </a:solidFill>
              </a:rPr>
              <a:t>They are all toxic or harmful because they are so reactive. Before antiseptics, iodine was used to clean wounds as it is harmful to all things, including bacteria.</a:t>
            </a:r>
            <a:endParaRPr lang="en-GB" sz="2400" dirty="0">
              <a:solidFill>
                <a:srgbClr val="1C025E"/>
              </a:solidFill>
            </a:endParaRPr>
          </a:p>
        </p:txBody>
      </p:sp>
      <p:sp>
        <p:nvSpPr>
          <p:cNvPr id="185371" name="Text Box 27"/>
          <p:cNvSpPr txBox="1">
            <a:spLocks noChangeArrowheads="1"/>
          </p:cNvSpPr>
          <p:nvPr/>
        </p:nvSpPr>
        <p:spPr bwMode="auto">
          <a:xfrm>
            <a:off x="202444" y="3970338"/>
            <a:ext cx="8771695" cy="830997"/>
          </a:xfrm>
          <a:prstGeom prst="rect">
            <a:avLst/>
          </a:prstGeom>
          <a:noFill/>
          <a:ln w="9525">
            <a:noFill/>
            <a:miter lim="800000"/>
            <a:headEnd/>
            <a:tailEnd/>
          </a:ln>
          <a:effectLst/>
        </p:spPr>
        <p:txBody>
          <a:bodyPr wrap="square">
            <a:spAutoFit/>
          </a:bodyPr>
          <a:lstStyle/>
          <a:p>
            <a:pPr>
              <a:spcBef>
                <a:spcPct val="50000"/>
              </a:spcBef>
              <a:buClr>
                <a:srgbClr val="FF6600"/>
              </a:buClr>
              <a:buFont typeface="Wingdings" pitchFamily="2" charset="2"/>
              <a:buNone/>
            </a:pPr>
            <a:r>
              <a:rPr lang="en-GB" sz="2400">
                <a:solidFill>
                  <a:srgbClr val="010066"/>
                </a:solidFill>
              </a:rPr>
              <a:t>They are also never found free in nature because of their reactivity – they are found as compounds with metals.</a:t>
            </a:r>
            <a:endParaRPr lang="en-GB" sz="2400">
              <a:solidFill>
                <a:srgbClr val="1C025E"/>
              </a:solidFill>
            </a:endParaRPr>
          </a:p>
        </p:txBody>
      </p:sp>
      <p:sp>
        <p:nvSpPr>
          <p:cNvPr id="185372" name="Text Box 28"/>
          <p:cNvSpPr txBox="1">
            <a:spLocks noChangeArrowheads="1"/>
          </p:cNvSpPr>
          <p:nvPr/>
        </p:nvSpPr>
        <p:spPr bwMode="auto">
          <a:xfrm>
            <a:off x="205306" y="5065713"/>
            <a:ext cx="8702158" cy="830997"/>
          </a:xfrm>
          <a:prstGeom prst="rect">
            <a:avLst/>
          </a:prstGeom>
          <a:noFill/>
          <a:ln w="9525">
            <a:noFill/>
            <a:miter lim="800000"/>
            <a:headEnd/>
            <a:tailEnd/>
          </a:ln>
          <a:effectLst/>
        </p:spPr>
        <p:txBody>
          <a:bodyPr wrap="square">
            <a:spAutoFit/>
          </a:bodyPr>
          <a:lstStyle/>
          <a:p>
            <a:pPr>
              <a:spcBef>
                <a:spcPct val="50000"/>
              </a:spcBef>
              <a:buClr>
                <a:srgbClr val="FF6600"/>
              </a:buClr>
              <a:buFont typeface="Wingdings" pitchFamily="2" charset="2"/>
              <a:buNone/>
            </a:pPr>
            <a:r>
              <a:rPr lang="en-GB" sz="2400">
                <a:solidFill>
                  <a:srgbClr val="010066"/>
                </a:solidFill>
              </a:rPr>
              <a:t>These halogen-metal compounds are salts, which give halogens their name – ‘halo-gen’ means ‘salt-former’.</a:t>
            </a:r>
            <a:endParaRPr lang="en-GB" sz="2400">
              <a:solidFill>
                <a:srgbClr val="1C025E"/>
              </a:solidFill>
            </a:endParaRPr>
          </a:p>
        </p:txBody>
      </p:sp>
      <p:pic>
        <p:nvPicPr>
          <p:cNvPr id="185650" name="Picture 306" descr="Bromine and iodine"/>
          <p:cNvPicPr>
            <a:picLocks noChangeAspect="1" noChangeArrowheads="1"/>
          </p:cNvPicPr>
          <p:nvPr/>
        </p:nvPicPr>
        <p:blipFill>
          <a:blip r:embed="rId3" cstate="print"/>
          <a:srcRect/>
          <a:stretch>
            <a:fillRect/>
          </a:stretch>
        </p:blipFill>
        <p:spPr bwMode="auto">
          <a:xfrm>
            <a:off x="4863212" y="1241425"/>
            <a:ext cx="4126802" cy="2595563"/>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5400" smtClean="0"/>
              <a:t>Boiling Points</a:t>
            </a:r>
          </a:p>
        </p:txBody>
      </p:sp>
      <p:sp>
        <p:nvSpPr>
          <p:cNvPr id="5123" name="Rectangle 3"/>
          <p:cNvSpPr>
            <a:spLocks noGrp="1" noChangeArrowheads="1"/>
          </p:cNvSpPr>
          <p:nvPr>
            <p:ph type="body" idx="1"/>
          </p:nvPr>
        </p:nvSpPr>
        <p:spPr>
          <a:xfrm>
            <a:off x="457200" y="1600200"/>
            <a:ext cx="8229600" cy="4953000"/>
          </a:xfrm>
        </p:spPr>
        <p:txBody>
          <a:bodyPr/>
          <a:lstStyle/>
          <a:p>
            <a:pPr eaLnBrk="1" hangingPunct="1">
              <a:buFontTx/>
              <a:buNone/>
            </a:pPr>
            <a:r>
              <a:rPr lang="en-GB" smtClean="0"/>
              <a:t>How do boiling points change as we descend group 7?</a:t>
            </a:r>
          </a:p>
        </p:txBody>
      </p:sp>
      <p:pic>
        <p:nvPicPr>
          <p:cNvPr id="5124" name="Picture 4" descr="S691813_aw_077"/>
          <p:cNvPicPr>
            <a:picLocks noChangeAspect="1" noChangeArrowheads="1"/>
          </p:cNvPicPr>
          <p:nvPr/>
        </p:nvPicPr>
        <p:blipFill>
          <a:blip r:embed="rId2" cstate="print"/>
          <a:srcRect/>
          <a:stretch>
            <a:fillRect/>
          </a:stretch>
        </p:blipFill>
        <p:spPr bwMode="auto">
          <a:xfrm>
            <a:off x="1600200" y="2743200"/>
            <a:ext cx="5334000" cy="3983038"/>
          </a:xfrm>
          <a:prstGeom prst="rect">
            <a:avLst/>
          </a:prstGeom>
          <a:noFill/>
          <a:ln w="9525">
            <a:noFill/>
            <a:miter lim="800000"/>
            <a:headEnd/>
            <a:tailEnd/>
          </a:ln>
        </p:spPr>
      </p:pic>
      <p:sp>
        <p:nvSpPr>
          <p:cNvPr id="18437" name="Rectangle 5"/>
          <p:cNvSpPr>
            <a:spLocks noChangeArrowheads="1"/>
          </p:cNvSpPr>
          <p:nvPr/>
        </p:nvSpPr>
        <p:spPr bwMode="auto">
          <a:xfrm>
            <a:off x="5029200" y="2590800"/>
            <a:ext cx="3200400" cy="4267200"/>
          </a:xfrm>
          <a:prstGeom prst="rect">
            <a:avLst/>
          </a:prstGeom>
          <a:solidFill>
            <a:schemeClr val="bg1"/>
          </a:solidFill>
          <a:ln w="9525">
            <a:noFill/>
            <a:miter lim="800000"/>
            <a:headEnd/>
            <a:tailEnd/>
          </a:ln>
          <a:effectLst/>
        </p:spPr>
        <p:txBody>
          <a:bodyPr wrap="none" anchor="ctr"/>
          <a:lstStyle/>
          <a:p>
            <a:pPr algn="ctr"/>
            <a:endParaRPr lang="en-US"/>
          </a:p>
        </p:txBody>
      </p:sp>
      <p:sp>
        <p:nvSpPr>
          <p:cNvPr id="18438" name="Rectangle 6"/>
          <p:cNvSpPr>
            <a:spLocks noChangeArrowheads="1"/>
          </p:cNvSpPr>
          <p:nvPr/>
        </p:nvSpPr>
        <p:spPr bwMode="auto">
          <a:xfrm>
            <a:off x="3581400" y="2667000"/>
            <a:ext cx="3200400" cy="838200"/>
          </a:xfrm>
          <a:prstGeom prst="rect">
            <a:avLst/>
          </a:prstGeom>
          <a:solidFill>
            <a:schemeClr val="bg1"/>
          </a:solidFill>
          <a:ln w="9525">
            <a:noFill/>
            <a:miter lim="800000"/>
            <a:headEnd/>
            <a:tailEnd/>
          </a:ln>
          <a:effectLst/>
        </p:spPr>
        <p:txBody>
          <a:bodyPr wrap="none" anchor="ctr"/>
          <a:lstStyle/>
          <a:p>
            <a:endParaRPr lang="en-US"/>
          </a:p>
        </p:txBody>
      </p:sp>
      <p:sp>
        <p:nvSpPr>
          <p:cNvPr id="18439" name="Rectangle 7"/>
          <p:cNvSpPr>
            <a:spLocks noChangeArrowheads="1"/>
          </p:cNvSpPr>
          <p:nvPr/>
        </p:nvSpPr>
        <p:spPr bwMode="auto">
          <a:xfrm>
            <a:off x="3581400" y="3505200"/>
            <a:ext cx="3200400" cy="838200"/>
          </a:xfrm>
          <a:prstGeom prst="rect">
            <a:avLst/>
          </a:prstGeom>
          <a:solidFill>
            <a:schemeClr val="bg1"/>
          </a:solidFill>
          <a:ln w="9525">
            <a:noFill/>
            <a:miter lim="800000"/>
            <a:headEnd/>
            <a:tailEnd/>
          </a:ln>
          <a:effectLst/>
        </p:spPr>
        <p:txBody>
          <a:bodyPr wrap="none" anchor="ctr"/>
          <a:lstStyle/>
          <a:p>
            <a:endParaRPr lang="en-US"/>
          </a:p>
        </p:txBody>
      </p:sp>
      <p:sp>
        <p:nvSpPr>
          <p:cNvPr id="18440" name="Rectangle 8"/>
          <p:cNvSpPr>
            <a:spLocks noChangeArrowheads="1"/>
          </p:cNvSpPr>
          <p:nvPr/>
        </p:nvSpPr>
        <p:spPr bwMode="auto">
          <a:xfrm>
            <a:off x="3581400" y="4114800"/>
            <a:ext cx="3200400" cy="838200"/>
          </a:xfrm>
          <a:prstGeom prst="rect">
            <a:avLst/>
          </a:prstGeom>
          <a:solidFill>
            <a:schemeClr val="bg1"/>
          </a:solidFill>
          <a:ln w="9525">
            <a:noFill/>
            <a:miter lim="800000"/>
            <a:headEnd/>
            <a:tailEnd/>
          </a:ln>
          <a:effectLst/>
        </p:spPr>
        <p:txBody>
          <a:bodyPr wrap="none" anchor="ctr"/>
          <a:lstStyle/>
          <a:p>
            <a:endParaRPr lang="en-US"/>
          </a:p>
        </p:txBody>
      </p:sp>
      <p:sp>
        <p:nvSpPr>
          <p:cNvPr id="18441" name="Rectangle 9"/>
          <p:cNvSpPr>
            <a:spLocks noChangeArrowheads="1"/>
          </p:cNvSpPr>
          <p:nvPr/>
        </p:nvSpPr>
        <p:spPr bwMode="auto">
          <a:xfrm>
            <a:off x="3581400" y="4953000"/>
            <a:ext cx="3200400" cy="838200"/>
          </a:xfrm>
          <a:prstGeom prst="rect">
            <a:avLst/>
          </a:prstGeom>
          <a:solidFill>
            <a:schemeClr val="bg1"/>
          </a:solidFill>
          <a:ln w="9525">
            <a:noFill/>
            <a:miter lim="800000"/>
            <a:headEnd/>
            <a:tailEnd/>
          </a:ln>
          <a:effectLst/>
        </p:spPr>
        <p:txBody>
          <a:bodyPr wrap="none" anchor="ctr"/>
          <a:lstStyle/>
          <a:p>
            <a:endParaRPr lang="en-US"/>
          </a:p>
        </p:txBody>
      </p:sp>
      <p:sp>
        <p:nvSpPr>
          <p:cNvPr id="18442" name="Rectangle 10"/>
          <p:cNvSpPr>
            <a:spLocks noChangeArrowheads="1"/>
          </p:cNvSpPr>
          <p:nvPr/>
        </p:nvSpPr>
        <p:spPr bwMode="auto">
          <a:xfrm>
            <a:off x="3581400" y="5791200"/>
            <a:ext cx="3200400" cy="1066800"/>
          </a:xfrm>
          <a:prstGeom prst="rect">
            <a:avLst/>
          </a:prstGeom>
          <a:solidFill>
            <a:schemeClr val="bg1"/>
          </a:solidFill>
          <a:ln w="9525">
            <a:noFill/>
            <a:miter lim="800000"/>
            <a:headEnd/>
            <a:tailEnd/>
          </a:ln>
          <a:effectLst/>
        </p:spPr>
        <p:txBody>
          <a:bodyPr wrap="none" anchor="ctr"/>
          <a:lstStyle/>
          <a:p>
            <a:endParaRPr lang="en-US"/>
          </a:p>
        </p:txBody>
      </p:sp>
      <p:sp>
        <p:nvSpPr>
          <p:cNvPr id="18444" name="Text Box 12"/>
          <p:cNvSpPr txBox="1">
            <a:spLocks noChangeArrowheads="1"/>
          </p:cNvSpPr>
          <p:nvPr/>
        </p:nvSpPr>
        <p:spPr bwMode="auto">
          <a:xfrm>
            <a:off x="7016750" y="4114800"/>
            <a:ext cx="2132315" cy="923330"/>
          </a:xfrm>
          <a:prstGeom prst="rect">
            <a:avLst/>
          </a:prstGeom>
          <a:noFill/>
          <a:ln w="9525">
            <a:noFill/>
            <a:miter lim="800000"/>
            <a:headEnd/>
            <a:tailEnd/>
          </a:ln>
          <a:effectLst/>
        </p:spPr>
        <p:txBody>
          <a:bodyPr wrap="none">
            <a:spAutoFit/>
          </a:bodyPr>
          <a:lstStyle/>
          <a:p>
            <a:r>
              <a:rPr lang="en-GB" sz="5400" b="1" dirty="0"/>
              <a:t>Why?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18438"/>
                                        </p:tgtEl>
                                      </p:cBhvr>
                                    </p:animEffect>
                                    <p:set>
                                      <p:cBhvr>
                                        <p:cTn id="7" dur="1" fill="hold">
                                          <p:stCondLst>
                                            <p:cond delay="499"/>
                                          </p:stCondLst>
                                        </p:cTn>
                                        <p:tgtEl>
                                          <p:spTgt spid="18438"/>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8439"/>
                                        </p:tgtEl>
                                      </p:cBhvr>
                                    </p:animEffect>
                                    <p:set>
                                      <p:cBhvr>
                                        <p:cTn id="12" dur="1" fill="hold">
                                          <p:stCondLst>
                                            <p:cond delay="499"/>
                                          </p:stCondLst>
                                        </p:cTn>
                                        <p:tgtEl>
                                          <p:spTgt spid="18439"/>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0" nodeType="clickEffect">
                                  <p:stCondLst>
                                    <p:cond delay="0"/>
                                  </p:stCondLst>
                                  <p:childTnLst>
                                    <p:animEffect transition="out" filter="blinds(horizontal)">
                                      <p:cBhvr>
                                        <p:cTn id="16" dur="500"/>
                                        <p:tgtEl>
                                          <p:spTgt spid="18440"/>
                                        </p:tgtEl>
                                      </p:cBhvr>
                                    </p:animEffect>
                                    <p:set>
                                      <p:cBhvr>
                                        <p:cTn id="17" dur="1" fill="hold">
                                          <p:stCondLst>
                                            <p:cond delay="499"/>
                                          </p:stCondLst>
                                        </p:cTn>
                                        <p:tgtEl>
                                          <p:spTgt spid="18440"/>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0" nodeType="clickEffect">
                                  <p:stCondLst>
                                    <p:cond delay="0"/>
                                  </p:stCondLst>
                                  <p:childTnLst>
                                    <p:animEffect transition="out" filter="blinds(horizontal)">
                                      <p:cBhvr>
                                        <p:cTn id="21" dur="500"/>
                                        <p:tgtEl>
                                          <p:spTgt spid="18441"/>
                                        </p:tgtEl>
                                      </p:cBhvr>
                                    </p:animEffect>
                                    <p:set>
                                      <p:cBhvr>
                                        <p:cTn id="22" dur="1" fill="hold">
                                          <p:stCondLst>
                                            <p:cond delay="499"/>
                                          </p:stCondLst>
                                        </p:cTn>
                                        <p:tgtEl>
                                          <p:spTgt spid="18441"/>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grpId="0" nodeType="clickEffect">
                                  <p:stCondLst>
                                    <p:cond delay="0"/>
                                  </p:stCondLst>
                                  <p:childTnLst>
                                    <p:animEffect transition="out" filter="blinds(horizontal)">
                                      <p:cBhvr>
                                        <p:cTn id="26" dur="500"/>
                                        <p:tgtEl>
                                          <p:spTgt spid="18442"/>
                                        </p:tgtEl>
                                      </p:cBhvr>
                                    </p:animEffect>
                                    <p:set>
                                      <p:cBhvr>
                                        <p:cTn id="27" dur="1" fill="hold">
                                          <p:stCondLst>
                                            <p:cond delay="499"/>
                                          </p:stCondLst>
                                        </p:cTn>
                                        <p:tgtEl>
                                          <p:spTgt spid="18442"/>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xit" presetSubtype="10" fill="hold" nodeType="clickEffect">
                                  <p:stCondLst>
                                    <p:cond delay="0"/>
                                  </p:stCondLst>
                                  <p:childTnLst>
                                    <p:animEffect transition="out" filter="blinds(horizontal)">
                                      <p:cBhvr>
                                        <p:cTn id="31" dur="500"/>
                                        <p:tgtEl>
                                          <p:spTgt spid="18437"/>
                                        </p:tgtEl>
                                      </p:cBhvr>
                                    </p:animEffect>
                                    <p:set>
                                      <p:cBhvr>
                                        <p:cTn id="32" dur="1" fill="hold">
                                          <p:stCondLst>
                                            <p:cond delay="499"/>
                                          </p:stCondLst>
                                        </p:cTn>
                                        <p:tgtEl>
                                          <p:spTgt spid="18437"/>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44"/>
                                        </p:tgtEl>
                                        <p:attrNameLst>
                                          <p:attrName>style.visibility</p:attrName>
                                        </p:attrNameLst>
                                      </p:cBhvr>
                                      <p:to>
                                        <p:strVal val="visible"/>
                                      </p:to>
                                    </p:set>
                                    <p:anim calcmode="lin" valueType="num">
                                      <p:cBhvr additive="base">
                                        <p:cTn id="37" dur="500" fill="hold"/>
                                        <p:tgtEl>
                                          <p:spTgt spid="18444"/>
                                        </p:tgtEl>
                                        <p:attrNameLst>
                                          <p:attrName>ppt_x</p:attrName>
                                        </p:attrNameLst>
                                      </p:cBhvr>
                                      <p:tavLst>
                                        <p:tav tm="0">
                                          <p:val>
                                            <p:strVal val="#ppt_x"/>
                                          </p:val>
                                        </p:tav>
                                        <p:tav tm="100000">
                                          <p:val>
                                            <p:strVal val="#ppt_x"/>
                                          </p:val>
                                        </p:tav>
                                      </p:tavLst>
                                    </p:anim>
                                    <p:anim calcmode="lin" valueType="num">
                                      <p:cBhvr additive="base">
                                        <p:cTn id="38" dur="500" fill="hold"/>
                                        <p:tgtEl>
                                          <p:spTgt spid="184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P spid="18439" grpId="0" animBg="1"/>
      <p:bldP spid="18440" grpId="0" animBg="1"/>
      <p:bldP spid="18441" grpId="0" animBg="1"/>
      <p:bldP spid="18442" grpId="0" animBg="1"/>
      <p:bldP spid="1844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z="5400" smtClean="0"/>
              <a:t>Boiling Points</a:t>
            </a:r>
          </a:p>
        </p:txBody>
      </p:sp>
      <p:sp>
        <p:nvSpPr>
          <p:cNvPr id="49155" name="Rectangle 3"/>
          <p:cNvSpPr>
            <a:spLocks noGrp="1" noChangeArrowheads="1"/>
          </p:cNvSpPr>
          <p:nvPr>
            <p:ph type="body" idx="1"/>
          </p:nvPr>
        </p:nvSpPr>
        <p:spPr>
          <a:xfrm>
            <a:off x="457200" y="1600200"/>
            <a:ext cx="8229600" cy="4953000"/>
          </a:xfrm>
        </p:spPr>
        <p:txBody>
          <a:bodyPr/>
          <a:lstStyle/>
          <a:p>
            <a:pPr eaLnBrk="1" hangingPunct="1"/>
            <a:r>
              <a:rPr lang="en-GB" dirty="0" smtClean="0"/>
              <a:t>Why do </a:t>
            </a:r>
            <a:r>
              <a:rPr lang="en-GB" dirty="0" smtClean="0">
                <a:solidFill>
                  <a:srgbClr val="0070C0"/>
                </a:solidFill>
              </a:rPr>
              <a:t>boiling points </a:t>
            </a:r>
            <a:r>
              <a:rPr lang="en-GB" dirty="0" smtClean="0"/>
              <a:t>increase we descend group 7?</a:t>
            </a:r>
          </a:p>
          <a:p>
            <a:pPr eaLnBrk="1" hangingPunct="1"/>
            <a:r>
              <a:rPr lang="en-GB" dirty="0" smtClean="0"/>
              <a:t>What forces make Bromine a </a:t>
            </a:r>
            <a:br>
              <a:rPr lang="en-GB" dirty="0" smtClean="0"/>
            </a:br>
            <a:r>
              <a:rPr lang="en-GB" dirty="0" smtClean="0"/>
              <a:t>liquid?</a:t>
            </a:r>
          </a:p>
          <a:p>
            <a:pPr eaLnBrk="1" hangingPunct="1"/>
            <a:r>
              <a:rPr lang="en-GB" dirty="0" smtClean="0"/>
              <a:t>What happens to the number of </a:t>
            </a:r>
            <a:br>
              <a:rPr lang="en-GB" dirty="0" smtClean="0"/>
            </a:br>
            <a:r>
              <a:rPr lang="en-GB" dirty="0" smtClean="0">
                <a:solidFill>
                  <a:srgbClr val="0070C0"/>
                </a:solidFill>
              </a:rPr>
              <a:t>electrons</a:t>
            </a:r>
            <a:r>
              <a:rPr lang="en-GB" dirty="0" smtClean="0"/>
              <a:t> as we descend Group 7?</a:t>
            </a:r>
          </a:p>
          <a:p>
            <a:pPr eaLnBrk="1" hangingPunct="1"/>
            <a:r>
              <a:rPr lang="en-GB" dirty="0" smtClean="0"/>
              <a:t>More electrons means stronger…</a:t>
            </a:r>
          </a:p>
          <a:p>
            <a:pPr eaLnBrk="1" hangingPunct="1"/>
            <a:r>
              <a:rPr lang="en-GB" dirty="0" smtClean="0"/>
              <a:t>…</a:t>
            </a:r>
            <a:r>
              <a:rPr lang="en-GB" dirty="0" smtClean="0">
                <a:solidFill>
                  <a:srgbClr val="0070C0"/>
                </a:solidFill>
              </a:rPr>
              <a:t>Van </a:t>
            </a:r>
            <a:r>
              <a:rPr lang="en-GB" dirty="0" err="1" smtClean="0">
                <a:solidFill>
                  <a:srgbClr val="0070C0"/>
                </a:solidFill>
              </a:rPr>
              <a:t>der</a:t>
            </a:r>
            <a:r>
              <a:rPr lang="en-GB" dirty="0" smtClean="0">
                <a:solidFill>
                  <a:srgbClr val="0070C0"/>
                </a:solidFill>
              </a:rPr>
              <a:t> Waals </a:t>
            </a:r>
            <a:r>
              <a:rPr lang="en-GB" dirty="0" smtClean="0"/>
              <a:t>forces.</a:t>
            </a:r>
          </a:p>
        </p:txBody>
      </p:sp>
      <p:pic>
        <p:nvPicPr>
          <p:cNvPr id="6148" name="Picture 4" descr="S691813_aw_077"/>
          <p:cNvPicPr>
            <a:picLocks noChangeAspect="1" noChangeArrowheads="1"/>
          </p:cNvPicPr>
          <p:nvPr/>
        </p:nvPicPr>
        <p:blipFill>
          <a:blip r:embed="rId2" cstate="print"/>
          <a:srcRect/>
          <a:stretch>
            <a:fillRect/>
          </a:stretch>
        </p:blipFill>
        <p:spPr bwMode="auto">
          <a:xfrm>
            <a:off x="7086600" y="2514600"/>
            <a:ext cx="5334000" cy="3983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a:xfrm>
            <a:off x="467544" y="-243408"/>
            <a:ext cx="8229600" cy="1143000"/>
          </a:xfrm>
        </p:spPr>
        <p:txBody>
          <a:bodyPr/>
          <a:lstStyle/>
          <a:p>
            <a:r>
              <a:rPr lang="en-GB" dirty="0"/>
              <a:t>Trends in boiling point</a:t>
            </a:r>
          </a:p>
        </p:txBody>
      </p:sp>
      <p:sp>
        <p:nvSpPr>
          <p:cNvPr id="966659" name="Text Box 3"/>
          <p:cNvSpPr txBox="1">
            <a:spLocks noChangeArrowheads="1"/>
          </p:cNvSpPr>
          <p:nvPr/>
        </p:nvSpPr>
        <p:spPr bwMode="auto">
          <a:xfrm>
            <a:off x="251520" y="692696"/>
            <a:ext cx="8636893" cy="1569660"/>
          </a:xfrm>
          <a:prstGeom prst="rect">
            <a:avLst/>
          </a:prstGeom>
          <a:noFill/>
          <a:ln w="9525">
            <a:noFill/>
            <a:miter lim="800000"/>
            <a:headEnd/>
            <a:tailEnd/>
          </a:ln>
          <a:effectLst/>
        </p:spPr>
        <p:txBody>
          <a:bodyPr wrap="square">
            <a:spAutoFit/>
          </a:bodyPr>
          <a:lstStyle/>
          <a:p>
            <a:pPr eaLnBrk="0" hangingPunct="0">
              <a:spcBef>
                <a:spcPct val="0"/>
              </a:spcBef>
            </a:pPr>
            <a:r>
              <a:rPr lang="en-GB" sz="2400" dirty="0"/>
              <a:t>Halogen molecules increase in size down the group. This leads to greater van </a:t>
            </a:r>
            <a:r>
              <a:rPr lang="en-GB" sz="2400" dirty="0" err="1"/>
              <a:t>der</a:t>
            </a:r>
            <a:r>
              <a:rPr lang="en-GB" sz="2400" dirty="0"/>
              <a:t> Waals forces between molecules, increasing the energy needed to separate the molecules and therefore higher melting and boiling points.</a:t>
            </a:r>
          </a:p>
        </p:txBody>
      </p:sp>
      <p:sp>
        <p:nvSpPr>
          <p:cNvPr id="966690" name="Text Box 34"/>
          <p:cNvSpPr txBox="1">
            <a:spLocks noChangeArrowheads="1"/>
          </p:cNvSpPr>
          <p:nvPr/>
        </p:nvSpPr>
        <p:spPr bwMode="auto">
          <a:xfrm>
            <a:off x="201613" y="5148263"/>
            <a:ext cx="4225925" cy="1187450"/>
          </a:xfrm>
          <a:prstGeom prst="rect">
            <a:avLst/>
          </a:prstGeom>
          <a:noFill/>
          <a:ln w="9525">
            <a:noFill/>
            <a:miter lim="800000"/>
            <a:headEnd/>
            <a:tailEnd/>
          </a:ln>
          <a:effectLst/>
        </p:spPr>
        <p:txBody>
          <a:bodyPr>
            <a:spAutoFit/>
          </a:bodyPr>
          <a:lstStyle/>
          <a:p>
            <a:pPr algn="ctr"/>
            <a:r>
              <a:rPr lang="en-GB" b="1">
                <a:solidFill>
                  <a:srgbClr val="FF6600"/>
                </a:solidFill>
              </a:rPr>
              <a:t>fluorine</a:t>
            </a:r>
            <a:br>
              <a:rPr lang="en-GB" b="1">
                <a:solidFill>
                  <a:srgbClr val="FF6600"/>
                </a:solidFill>
              </a:rPr>
            </a:br>
            <a:r>
              <a:rPr lang="en-GB" b="1">
                <a:solidFill>
                  <a:srgbClr val="FF6600"/>
                </a:solidFill>
              </a:rPr>
              <a:t>atomic radius = 42 × 10</a:t>
            </a:r>
            <a:r>
              <a:rPr lang="en-GB" b="1" baseline="30000">
                <a:solidFill>
                  <a:srgbClr val="FF6600"/>
                </a:solidFill>
              </a:rPr>
              <a:t>-12</a:t>
            </a:r>
            <a:r>
              <a:rPr lang="en-GB" sz="1000" b="1">
                <a:solidFill>
                  <a:srgbClr val="FF6600"/>
                </a:solidFill>
              </a:rPr>
              <a:t> </a:t>
            </a:r>
            <a:r>
              <a:rPr lang="en-GB" b="1">
                <a:solidFill>
                  <a:srgbClr val="FF6600"/>
                </a:solidFill>
              </a:rPr>
              <a:t>m</a:t>
            </a:r>
            <a:br>
              <a:rPr lang="en-GB" b="1">
                <a:solidFill>
                  <a:srgbClr val="FF6600"/>
                </a:solidFill>
              </a:rPr>
            </a:br>
            <a:r>
              <a:rPr lang="en-GB" b="1">
                <a:solidFill>
                  <a:srgbClr val="FF6600"/>
                </a:solidFill>
              </a:rPr>
              <a:t>boiling point =  -118</a:t>
            </a:r>
            <a:r>
              <a:rPr lang="en-GB" sz="1000" b="1">
                <a:solidFill>
                  <a:srgbClr val="FF6600"/>
                </a:solidFill>
              </a:rPr>
              <a:t> </a:t>
            </a:r>
            <a:r>
              <a:rPr lang="en-GB" b="1">
                <a:solidFill>
                  <a:srgbClr val="FF6600"/>
                </a:solidFill>
                <a:cs typeface="Arial" charset="0"/>
              </a:rPr>
              <a:t>°</a:t>
            </a:r>
            <a:r>
              <a:rPr lang="en-GB" b="1">
                <a:solidFill>
                  <a:srgbClr val="FF6600"/>
                </a:solidFill>
              </a:rPr>
              <a:t>C</a:t>
            </a:r>
          </a:p>
        </p:txBody>
      </p:sp>
      <p:sp>
        <p:nvSpPr>
          <p:cNvPr id="966691" name="Text Box 35"/>
          <p:cNvSpPr txBox="1">
            <a:spLocks noChangeArrowheads="1"/>
          </p:cNvSpPr>
          <p:nvPr/>
        </p:nvSpPr>
        <p:spPr bwMode="auto">
          <a:xfrm>
            <a:off x="4595813" y="5148263"/>
            <a:ext cx="4421187" cy="1187450"/>
          </a:xfrm>
          <a:prstGeom prst="rect">
            <a:avLst/>
          </a:prstGeom>
          <a:noFill/>
          <a:ln w="9525">
            <a:noFill/>
            <a:miter lim="800000"/>
            <a:headEnd/>
            <a:tailEnd/>
          </a:ln>
          <a:effectLst/>
        </p:spPr>
        <p:txBody>
          <a:bodyPr>
            <a:spAutoFit/>
          </a:bodyPr>
          <a:lstStyle/>
          <a:p>
            <a:pPr algn="ctr"/>
            <a:r>
              <a:rPr lang="en-GB" b="1">
                <a:solidFill>
                  <a:srgbClr val="FF6600"/>
                </a:solidFill>
              </a:rPr>
              <a:t>iodine </a:t>
            </a:r>
            <a:br>
              <a:rPr lang="en-GB" b="1">
                <a:solidFill>
                  <a:srgbClr val="FF6600"/>
                </a:solidFill>
              </a:rPr>
            </a:br>
            <a:r>
              <a:rPr lang="en-GB" b="1">
                <a:solidFill>
                  <a:srgbClr val="FF6600"/>
                </a:solidFill>
              </a:rPr>
              <a:t>atomic radius = 115 × 10</a:t>
            </a:r>
            <a:r>
              <a:rPr lang="en-GB" b="1" baseline="30000">
                <a:solidFill>
                  <a:srgbClr val="FF6600"/>
                </a:solidFill>
              </a:rPr>
              <a:t>-12</a:t>
            </a:r>
            <a:r>
              <a:rPr lang="en-GB" sz="1000" b="1">
                <a:solidFill>
                  <a:srgbClr val="FF6600"/>
                </a:solidFill>
              </a:rPr>
              <a:t> </a:t>
            </a:r>
            <a:r>
              <a:rPr lang="en-GB" b="1">
                <a:solidFill>
                  <a:srgbClr val="FF6600"/>
                </a:solidFill>
              </a:rPr>
              <a:t>m</a:t>
            </a:r>
            <a:br>
              <a:rPr lang="en-GB" b="1">
                <a:solidFill>
                  <a:srgbClr val="FF6600"/>
                </a:solidFill>
              </a:rPr>
            </a:br>
            <a:r>
              <a:rPr lang="en-GB" b="1">
                <a:solidFill>
                  <a:srgbClr val="FF6600"/>
                </a:solidFill>
              </a:rPr>
              <a:t>boiling point = 184</a:t>
            </a:r>
            <a:r>
              <a:rPr lang="en-GB" sz="1000" b="1">
                <a:solidFill>
                  <a:srgbClr val="FF6600"/>
                </a:solidFill>
              </a:rPr>
              <a:t> </a:t>
            </a:r>
            <a:r>
              <a:rPr lang="en-GB" b="1">
                <a:solidFill>
                  <a:srgbClr val="FF6600"/>
                </a:solidFill>
                <a:cs typeface="Arial" charset="0"/>
              </a:rPr>
              <a:t>°</a:t>
            </a:r>
            <a:r>
              <a:rPr lang="en-GB" b="1">
                <a:solidFill>
                  <a:srgbClr val="FF6600"/>
                </a:solidFill>
              </a:rPr>
              <a:t>C</a:t>
            </a:r>
          </a:p>
        </p:txBody>
      </p:sp>
      <p:pic>
        <p:nvPicPr>
          <p:cNvPr id="966692" name="Picture 36" descr="Van_der_Waals"/>
          <p:cNvPicPr>
            <a:picLocks noChangeAspect="1" noChangeArrowheads="1"/>
          </p:cNvPicPr>
          <p:nvPr/>
        </p:nvPicPr>
        <p:blipFill>
          <a:blip r:embed="rId3" cstate="print"/>
          <a:srcRect/>
          <a:stretch>
            <a:fillRect/>
          </a:stretch>
        </p:blipFill>
        <p:spPr bwMode="auto">
          <a:xfrm>
            <a:off x="1376363" y="2644775"/>
            <a:ext cx="1620837" cy="2279650"/>
          </a:xfrm>
          <a:prstGeom prst="rect">
            <a:avLst/>
          </a:prstGeom>
          <a:noFill/>
        </p:spPr>
      </p:pic>
      <p:sp>
        <p:nvSpPr>
          <p:cNvPr id="966694" name="Text Box 38"/>
          <p:cNvSpPr txBox="1">
            <a:spLocks noChangeArrowheads="1"/>
          </p:cNvSpPr>
          <p:nvPr/>
        </p:nvSpPr>
        <p:spPr bwMode="auto">
          <a:xfrm>
            <a:off x="3400425" y="3252788"/>
            <a:ext cx="2200275" cy="707886"/>
          </a:xfrm>
          <a:prstGeom prst="rect">
            <a:avLst/>
          </a:prstGeom>
          <a:noFill/>
          <a:ln w="9525" algn="ctr">
            <a:noFill/>
            <a:miter lim="800000"/>
            <a:headEnd/>
            <a:tailEnd/>
          </a:ln>
          <a:effectLst/>
        </p:spPr>
        <p:txBody>
          <a:bodyPr>
            <a:spAutoFit/>
          </a:bodyPr>
          <a:lstStyle/>
          <a:p>
            <a:pPr algn="ctr"/>
            <a:r>
              <a:rPr lang="en-GB" sz="2000" b="1" dirty="0">
                <a:solidFill>
                  <a:srgbClr val="FF6600"/>
                </a:solidFill>
              </a:rPr>
              <a:t>van </a:t>
            </a:r>
            <a:r>
              <a:rPr lang="en-GB" sz="2000" b="1" dirty="0" err="1">
                <a:solidFill>
                  <a:srgbClr val="FF6600"/>
                </a:solidFill>
              </a:rPr>
              <a:t>der</a:t>
            </a:r>
            <a:r>
              <a:rPr lang="en-GB" sz="2000" b="1" dirty="0">
                <a:solidFill>
                  <a:srgbClr val="FF6600"/>
                </a:solidFill>
              </a:rPr>
              <a:t> Waals forces</a:t>
            </a:r>
          </a:p>
        </p:txBody>
      </p:sp>
      <p:sp>
        <p:nvSpPr>
          <p:cNvPr id="966695" name="Line 39"/>
          <p:cNvSpPr>
            <a:spLocks noChangeShapeType="1"/>
          </p:cNvSpPr>
          <p:nvPr/>
        </p:nvSpPr>
        <p:spPr bwMode="auto">
          <a:xfrm flipV="1">
            <a:off x="5436096" y="3430588"/>
            <a:ext cx="910729" cy="70420"/>
          </a:xfrm>
          <a:prstGeom prst="line">
            <a:avLst/>
          </a:prstGeom>
          <a:noFill/>
          <a:ln w="38100">
            <a:solidFill>
              <a:schemeClr val="tx1"/>
            </a:solidFill>
            <a:round/>
            <a:headEnd type="oval" w="sm" len="sm"/>
            <a:tailEnd type="triangle" w="med" len="med"/>
          </a:ln>
          <a:effectLst/>
        </p:spPr>
        <p:txBody>
          <a:bodyPr wrap="square">
            <a:spAutoFit/>
          </a:bodyPr>
          <a:lstStyle/>
          <a:p>
            <a:endParaRPr lang="en-GB"/>
          </a:p>
        </p:txBody>
      </p:sp>
      <p:sp>
        <p:nvSpPr>
          <p:cNvPr id="966696" name="Line 40"/>
          <p:cNvSpPr>
            <a:spLocks noChangeShapeType="1"/>
          </p:cNvSpPr>
          <p:nvPr/>
        </p:nvSpPr>
        <p:spPr bwMode="auto">
          <a:xfrm flipH="1">
            <a:off x="2800350" y="3645024"/>
            <a:ext cx="907554" cy="445964"/>
          </a:xfrm>
          <a:prstGeom prst="line">
            <a:avLst/>
          </a:prstGeom>
          <a:noFill/>
          <a:ln w="38100">
            <a:solidFill>
              <a:schemeClr val="tx1"/>
            </a:solidFill>
            <a:round/>
            <a:headEnd type="oval" w="sm" len="sm"/>
            <a:tailEnd type="triangle" w="med" len="med"/>
          </a:ln>
          <a:effectLst/>
        </p:spPr>
        <p:txBody>
          <a:bodyPr wrap="square">
            <a:spAutoFit/>
          </a:bodyPr>
          <a:lstStyle/>
          <a:p>
            <a:endParaRPr lang="en-GB"/>
          </a:p>
        </p:txBody>
      </p:sp>
      <p:pic>
        <p:nvPicPr>
          <p:cNvPr id="966698" name="Picture 42" descr="Van_der_Waals_I2"/>
          <p:cNvPicPr>
            <a:picLocks noChangeAspect="1" noChangeArrowheads="1"/>
          </p:cNvPicPr>
          <p:nvPr/>
        </p:nvPicPr>
        <p:blipFill>
          <a:blip r:embed="rId4" cstate="print"/>
          <a:srcRect/>
          <a:stretch>
            <a:fillRect/>
          </a:stretch>
        </p:blipFill>
        <p:spPr bwMode="auto">
          <a:xfrm>
            <a:off x="6110288" y="2235200"/>
            <a:ext cx="2085975" cy="30607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94" name="Rectangle 66"/>
          <p:cNvSpPr>
            <a:spLocks noGrp="1" noChangeArrowheads="1"/>
          </p:cNvSpPr>
          <p:nvPr>
            <p:ph type="title"/>
          </p:nvPr>
        </p:nvSpPr>
        <p:spPr>
          <a:xfrm>
            <a:off x="251520" y="53975"/>
            <a:ext cx="8424935" cy="549275"/>
          </a:xfrm>
        </p:spPr>
        <p:txBody>
          <a:bodyPr>
            <a:noAutofit/>
          </a:bodyPr>
          <a:lstStyle/>
          <a:p>
            <a:r>
              <a:rPr lang="en-GB" sz="3200" dirty="0"/>
              <a:t>What is the physical state of the halogens?</a:t>
            </a:r>
          </a:p>
        </p:txBody>
      </p:sp>
      <p:sp>
        <p:nvSpPr>
          <p:cNvPr id="22595" name="Text Box 67"/>
          <p:cNvSpPr txBox="1">
            <a:spLocks noChangeArrowheads="1"/>
          </p:cNvSpPr>
          <p:nvPr/>
        </p:nvSpPr>
        <p:spPr bwMode="auto">
          <a:xfrm>
            <a:off x="251520" y="784225"/>
            <a:ext cx="8611493" cy="830997"/>
          </a:xfrm>
          <a:prstGeom prst="rect">
            <a:avLst/>
          </a:prstGeom>
          <a:noFill/>
          <a:ln w="9525">
            <a:noFill/>
            <a:miter lim="800000"/>
            <a:headEnd/>
            <a:tailEnd/>
          </a:ln>
          <a:effectLst/>
        </p:spPr>
        <p:txBody>
          <a:bodyPr wrap="square">
            <a:spAutoFit/>
          </a:bodyPr>
          <a:lstStyle/>
          <a:p>
            <a:r>
              <a:rPr lang="en-GB" sz="2400" dirty="0">
                <a:solidFill>
                  <a:srgbClr val="010066"/>
                </a:solidFill>
              </a:rPr>
              <a:t>The melting and boiling points of the halogens increase down the group, as the molecules become bigger.</a:t>
            </a:r>
          </a:p>
        </p:txBody>
      </p:sp>
      <p:grpSp>
        <p:nvGrpSpPr>
          <p:cNvPr id="2" name="Group 129"/>
          <p:cNvGrpSpPr>
            <a:grpSpLocks/>
          </p:cNvGrpSpPr>
          <p:nvPr/>
        </p:nvGrpSpPr>
        <p:grpSpPr bwMode="auto">
          <a:xfrm>
            <a:off x="563563" y="1719263"/>
            <a:ext cx="8580436" cy="4060825"/>
            <a:chOff x="414" y="999"/>
            <a:chExt cx="5405" cy="2558"/>
          </a:xfrm>
        </p:grpSpPr>
        <p:sp>
          <p:nvSpPr>
            <p:cNvPr id="22621" name="AutoShape 93"/>
            <p:cNvSpPr>
              <a:spLocks noChangeArrowheads="1"/>
            </p:cNvSpPr>
            <p:nvPr/>
          </p:nvSpPr>
          <p:spPr bwMode="auto">
            <a:xfrm>
              <a:off x="416" y="1001"/>
              <a:ext cx="5108" cy="547"/>
            </a:xfrm>
            <a:prstGeom prst="roundRect">
              <a:avLst>
                <a:gd name="adj" fmla="val 8014"/>
              </a:avLst>
            </a:prstGeom>
            <a:solidFill>
              <a:srgbClr val="FFC197"/>
            </a:solidFill>
            <a:ln w="9525" algn="ctr">
              <a:noFill/>
              <a:round/>
              <a:headEnd/>
              <a:tailEnd/>
            </a:ln>
            <a:effectLst/>
          </p:spPr>
          <p:txBody>
            <a:bodyPr anchor="ctr">
              <a:spAutoFit/>
            </a:bodyPr>
            <a:lstStyle/>
            <a:p>
              <a:endParaRPr lang="en-GB"/>
            </a:p>
          </p:txBody>
        </p:sp>
        <p:sp>
          <p:nvSpPr>
            <p:cNvPr id="22622" name="AutoShape 94"/>
            <p:cNvSpPr>
              <a:spLocks noChangeArrowheads="1"/>
            </p:cNvSpPr>
            <p:nvPr/>
          </p:nvSpPr>
          <p:spPr bwMode="auto">
            <a:xfrm>
              <a:off x="419" y="1001"/>
              <a:ext cx="5287" cy="2553"/>
            </a:xfrm>
            <a:prstGeom prst="roundRect">
              <a:avLst>
                <a:gd name="adj" fmla="val 3542"/>
              </a:avLst>
            </a:prstGeom>
            <a:noFill/>
            <a:ln w="38100">
              <a:solidFill>
                <a:srgbClr val="FF6600"/>
              </a:solidFill>
              <a:round/>
              <a:headEnd/>
              <a:tailEnd/>
            </a:ln>
            <a:effectLst/>
          </p:spPr>
          <p:txBody>
            <a:bodyPr wrap="none" anchor="ctr"/>
            <a:lstStyle/>
            <a:p>
              <a:endParaRPr lang="en-GB"/>
            </a:p>
          </p:txBody>
        </p:sp>
        <p:sp>
          <p:nvSpPr>
            <p:cNvPr id="22623" name="Line 95"/>
            <p:cNvSpPr>
              <a:spLocks noChangeShapeType="1"/>
            </p:cNvSpPr>
            <p:nvPr/>
          </p:nvSpPr>
          <p:spPr bwMode="auto">
            <a:xfrm>
              <a:off x="1445" y="1005"/>
              <a:ext cx="2" cy="2547"/>
            </a:xfrm>
            <a:prstGeom prst="line">
              <a:avLst/>
            </a:prstGeom>
            <a:noFill/>
            <a:ln w="25400">
              <a:solidFill>
                <a:srgbClr val="FF6600"/>
              </a:solidFill>
              <a:round/>
              <a:headEnd/>
              <a:tailEnd/>
            </a:ln>
            <a:effectLst/>
          </p:spPr>
          <p:txBody>
            <a:bodyPr>
              <a:spAutoFit/>
            </a:bodyPr>
            <a:lstStyle/>
            <a:p>
              <a:endParaRPr lang="en-GB"/>
            </a:p>
          </p:txBody>
        </p:sp>
        <p:sp>
          <p:nvSpPr>
            <p:cNvPr id="22625" name="Line 97"/>
            <p:cNvSpPr>
              <a:spLocks noChangeShapeType="1"/>
            </p:cNvSpPr>
            <p:nvPr/>
          </p:nvSpPr>
          <p:spPr bwMode="auto">
            <a:xfrm rot="-5400000">
              <a:off x="2968" y="-993"/>
              <a:ext cx="0" cy="5083"/>
            </a:xfrm>
            <a:prstGeom prst="line">
              <a:avLst/>
            </a:prstGeom>
            <a:noFill/>
            <a:ln w="25400">
              <a:solidFill>
                <a:srgbClr val="FF6600"/>
              </a:solidFill>
              <a:round/>
              <a:headEnd/>
              <a:tailEnd/>
            </a:ln>
            <a:effectLst/>
          </p:spPr>
          <p:txBody>
            <a:bodyPr>
              <a:spAutoFit/>
            </a:bodyPr>
            <a:lstStyle/>
            <a:p>
              <a:endParaRPr lang="en-GB"/>
            </a:p>
          </p:txBody>
        </p:sp>
        <p:sp>
          <p:nvSpPr>
            <p:cNvPr id="22626" name="Line 98"/>
            <p:cNvSpPr>
              <a:spLocks noChangeShapeType="1"/>
            </p:cNvSpPr>
            <p:nvPr/>
          </p:nvSpPr>
          <p:spPr bwMode="auto">
            <a:xfrm rot="16200000">
              <a:off x="3117" y="-797"/>
              <a:ext cx="10" cy="5393"/>
            </a:xfrm>
            <a:prstGeom prst="line">
              <a:avLst/>
            </a:prstGeom>
            <a:noFill/>
            <a:ln w="25400">
              <a:solidFill>
                <a:srgbClr val="FF6600"/>
              </a:solidFill>
              <a:round/>
              <a:headEnd/>
              <a:tailEnd/>
            </a:ln>
            <a:effectLst/>
          </p:spPr>
          <p:txBody>
            <a:bodyPr wrap="square">
              <a:spAutoFit/>
            </a:bodyPr>
            <a:lstStyle/>
            <a:p>
              <a:endParaRPr lang="en-GB"/>
            </a:p>
          </p:txBody>
        </p:sp>
        <p:sp>
          <p:nvSpPr>
            <p:cNvPr id="22627" name="Line 99"/>
            <p:cNvSpPr>
              <a:spLocks noChangeShapeType="1"/>
            </p:cNvSpPr>
            <p:nvPr/>
          </p:nvSpPr>
          <p:spPr bwMode="auto">
            <a:xfrm rot="16200000">
              <a:off x="3132" y="-294"/>
              <a:ext cx="0" cy="5375"/>
            </a:xfrm>
            <a:prstGeom prst="line">
              <a:avLst/>
            </a:prstGeom>
            <a:noFill/>
            <a:ln w="25400">
              <a:solidFill>
                <a:srgbClr val="FF6600"/>
              </a:solidFill>
              <a:round/>
              <a:headEnd/>
              <a:tailEnd/>
            </a:ln>
            <a:effectLst/>
          </p:spPr>
          <p:txBody>
            <a:bodyPr wrap="square">
              <a:spAutoFit/>
            </a:bodyPr>
            <a:lstStyle/>
            <a:p>
              <a:endParaRPr lang="en-GB"/>
            </a:p>
          </p:txBody>
        </p:sp>
        <p:sp>
          <p:nvSpPr>
            <p:cNvPr id="22628" name="Line 100"/>
            <p:cNvSpPr>
              <a:spLocks noChangeShapeType="1"/>
            </p:cNvSpPr>
            <p:nvPr/>
          </p:nvSpPr>
          <p:spPr bwMode="auto">
            <a:xfrm rot="16200000" flipH="1">
              <a:off x="3053" y="285"/>
              <a:ext cx="14" cy="5291"/>
            </a:xfrm>
            <a:prstGeom prst="line">
              <a:avLst/>
            </a:prstGeom>
            <a:noFill/>
            <a:ln w="25400">
              <a:solidFill>
                <a:srgbClr val="FF6600"/>
              </a:solidFill>
              <a:round/>
              <a:headEnd/>
              <a:tailEnd/>
            </a:ln>
            <a:effectLst/>
          </p:spPr>
          <p:txBody>
            <a:bodyPr wrap="square">
              <a:spAutoFit/>
            </a:bodyPr>
            <a:lstStyle/>
            <a:p>
              <a:endParaRPr lang="en-GB"/>
            </a:p>
          </p:txBody>
        </p:sp>
        <p:sp>
          <p:nvSpPr>
            <p:cNvPr id="22632" name="Line 104"/>
            <p:cNvSpPr>
              <a:spLocks noChangeShapeType="1"/>
            </p:cNvSpPr>
            <p:nvPr/>
          </p:nvSpPr>
          <p:spPr bwMode="auto">
            <a:xfrm>
              <a:off x="2639" y="999"/>
              <a:ext cx="2" cy="2558"/>
            </a:xfrm>
            <a:prstGeom prst="line">
              <a:avLst/>
            </a:prstGeom>
            <a:noFill/>
            <a:ln w="25400">
              <a:solidFill>
                <a:srgbClr val="FF6600"/>
              </a:solidFill>
              <a:round/>
              <a:headEnd/>
              <a:tailEnd/>
            </a:ln>
            <a:effectLst/>
          </p:spPr>
          <p:txBody>
            <a:bodyPr>
              <a:spAutoFit/>
            </a:bodyPr>
            <a:lstStyle/>
            <a:p>
              <a:endParaRPr lang="en-GB"/>
            </a:p>
          </p:txBody>
        </p:sp>
        <p:sp>
          <p:nvSpPr>
            <p:cNvPr id="22633" name="Line 105"/>
            <p:cNvSpPr>
              <a:spLocks noChangeShapeType="1"/>
            </p:cNvSpPr>
            <p:nvPr/>
          </p:nvSpPr>
          <p:spPr bwMode="auto">
            <a:xfrm>
              <a:off x="3707" y="1005"/>
              <a:ext cx="2" cy="2545"/>
            </a:xfrm>
            <a:prstGeom prst="line">
              <a:avLst/>
            </a:prstGeom>
            <a:noFill/>
            <a:ln w="25400">
              <a:solidFill>
                <a:srgbClr val="FF6600"/>
              </a:solidFill>
              <a:round/>
              <a:headEnd/>
              <a:tailEnd/>
            </a:ln>
            <a:effectLst/>
          </p:spPr>
          <p:txBody>
            <a:bodyPr>
              <a:spAutoFit/>
            </a:bodyPr>
            <a:lstStyle/>
            <a:p>
              <a:endParaRPr lang="en-GB"/>
            </a:p>
          </p:txBody>
        </p:sp>
        <p:sp>
          <p:nvSpPr>
            <p:cNvPr id="22634" name="Line 106"/>
            <p:cNvSpPr>
              <a:spLocks noChangeShapeType="1"/>
            </p:cNvSpPr>
            <p:nvPr/>
          </p:nvSpPr>
          <p:spPr bwMode="auto">
            <a:xfrm>
              <a:off x="4787" y="1001"/>
              <a:ext cx="2" cy="2555"/>
            </a:xfrm>
            <a:prstGeom prst="line">
              <a:avLst/>
            </a:prstGeom>
            <a:noFill/>
            <a:ln w="25400">
              <a:solidFill>
                <a:srgbClr val="FF6600"/>
              </a:solidFill>
              <a:round/>
              <a:headEnd/>
              <a:tailEnd/>
            </a:ln>
            <a:effectLst/>
          </p:spPr>
          <p:txBody>
            <a:bodyPr>
              <a:spAutoFit/>
            </a:bodyPr>
            <a:lstStyle/>
            <a:p>
              <a:endParaRPr lang="en-GB"/>
            </a:p>
          </p:txBody>
        </p:sp>
      </p:grpSp>
      <p:sp>
        <p:nvSpPr>
          <p:cNvPr id="22598" name="Text Box 70"/>
          <p:cNvSpPr txBox="1">
            <a:spLocks noChangeArrowheads="1"/>
          </p:cNvSpPr>
          <p:nvPr/>
        </p:nvSpPr>
        <p:spPr bwMode="auto">
          <a:xfrm>
            <a:off x="668338" y="1752600"/>
            <a:ext cx="1590675" cy="457200"/>
          </a:xfrm>
          <a:prstGeom prst="rect">
            <a:avLst/>
          </a:prstGeom>
          <a:noFill/>
          <a:ln w="9525">
            <a:noFill/>
            <a:miter lim="800000"/>
            <a:headEnd/>
            <a:tailEnd/>
          </a:ln>
          <a:effectLst/>
        </p:spPr>
        <p:txBody>
          <a:bodyPr>
            <a:spAutoFit/>
          </a:bodyPr>
          <a:lstStyle/>
          <a:p>
            <a:pPr>
              <a:spcBef>
                <a:spcPct val="50000"/>
              </a:spcBef>
            </a:pPr>
            <a:r>
              <a:rPr lang="en-GB" b="1">
                <a:solidFill>
                  <a:srgbClr val="010066"/>
                </a:solidFill>
              </a:rPr>
              <a:t>Halogen</a:t>
            </a:r>
          </a:p>
        </p:txBody>
      </p:sp>
      <p:sp>
        <p:nvSpPr>
          <p:cNvPr id="22599" name="Text Box 71"/>
          <p:cNvSpPr txBox="1">
            <a:spLocks noChangeArrowheads="1"/>
          </p:cNvSpPr>
          <p:nvPr/>
        </p:nvSpPr>
        <p:spPr bwMode="auto">
          <a:xfrm>
            <a:off x="2262188" y="1765300"/>
            <a:ext cx="1447800" cy="822325"/>
          </a:xfrm>
          <a:prstGeom prst="rect">
            <a:avLst/>
          </a:prstGeom>
          <a:noFill/>
          <a:ln w="9525">
            <a:noFill/>
            <a:miter lim="800000"/>
            <a:headEnd/>
            <a:tailEnd/>
          </a:ln>
          <a:effectLst/>
        </p:spPr>
        <p:txBody>
          <a:bodyPr>
            <a:spAutoFit/>
          </a:bodyPr>
          <a:lstStyle/>
          <a:p>
            <a:pPr>
              <a:spcBef>
                <a:spcPct val="50000"/>
              </a:spcBef>
            </a:pPr>
            <a:r>
              <a:rPr lang="en-GB" b="1">
                <a:solidFill>
                  <a:srgbClr val="010066"/>
                </a:solidFill>
              </a:rPr>
              <a:t>Relative size</a:t>
            </a:r>
          </a:p>
        </p:txBody>
      </p:sp>
      <p:sp>
        <p:nvSpPr>
          <p:cNvPr id="22600" name="Text Box 72"/>
          <p:cNvSpPr txBox="1">
            <a:spLocks noChangeArrowheads="1"/>
          </p:cNvSpPr>
          <p:nvPr/>
        </p:nvSpPr>
        <p:spPr bwMode="auto">
          <a:xfrm>
            <a:off x="4156075" y="1752600"/>
            <a:ext cx="1590675" cy="822325"/>
          </a:xfrm>
          <a:prstGeom prst="rect">
            <a:avLst/>
          </a:prstGeom>
          <a:noFill/>
          <a:ln w="9525">
            <a:noFill/>
            <a:miter lim="800000"/>
            <a:headEnd/>
            <a:tailEnd/>
          </a:ln>
          <a:effectLst/>
        </p:spPr>
        <p:txBody>
          <a:bodyPr>
            <a:spAutoFit/>
          </a:bodyPr>
          <a:lstStyle/>
          <a:p>
            <a:pPr>
              <a:spcBef>
                <a:spcPct val="50000"/>
              </a:spcBef>
            </a:pPr>
            <a:r>
              <a:rPr lang="en-GB" b="1">
                <a:solidFill>
                  <a:srgbClr val="010066"/>
                </a:solidFill>
              </a:rPr>
              <a:t>Melting point (</a:t>
            </a:r>
            <a:r>
              <a:rPr lang="en-US" b="1">
                <a:solidFill>
                  <a:srgbClr val="010066"/>
                </a:solidFill>
                <a:cs typeface="Arial" charset="0"/>
              </a:rPr>
              <a:t>°</a:t>
            </a:r>
            <a:r>
              <a:rPr lang="en-GB" b="1">
                <a:solidFill>
                  <a:srgbClr val="010066"/>
                </a:solidFill>
              </a:rPr>
              <a:t>C)</a:t>
            </a:r>
          </a:p>
        </p:txBody>
      </p:sp>
      <p:sp>
        <p:nvSpPr>
          <p:cNvPr id="22601" name="Text Box 73"/>
          <p:cNvSpPr txBox="1">
            <a:spLocks noChangeArrowheads="1"/>
          </p:cNvSpPr>
          <p:nvPr/>
        </p:nvSpPr>
        <p:spPr bwMode="auto">
          <a:xfrm>
            <a:off x="5853113" y="1752600"/>
            <a:ext cx="1590675" cy="822325"/>
          </a:xfrm>
          <a:prstGeom prst="rect">
            <a:avLst/>
          </a:prstGeom>
          <a:noFill/>
          <a:ln w="9525">
            <a:noFill/>
            <a:miter lim="800000"/>
            <a:headEnd/>
            <a:tailEnd/>
          </a:ln>
          <a:effectLst/>
        </p:spPr>
        <p:txBody>
          <a:bodyPr>
            <a:spAutoFit/>
          </a:bodyPr>
          <a:lstStyle/>
          <a:p>
            <a:pPr>
              <a:spcBef>
                <a:spcPct val="50000"/>
              </a:spcBef>
            </a:pPr>
            <a:r>
              <a:rPr lang="en-GB" b="1" dirty="0">
                <a:solidFill>
                  <a:srgbClr val="010066"/>
                </a:solidFill>
              </a:rPr>
              <a:t>Boiling point (</a:t>
            </a:r>
            <a:r>
              <a:rPr lang="en-US" b="1" dirty="0">
                <a:solidFill>
                  <a:srgbClr val="010066"/>
                </a:solidFill>
              </a:rPr>
              <a:t>°</a:t>
            </a:r>
            <a:r>
              <a:rPr lang="en-GB" b="1" dirty="0">
                <a:solidFill>
                  <a:srgbClr val="010066"/>
                </a:solidFill>
              </a:rPr>
              <a:t>C)</a:t>
            </a:r>
          </a:p>
        </p:txBody>
      </p:sp>
      <p:sp>
        <p:nvSpPr>
          <p:cNvPr id="22602" name="Text Box 74"/>
          <p:cNvSpPr txBox="1">
            <a:spLocks noChangeArrowheads="1"/>
          </p:cNvSpPr>
          <p:nvPr/>
        </p:nvSpPr>
        <p:spPr bwMode="auto">
          <a:xfrm>
            <a:off x="7561263" y="1752600"/>
            <a:ext cx="1582737" cy="830997"/>
          </a:xfrm>
          <a:prstGeom prst="rect">
            <a:avLst/>
          </a:prstGeom>
          <a:noFill/>
          <a:ln w="9525">
            <a:noFill/>
            <a:miter lim="800000"/>
            <a:headEnd/>
            <a:tailEnd/>
          </a:ln>
          <a:effectLst/>
        </p:spPr>
        <p:txBody>
          <a:bodyPr wrap="square">
            <a:spAutoFit/>
          </a:bodyPr>
          <a:lstStyle/>
          <a:p>
            <a:pPr>
              <a:spcBef>
                <a:spcPct val="50000"/>
              </a:spcBef>
            </a:pPr>
            <a:r>
              <a:rPr lang="en-GB" sz="1600" b="1" dirty="0" smtClean="0">
                <a:solidFill>
                  <a:srgbClr val="010066"/>
                </a:solidFill>
              </a:rPr>
              <a:t>State at room temperature</a:t>
            </a:r>
            <a:endParaRPr lang="en-GB" sz="1600" b="1" dirty="0">
              <a:solidFill>
                <a:srgbClr val="010066"/>
              </a:solidFill>
            </a:endParaRPr>
          </a:p>
        </p:txBody>
      </p:sp>
      <p:sp>
        <p:nvSpPr>
          <p:cNvPr id="22607" name="Text Box 79"/>
          <p:cNvSpPr txBox="1">
            <a:spLocks noChangeArrowheads="1"/>
          </p:cNvSpPr>
          <p:nvPr/>
        </p:nvSpPr>
        <p:spPr bwMode="auto">
          <a:xfrm>
            <a:off x="4173538" y="2644775"/>
            <a:ext cx="933450" cy="457200"/>
          </a:xfrm>
          <a:prstGeom prst="rect">
            <a:avLst/>
          </a:prstGeom>
          <a:noFill/>
          <a:ln w="9525">
            <a:noFill/>
            <a:miter lim="800000"/>
            <a:headEnd/>
            <a:tailEnd/>
          </a:ln>
          <a:effectLst/>
        </p:spPr>
        <p:txBody>
          <a:bodyPr>
            <a:spAutoFit/>
          </a:bodyPr>
          <a:lstStyle/>
          <a:p>
            <a:pPr>
              <a:spcBef>
                <a:spcPct val="50000"/>
              </a:spcBef>
            </a:pPr>
            <a:r>
              <a:rPr lang="en-GB">
                <a:solidFill>
                  <a:srgbClr val="010066"/>
                </a:solidFill>
              </a:rPr>
              <a:t>-220</a:t>
            </a:r>
          </a:p>
        </p:txBody>
      </p:sp>
      <p:sp>
        <p:nvSpPr>
          <p:cNvPr id="22608" name="Text Box 80"/>
          <p:cNvSpPr txBox="1">
            <a:spLocks noChangeArrowheads="1"/>
          </p:cNvSpPr>
          <p:nvPr/>
        </p:nvSpPr>
        <p:spPr bwMode="auto">
          <a:xfrm>
            <a:off x="5870575" y="2644775"/>
            <a:ext cx="933450" cy="457200"/>
          </a:xfrm>
          <a:prstGeom prst="rect">
            <a:avLst/>
          </a:prstGeom>
          <a:noFill/>
          <a:ln w="9525">
            <a:noFill/>
            <a:miter lim="800000"/>
            <a:headEnd/>
            <a:tailEnd/>
          </a:ln>
          <a:effectLst/>
        </p:spPr>
        <p:txBody>
          <a:bodyPr>
            <a:spAutoFit/>
          </a:bodyPr>
          <a:lstStyle/>
          <a:p>
            <a:pPr>
              <a:spcBef>
                <a:spcPct val="50000"/>
              </a:spcBef>
            </a:pPr>
            <a:r>
              <a:rPr lang="en-GB">
                <a:solidFill>
                  <a:srgbClr val="010066"/>
                </a:solidFill>
              </a:rPr>
              <a:t>-118</a:t>
            </a:r>
          </a:p>
        </p:txBody>
      </p:sp>
      <p:sp>
        <p:nvSpPr>
          <p:cNvPr id="22609" name="Text Box 81"/>
          <p:cNvSpPr txBox="1">
            <a:spLocks noChangeArrowheads="1"/>
          </p:cNvSpPr>
          <p:nvPr/>
        </p:nvSpPr>
        <p:spPr bwMode="auto">
          <a:xfrm>
            <a:off x="4173538" y="3303588"/>
            <a:ext cx="933450" cy="457200"/>
          </a:xfrm>
          <a:prstGeom prst="rect">
            <a:avLst/>
          </a:prstGeom>
          <a:noFill/>
          <a:ln w="9525">
            <a:noFill/>
            <a:miter lim="800000"/>
            <a:headEnd/>
            <a:tailEnd/>
          </a:ln>
          <a:effectLst/>
        </p:spPr>
        <p:txBody>
          <a:bodyPr>
            <a:spAutoFit/>
          </a:bodyPr>
          <a:lstStyle/>
          <a:p>
            <a:pPr>
              <a:spcBef>
                <a:spcPct val="50000"/>
              </a:spcBef>
            </a:pPr>
            <a:r>
              <a:rPr lang="en-GB">
                <a:solidFill>
                  <a:srgbClr val="010066"/>
                </a:solidFill>
              </a:rPr>
              <a:t>-101</a:t>
            </a:r>
          </a:p>
        </p:txBody>
      </p:sp>
      <p:sp>
        <p:nvSpPr>
          <p:cNvPr id="22610" name="Text Box 82"/>
          <p:cNvSpPr txBox="1">
            <a:spLocks noChangeArrowheads="1"/>
          </p:cNvSpPr>
          <p:nvPr/>
        </p:nvSpPr>
        <p:spPr bwMode="auto">
          <a:xfrm>
            <a:off x="4173538" y="4119563"/>
            <a:ext cx="933450" cy="457200"/>
          </a:xfrm>
          <a:prstGeom prst="rect">
            <a:avLst/>
          </a:prstGeom>
          <a:noFill/>
          <a:ln w="9525">
            <a:noFill/>
            <a:miter lim="800000"/>
            <a:headEnd/>
            <a:tailEnd/>
          </a:ln>
          <a:effectLst/>
        </p:spPr>
        <p:txBody>
          <a:bodyPr>
            <a:spAutoFit/>
          </a:bodyPr>
          <a:lstStyle/>
          <a:p>
            <a:pPr>
              <a:spcBef>
                <a:spcPct val="50000"/>
              </a:spcBef>
            </a:pPr>
            <a:r>
              <a:rPr lang="en-GB">
                <a:solidFill>
                  <a:srgbClr val="010066"/>
                </a:solidFill>
              </a:rPr>
              <a:t>-7</a:t>
            </a:r>
          </a:p>
        </p:txBody>
      </p:sp>
      <p:sp>
        <p:nvSpPr>
          <p:cNvPr id="22611" name="Text Box 83"/>
          <p:cNvSpPr txBox="1">
            <a:spLocks noChangeArrowheads="1"/>
          </p:cNvSpPr>
          <p:nvPr/>
        </p:nvSpPr>
        <p:spPr bwMode="auto">
          <a:xfrm>
            <a:off x="4173538" y="5030788"/>
            <a:ext cx="933450" cy="457200"/>
          </a:xfrm>
          <a:prstGeom prst="rect">
            <a:avLst/>
          </a:prstGeom>
          <a:noFill/>
          <a:ln w="9525">
            <a:noFill/>
            <a:miter lim="800000"/>
            <a:headEnd/>
            <a:tailEnd/>
          </a:ln>
          <a:effectLst/>
        </p:spPr>
        <p:txBody>
          <a:bodyPr>
            <a:spAutoFit/>
          </a:bodyPr>
          <a:lstStyle/>
          <a:p>
            <a:pPr>
              <a:spcBef>
                <a:spcPct val="50000"/>
              </a:spcBef>
            </a:pPr>
            <a:r>
              <a:rPr lang="en-GB">
                <a:solidFill>
                  <a:srgbClr val="010066"/>
                </a:solidFill>
              </a:rPr>
              <a:t>114</a:t>
            </a:r>
          </a:p>
        </p:txBody>
      </p:sp>
      <p:sp>
        <p:nvSpPr>
          <p:cNvPr id="22612" name="Text Box 84"/>
          <p:cNvSpPr txBox="1">
            <a:spLocks noChangeArrowheads="1"/>
          </p:cNvSpPr>
          <p:nvPr/>
        </p:nvSpPr>
        <p:spPr bwMode="auto">
          <a:xfrm>
            <a:off x="5870575" y="3303588"/>
            <a:ext cx="933450" cy="457200"/>
          </a:xfrm>
          <a:prstGeom prst="rect">
            <a:avLst/>
          </a:prstGeom>
          <a:noFill/>
          <a:ln w="9525">
            <a:noFill/>
            <a:miter lim="800000"/>
            <a:headEnd/>
            <a:tailEnd/>
          </a:ln>
          <a:effectLst/>
        </p:spPr>
        <p:txBody>
          <a:bodyPr>
            <a:spAutoFit/>
          </a:bodyPr>
          <a:lstStyle/>
          <a:p>
            <a:pPr>
              <a:spcBef>
                <a:spcPct val="50000"/>
              </a:spcBef>
            </a:pPr>
            <a:r>
              <a:rPr lang="en-GB">
                <a:solidFill>
                  <a:srgbClr val="010066"/>
                </a:solidFill>
              </a:rPr>
              <a:t>-34</a:t>
            </a:r>
          </a:p>
        </p:txBody>
      </p:sp>
      <p:sp>
        <p:nvSpPr>
          <p:cNvPr id="22613" name="Text Box 85"/>
          <p:cNvSpPr txBox="1">
            <a:spLocks noChangeArrowheads="1"/>
          </p:cNvSpPr>
          <p:nvPr/>
        </p:nvSpPr>
        <p:spPr bwMode="auto">
          <a:xfrm>
            <a:off x="5870575" y="4119563"/>
            <a:ext cx="933450" cy="457200"/>
          </a:xfrm>
          <a:prstGeom prst="rect">
            <a:avLst/>
          </a:prstGeom>
          <a:noFill/>
          <a:ln w="9525">
            <a:noFill/>
            <a:miter lim="800000"/>
            <a:headEnd/>
            <a:tailEnd/>
          </a:ln>
          <a:effectLst/>
        </p:spPr>
        <p:txBody>
          <a:bodyPr>
            <a:spAutoFit/>
          </a:bodyPr>
          <a:lstStyle/>
          <a:p>
            <a:pPr>
              <a:spcBef>
                <a:spcPct val="50000"/>
              </a:spcBef>
            </a:pPr>
            <a:r>
              <a:rPr lang="en-GB">
                <a:solidFill>
                  <a:srgbClr val="010066"/>
                </a:solidFill>
              </a:rPr>
              <a:t>59</a:t>
            </a:r>
          </a:p>
        </p:txBody>
      </p:sp>
      <p:sp>
        <p:nvSpPr>
          <p:cNvPr id="22614" name="Text Box 86"/>
          <p:cNvSpPr txBox="1">
            <a:spLocks noChangeArrowheads="1"/>
          </p:cNvSpPr>
          <p:nvPr/>
        </p:nvSpPr>
        <p:spPr bwMode="auto">
          <a:xfrm>
            <a:off x="5870575" y="5030788"/>
            <a:ext cx="933450" cy="457200"/>
          </a:xfrm>
          <a:prstGeom prst="rect">
            <a:avLst/>
          </a:prstGeom>
          <a:noFill/>
          <a:ln w="9525">
            <a:noFill/>
            <a:miter lim="800000"/>
            <a:headEnd/>
            <a:tailEnd/>
          </a:ln>
          <a:effectLst/>
        </p:spPr>
        <p:txBody>
          <a:bodyPr>
            <a:spAutoFit/>
          </a:bodyPr>
          <a:lstStyle/>
          <a:p>
            <a:pPr>
              <a:spcBef>
                <a:spcPct val="50000"/>
              </a:spcBef>
            </a:pPr>
            <a:r>
              <a:rPr lang="en-GB">
                <a:solidFill>
                  <a:srgbClr val="010066"/>
                </a:solidFill>
              </a:rPr>
              <a:t>184</a:t>
            </a:r>
          </a:p>
        </p:txBody>
      </p:sp>
      <p:sp>
        <p:nvSpPr>
          <p:cNvPr id="22615" name="Text Box 87"/>
          <p:cNvSpPr txBox="1">
            <a:spLocks noChangeArrowheads="1"/>
          </p:cNvSpPr>
          <p:nvPr/>
        </p:nvSpPr>
        <p:spPr bwMode="auto">
          <a:xfrm>
            <a:off x="7578725" y="2644775"/>
            <a:ext cx="933450" cy="457200"/>
          </a:xfrm>
          <a:prstGeom prst="rect">
            <a:avLst/>
          </a:prstGeom>
          <a:noFill/>
          <a:ln w="9525">
            <a:noFill/>
            <a:miter lim="800000"/>
            <a:headEnd/>
            <a:tailEnd/>
          </a:ln>
          <a:effectLst/>
        </p:spPr>
        <p:txBody>
          <a:bodyPr>
            <a:spAutoFit/>
          </a:bodyPr>
          <a:lstStyle/>
          <a:p>
            <a:pPr>
              <a:spcBef>
                <a:spcPct val="50000"/>
              </a:spcBef>
            </a:pPr>
            <a:r>
              <a:rPr lang="en-GB" b="1">
                <a:solidFill>
                  <a:srgbClr val="010066"/>
                </a:solidFill>
              </a:rPr>
              <a:t>gas</a:t>
            </a:r>
          </a:p>
        </p:txBody>
      </p:sp>
      <p:sp>
        <p:nvSpPr>
          <p:cNvPr id="22616" name="Text Box 88"/>
          <p:cNvSpPr txBox="1">
            <a:spLocks noChangeArrowheads="1"/>
          </p:cNvSpPr>
          <p:nvPr/>
        </p:nvSpPr>
        <p:spPr bwMode="auto">
          <a:xfrm>
            <a:off x="7578725" y="3303588"/>
            <a:ext cx="933450" cy="457200"/>
          </a:xfrm>
          <a:prstGeom prst="rect">
            <a:avLst/>
          </a:prstGeom>
          <a:noFill/>
          <a:ln w="9525">
            <a:noFill/>
            <a:miter lim="800000"/>
            <a:headEnd/>
            <a:tailEnd/>
          </a:ln>
          <a:effectLst/>
        </p:spPr>
        <p:txBody>
          <a:bodyPr>
            <a:spAutoFit/>
          </a:bodyPr>
          <a:lstStyle/>
          <a:p>
            <a:pPr>
              <a:spcBef>
                <a:spcPct val="50000"/>
              </a:spcBef>
            </a:pPr>
            <a:r>
              <a:rPr lang="en-GB" b="1" dirty="0" smtClean="0">
                <a:solidFill>
                  <a:srgbClr val="010066"/>
                </a:solidFill>
              </a:rPr>
              <a:t>gas</a:t>
            </a:r>
            <a:endParaRPr lang="en-GB" b="1" dirty="0">
              <a:solidFill>
                <a:srgbClr val="010066"/>
              </a:solidFill>
            </a:endParaRPr>
          </a:p>
        </p:txBody>
      </p:sp>
      <p:sp>
        <p:nvSpPr>
          <p:cNvPr id="22617" name="Text Box 89"/>
          <p:cNvSpPr txBox="1">
            <a:spLocks noChangeArrowheads="1"/>
          </p:cNvSpPr>
          <p:nvPr/>
        </p:nvSpPr>
        <p:spPr bwMode="auto">
          <a:xfrm>
            <a:off x="7578725" y="4119563"/>
            <a:ext cx="1019175" cy="457200"/>
          </a:xfrm>
          <a:prstGeom prst="rect">
            <a:avLst/>
          </a:prstGeom>
          <a:noFill/>
          <a:ln w="9525">
            <a:noFill/>
            <a:miter lim="800000"/>
            <a:headEnd/>
            <a:tailEnd/>
          </a:ln>
          <a:effectLst/>
        </p:spPr>
        <p:txBody>
          <a:bodyPr>
            <a:spAutoFit/>
          </a:bodyPr>
          <a:lstStyle/>
          <a:p>
            <a:pPr>
              <a:spcBef>
                <a:spcPct val="50000"/>
              </a:spcBef>
            </a:pPr>
            <a:r>
              <a:rPr lang="en-GB" b="1" dirty="0">
                <a:solidFill>
                  <a:srgbClr val="010066"/>
                </a:solidFill>
              </a:rPr>
              <a:t>liquid</a:t>
            </a:r>
          </a:p>
        </p:txBody>
      </p:sp>
      <p:sp>
        <p:nvSpPr>
          <p:cNvPr id="22618" name="Text Box 90"/>
          <p:cNvSpPr txBox="1">
            <a:spLocks noChangeArrowheads="1"/>
          </p:cNvSpPr>
          <p:nvPr/>
        </p:nvSpPr>
        <p:spPr bwMode="auto">
          <a:xfrm>
            <a:off x="7578725" y="5030788"/>
            <a:ext cx="933450" cy="457200"/>
          </a:xfrm>
          <a:prstGeom prst="rect">
            <a:avLst/>
          </a:prstGeom>
          <a:noFill/>
          <a:ln w="9525">
            <a:noFill/>
            <a:miter lim="800000"/>
            <a:headEnd/>
            <a:tailEnd/>
          </a:ln>
          <a:effectLst/>
        </p:spPr>
        <p:txBody>
          <a:bodyPr>
            <a:spAutoFit/>
          </a:bodyPr>
          <a:lstStyle/>
          <a:p>
            <a:pPr>
              <a:spcBef>
                <a:spcPct val="50000"/>
              </a:spcBef>
            </a:pPr>
            <a:r>
              <a:rPr lang="en-GB" b="1">
                <a:solidFill>
                  <a:srgbClr val="010066"/>
                </a:solidFill>
              </a:rPr>
              <a:t>solid</a:t>
            </a:r>
          </a:p>
        </p:txBody>
      </p:sp>
      <p:grpSp>
        <p:nvGrpSpPr>
          <p:cNvPr id="3" name="Group 151"/>
          <p:cNvGrpSpPr>
            <a:grpSpLocks/>
          </p:cNvGrpSpPr>
          <p:nvPr/>
        </p:nvGrpSpPr>
        <p:grpSpPr bwMode="auto">
          <a:xfrm>
            <a:off x="2209800" y="2646363"/>
            <a:ext cx="854075" cy="468312"/>
            <a:chOff x="1944" y="1625"/>
            <a:chExt cx="538" cy="295"/>
          </a:xfrm>
        </p:grpSpPr>
        <p:pic>
          <p:nvPicPr>
            <p:cNvPr id="22670" name="Picture 142" descr="fluorine atom"/>
            <p:cNvPicPr>
              <a:picLocks noChangeAspect="1" noChangeArrowheads="1"/>
            </p:cNvPicPr>
            <p:nvPr/>
          </p:nvPicPr>
          <p:blipFill>
            <a:blip r:embed="rId3" cstate="print"/>
            <a:srcRect/>
            <a:stretch>
              <a:fillRect/>
            </a:stretch>
          </p:blipFill>
          <p:spPr bwMode="auto">
            <a:xfrm>
              <a:off x="1944" y="1626"/>
              <a:ext cx="294" cy="294"/>
            </a:xfrm>
            <a:prstGeom prst="rect">
              <a:avLst/>
            </a:prstGeom>
            <a:noFill/>
          </p:spPr>
        </p:pic>
        <p:pic>
          <p:nvPicPr>
            <p:cNvPr id="22671" name="Picture 143" descr="fluorine atom"/>
            <p:cNvPicPr>
              <a:picLocks noChangeAspect="1" noChangeArrowheads="1"/>
            </p:cNvPicPr>
            <p:nvPr/>
          </p:nvPicPr>
          <p:blipFill>
            <a:blip r:embed="rId3" cstate="print"/>
            <a:srcRect/>
            <a:stretch>
              <a:fillRect/>
            </a:stretch>
          </p:blipFill>
          <p:spPr bwMode="auto">
            <a:xfrm>
              <a:off x="2188" y="1625"/>
              <a:ext cx="294" cy="294"/>
            </a:xfrm>
            <a:prstGeom prst="rect">
              <a:avLst/>
            </a:prstGeom>
            <a:noFill/>
          </p:spPr>
        </p:pic>
      </p:grpSp>
      <p:grpSp>
        <p:nvGrpSpPr>
          <p:cNvPr id="4" name="Group 153"/>
          <p:cNvGrpSpPr>
            <a:grpSpLocks/>
          </p:cNvGrpSpPr>
          <p:nvPr/>
        </p:nvGrpSpPr>
        <p:grpSpPr bwMode="auto">
          <a:xfrm>
            <a:off x="2152650" y="3905250"/>
            <a:ext cx="1654175" cy="895350"/>
            <a:chOff x="1386" y="2412"/>
            <a:chExt cx="1042" cy="564"/>
          </a:xfrm>
        </p:grpSpPr>
        <p:pic>
          <p:nvPicPr>
            <p:cNvPr id="22675" name="Picture 147" descr="bromine atom"/>
            <p:cNvPicPr>
              <a:picLocks noChangeAspect="1" noChangeArrowheads="1"/>
            </p:cNvPicPr>
            <p:nvPr/>
          </p:nvPicPr>
          <p:blipFill>
            <a:blip r:embed="rId4" cstate="print"/>
            <a:srcRect/>
            <a:stretch>
              <a:fillRect/>
            </a:stretch>
          </p:blipFill>
          <p:spPr bwMode="auto">
            <a:xfrm>
              <a:off x="1386" y="2412"/>
              <a:ext cx="564" cy="564"/>
            </a:xfrm>
            <a:prstGeom prst="rect">
              <a:avLst/>
            </a:prstGeom>
            <a:noFill/>
          </p:spPr>
        </p:pic>
        <p:pic>
          <p:nvPicPr>
            <p:cNvPr id="22676" name="Picture 148" descr="bromine atom"/>
            <p:cNvPicPr>
              <a:picLocks noChangeAspect="1" noChangeArrowheads="1"/>
            </p:cNvPicPr>
            <p:nvPr/>
          </p:nvPicPr>
          <p:blipFill>
            <a:blip r:embed="rId4" cstate="print"/>
            <a:srcRect/>
            <a:stretch>
              <a:fillRect/>
            </a:stretch>
          </p:blipFill>
          <p:spPr bwMode="auto">
            <a:xfrm>
              <a:off x="1864" y="2412"/>
              <a:ext cx="564" cy="564"/>
            </a:xfrm>
            <a:prstGeom prst="rect">
              <a:avLst/>
            </a:prstGeom>
            <a:noFill/>
          </p:spPr>
        </p:pic>
      </p:grpSp>
      <p:grpSp>
        <p:nvGrpSpPr>
          <p:cNvPr id="5" name="Group 154"/>
          <p:cNvGrpSpPr>
            <a:grpSpLocks/>
          </p:cNvGrpSpPr>
          <p:nvPr/>
        </p:nvGrpSpPr>
        <p:grpSpPr bwMode="auto">
          <a:xfrm>
            <a:off x="2143125" y="4752975"/>
            <a:ext cx="1949450" cy="1057275"/>
            <a:chOff x="1404" y="2940"/>
            <a:chExt cx="1228" cy="666"/>
          </a:xfrm>
        </p:grpSpPr>
        <p:pic>
          <p:nvPicPr>
            <p:cNvPr id="22677" name="Picture 149" descr="iodine atom"/>
            <p:cNvPicPr>
              <a:picLocks noChangeAspect="1" noChangeArrowheads="1"/>
            </p:cNvPicPr>
            <p:nvPr/>
          </p:nvPicPr>
          <p:blipFill>
            <a:blip r:embed="rId5" cstate="print"/>
            <a:srcRect/>
            <a:stretch>
              <a:fillRect/>
            </a:stretch>
          </p:blipFill>
          <p:spPr bwMode="auto">
            <a:xfrm>
              <a:off x="1404" y="2940"/>
              <a:ext cx="666" cy="666"/>
            </a:xfrm>
            <a:prstGeom prst="rect">
              <a:avLst/>
            </a:prstGeom>
            <a:noFill/>
          </p:spPr>
        </p:pic>
        <p:pic>
          <p:nvPicPr>
            <p:cNvPr id="22678" name="Picture 150" descr="iodine atom"/>
            <p:cNvPicPr>
              <a:picLocks noChangeAspect="1" noChangeArrowheads="1"/>
            </p:cNvPicPr>
            <p:nvPr/>
          </p:nvPicPr>
          <p:blipFill>
            <a:blip r:embed="rId5" cstate="print"/>
            <a:srcRect/>
            <a:stretch>
              <a:fillRect/>
            </a:stretch>
          </p:blipFill>
          <p:spPr bwMode="auto">
            <a:xfrm>
              <a:off x="1966" y="2940"/>
              <a:ext cx="666" cy="666"/>
            </a:xfrm>
            <a:prstGeom prst="rect">
              <a:avLst/>
            </a:prstGeom>
            <a:noFill/>
          </p:spPr>
        </p:pic>
      </p:grpSp>
      <p:grpSp>
        <p:nvGrpSpPr>
          <p:cNvPr id="6" name="Group 162"/>
          <p:cNvGrpSpPr>
            <a:grpSpLocks/>
          </p:cNvGrpSpPr>
          <p:nvPr/>
        </p:nvGrpSpPr>
        <p:grpSpPr bwMode="auto">
          <a:xfrm>
            <a:off x="2171700" y="3162300"/>
            <a:ext cx="1416050" cy="763588"/>
            <a:chOff x="1356" y="1944"/>
            <a:chExt cx="892" cy="481"/>
          </a:xfrm>
        </p:grpSpPr>
        <p:pic>
          <p:nvPicPr>
            <p:cNvPr id="22684" name="Picture 156" descr="chlorine atom"/>
            <p:cNvPicPr>
              <a:picLocks noChangeAspect="1" noChangeArrowheads="1"/>
            </p:cNvPicPr>
            <p:nvPr/>
          </p:nvPicPr>
          <p:blipFill>
            <a:blip r:embed="rId6" cstate="print"/>
            <a:srcRect/>
            <a:stretch>
              <a:fillRect/>
            </a:stretch>
          </p:blipFill>
          <p:spPr bwMode="auto">
            <a:xfrm>
              <a:off x="1356" y="1944"/>
              <a:ext cx="480" cy="480"/>
            </a:xfrm>
            <a:prstGeom prst="rect">
              <a:avLst/>
            </a:prstGeom>
            <a:noFill/>
          </p:spPr>
        </p:pic>
        <p:pic>
          <p:nvPicPr>
            <p:cNvPr id="22685" name="Picture 157" descr="chlorine atom"/>
            <p:cNvPicPr>
              <a:picLocks noChangeAspect="1" noChangeArrowheads="1"/>
            </p:cNvPicPr>
            <p:nvPr/>
          </p:nvPicPr>
          <p:blipFill>
            <a:blip r:embed="rId6" cstate="print"/>
            <a:srcRect/>
            <a:stretch>
              <a:fillRect/>
            </a:stretch>
          </p:blipFill>
          <p:spPr bwMode="auto">
            <a:xfrm>
              <a:off x="1768" y="1945"/>
              <a:ext cx="480" cy="480"/>
            </a:xfrm>
            <a:prstGeom prst="rect">
              <a:avLst/>
            </a:prstGeom>
            <a:noFill/>
          </p:spPr>
        </p:pic>
      </p:grpSp>
      <p:pic>
        <p:nvPicPr>
          <p:cNvPr id="22696" name="Picture 168" descr="fluorine word"/>
          <p:cNvPicPr>
            <a:picLocks noChangeAspect="1" noChangeArrowheads="1"/>
          </p:cNvPicPr>
          <p:nvPr/>
        </p:nvPicPr>
        <p:blipFill>
          <a:blip r:embed="rId7" cstate="print"/>
          <a:srcRect/>
          <a:stretch>
            <a:fillRect/>
          </a:stretch>
        </p:blipFill>
        <p:spPr bwMode="auto">
          <a:xfrm>
            <a:off x="590550" y="2644775"/>
            <a:ext cx="1549400" cy="422275"/>
          </a:xfrm>
          <a:prstGeom prst="rect">
            <a:avLst/>
          </a:prstGeom>
          <a:noFill/>
        </p:spPr>
      </p:pic>
      <p:pic>
        <p:nvPicPr>
          <p:cNvPr id="22697" name="Picture 169" descr="chlorine word"/>
          <p:cNvPicPr>
            <a:picLocks noChangeAspect="1" noChangeArrowheads="1"/>
          </p:cNvPicPr>
          <p:nvPr/>
        </p:nvPicPr>
        <p:blipFill>
          <a:blip r:embed="rId8" cstate="print"/>
          <a:srcRect/>
          <a:stretch>
            <a:fillRect/>
          </a:stretch>
        </p:blipFill>
        <p:spPr bwMode="auto">
          <a:xfrm>
            <a:off x="590550" y="3314700"/>
            <a:ext cx="1590675" cy="415925"/>
          </a:xfrm>
          <a:prstGeom prst="rect">
            <a:avLst/>
          </a:prstGeom>
          <a:noFill/>
        </p:spPr>
      </p:pic>
      <p:pic>
        <p:nvPicPr>
          <p:cNvPr id="22698" name="Picture 170" descr="iodine word"/>
          <p:cNvPicPr>
            <a:picLocks noChangeAspect="1" noChangeArrowheads="1"/>
          </p:cNvPicPr>
          <p:nvPr/>
        </p:nvPicPr>
        <p:blipFill>
          <a:blip r:embed="rId9" cstate="print"/>
          <a:srcRect/>
          <a:stretch>
            <a:fillRect/>
          </a:stretch>
        </p:blipFill>
        <p:spPr bwMode="auto">
          <a:xfrm>
            <a:off x="590550" y="5038725"/>
            <a:ext cx="1228725" cy="409575"/>
          </a:xfrm>
          <a:prstGeom prst="rect">
            <a:avLst/>
          </a:prstGeom>
          <a:noFill/>
        </p:spPr>
      </p:pic>
      <p:pic>
        <p:nvPicPr>
          <p:cNvPr id="22699" name="Picture 171" descr="bromine word"/>
          <p:cNvPicPr>
            <a:picLocks noChangeAspect="1" noChangeArrowheads="1"/>
          </p:cNvPicPr>
          <p:nvPr/>
        </p:nvPicPr>
        <p:blipFill>
          <a:blip r:embed="rId10" cstate="print"/>
          <a:srcRect/>
          <a:stretch>
            <a:fillRect/>
          </a:stretch>
        </p:blipFill>
        <p:spPr bwMode="auto">
          <a:xfrm>
            <a:off x="590550" y="4152900"/>
            <a:ext cx="1570038" cy="409575"/>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esson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1584</Words>
  <Application>Microsoft Office PowerPoint</Application>
  <PresentationFormat>On-screen Show (4:3)</PresentationFormat>
  <Paragraphs>323</Paragraphs>
  <Slides>34</Slides>
  <Notes>15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Physical properties of halogens</vt:lpstr>
      <vt:lpstr>Group 7 elements properties</vt:lpstr>
      <vt:lpstr>Slide 3</vt:lpstr>
      <vt:lpstr>What are the halogens?</vt:lpstr>
      <vt:lpstr>Why are they called the ‘halogens’?</vt:lpstr>
      <vt:lpstr>Boiling Points</vt:lpstr>
      <vt:lpstr>Boiling Points</vt:lpstr>
      <vt:lpstr>Trends in boiling point</vt:lpstr>
      <vt:lpstr>What is the physical state of the halogens?</vt:lpstr>
      <vt:lpstr>Electron Configuration</vt:lpstr>
      <vt:lpstr>Electron Configuration</vt:lpstr>
      <vt:lpstr>Reactivity</vt:lpstr>
      <vt:lpstr>Reactivity</vt:lpstr>
      <vt:lpstr>How does electron structure affect reactivity?</vt:lpstr>
      <vt:lpstr>Trends in electronegativity</vt:lpstr>
      <vt:lpstr>Astatine </vt:lpstr>
      <vt:lpstr>Slide 17</vt:lpstr>
      <vt:lpstr>Practical</vt:lpstr>
      <vt:lpstr>Slide 19</vt:lpstr>
      <vt:lpstr>Displacement of halogens</vt:lpstr>
      <vt:lpstr>Halogen displacement reactions</vt:lpstr>
      <vt:lpstr>Displacement reactions: summary</vt:lpstr>
      <vt:lpstr>Slide 23</vt:lpstr>
      <vt:lpstr>Slide 24</vt:lpstr>
      <vt:lpstr>Reaction of chlorine with water</vt:lpstr>
      <vt:lpstr>Slide 26</vt:lpstr>
      <vt:lpstr>Slide 27</vt:lpstr>
      <vt:lpstr>Slide 28</vt:lpstr>
      <vt:lpstr>Slide 29</vt:lpstr>
      <vt:lpstr>Slide 30</vt:lpstr>
      <vt:lpstr>Slide 31</vt:lpstr>
      <vt:lpstr>Slide 32</vt:lpstr>
      <vt:lpstr>Slide 33</vt:lpstr>
      <vt:lpstr>Slide 34</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jennifers</dc:creator>
  <cp:lastModifiedBy>jennifers</cp:lastModifiedBy>
  <cp:revision>17</cp:revision>
  <dcterms:created xsi:type="dcterms:W3CDTF">2014-11-16T10:49:41Z</dcterms:created>
  <dcterms:modified xsi:type="dcterms:W3CDTF">2016-01-04T19:11:19Z</dcterms:modified>
</cp:coreProperties>
</file>