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5" r:id="rId9"/>
    <p:sldId id="261" r:id="rId10"/>
    <p:sldId id="264" r:id="rId11"/>
    <p:sldId id="266" r:id="rId12"/>
    <p:sldId id="267" r:id="rId13"/>
    <p:sldId id="269" r:id="rId14"/>
    <p:sldId id="268" r:id="rId15"/>
    <p:sldId id="281" r:id="rId16"/>
    <p:sldId id="270" r:id="rId17"/>
    <p:sldId id="271" r:id="rId18"/>
    <p:sldId id="275" r:id="rId19"/>
    <p:sldId id="280" r:id="rId20"/>
    <p:sldId id="282" r:id="rId21"/>
    <p:sldId id="284" r:id="rId22"/>
    <p:sldId id="285" r:id="rId23"/>
    <p:sldId id="286" r:id="rId24"/>
    <p:sldId id="287" r:id="rId25"/>
    <p:sldId id="28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433" autoAdjust="0"/>
  </p:normalViewPr>
  <p:slideViewPr>
    <p:cSldViewPr snapToGrid="0">
      <p:cViewPr varScale="1">
        <p:scale>
          <a:sx n="65" d="100"/>
          <a:sy n="65" d="100"/>
        </p:scale>
        <p:origin x="9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E7463-8A16-4467-B362-C7B54A99FEE4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A0E12-CF29-4A77-A0D9-0253790729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088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Page 135 </a:t>
            </a:r>
            <a:r>
              <a:rPr lang="en-GB" dirty="0" err="1" smtClean="0"/>
              <a:t>edexcel</a:t>
            </a:r>
            <a:r>
              <a:rPr lang="en-GB" dirty="0" smtClean="0"/>
              <a:t> guide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A0E12-CF29-4A77-A0D9-0253790729F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046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Cgp</a:t>
            </a:r>
            <a:r>
              <a:rPr lang="en-GB" smtClean="0"/>
              <a:t> 97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BD84F-715F-4695-9046-71B9F0B36CD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7468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965804-9FE7-4418-9559-51AABE2F97A4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altLang="en-US"/>
              <a:t>Boardworks A2 Chemistry </a:t>
            </a:r>
          </a:p>
          <a:p>
            <a:r>
              <a:rPr lang="en-GB" altLang="en-US"/>
              <a:t>Polymers and Amino Acids</a:t>
            </a:r>
          </a:p>
        </p:txBody>
      </p:sp>
      <p:sp>
        <p:nvSpPr>
          <p:cNvPr id="107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/>
              <a:t>Teacher notes</a:t>
            </a:r>
          </a:p>
          <a:p>
            <a:r>
              <a:rPr lang="en-GB" altLang="en-US"/>
              <a:t>Students should be aware that many more non-proteinogenic amino acids exist.</a:t>
            </a:r>
          </a:p>
        </p:txBody>
      </p:sp>
    </p:spTree>
    <p:extLst>
      <p:ext uri="{BB962C8B-B14F-4D97-AF65-F5344CB8AC3E}">
        <p14:creationId xmlns:p14="http://schemas.microsoft.com/office/powerpoint/2010/main" val="34417535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BD84F-715F-4695-9046-71B9F0B36CD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6538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BD84F-715F-4695-9046-71B9F0B36CD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627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Pg</a:t>
            </a:r>
            <a:r>
              <a:rPr lang="en-GB" baseline="0" dirty="0" smtClean="0"/>
              <a:t> 138 Edexcel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A0E12-CF29-4A77-A0D9-0253790729F7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2014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BD84F-715F-4695-9046-71B9F0B36CDE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9683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BD84F-715F-4695-9046-71B9F0B36CDE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4863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Pg</a:t>
            </a:r>
            <a:r>
              <a:rPr lang="en-GB" dirty="0" smtClean="0"/>
              <a:t> 138 Edexcel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BD84F-715F-4695-9046-71B9F0B36CDE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0924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Pg</a:t>
            </a:r>
            <a:r>
              <a:rPr lang="en-GB" dirty="0" smtClean="0"/>
              <a:t> 138 Edexcel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BD84F-715F-4695-9046-71B9F0B36CDE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473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Page 135 </a:t>
            </a:r>
            <a:r>
              <a:rPr lang="en-GB" dirty="0" err="1" smtClean="0"/>
              <a:t>edexcel</a:t>
            </a:r>
            <a:r>
              <a:rPr lang="en-GB" dirty="0" smtClean="0"/>
              <a:t> guide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A0E12-CF29-4A77-A0D9-0253790729F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650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Cgp</a:t>
            </a:r>
            <a:r>
              <a:rPr lang="en-GB" dirty="0" smtClean="0"/>
              <a:t> 94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BD84F-715F-4695-9046-71B9F0B36CD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617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Pg</a:t>
            </a:r>
            <a:r>
              <a:rPr lang="en-GB" baseline="0" dirty="0" smtClean="0"/>
              <a:t> 135 </a:t>
            </a:r>
            <a:r>
              <a:rPr lang="en-GB" baseline="0" dirty="0" err="1" smtClean="0"/>
              <a:t>edexcel</a:t>
            </a:r>
            <a:r>
              <a:rPr lang="en-GB" baseline="0" dirty="0" smtClean="0"/>
              <a:t> guide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BD84F-715F-4695-9046-71B9F0B36CD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892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Cgp</a:t>
            </a:r>
            <a:r>
              <a:rPr lang="en-GB" dirty="0" smtClean="0"/>
              <a:t> 95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BD84F-715F-4695-9046-71B9F0B36CD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889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Pg</a:t>
            </a:r>
            <a:r>
              <a:rPr lang="en-GB" dirty="0" smtClean="0"/>
              <a:t> 136 </a:t>
            </a:r>
            <a:r>
              <a:rPr lang="en-GB" dirty="0" err="1" smtClean="0"/>
              <a:t>edexcel</a:t>
            </a:r>
            <a:r>
              <a:rPr lang="en-GB" dirty="0" smtClean="0"/>
              <a:t> guide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A0E12-CF29-4A77-A0D9-0253790729F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610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Cgp</a:t>
            </a:r>
            <a:r>
              <a:rPr lang="en-GB" dirty="0" smtClean="0"/>
              <a:t> 96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BD84F-715F-4695-9046-71B9F0B36CD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612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Cgp</a:t>
            </a:r>
            <a:r>
              <a:rPr lang="en-GB" dirty="0" smtClean="0"/>
              <a:t> 97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BD84F-715F-4695-9046-71B9F0B36CD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1915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Cgp</a:t>
            </a:r>
            <a:r>
              <a:rPr lang="en-GB" smtClean="0"/>
              <a:t> 97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BD84F-715F-4695-9046-71B9F0B36CD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75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F810-79B6-45EB-89CA-A41236EA273A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C1BB-276E-4432-818A-C9761039F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201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F810-79B6-45EB-89CA-A41236EA273A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C1BB-276E-4432-818A-C9761039F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887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F810-79B6-45EB-89CA-A41236EA273A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C1BB-276E-4432-818A-C9761039F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28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F810-79B6-45EB-89CA-A41236EA273A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C1BB-276E-4432-818A-C9761039F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818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F810-79B6-45EB-89CA-A41236EA273A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C1BB-276E-4432-818A-C9761039F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87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F810-79B6-45EB-89CA-A41236EA273A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C1BB-276E-4432-818A-C9761039F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78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F810-79B6-45EB-89CA-A41236EA273A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C1BB-276E-4432-818A-C9761039F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00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F810-79B6-45EB-89CA-A41236EA273A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C1BB-276E-4432-818A-C9761039F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49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F810-79B6-45EB-89CA-A41236EA273A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C1BB-276E-4432-818A-C9761039F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670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F810-79B6-45EB-89CA-A41236EA273A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C1BB-276E-4432-818A-C9761039F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966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F810-79B6-45EB-89CA-A41236EA273A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C1BB-276E-4432-818A-C9761039F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27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2F810-79B6-45EB-89CA-A41236EA273A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FC1BB-276E-4432-818A-C9761039F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30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Polyamides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C0739886-377C-4785-8042-34E4F3336FA0}" type="datetime2">
              <a:rPr lang="en-GB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Monday, 11 December 2017</a:t>
            </a:fld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70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128337"/>
            <a:ext cx="11833717" cy="6401252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Polyamides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Made from a carboxyl group (-COOH) and an amino (-NH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to form amide (-CONH-) links.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water molecule is lost each time an amide link is formed, it’s a condensation reaction.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diamine (a compound with two amino groups)</a:t>
            </a:r>
          </a:p>
          <a:p>
            <a:pPr marL="0" indent="0">
              <a:buNone/>
            </a:pPr>
            <a:r>
              <a:rPr lang="en-GB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Butane-1,4-diamine</a:t>
            </a:r>
            <a:endParaRPr lang="en-GB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dicarboxylic acid (a compound with two carboxyl groups) or a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dioyl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dichrloide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 compound with two acyl chloride groups)</a:t>
            </a:r>
          </a:p>
          <a:p>
            <a:pPr marL="0" indent="0">
              <a:buNone/>
            </a:pPr>
            <a:r>
              <a:rPr lang="en-GB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Butane – 1,4- </a:t>
            </a:r>
            <a:r>
              <a:rPr lang="en-GB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dioic</a:t>
            </a:r>
            <a:r>
              <a:rPr lang="en-GB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acid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256" y="2971557"/>
            <a:ext cx="5201644" cy="10390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4256" y="4989095"/>
            <a:ext cx="4552644" cy="186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98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128337"/>
            <a:ext cx="11833717" cy="64012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Polyamides</a:t>
            </a:r>
          </a:p>
          <a:p>
            <a:pPr marL="0" indent="0">
              <a:buNone/>
            </a:pPr>
            <a:r>
              <a:rPr lang="en-GB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Butane – 1,4- </a:t>
            </a:r>
            <a:r>
              <a:rPr lang="en-GB" sz="24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dioic</a:t>
            </a:r>
            <a:r>
              <a:rPr lang="en-GB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acid 				Butane-1,4-diamine</a:t>
            </a:r>
            <a:endParaRPr lang="en-GB" sz="24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0356" y="1407367"/>
            <a:ext cx="4431623" cy="8852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48" y="1017528"/>
            <a:ext cx="3987122" cy="163310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39637" y="1166820"/>
            <a:ext cx="1502258" cy="141984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0694" y="966573"/>
            <a:ext cx="1636295" cy="165610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390022" y="2144689"/>
            <a:ext cx="994610" cy="412841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336505" y="2280453"/>
            <a:ext cx="2690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Two amino groups</a:t>
            </a:r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732547" y="2117285"/>
            <a:ext cx="818148" cy="505392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6462" y="2579134"/>
            <a:ext cx="3032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Two carbonyl groups</a:t>
            </a:r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3156137"/>
            <a:ext cx="118337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carboxyl group on the dicarboxylic acid can react with an amino group on the diamine.</a:t>
            </a: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Organic product has a carboxyl group and an amino group. Further reactions can happen, leading to a long polymer molecule.</a:t>
            </a:r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4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-2282"/>
            <a:ext cx="118745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Remember polyesters are condensation polymers</a:t>
            </a:r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76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-2282"/>
            <a:ext cx="118745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Finding monomers of a condensation polymer</a:t>
            </a:r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67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-2282"/>
            <a:ext cx="118745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Finding functional groups of a condensation polymer</a:t>
            </a:r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09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373487"/>
            <a:ext cx="11668259" cy="61561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Amides and Polyamides</a:t>
            </a:r>
          </a:p>
          <a:p>
            <a:pPr marL="0" indent="0">
              <a:buNone/>
            </a:pP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Objective: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know what amides are and how we can make polyamides</a:t>
            </a:r>
          </a:p>
          <a:p>
            <a:pPr marL="0" indent="0">
              <a:buNone/>
            </a:pPr>
            <a:endParaRPr lang="en-GB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Outcomes: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Recognise amides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Recognise amino acids</a:t>
            </a:r>
          </a:p>
          <a:p>
            <a:r>
              <a:rPr lang="en-GB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Describe how we can make 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amides</a:t>
            </a:r>
            <a:endParaRPr lang="en-GB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Describe how we make polyamides</a:t>
            </a:r>
          </a:p>
          <a:p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Draw the structural formulae of repeat units for the following condensation polymers</a:t>
            </a:r>
            <a:b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dicarboylix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acids and diamines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amino acids</a:t>
            </a:r>
          </a:p>
        </p:txBody>
      </p:sp>
    </p:spTree>
    <p:extLst>
      <p:ext uri="{BB962C8B-B14F-4D97-AF65-F5344CB8AC3E}">
        <p14:creationId xmlns:p14="http://schemas.microsoft.com/office/powerpoint/2010/main" val="371140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208546"/>
            <a:ext cx="11874500" cy="61978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</a:t>
            </a:r>
          </a:p>
          <a:p>
            <a:pPr marL="0" indent="0" algn="ctr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Workbook 135 – 136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Edexcel guide 135 – 136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CGP 95 - 97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23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2148" name="Picture 20" descr="glyce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202" y="1507205"/>
            <a:ext cx="32258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7990" y="-218172"/>
            <a:ext cx="10515600" cy="1325563"/>
          </a:xfrm>
          <a:noFill/>
          <a:ln/>
        </p:spPr>
        <p:txBody>
          <a:bodyPr/>
          <a:lstStyle/>
          <a:p>
            <a:pPr algn="ctr"/>
            <a:r>
              <a:rPr lang="en-GB" altLang="en-US" b="1" u="sng" dirty="0"/>
              <a:t>Proteins and amino acids</a:t>
            </a:r>
          </a:p>
        </p:txBody>
      </p:sp>
      <p:sp>
        <p:nvSpPr>
          <p:cNvPr id="1072131" name="Text Box 3"/>
          <p:cNvSpPr txBox="1">
            <a:spLocks noChangeArrowheads="1"/>
          </p:cNvSpPr>
          <p:nvPr/>
        </p:nvSpPr>
        <p:spPr bwMode="auto">
          <a:xfrm>
            <a:off x="272716" y="784226"/>
            <a:ext cx="11758863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10BC45"/>
              </a:buClr>
              <a:buSzPct val="80000"/>
              <a:buFont typeface="Wingdings" panose="05000000000000000000" pitchFamily="2" charset="2"/>
              <a:buNone/>
            </a:pPr>
            <a:r>
              <a:rPr lang="en-GB" altLang="en-US" sz="2600" b="1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Proteins</a:t>
            </a:r>
            <a:r>
              <a:rPr lang="en-GB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are a diverse group of large and complex polymer molecules, made up of long chains of </a:t>
            </a:r>
            <a:r>
              <a:rPr lang="en-GB" altLang="en-US" sz="2600" b="1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amino acids</a:t>
            </a:r>
            <a:r>
              <a:rPr lang="en-GB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072136" name="Text Box 8"/>
          <p:cNvSpPr txBox="1">
            <a:spLocks noChangeArrowheads="1"/>
          </p:cNvSpPr>
          <p:nvPr/>
        </p:nvSpPr>
        <p:spPr bwMode="auto">
          <a:xfrm>
            <a:off x="136359" y="2990472"/>
            <a:ext cx="6585284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groups are on different carbon atoms so amino acids retain their properties.</a:t>
            </a:r>
            <a:endParaRPr lang="en-GB" alt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72139" name="Rectangle 11"/>
          <p:cNvSpPr>
            <a:spLocks noChangeArrowheads="1"/>
          </p:cNvSpPr>
          <p:nvPr/>
        </p:nvSpPr>
        <p:spPr bwMode="auto">
          <a:xfrm>
            <a:off x="136358" y="1990348"/>
            <a:ext cx="6302166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Amino acids contain both amine (NH</a:t>
            </a:r>
            <a:r>
              <a:rPr lang="en-GB" altLang="en-US" sz="26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and carboxyl (COOH) functional groups. 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36358" y="5338133"/>
            <a:ext cx="11758863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Amino acids found in proteins are 2-amino acids:</a:t>
            </a:r>
          </a:p>
          <a:p>
            <a:pPr marL="514350" indent="-514350">
              <a:buAutoNum type="arabicParenR"/>
            </a:pPr>
            <a:r>
              <a:rPr lang="en-GB" alt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carboxyl group is located on carbon atom 1</a:t>
            </a:r>
          </a:p>
          <a:p>
            <a:pPr marL="514350" indent="-514350">
              <a:buAutoNum type="arabicParenR"/>
            </a:pPr>
            <a:r>
              <a:rPr lang="en-GB" alt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amino group is located on carbon atom 2</a:t>
            </a:r>
            <a:endParaRPr lang="en-GB" alt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05612" y="3879684"/>
            <a:ext cx="1973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Amine group</a:t>
            </a:r>
            <a:endParaRPr lang="en-GB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23747" y="1676778"/>
            <a:ext cx="1411706" cy="1759970"/>
          </a:xfrm>
          <a:prstGeom prst="rect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8075321" y="3436748"/>
            <a:ext cx="459079" cy="446276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785683" y="1747485"/>
            <a:ext cx="1411706" cy="1759970"/>
          </a:xfrm>
          <a:prstGeom prst="rect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9922042" y="3956301"/>
            <a:ext cx="1973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Carboxyl group</a:t>
            </a:r>
            <a:endParaRPr lang="en-GB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0874668" y="3536451"/>
            <a:ext cx="398922" cy="370818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919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6" grpId="0" animBg="1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224588"/>
            <a:ext cx="11874500" cy="61818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Naming Amino Acids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Amino acids have the common names used by biologists and systematic names.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 group = H					R group = CH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Systematic name:                    Systematic name: 2-aminopropanoic acid</a:t>
            </a:r>
          </a:p>
          <a:p>
            <a:pPr marL="0" indent="0">
              <a:buNone/>
            </a:pP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Aminoethanoic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acid                     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Common name: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alanine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Common name: glycine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2085" y="3730656"/>
            <a:ext cx="3935579" cy="26321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184" y="4308463"/>
            <a:ext cx="3370416" cy="2054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10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208546"/>
            <a:ext cx="11874500" cy="64008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Dipeptides</a:t>
            </a:r>
          </a:p>
          <a:p>
            <a:pPr marL="0" indent="0">
              <a:buNone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Two amino acid molecules can react together in condensation reactions between the </a:t>
            </a:r>
            <a:r>
              <a:rPr lang="en-GB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GB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OH group in the carboxyl group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one amino acid and </a:t>
            </a:r>
            <a:r>
              <a:rPr lang="en-GB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GB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 of the H atoms in the amino group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the other amino acid.</a:t>
            </a:r>
          </a:p>
          <a:p>
            <a:pPr marL="0" indent="0">
              <a:buNone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dipeptide and water are formed (condensation reaction)</a:t>
            </a:r>
          </a:p>
          <a:p>
            <a:pPr marL="0" indent="0">
              <a:buNone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 glycine and alanine produce form glycine – alanine dipeptide</a:t>
            </a:r>
          </a:p>
          <a:p>
            <a:pPr marL="0" indent="0">
              <a:buNone/>
            </a:pPr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                                       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</a:t>
            </a:r>
            <a:endParaRPr lang="en-GB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926" y="2992386"/>
            <a:ext cx="2556251" cy="15580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566" y="2873043"/>
            <a:ext cx="2686534" cy="17967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3043" y="3599497"/>
            <a:ext cx="5502383" cy="325850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046260" y="4213501"/>
            <a:ext cx="1411706" cy="1759970"/>
          </a:xfrm>
          <a:prstGeom prst="rect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792536" y="4070555"/>
            <a:ext cx="1411706" cy="599270"/>
          </a:xfrm>
          <a:prstGeom prst="rect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772733" y="3895247"/>
            <a:ext cx="797280" cy="599270"/>
          </a:xfrm>
          <a:prstGeom prst="rect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40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373487"/>
            <a:ext cx="11668259" cy="61561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Amides and Polyamides</a:t>
            </a:r>
          </a:p>
          <a:p>
            <a:pPr marL="0" indent="0">
              <a:buNone/>
            </a:pP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Objective: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know what amides are and how we can make polyamides</a:t>
            </a:r>
          </a:p>
          <a:p>
            <a:pPr marL="0" indent="0">
              <a:buNone/>
            </a:pPr>
            <a:endParaRPr lang="en-GB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Outcomes: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Recognise amides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Recognise amino acids</a:t>
            </a:r>
          </a:p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Describe how we can make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amides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Describe how we make polyamides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Draw the structural formulae of repeat units for the following condensation polymers</a:t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dicarboylix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acids and diamines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amino acids</a:t>
            </a:r>
          </a:p>
        </p:txBody>
      </p:sp>
    </p:spTree>
    <p:extLst>
      <p:ext uri="{BB962C8B-B14F-4D97-AF65-F5344CB8AC3E}">
        <p14:creationId xmlns:p14="http://schemas.microsoft.com/office/powerpoint/2010/main" val="300672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373487"/>
            <a:ext cx="11668259" cy="61561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Dipeptides</a:t>
            </a:r>
            <a:endParaRPr lang="en-GB" b="1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they react the other way round then alanine – glycine dipeptide forms instead.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+			         	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8746" y="2107483"/>
            <a:ext cx="2556251" cy="15580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183" y="1988140"/>
            <a:ext cx="2686534" cy="179678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893573" y="3105141"/>
            <a:ext cx="1111025" cy="599270"/>
          </a:xfrm>
          <a:prstGeom prst="rect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082437" y="2952990"/>
            <a:ext cx="797280" cy="599270"/>
          </a:xfrm>
          <a:prstGeom prst="rect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33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208546"/>
            <a:ext cx="11874500" cy="64008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Dipeptides</a:t>
            </a:r>
          </a:p>
          <a:p>
            <a:pPr marL="0" indent="0">
              <a:buNone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peptide bond is written as CONH in structural formulae</a:t>
            </a:r>
          </a:p>
          <a:p>
            <a:pPr marL="0" indent="0">
              <a:buNone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identical to the amide link/bond</a:t>
            </a:r>
          </a:p>
          <a:p>
            <a:pPr marL="0" indent="0">
              <a:buNone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form at either end of the molecule</a:t>
            </a:r>
          </a:p>
          <a:p>
            <a:pPr marL="0" indent="0">
              <a:buNone/>
            </a:pPr>
            <a:endParaRPr lang="en-GB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                                       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</a:t>
            </a:r>
            <a:endParaRPr lang="en-GB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926" y="2992386"/>
            <a:ext cx="2556251" cy="15580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566" y="2873043"/>
            <a:ext cx="2686534" cy="17967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3043" y="3599497"/>
            <a:ext cx="5502383" cy="325850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046260" y="4213501"/>
            <a:ext cx="1411706" cy="1759970"/>
          </a:xfrm>
          <a:prstGeom prst="rect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792536" y="4070555"/>
            <a:ext cx="1411706" cy="599270"/>
          </a:xfrm>
          <a:prstGeom prst="rect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772733" y="3895247"/>
            <a:ext cx="797280" cy="599270"/>
          </a:xfrm>
          <a:prstGeom prst="rect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9704439" y="2654710"/>
            <a:ext cx="457200" cy="15587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484234" y="2285378"/>
            <a:ext cx="2343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Peptide bond</a:t>
            </a:r>
            <a:endParaRPr lang="en-GB" sz="24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83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208546"/>
            <a:ext cx="11874500" cy="64008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Polyamides</a:t>
            </a:r>
          </a:p>
          <a:p>
            <a:pPr marL="0" indent="0">
              <a:buNone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Dipeptides have an amino group at one end and a carboxyl group at the other, like amino acids.</a:t>
            </a:r>
          </a:p>
          <a:p>
            <a:pPr marL="0" indent="0">
              <a:buNone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means that amino acids can continue to join either end, forming condensation polymers.</a:t>
            </a:r>
          </a:p>
          <a:p>
            <a:pPr marL="0" indent="0">
              <a:buNone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amino acid units are called residues:</a:t>
            </a:r>
          </a:p>
          <a:p>
            <a:pPr marL="0" indent="0">
              <a:buNone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Polypeptides are polymers with fewer than about 20 amino acid residues</a:t>
            </a:r>
          </a:p>
          <a:p>
            <a:pPr marL="0" indent="0">
              <a:buNone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Proteins are polymers with more amino acid residues (could be thousands)</a:t>
            </a:r>
          </a:p>
          <a:p>
            <a:pPr marL="0" indent="0">
              <a:buNone/>
            </a:pPr>
            <a:endParaRPr lang="en-GB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5443" y="3599497"/>
            <a:ext cx="5502383" cy="325850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388660" y="4213501"/>
            <a:ext cx="1411706" cy="1759970"/>
          </a:xfrm>
          <a:prstGeom prst="rect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46839" y="3746090"/>
            <a:ext cx="280219" cy="46741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280456" y="3497437"/>
            <a:ext cx="2343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Peptide bond</a:t>
            </a:r>
            <a:endParaRPr lang="en-GB" sz="24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14936" y="4348763"/>
            <a:ext cx="1411706" cy="1759970"/>
          </a:xfrm>
          <a:prstGeom prst="rect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402774" y="4213501"/>
            <a:ext cx="1411706" cy="1759970"/>
          </a:xfrm>
          <a:prstGeom prst="rect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40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208546"/>
            <a:ext cx="11874500" cy="64008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Polyamides</a:t>
            </a:r>
          </a:p>
          <a:p>
            <a:pPr marL="0" indent="0">
              <a:buNone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can draw repeat units for simple polypeptides made from one type of amino acid.</a:t>
            </a:r>
          </a:p>
          <a:p>
            <a:pPr marL="0" indent="0">
              <a:buNone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 monomer is 2 – </a:t>
            </a:r>
            <a:r>
              <a:rPr lang="en-GB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aminopropanoic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acid (alanine)</a:t>
            </a:r>
            <a:endParaRPr lang="en-GB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908" y="1870153"/>
            <a:ext cx="2686534" cy="179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77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208546"/>
            <a:ext cx="11874500" cy="64008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</a:t>
            </a:r>
          </a:p>
          <a:p>
            <a:pPr marL="0" indent="0">
              <a:buNone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138 </a:t>
            </a:r>
            <a:r>
              <a:rPr lang="en-GB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edexcel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guide</a:t>
            </a:r>
          </a:p>
          <a:p>
            <a:pPr marL="0" indent="0">
              <a:buNone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136 – 137 workbook</a:t>
            </a:r>
          </a:p>
          <a:p>
            <a:pPr marL="0" indent="0">
              <a:buNone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97 </a:t>
            </a:r>
            <a:r>
              <a:rPr lang="en-GB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Cgp</a:t>
            </a:r>
            <a:endParaRPr lang="en-GB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05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373487"/>
            <a:ext cx="11668259" cy="61561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Amides and Polyamides</a:t>
            </a:r>
          </a:p>
          <a:p>
            <a:pPr marL="0" indent="0">
              <a:buNone/>
            </a:pP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Objective: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know what amides are and how we can make polyamides</a:t>
            </a:r>
          </a:p>
          <a:p>
            <a:pPr marL="0" indent="0">
              <a:buNone/>
            </a:pPr>
            <a:endParaRPr lang="en-GB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Outcomes: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Recognise amides</a:t>
            </a:r>
          </a:p>
          <a:p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Recognise amino acids</a:t>
            </a:r>
          </a:p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Describe how we can make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amides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Describe how we make polyamides</a:t>
            </a:r>
          </a:p>
          <a:p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Draw the structural formulae of repeat units for the following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condensation polymers</a:t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dicarboylix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acids and diamines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amino acids</a:t>
            </a:r>
          </a:p>
        </p:txBody>
      </p:sp>
    </p:spTree>
    <p:extLst>
      <p:ext uri="{BB962C8B-B14F-4D97-AF65-F5344CB8AC3E}">
        <p14:creationId xmlns:p14="http://schemas.microsoft.com/office/powerpoint/2010/main" val="414830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034" y="193182"/>
            <a:ext cx="11927571" cy="61561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Amides</a:t>
            </a:r>
          </a:p>
          <a:p>
            <a:pPr marL="0" indent="0">
              <a:buNone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Amides contain the </a:t>
            </a:r>
            <a:r>
              <a:rPr lang="en-GB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functional group –CONH</a:t>
            </a:r>
            <a:r>
              <a:rPr lang="en-GB" sz="2400" b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GB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carbonyl group pulls electrons away from the rest of the –CONH</a:t>
            </a:r>
            <a:r>
              <a:rPr lang="en-GB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group so amides behave differently from amines.</a:t>
            </a:r>
          </a:p>
          <a:p>
            <a:pPr marL="0" indent="0">
              <a:buNone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get primary amides and N-substituted amides depending on how many carbon atoms the nitrogen is bonded to.</a:t>
            </a:r>
          </a:p>
          <a:p>
            <a:pPr marL="0" indent="0">
              <a:buNone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</a:t>
            </a:r>
            <a:r>
              <a:rPr lang="en-GB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Secondary amide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	         </a:t>
            </a:r>
            <a:r>
              <a:rPr lang="en-GB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Tertiary amide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both hydrogen</a:t>
            </a:r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amide         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of the hydrogen atoms	  atoms are replaced by an alkyl</a:t>
            </a:r>
            <a:b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   is replaced by an alkyl or		   or aryl group</a:t>
            </a:r>
          </a:p>
          <a:p>
            <a:pPr marL="0" indent="0">
              <a:buNone/>
            </a:pPr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GB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aryl group</a:t>
            </a:r>
            <a:endParaRPr lang="en-GB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78" y="3969443"/>
            <a:ext cx="2849958" cy="22059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5834" y="4503984"/>
            <a:ext cx="3362880" cy="23540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t="4323" b="3176"/>
          <a:stretch/>
        </p:blipFill>
        <p:spPr>
          <a:xfrm>
            <a:off x="9052408" y="4191000"/>
            <a:ext cx="3044197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34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373487"/>
            <a:ext cx="11833717" cy="6156102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Amides</a:t>
            </a: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Amide group consists of a carbonyl group, C = O and an amino group –NH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 the same C atom.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primary amides the amide group is located at carbon atom 1.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2078" y="4172643"/>
            <a:ext cx="2849958" cy="220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09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373487"/>
            <a:ext cx="11833717" cy="6156102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Amides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Secondary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Tertiary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334" y="1367084"/>
            <a:ext cx="3272166" cy="22905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t="4323" b="3176"/>
          <a:stretch/>
        </p:blipFill>
        <p:spPr>
          <a:xfrm>
            <a:off x="0" y="4486096"/>
            <a:ext cx="2446433" cy="214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98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373487"/>
            <a:ext cx="11833717" cy="6156102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Amides</a:t>
            </a: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Their names end in –amide and you show the functional group as CONH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structural formula.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</a:t>
            </a:r>
          </a:p>
          <a:p>
            <a:pPr marL="0" indent="0">
              <a:buNone/>
            </a:pP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Methanamide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HCONH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Ethanamide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Propanamide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97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-2282"/>
            <a:ext cx="118745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Making amides </a:t>
            </a:r>
          </a:p>
          <a:p>
            <a:pPr marL="0" indent="0">
              <a:buNone/>
            </a:pPr>
            <a:r>
              <a:rPr lang="en-GB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Ethanoyl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chloride added to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aqueous solution of the amine</a:t>
            </a:r>
          </a:p>
          <a:p>
            <a:pPr marL="0" indent="0">
              <a:buNone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Violent reaction, produces a solid white mixture of the products</a:t>
            </a:r>
          </a:p>
          <a:p>
            <a:pPr marL="0" indent="0">
              <a:buNone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 atom on the amine is swapped for the acyl group, RCO, to produce an N-substituted amide and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HCl</a:t>
            </a:r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HCl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reacts with another molecule of the amine to produce a salt.</a:t>
            </a:r>
          </a:p>
          <a:p>
            <a:pPr marL="0" indent="0">
              <a:buNone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</a:t>
            </a:r>
          </a:p>
        </p:txBody>
      </p:sp>
    </p:spTree>
    <p:extLst>
      <p:ext uri="{BB962C8B-B14F-4D97-AF65-F5344CB8AC3E}">
        <p14:creationId xmlns:p14="http://schemas.microsoft.com/office/powerpoint/2010/main" val="361907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-2282"/>
            <a:ext cx="118745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Making amides </a:t>
            </a:r>
          </a:p>
          <a:p>
            <a:pPr marL="0" indent="0">
              <a:buNone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Acyl chlorides react with primary amines to produce secondary amides and hydrogen chloride.</a:t>
            </a:r>
          </a:p>
          <a:p>
            <a:pPr marL="0" indent="0">
              <a:buNone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 </a:t>
            </a:r>
            <a:r>
              <a:rPr lang="en-GB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ethanoyl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chloride reacts with </a:t>
            </a:r>
            <a:r>
              <a:rPr lang="en-GB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ethanamide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produce N-</a:t>
            </a:r>
            <a:r>
              <a:rPr lang="en-GB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ethylethanamide</a:t>
            </a:r>
            <a:endParaRPr lang="en-GB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00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-2282"/>
            <a:ext cx="11874500" cy="68602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Making amides from ammonia</a:t>
            </a:r>
            <a:endParaRPr lang="en-GB" sz="24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Acyl chlorides react with </a:t>
            </a:r>
            <a:r>
              <a:rPr lang="en-GB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ammonia to produce a primary amide and hydrogen chloride</a:t>
            </a:r>
          </a:p>
          <a:p>
            <a:pPr marL="0" indent="0">
              <a:buNone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</a:t>
            </a:r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</a:t>
            </a:r>
            <a:r>
              <a:rPr lang="en-GB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COCl + NH</a:t>
            </a:r>
            <a:r>
              <a:rPr lang="en-GB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    CH</a:t>
            </a:r>
            <a:r>
              <a:rPr lang="en-GB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CONH</a:t>
            </a:r>
            <a:r>
              <a:rPr lang="en-GB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+ </a:t>
            </a:r>
            <a:r>
              <a:rPr lang="en-GB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HCl</a:t>
            </a:r>
            <a:endParaRPr lang="en-GB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                           </a:t>
            </a:r>
            <a:r>
              <a:rPr lang="en-GB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Ethanoyl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chloride             </a:t>
            </a:r>
            <a:r>
              <a:rPr lang="en-GB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Ethanamide</a:t>
            </a:r>
            <a:endParaRPr lang="en-GB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This is an addition – elimination reaction</a:t>
            </a:r>
            <a:endParaRPr lang="en-GB" sz="24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7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953</Words>
  <Application>Microsoft Office PowerPoint</Application>
  <PresentationFormat>Widescreen</PresentationFormat>
  <Paragraphs>192</Paragraphs>
  <Slides>25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Tahoma</vt:lpstr>
      <vt:lpstr>Wingdings</vt:lpstr>
      <vt:lpstr>Office Theme</vt:lpstr>
      <vt:lpstr>Polyamides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Proteins and amino acids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Amides</dc:title>
  <dc:creator>Jennifer Tapp</dc:creator>
  <cp:lastModifiedBy>Jennifer Tapp</cp:lastModifiedBy>
  <cp:revision>30</cp:revision>
  <dcterms:created xsi:type="dcterms:W3CDTF">2017-12-10T20:13:42Z</dcterms:created>
  <dcterms:modified xsi:type="dcterms:W3CDTF">2017-12-11T15:35:05Z</dcterms:modified>
</cp:coreProperties>
</file>