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0" r:id="rId3"/>
    <p:sldId id="260" r:id="rId4"/>
    <p:sldId id="257" r:id="rId5"/>
    <p:sldId id="262" r:id="rId6"/>
    <p:sldId id="263" r:id="rId7"/>
    <p:sldId id="271" r:id="rId8"/>
    <p:sldId id="264" r:id="rId9"/>
    <p:sldId id="268" r:id="rId10"/>
    <p:sldId id="270" r:id="rId11"/>
    <p:sldId id="269" r:id="rId12"/>
    <p:sldId id="267" r:id="rId13"/>
    <p:sldId id="277" r:id="rId14"/>
    <p:sldId id="275" r:id="rId15"/>
    <p:sldId id="282" r:id="rId16"/>
    <p:sldId id="283" r:id="rId17"/>
    <p:sldId id="281" r:id="rId18"/>
    <p:sldId id="272" r:id="rId19"/>
    <p:sldId id="284" r:id="rId20"/>
    <p:sldId id="285" r:id="rId21"/>
    <p:sldId id="273" r:id="rId22"/>
    <p:sldId id="278" r:id="rId23"/>
    <p:sldId id="274" r:id="rId24"/>
    <p:sldId id="286" r:id="rId25"/>
    <p:sldId id="287" r:id="rId26"/>
    <p:sldId id="288" r:id="rId27"/>
    <p:sldId id="279" r:id="rId28"/>
    <p:sldId id="289" r:id="rId29"/>
    <p:sldId id="291" r:id="rId30"/>
    <p:sldId id="290" r:id="rId31"/>
    <p:sldId id="27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A23C4-DD65-4CD1-A6A1-2EBA70046B93}" type="datetimeFigureOut">
              <a:rPr lang="en-GB" smtClean="0"/>
              <a:pPr/>
              <a:t>05/01/2016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B086C-AFC7-4E5F-88CC-1AE8AA6B42C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Experiment 57 page 134 advanced chemistry practical book</a:t>
            </a:r>
            <a:endParaRPr lang="en-GB" dirty="0"/>
          </a:p>
        </p:txBody>
      </p:sp>
      <p:sp>
        <p:nvSpPr>
          <p:cNvPr id="4" name="Slide Number Placeholder 3"/>
          <p:cNvSpPr>
            <a:spLocks noGrp="1"/>
          </p:cNvSpPr>
          <p:nvPr>
            <p:ph type="sldNum" sz="quarter" idx="10"/>
          </p:nvPr>
        </p:nvSpPr>
        <p:spPr/>
        <p:txBody>
          <a:bodyPr/>
          <a:lstStyle/>
          <a:p>
            <a:fld id="{A28B086C-AFC7-4E5F-88CC-1AE8AA6B42CE}"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 73 </a:t>
            </a:r>
            <a:r>
              <a:rPr lang="en-GB" dirty="0" err="1" smtClean="0"/>
              <a:t>cgp</a:t>
            </a:r>
            <a:r>
              <a:rPr lang="en-GB" dirty="0" smtClean="0"/>
              <a:t> </a:t>
            </a:r>
            <a:r>
              <a:rPr lang="en-GB" smtClean="0"/>
              <a:t>revision guide</a:t>
            </a:r>
            <a:endParaRPr lang="en-GB"/>
          </a:p>
        </p:txBody>
      </p:sp>
      <p:sp>
        <p:nvSpPr>
          <p:cNvPr id="4" name="Slide Number Placeholder 3"/>
          <p:cNvSpPr>
            <a:spLocks noGrp="1"/>
          </p:cNvSpPr>
          <p:nvPr>
            <p:ph type="sldNum" sz="quarter" idx="10"/>
          </p:nvPr>
        </p:nvSpPr>
        <p:spPr/>
        <p:txBody>
          <a:bodyPr/>
          <a:lstStyle/>
          <a:p>
            <a:fld id="{A28B086C-AFC7-4E5F-88CC-1AE8AA6B42CE}" type="slidenum">
              <a:rPr lang="en-GB" smtClean="0"/>
              <a:pPr/>
              <a:t>28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 73 </a:t>
            </a:r>
            <a:r>
              <a:rPr lang="en-GB" dirty="0" err="1" smtClean="0"/>
              <a:t>cgp</a:t>
            </a:r>
            <a:r>
              <a:rPr lang="en-GB" dirty="0" smtClean="0"/>
              <a:t> </a:t>
            </a:r>
            <a:r>
              <a:rPr lang="en-GB" smtClean="0"/>
              <a:t>revision guide</a:t>
            </a:r>
            <a:endParaRPr lang="en-GB"/>
          </a:p>
        </p:txBody>
      </p:sp>
      <p:sp>
        <p:nvSpPr>
          <p:cNvPr id="4" name="Slide Number Placeholder 3"/>
          <p:cNvSpPr>
            <a:spLocks noGrp="1"/>
          </p:cNvSpPr>
          <p:nvPr>
            <p:ph type="sldNum" sz="quarter" idx="10"/>
          </p:nvPr>
        </p:nvSpPr>
        <p:spPr/>
        <p:txBody>
          <a:bodyPr/>
          <a:lstStyle/>
          <a:p>
            <a:fld id="{A28B086C-AFC7-4E5F-88CC-1AE8AA6B42CE}" type="slidenum">
              <a:rPr lang="en-GB" smtClean="0"/>
              <a:pPr/>
              <a:t>29</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 73 </a:t>
            </a:r>
            <a:r>
              <a:rPr lang="en-GB" dirty="0" err="1" smtClean="0"/>
              <a:t>cgp</a:t>
            </a:r>
            <a:r>
              <a:rPr lang="en-GB" dirty="0" smtClean="0"/>
              <a:t> </a:t>
            </a:r>
            <a:r>
              <a:rPr lang="en-GB" smtClean="0"/>
              <a:t>revision guide</a:t>
            </a:r>
            <a:endParaRPr lang="en-GB"/>
          </a:p>
        </p:txBody>
      </p:sp>
      <p:sp>
        <p:nvSpPr>
          <p:cNvPr id="4" name="Slide Number Placeholder 3"/>
          <p:cNvSpPr>
            <a:spLocks noGrp="1"/>
          </p:cNvSpPr>
          <p:nvPr>
            <p:ph type="sldNum" sz="quarter" idx="10"/>
          </p:nvPr>
        </p:nvSpPr>
        <p:spPr/>
        <p:txBody>
          <a:bodyPr/>
          <a:lstStyle/>
          <a:p>
            <a:fld id="{A28B086C-AFC7-4E5F-88CC-1AE8AA6B42CE}" type="slidenum">
              <a:rPr lang="en-GB" smtClean="0"/>
              <a:pPr/>
              <a:t>30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DDEB850-C22E-4ECE-8EA5-EB90A8BB7EF8}" type="slidenum">
              <a:rPr lang="en-GB"/>
              <a:pPr/>
              <a:t>9</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2803205-977D-4AEF-99EE-097A3760C857}" type="slidenum">
              <a:rPr lang="en-GB"/>
              <a:pPr/>
              <a:t>10</a:t>
            </a:fld>
            <a:endParaRPr lang="en-GB"/>
          </a:p>
        </p:txBody>
      </p:sp>
      <p:sp>
        <p:nvSpPr>
          <p:cNvPr id="6" name="Rectangle 8"/>
          <p:cNvSpPr>
            <a:spLocks noGrp="1" noChangeArrowheads="1"/>
          </p:cNvSpPr>
          <p:nvPr>
            <p:ph type="hdr" sz="quarter"/>
          </p:nvPr>
        </p:nvSpPr>
        <p:spPr>
          <a:ln/>
        </p:spPr>
        <p:txBody>
          <a:bodyPr/>
          <a:lstStyle/>
          <a:p>
            <a:r>
              <a:rPr lang="en-GB"/>
              <a:t>Boardworks GCSE Additional Science: Chemistry </a:t>
            </a:r>
          </a:p>
          <a:p>
            <a:r>
              <a:rPr lang="en-GB"/>
              <a:t>The Halogens</a:t>
            </a:r>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97FAB91-817E-4059-B176-BA9319BA6817}" type="slidenum">
              <a:rPr lang="en-GB"/>
              <a:pPr/>
              <a:t>11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00450" name="Rectangle 2"/>
          <p:cNvSpPr>
            <a:spLocks noGrp="1" noRot="1" noChangeAspect="1" noChangeArrowheads="1" noTextEdit="1"/>
          </p:cNvSpPr>
          <p:nvPr>
            <p:ph type="sldImg"/>
          </p:nvPr>
        </p:nvSpPr>
        <p:spPr>
          <a:ln/>
        </p:spPr>
      </p:sp>
      <p:sp>
        <p:nvSpPr>
          <p:cNvPr id="1000451" name="Rectangle 3"/>
          <p:cNvSpPr>
            <a:spLocks noGrp="1" noChangeArrowheads="1"/>
          </p:cNvSpPr>
          <p:nvPr>
            <p:ph type="body" idx="1"/>
          </p:nvPr>
        </p:nvSpPr>
        <p:spPr/>
        <p:txBody>
          <a:bodyPr/>
          <a:lstStyle/>
          <a:p>
            <a:r>
              <a:rPr lang="en-GB" b="1"/>
              <a:t>Teacher notes</a:t>
            </a:r>
          </a:p>
          <a:p>
            <a:r>
              <a:rPr lang="en-GB"/>
              <a:t>See the ‘</a:t>
            </a:r>
            <a:r>
              <a:rPr lang="en-GB" b="1"/>
              <a:t>Redox Reactions</a:t>
            </a:r>
            <a:r>
              <a:rPr lang="en-GB"/>
              <a:t>’ presentation for more information about redox reactions.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57EC3B7-113C-4A7B-9DA8-938FAB41D40F}" type="slidenum">
              <a:rPr lang="en-GB"/>
              <a:pPr/>
              <a:t>12</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02498" name="Rectangle 2"/>
          <p:cNvSpPr>
            <a:spLocks noGrp="1" noRot="1" noChangeAspect="1" noChangeArrowheads="1" noTextEdit="1"/>
          </p:cNvSpPr>
          <p:nvPr>
            <p:ph type="sldImg"/>
          </p:nvPr>
        </p:nvSpPr>
        <p:spPr>
          <a:ln/>
        </p:spPr>
      </p:sp>
      <p:sp>
        <p:nvSpPr>
          <p:cNvPr id="1002499" name="Rectangle 3"/>
          <p:cNvSpPr>
            <a:spLocks noGrp="1" noChangeArrowheads="1"/>
          </p:cNvSpPr>
          <p:nvPr>
            <p:ph type="body" idx="1"/>
          </p:nvPr>
        </p:nvSpPr>
        <p:spPr/>
        <p:txBody>
          <a:bodyPr/>
          <a:lstStyle/>
          <a:p>
            <a:r>
              <a:rPr lang="en-GB" b="1"/>
              <a:t>Teacher notes</a:t>
            </a:r>
          </a:p>
          <a:p>
            <a:r>
              <a:rPr lang="en-GB"/>
              <a:t>Students could be encouraged to see the relative oxidizing ability of the halogens as their ability to accept electrons, relating it to the size, nuclear charge and shielding. Also they could connect this trend to the electronegativity values and with the electron structures of the 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3A3BA27-6DE0-4C7C-856E-E91B33C12F21}" type="slidenum">
              <a:rPr lang="en-GB"/>
              <a:pPr/>
              <a:t>15</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Trends in Group 2</a:t>
            </a:r>
          </a:p>
        </p:txBody>
      </p:sp>
      <p:sp>
        <p:nvSpPr>
          <p:cNvPr id="1079298" name="Rectangle 2"/>
          <p:cNvSpPr>
            <a:spLocks noGrp="1" noRot="1" noChangeAspect="1" noChangeArrowheads="1" noTextEdit="1"/>
          </p:cNvSpPr>
          <p:nvPr>
            <p:ph type="sldImg"/>
          </p:nvPr>
        </p:nvSpPr>
        <p:spPr>
          <a:ln/>
        </p:spPr>
      </p:sp>
      <p:sp>
        <p:nvSpPr>
          <p:cNvPr id="1079299" name="Rectangle 3"/>
          <p:cNvSpPr>
            <a:spLocks noGrp="1" noChangeArrowheads="1"/>
          </p:cNvSpPr>
          <p:nvPr>
            <p:ph type="body" idx="1"/>
          </p:nvPr>
        </p:nvSpPr>
        <p:spPr/>
        <p:txBody>
          <a:bodyPr/>
          <a:lstStyle/>
          <a:p>
            <a:r>
              <a:rPr lang="en-GB" b="1"/>
              <a:t>Teacher notes</a:t>
            </a:r>
          </a:p>
          <a:p>
            <a:r>
              <a:rPr lang="en-GB"/>
              <a:t>See the ‘</a:t>
            </a:r>
            <a:r>
              <a:rPr lang="en-GB" b="1"/>
              <a:t>Redox Reactions</a:t>
            </a:r>
            <a:r>
              <a:rPr lang="en-GB"/>
              <a:t>’ presentation for more information about oxidation and reduction.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6DA98DD-9680-43FA-91AD-D5C6803E1F22}" type="slidenum">
              <a:rPr lang="en-GB"/>
              <a:pPr/>
              <a:t>18</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68034" name="Rectangle 2"/>
          <p:cNvSpPr>
            <a:spLocks noGrp="1" noRot="1" noChangeAspect="1" noChangeArrowheads="1" noTextEdit="1"/>
          </p:cNvSpPr>
          <p:nvPr>
            <p:ph type="sldImg"/>
          </p:nvPr>
        </p:nvSpPr>
        <p:spPr>
          <a:ln/>
        </p:spPr>
      </p:sp>
      <p:sp>
        <p:nvSpPr>
          <p:cNvPr id="1068035" name="Rectangle 3"/>
          <p:cNvSpPr>
            <a:spLocks noGrp="1" noChangeArrowheads="1"/>
          </p:cNvSpPr>
          <p:nvPr>
            <p:ph type="body" idx="1"/>
          </p:nvPr>
        </p:nvSpPr>
        <p:spPr/>
        <p:txBody>
          <a:bodyPr/>
          <a:lstStyle/>
          <a:p>
            <a:r>
              <a:rPr lang="en-GB" b="1"/>
              <a:t>Teacher notes</a:t>
            </a:r>
          </a:p>
          <a:p>
            <a:r>
              <a:rPr lang="en-GB"/>
              <a:t>Here the simplest definition of ‘acid’ to use is the Bronsted–Lowry definition of an acid as a proton (H</a:t>
            </a:r>
            <a:r>
              <a:rPr lang="en-GB" baseline="30000"/>
              <a:t>+</a:t>
            </a:r>
            <a:r>
              <a:rPr lang="en-GB"/>
              <a:t>) donor.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 72 revision guide</a:t>
            </a:r>
            <a:endParaRPr lang="en-GB" dirty="0"/>
          </a:p>
        </p:txBody>
      </p:sp>
      <p:sp>
        <p:nvSpPr>
          <p:cNvPr id="4" name="Slide Number Placeholder 3"/>
          <p:cNvSpPr>
            <a:spLocks noGrp="1"/>
          </p:cNvSpPr>
          <p:nvPr>
            <p:ph type="sldNum" sz="quarter" idx="10"/>
          </p:nvPr>
        </p:nvSpPr>
        <p:spPr/>
        <p:txBody>
          <a:bodyPr/>
          <a:lstStyle/>
          <a:p>
            <a:fld id="{A28B086C-AFC7-4E5F-88CC-1AE8AA6B42CE}" type="slidenum">
              <a:rPr lang="en-GB" smtClean="0"/>
              <a:pPr/>
              <a:t>20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309F9F2-A2AE-4EA3-96A3-14758264C1C9}" type="slidenum">
              <a:rPr lang="en-GB"/>
              <a:pPr/>
              <a:t>21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Halogens</a:t>
            </a:r>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r>
              <a:rPr lang="en-GB" b="1"/>
              <a:t>Teacher notes</a:t>
            </a:r>
          </a:p>
          <a:p>
            <a:r>
              <a:rPr lang="en-GB"/>
              <a:t>See the ‘</a:t>
            </a:r>
            <a:r>
              <a:rPr lang="en-GB" b="1"/>
              <a:t>Trends in Period 3</a:t>
            </a:r>
            <a:r>
              <a:rPr lang="en-GB"/>
              <a:t>’ presentation for more information about shielding.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CCE5C-5759-46AD-ADA1-9A368DD9D4AA}" type="datetimeFigureOut">
              <a:rPr lang="en-GB" smtClean="0"/>
              <a:pPr/>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03D8A8-4712-403A-AA01-59A9ADC467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CCE5C-5759-46AD-ADA1-9A368DD9D4AA}" type="datetimeFigureOut">
              <a:rPr lang="en-GB" smtClean="0"/>
              <a:pPr/>
              <a:t>05/01/2016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3D8A8-4712-403A-AA01-59A9ADC467E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Group 7 Reactions and Compounds</a:t>
            </a:r>
            <a:endParaRPr lang="en-GB" dirty="0"/>
          </a:p>
        </p:txBody>
      </p:sp>
      <p:sp>
        <p:nvSpPr>
          <p:cNvPr id="3" name="Subtitle 2"/>
          <p:cNvSpPr>
            <a:spLocks noGrp="1"/>
          </p:cNvSpPr>
          <p:nvPr>
            <p:ph type="subTitle" idx="1"/>
          </p:nvPr>
        </p:nvSpPr>
        <p:spPr/>
        <p:txBody>
          <a:bodyPr/>
          <a:lstStyle/>
          <a:p>
            <a:fld id="{12DAAD6E-18FC-4213-A011-C33CDB701450}" type="datetime2">
              <a:rPr lang="en-GB" smtClean="0"/>
              <a:pPr/>
              <a:t>Tuesday, 05 January 2016</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67544" y="0"/>
            <a:ext cx="8229600" cy="692696"/>
          </a:xfrm>
        </p:spPr>
        <p:txBody>
          <a:bodyPr>
            <a:normAutofit fontScale="90000"/>
          </a:bodyPr>
          <a:lstStyle/>
          <a:p>
            <a:r>
              <a:rPr lang="en-GB" dirty="0"/>
              <a:t>Displacement reactions: summary</a:t>
            </a:r>
          </a:p>
        </p:txBody>
      </p:sp>
      <p:sp>
        <p:nvSpPr>
          <p:cNvPr id="123908" name="Text Box 4"/>
          <p:cNvSpPr txBox="1">
            <a:spLocks noChangeArrowheads="1"/>
          </p:cNvSpPr>
          <p:nvPr/>
        </p:nvSpPr>
        <p:spPr bwMode="auto">
          <a:xfrm>
            <a:off x="179513" y="784225"/>
            <a:ext cx="8959726" cy="646331"/>
          </a:xfrm>
          <a:prstGeom prst="rect">
            <a:avLst/>
          </a:prstGeom>
          <a:noFill/>
          <a:ln w="9525">
            <a:noFill/>
            <a:miter lim="800000"/>
            <a:headEnd/>
            <a:tailEnd/>
          </a:ln>
          <a:effectLst/>
        </p:spPr>
        <p:txBody>
          <a:bodyPr wrap="square">
            <a:spAutoFit/>
          </a:bodyPr>
          <a:lstStyle/>
          <a:p>
            <a:pPr eaLnBrk="1" hangingPunct="1"/>
            <a:r>
              <a:rPr lang="en-GB" dirty="0">
                <a:solidFill>
                  <a:srgbClr val="010066"/>
                </a:solidFill>
              </a:rPr>
              <a:t>The reactions between solutions of halogens and metal halides (salts) can be summarised in a table:</a:t>
            </a:r>
          </a:p>
        </p:txBody>
      </p:sp>
      <p:sp>
        <p:nvSpPr>
          <p:cNvPr id="123927" name="Text Box 23"/>
          <p:cNvSpPr txBox="1">
            <a:spLocks noChangeArrowheads="1"/>
          </p:cNvSpPr>
          <p:nvPr/>
        </p:nvSpPr>
        <p:spPr bwMode="auto">
          <a:xfrm>
            <a:off x="6742113" y="3005138"/>
            <a:ext cx="1484312"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2KCl + I</a:t>
            </a:r>
            <a:r>
              <a:rPr lang="en-GB" baseline="-25000">
                <a:solidFill>
                  <a:srgbClr val="1C0167"/>
                </a:solidFill>
              </a:rPr>
              <a:t>2</a:t>
            </a:r>
          </a:p>
        </p:txBody>
      </p:sp>
      <p:sp>
        <p:nvSpPr>
          <p:cNvPr id="123928" name="Text Box 24"/>
          <p:cNvSpPr txBox="1">
            <a:spLocks noChangeArrowheads="1"/>
          </p:cNvSpPr>
          <p:nvPr/>
        </p:nvSpPr>
        <p:spPr bwMode="auto">
          <a:xfrm>
            <a:off x="6724650" y="3875088"/>
            <a:ext cx="1517650"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2KBr + I</a:t>
            </a:r>
            <a:r>
              <a:rPr lang="en-GB" baseline="-25000">
                <a:solidFill>
                  <a:srgbClr val="1C0167"/>
                </a:solidFill>
              </a:rPr>
              <a:t>2</a:t>
            </a:r>
          </a:p>
        </p:txBody>
      </p:sp>
      <p:sp>
        <p:nvSpPr>
          <p:cNvPr id="123975" name="Rectangle 71"/>
          <p:cNvSpPr>
            <a:spLocks noChangeArrowheads="1"/>
          </p:cNvSpPr>
          <p:nvPr/>
        </p:nvSpPr>
        <p:spPr bwMode="auto">
          <a:xfrm>
            <a:off x="6513513" y="4540250"/>
            <a:ext cx="1933575" cy="920750"/>
          </a:xfrm>
          <a:prstGeom prst="rect">
            <a:avLst/>
          </a:prstGeom>
          <a:solidFill>
            <a:srgbClr val="FFFEB8"/>
          </a:solidFill>
          <a:ln w="9525">
            <a:noFill/>
            <a:miter lim="800000"/>
            <a:headEnd/>
            <a:tailEnd/>
          </a:ln>
          <a:effectLst/>
        </p:spPr>
        <p:txBody>
          <a:bodyPr wrap="none" anchor="ctr"/>
          <a:lstStyle/>
          <a:p>
            <a:endParaRPr lang="en-GB"/>
          </a:p>
        </p:txBody>
      </p:sp>
      <p:sp>
        <p:nvSpPr>
          <p:cNvPr id="123974" name="Rectangle 70"/>
          <p:cNvSpPr>
            <a:spLocks noChangeArrowheads="1"/>
          </p:cNvSpPr>
          <p:nvPr/>
        </p:nvSpPr>
        <p:spPr bwMode="auto">
          <a:xfrm>
            <a:off x="4576763" y="3660775"/>
            <a:ext cx="1927225" cy="876300"/>
          </a:xfrm>
          <a:prstGeom prst="rect">
            <a:avLst/>
          </a:prstGeom>
          <a:solidFill>
            <a:srgbClr val="FFFEB8"/>
          </a:solidFill>
          <a:ln w="9525">
            <a:noFill/>
            <a:miter lim="800000"/>
            <a:headEnd/>
            <a:tailEnd/>
          </a:ln>
          <a:effectLst/>
        </p:spPr>
        <p:txBody>
          <a:bodyPr wrap="none" anchor="ctr"/>
          <a:lstStyle/>
          <a:p>
            <a:endParaRPr lang="en-GB"/>
          </a:p>
        </p:txBody>
      </p:sp>
      <p:sp>
        <p:nvSpPr>
          <p:cNvPr id="123972" name="Rectangle 68"/>
          <p:cNvSpPr>
            <a:spLocks noChangeArrowheads="1"/>
          </p:cNvSpPr>
          <p:nvPr/>
        </p:nvSpPr>
        <p:spPr bwMode="auto">
          <a:xfrm>
            <a:off x="2627313" y="2803525"/>
            <a:ext cx="1933575" cy="844550"/>
          </a:xfrm>
          <a:prstGeom prst="rect">
            <a:avLst/>
          </a:prstGeom>
          <a:solidFill>
            <a:srgbClr val="FFFEB8"/>
          </a:solidFill>
          <a:ln w="9525">
            <a:noFill/>
            <a:miter lim="800000"/>
            <a:headEnd/>
            <a:tailEnd/>
          </a:ln>
          <a:effectLst/>
        </p:spPr>
        <p:txBody>
          <a:bodyPr wrap="none" anchor="ctr"/>
          <a:lstStyle/>
          <a:p>
            <a:endParaRPr lang="en-GB"/>
          </a:p>
        </p:txBody>
      </p:sp>
      <p:grpSp>
        <p:nvGrpSpPr>
          <p:cNvPr id="2" name="Group 66"/>
          <p:cNvGrpSpPr>
            <a:grpSpLocks/>
          </p:cNvGrpSpPr>
          <p:nvPr/>
        </p:nvGrpSpPr>
        <p:grpSpPr bwMode="auto">
          <a:xfrm>
            <a:off x="779463" y="2016125"/>
            <a:ext cx="1846262" cy="3468688"/>
            <a:chOff x="621" y="1616"/>
            <a:chExt cx="1163" cy="1825"/>
          </a:xfrm>
        </p:grpSpPr>
        <p:sp>
          <p:nvSpPr>
            <p:cNvPr id="123969" name="Rectangle 65"/>
            <p:cNvSpPr>
              <a:spLocks noChangeArrowheads="1"/>
            </p:cNvSpPr>
            <p:nvPr/>
          </p:nvSpPr>
          <p:spPr bwMode="auto">
            <a:xfrm>
              <a:off x="1697" y="3345"/>
              <a:ext cx="87" cy="87"/>
            </a:xfrm>
            <a:prstGeom prst="rect">
              <a:avLst/>
            </a:prstGeom>
            <a:solidFill>
              <a:srgbClr val="FFC197"/>
            </a:solidFill>
            <a:ln w="9525">
              <a:noFill/>
              <a:miter lim="800000"/>
              <a:headEnd/>
              <a:tailEnd/>
            </a:ln>
            <a:effectLst/>
          </p:spPr>
          <p:txBody>
            <a:bodyPr wrap="none" anchor="ctr"/>
            <a:lstStyle/>
            <a:p>
              <a:pPr algn="ctr"/>
              <a:endParaRPr lang="en-GB" b="1"/>
            </a:p>
          </p:txBody>
        </p:sp>
        <p:sp>
          <p:nvSpPr>
            <p:cNvPr id="123968" name="AutoShape 64"/>
            <p:cNvSpPr>
              <a:spLocks noChangeArrowheads="1"/>
            </p:cNvSpPr>
            <p:nvPr/>
          </p:nvSpPr>
          <p:spPr bwMode="auto">
            <a:xfrm>
              <a:off x="621" y="1616"/>
              <a:ext cx="1159" cy="1825"/>
            </a:xfrm>
            <a:prstGeom prst="roundRect">
              <a:avLst>
                <a:gd name="adj" fmla="val 10782"/>
              </a:avLst>
            </a:prstGeom>
            <a:solidFill>
              <a:srgbClr val="FFC197"/>
            </a:solidFill>
            <a:ln w="9525" algn="ctr">
              <a:noFill/>
              <a:round/>
              <a:headEnd/>
              <a:tailEnd/>
            </a:ln>
            <a:effectLst/>
          </p:spPr>
          <p:txBody>
            <a:bodyPr anchor="ctr">
              <a:spAutoFit/>
            </a:bodyPr>
            <a:lstStyle/>
            <a:p>
              <a:endParaRPr lang="en-GB"/>
            </a:p>
          </p:txBody>
        </p:sp>
      </p:grpSp>
      <p:grpSp>
        <p:nvGrpSpPr>
          <p:cNvPr id="3" name="Group 50"/>
          <p:cNvGrpSpPr>
            <a:grpSpLocks/>
          </p:cNvGrpSpPr>
          <p:nvPr/>
        </p:nvGrpSpPr>
        <p:grpSpPr bwMode="auto">
          <a:xfrm>
            <a:off x="776288" y="1825625"/>
            <a:ext cx="7699375" cy="973138"/>
            <a:chOff x="619" y="1130"/>
            <a:chExt cx="4850" cy="613"/>
          </a:xfrm>
        </p:grpSpPr>
        <p:sp>
          <p:nvSpPr>
            <p:cNvPr id="123953" name="Rectangle 49"/>
            <p:cNvSpPr>
              <a:spLocks noChangeArrowheads="1"/>
            </p:cNvSpPr>
            <p:nvPr/>
          </p:nvSpPr>
          <p:spPr bwMode="auto">
            <a:xfrm>
              <a:off x="5404" y="1687"/>
              <a:ext cx="56" cy="56"/>
            </a:xfrm>
            <a:prstGeom prst="rect">
              <a:avLst/>
            </a:prstGeom>
            <a:solidFill>
              <a:srgbClr val="E1B7F7"/>
            </a:solidFill>
            <a:ln w="9525">
              <a:noFill/>
              <a:miter lim="800000"/>
              <a:headEnd/>
              <a:tailEnd/>
            </a:ln>
            <a:effectLst/>
          </p:spPr>
          <p:txBody>
            <a:bodyPr wrap="none" anchor="ctr"/>
            <a:lstStyle/>
            <a:p>
              <a:endParaRPr lang="en-GB"/>
            </a:p>
          </p:txBody>
        </p:sp>
        <p:sp>
          <p:nvSpPr>
            <p:cNvPr id="123943" name="AutoShape 39"/>
            <p:cNvSpPr>
              <a:spLocks noChangeArrowheads="1"/>
            </p:cNvSpPr>
            <p:nvPr/>
          </p:nvSpPr>
          <p:spPr bwMode="auto">
            <a:xfrm>
              <a:off x="619" y="1130"/>
              <a:ext cx="4850" cy="612"/>
            </a:xfrm>
            <a:prstGeom prst="roundRect">
              <a:avLst>
                <a:gd name="adj" fmla="val 10782"/>
              </a:avLst>
            </a:prstGeom>
            <a:solidFill>
              <a:srgbClr val="FFC197"/>
            </a:solidFill>
            <a:ln w="9525" algn="ctr">
              <a:noFill/>
              <a:round/>
              <a:headEnd/>
              <a:tailEnd/>
            </a:ln>
            <a:effectLst/>
          </p:spPr>
          <p:txBody>
            <a:bodyPr anchor="ctr">
              <a:spAutoFit/>
            </a:bodyPr>
            <a:lstStyle/>
            <a:p>
              <a:endParaRPr lang="en-GB"/>
            </a:p>
          </p:txBody>
        </p:sp>
      </p:grpSp>
      <p:sp>
        <p:nvSpPr>
          <p:cNvPr id="123933" name="Line 29"/>
          <p:cNvSpPr>
            <a:spLocks noChangeShapeType="1"/>
          </p:cNvSpPr>
          <p:nvPr/>
        </p:nvSpPr>
        <p:spPr bwMode="auto">
          <a:xfrm>
            <a:off x="2622550" y="1828800"/>
            <a:ext cx="0" cy="3651250"/>
          </a:xfrm>
          <a:prstGeom prst="line">
            <a:avLst/>
          </a:prstGeom>
          <a:noFill/>
          <a:ln w="25400">
            <a:solidFill>
              <a:srgbClr val="FF6600"/>
            </a:solidFill>
            <a:round/>
            <a:headEnd/>
            <a:tailEnd/>
          </a:ln>
          <a:effectLst/>
        </p:spPr>
        <p:txBody>
          <a:bodyPr/>
          <a:lstStyle/>
          <a:p>
            <a:endParaRPr lang="en-GB"/>
          </a:p>
        </p:txBody>
      </p:sp>
      <p:sp>
        <p:nvSpPr>
          <p:cNvPr id="123934" name="Line 30"/>
          <p:cNvSpPr>
            <a:spLocks noChangeShapeType="1"/>
          </p:cNvSpPr>
          <p:nvPr/>
        </p:nvSpPr>
        <p:spPr bwMode="auto">
          <a:xfrm>
            <a:off x="4568825" y="1825625"/>
            <a:ext cx="0" cy="3648075"/>
          </a:xfrm>
          <a:prstGeom prst="line">
            <a:avLst/>
          </a:prstGeom>
          <a:noFill/>
          <a:ln w="25400">
            <a:solidFill>
              <a:srgbClr val="FF6600"/>
            </a:solidFill>
            <a:round/>
            <a:headEnd/>
            <a:tailEnd/>
          </a:ln>
          <a:effectLst/>
        </p:spPr>
        <p:txBody>
          <a:bodyPr/>
          <a:lstStyle/>
          <a:p>
            <a:endParaRPr lang="en-GB"/>
          </a:p>
        </p:txBody>
      </p:sp>
      <p:sp>
        <p:nvSpPr>
          <p:cNvPr id="123935" name="Line 31"/>
          <p:cNvSpPr>
            <a:spLocks noChangeShapeType="1"/>
          </p:cNvSpPr>
          <p:nvPr/>
        </p:nvSpPr>
        <p:spPr bwMode="auto">
          <a:xfrm>
            <a:off x="6515100" y="1827213"/>
            <a:ext cx="0" cy="3652837"/>
          </a:xfrm>
          <a:prstGeom prst="line">
            <a:avLst/>
          </a:prstGeom>
          <a:noFill/>
          <a:ln w="25400">
            <a:solidFill>
              <a:srgbClr val="FF6600"/>
            </a:solidFill>
            <a:round/>
            <a:headEnd/>
            <a:tailEnd/>
          </a:ln>
          <a:effectLst/>
        </p:spPr>
        <p:txBody>
          <a:bodyPr/>
          <a:lstStyle/>
          <a:p>
            <a:endParaRPr lang="en-GB"/>
          </a:p>
        </p:txBody>
      </p:sp>
      <p:sp>
        <p:nvSpPr>
          <p:cNvPr id="123936" name="Line 32"/>
          <p:cNvSpPr>
            <a:spLocks noChangeShapeType="1"/>
          </p:cNvSpPr>
          <p:nvPr/>
        </p:nvSpPr>
        <p:spPr bwMode="auto">
          <a:xfrm rot="-5400000">
            <a:off x="4625976" y="-1031875"/>
            <a:ext cx="0" cy="7680325"/>
          </a:xfrm>
          <a:prstGeom prst="line">
            <a:avLst/>
          </a:prstGeom>
          <a:noFill/>
          <a:ln w="25400">
            <a:solidFill>
              <a:srgbClr val="FF6600"/>
            </a:solidFill>
            <a:round/>
            <a:headEnd/>
            <a:tailEnd/>
          </a:ln>
          <a:effectLst/>
        </p:spPr>
        <p:txBody>
          <a:bodyPr/>
          <a:lstStyle/>
          <a:p>
            <a:endParaRPr lang="en-GB"/>
          </a:p>
        </p:txBody>
      </p:sp>
      <p:sp>
        <p:nvSpPr>
          <p:cNvPr id="123938" name="Line 34"/>
          <p:cNvSpPr>
            <a:spLocks noChangeShapeType="1"/>
          </p:cNvSpPr>
          <p:nvPr/>
        </p:nvSpPr>
        <p:spPr bwMode="auto">
          <a:xfrm rot="-5400000">
            <a:off x="4623594" y="-178593"/>
            <a:ext cx="0" cy="7669212"/>
          </a:xfrm>
          <a:prstGeom prst="line">
            <a:avLst/>
          </a:prstGeom>
          <a:noFill/>
          <a:ln w="25400">
            <a:solidFill>
              <a:srgbClr val="FF6600"/>
            </a:solidFill>
            <a:round/>
            <a:headEnd/>
            <a:tailEnd/>
          </a:ln>
          <a:effectLst/>
        </p:spPr>
        <p:txBody>
          <a:bodyPr/>
          <a:lstStyle/>
          <a:p>
            <a:endParaRPr lang="en-GB"/>
          </a:p>
        </p:txBody>
      </p:sp>
      <p:sp>
        <p:nvSpPr>
          <p:cNvPr id="123939" name="Line 35"/>
          <p:cNvSpPr>
            <a:spLocks noChangeShapeType="1"/>
          </p:cNvSpPr>
          <p:nvPr/>
        </p:nvSpPr>
        <p:spPr bwMode="auto">
          <a:xfrm rot="-5400000">
            <a:off x="4622801" y="711200"/>
            <a:ext cx="0" cy="7673975"/>
          </a:xfrm>
          <a:prstGeom prst="line">
            <a:avLst/>
          </a:prstGeom>
          <a:noFill/>
          <a:ln w="25400">
            <a:solidFill>
              <a:srgbClr val="FF6600"/>
            </a:solidFill>
            <a:round/>
            <a:headEnd/>
            <a:tailEnd/>
          </a:ln>
          <a:effectLst/>
        </p:spPr>
        <p:txBody>
          <a:bodyPr/>
          <a:lstStyle/>
          <a:p>
            <a:endParaRPr lang="en-GB"/>
          </a:p>
        </p:txBody>
      </p:sp>
      <p:sp>
        <p:nvSpPr>
          <p:cNvPr id="123946" name="AutoShape 42"/>
          <p:cNvSpPr>
            <a:spLocks noChangeArrowheads="1"/>
          </p:cNvSpPr>
          <p:nvPr/>
        </p:nvSpPr>
        <p:spPr bwMode="auto">
          <a:xfrm>
            <a:off x="785813" y="1828800"/>
            <a:ext cx="7677150" cy="3652838"/>
          </a:xfrm>
          <a:prstGeom prst="roundRect">
            <a:avLst>
              <a:gd name="adj" fmla="val 3542"/>
            </a:avLst>
          </a:prstGeom>
          <a:noFill/>
          <a:ln w="38100">
            <a:solidFill>
              <a:srgbClr val="FF6600"/>
            </a:solidFill>
            <a:round/>
            <a:headEnd/>
            <a:tailEnd/>
          </a:ln>
          <a:effectLst/>
        </p:spPr>
        <p:txBody>
          <a:bodyPr wrap="none" anchor="ctr"/>
          <a:lstStyle/>
          <a:p>
            <a:endParaRPr lang="en-GB"/>
          </a:p>
        </p:txBody>
      </p:sp>
      <p:sp>
        <p:nvSpPr>
          <p:cNvPr id="123952" name="Line 48"/>
          <p:cNvSpPr>
            <a:spLocks noChangeShapeType="1"/>
          </p:cNvSpPr>
          <p:nvPr/>
        </p:nvSpPr>
        <p:spPr bwMode="auto">
          <a:xfrm>
            <a:off x="804863" y="1881188"/>
            <a:ext cx="1817687" cy="919162"/>
          </a:xfrm>
          <a:prstGeom prst="line">
            <a:avLst/>
          </a:prstGeom>
          <a:noFill/>
          <a:ln w="25400">
            <a:solidFill>
              <a:srgbClr val="FF6600"/>
            </a:solidFill>
            <a:round/>
            <a:headEnd/>
            <a:tailEnd/>
          </a:ln>
          <a:effectLst/>
        </p:spPr>
        <p:txBody>
          <a:bodyPr/>
          <a:lstStyle/>
          <a:p>
            <a:endParaRPr lang="en-GB"/>
          </a:p>
        </p:txBody>
      </p:sp>
      <p:grpSp>
        <p:nvGrpSpPr>
          <p:cNvPr id="4" name="Group 79"/>
          <p:cNvGrpSpPr>
            <a:grpSpLocks/>
          </p:cNvGrpSpPr>
          <p:nvPr/>
        </p:nvGrpSpPr>
        <p:grpSpPr bwMode="auto">
          <a:xfrm>
            <a:off x="784225" y="2347913"/>
            <a:ext cx="1655763" cy="2886076"/>
            <a:chOff x="494" y="1485"/>
            <a:chExt cx="1043" cy="1818"/>
          </a:xfrm>
        </p:grpSpPr>
        <p:sp>
          <p:nvSpPr>
            <p:cNvPr id="123911" name="Text Box 7"/>
            <p:cNvSpPr txBox="1">
              <a:spLocks noChangeArrowheads="1"/>
            </p:cNvSpPr>
            <p:nvPr/>
          </p:nvSpPr>
          <p:spPr bwMode="auto">
            <a:xfrm>
              <a:off x="494" y="1485"/>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halogen</a:t>
              </a:r>
            </a:p>
          </p:txBody>
        </p:sp>
        <p:sp>
          <p:nvSpPr>
            <p:cNvPr id="123912" name="Text Box 8"/>
            <p:cNvSpPr txBox="1">
              <a:spLocks noChangeArrowheads="1"/>
            </p:cNvSpPr>
            <p:nvPr/>
          </p:nvSpPr>
          <p:spPr bwMode="auto">
            <a:xfrm>
              <a:off x="615" y="1893"/>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chlorine</a:t>
              </a:r>
            </a:p>
          </p:txBody>
        </p:sp>
        <p:sp>
          <p:nvSpPr>
            <p:cNvPr id="123913" name="Text Box 9"/>
            <p:cNvSpPr txBox="1">
              <a:spLocks noChangeArrowheads="1"/>
            </p:cNvSpPr>
            <p:nvPr/>
          </p:nvSpPr>
          <p:spPr bwMode="auto">
            <a:xfrm>
              <a:off x="615" y="2441"/>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bromine</a:t>
              </a:r>
            </a:p>
          </p:txBody>
        </p:sp>
        <p:sp>
          <p:nvSpPr>
            <p:cNvPr id="123914" name="Text Box 10"/>
            <p:cNvSpPr txBox="1">
              <a:spLocks noChangeArrowheads="1"/>
            </p:cNvSpPr>
            <p:nvPr/>
          </p:nvSpPr>
          <p:spPr bwMode="auto">
            <a:xfrm>
              <a:off x="615" y="3015"/>
              <a:ext cx="922" cy="288"/>
            </a:xfrm>
            <a:prstGeom prst="rect">
              <a:avLst/>
            </a:prstGeom>
            <a:noFill/>
            <a:ln w="9525">
              <a:noFill/>
              <a:miter lim="800000"/>
              <a:headEnd/>
              <a:tailEnd/>
            </a:ln>
            <a:effectLst/>
          </p:spPr>
          <p:txBody>
            <a:bodyPr>
              <a:spAutoFit/>
            </a:bodyPr>
            <a:lstStyle/>
            <a:p>
              <a:pPr>
                <a:spcBef>
                  <a:spcPct val="50000"/>
                </a:spcBef>
              </a:pPr>
              <a:r>
                <a:rPr lang="en-GB" b="1">
                  <a:solidFill>
                    <a:srgbClr val="1C0167"/>
                  </a:solidFill>
                </a:rPr>
                <a:t>iodine</a:t>
              </a:r>
            </a:p>
          </p:txBody>
        </p:sp>
      </p:grpSp>
      <p:grpSp>
        <p:nvGrpSpPr>
          <p:cNvPr id="5" name="Group 78"/>
          <p:cNvGrpSpPr>
            <a:grpSpLocks/>
          </p:cNvGrpSpPr>
          <p:nvPr/>
        </p:nvGrpSpPr>
        <p:grpSpPr bwMode="auto">
          <a:xfrm>
            <a:off x="1284288" y="1774827"/>
            <a:ext cx="7104062" cy="958851"/>
            <a:chOff x="809" y="1118"/>
            <a:chExt cx="4475" cy="604"/>
          </a:xfrm>
        </p:grpSpPr>
        <p:sp>
          <p:nvSpPr>
            <p:cNvPr id="123910" name="Text Box 6"/>
            <p:cNvSpPr txBox="1">
              <a:spLocks noChangeArrowheads="1"/>
            </p:cNvSpPr>
            <p:nvPr/>
          </p:nvSpPr>
          <p:spPr bwMode="auto">
            <a:xfrm>
              <a:off x="809" y="1118"/>
              <a:ext cx="922" cy="233"/>
            </a:xfrm>
            <a:prstGeom prst="rect">
              <a:avLst/>
            </a:prstGeom>
            <a:noFill/>
            <a:ln w="9525">
              <a:noFill/>
              <a:miter lim="800000"/>
              <a:headEnd/>
              <a:tailEnd/>
            </a:ln>
            <a:effectLst/>
          </p:spPr>
          <p:txBody>
            <a:bodyPr>
              <a:spAutoFit/>
            </a:bodyPr>
            <a:lstStyle/>
            <a:p>
              <a:pPr>
                <a:spcBef>
                  <a:spcPct val="50000"/>
                </a:spcBef>
              </a:pPr>
              <a:r>
                <a:rPr lang="en-GB" b="1" dirty="0" smtClean="0">
                  <a:solidFill>
                    <a:srgbClr val="1C0167"/>
                  </a:solidFill>
                </a:rPr>
                <a:t>salt</a:t>
              </a:r>
              <a:endParaRPr lang="en-GB" b="1" dirty="0">
                <a:solidFill>
                  <a:srgbClr val="1C0167"/>
                </a:solidFill>
              </a:endParaRPr>
            </a:p>
          </p:txBody>
        </p:sp>
        <p:sp>
          <p:nvSpPr>
            <p:cNvPr id="123915" name="Text Box 11"/>
            <p:cNvSpPr txBox="1">
              <a:spLocks noChangeArrowheads="1"/>
            </p:cNvSpPr>
            <p:nvPr/>
          </p:nvSpPr>
          <p:spPr bwMode="auto">
            <a:xfrm>
              <a:off x="1695"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chloride</a:t>
              </a:r>
            </a:p>
          </p:txBody>
        </p:sp>
        <p:sp>
          <p:nvSpPr>
            <p:cNvPr id="123925" name="Text Box 21"/>
            <p:cNvSpPr txBox="1">
              <a:spLocks noChangeArrowheads="1"/>
            </p:cNvSpPr>
            <p:nvPr/>
          </p:nvSpPr>
          <p:spPr bwMode="auto">
            <a:xfrm>
              <a:off x="4145"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iodide</a:t>
              </a:r>
            </a:p>
          </p:txBody>
        </p:sp>
        <p:sp>
          <p:nvSpPr>
            <p:cNvPr id="123924" name="Text Box 20"/>
            <p:cNvSpPr txBox="1">
              <a:spLocks noChangeArrowheads="1"/>
            </p:cNvSpPr>
            <p:nvPr/>
          </p:nvSpPr>
          <p:spPr bwMode="auto">
            <a:xfrm>
              <a:off x="2921" y="1204"/>
              <a:ext cx="1139" cy="518"/>
            </a:xfrm>
            <a:prstGeom prst="rect">
              <a:avLst/>
            </a:prstGeom>
            <a:noFill/>
            <a:ln w="9525">
              <a:noFill/>
              <a:miter lim="800000"/>
              <a:headEnd/>
              <a:tailEnd/>
            </a:ln>
            <a:effectLst/>
          </p:spPr>
          <p:txBody>
            <a:bodyPr>
              <a:spAutoFit/>
            </a:bodyPr>
            <a:lstStyle/>
            <a:p>
              <a:pPr algn="ctr">
                <a:spcBef>
                  <a:spcPct val="50000"/>
                </a:spcBef>
              </a:pPr>
              <a:r>
                <a:rPr lang="en-GB" b="1">
                  <a:solidFill>
                    <a:srgbClr val="1C0167"/>
                  </a:solidFill>
                </a:rPr>
                <a:t>potassium</a:t>
              </a:r>
              <a:br>
                <a:rPr lang="en-GB" b="1">
                  <a:solidFill>
                    <a:srgbClr val="1C0167"/>
                  </a:solidFill>
                </a:rPr>
              </a:br>
              <a:r>
                <a:rPr lang="en-GB" b="1">
                  <a:solidFill>
                    <a:srgbClr val="1C0167"/>
                  </a:solidFill>
                </a:rPr>
                <a:t>bromide</a:t>
              </a:r>
            </a:p>
          </p:txBody>
        </p:sp>
      </p:grpSp>
      <p:sp>
        <p:nvSpPr>
          <p:cNvPr id="123926" name="Text Box 22"/>
          <p:cNvSpPr txBox="1">
            <a:spLocks noChangeArrowheads="1"/>
          </p:cNvSpPr>
          <p:nvPr/>
        </p:nvSpPr>
        <p:spPr bwMode="auto">
          <a:xfrm>
            <a:off x="4702175" y="3005138"/>
            <a:ext cx="1679575" cy="457200"/>
          </a:xfrm>
          <a:prstGeom prst="rect">
            <a:avLst/>
          </a:prstGeom>
          <a:noFill/>
          <a:ln w="9525">
            <a:noFill/>
            <a:miter lim="800000"/>
            <a:headEnd/>
            <a:tailEnd/>
          </a:ln>
          <a:effectLst/>
        </p:spPr>
        <p:txBody>
          <a:bodyPr>
            <a:spAutoFit/>
          </a:bodyPr>
          <a:lstStyle/>
          <a:p>
            <a:pPr>
              <a:spcBef>
                <a:spcPct val="50000"/>
              </a:spcBef>
            </a:pPr>
            <a:r>
              <a:rPr lang="en-GB">
                <a:solidFill>
                  <a:srgbClr val="1C0167"/>
                </a:solidFill>
              </a:rPr>
              <a:t>2KCl + Br</a:t>
            </a:r>
            <a:r>
              <a:rPr lang="en-GB" baseline="-25000">
                <a:solidFill>
                  <a:srgbClr val="1C0167"/>
                </a:solidFill>
              </a:rPr>
              <a:t>2</a:t>
            </a:r>
          </a:p>
        </p:txBody>
      </p:sp>
      <p:sp>
        <p:nvSpPr>
          <p:cNvPr id="123929" name="Text Box 25"/>
          <p:cNvSpPr txBox="1">
            <a:spLocks noChangeArrowheads="1"/>
          </p:cNvSpPr>
          <p:nvPr/>
        </p:nvSpPr>
        <p:spPr bwMode="auto">
          <a:xfrm>
            <a:off x="4624388" y="4786313"/>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30" name="Text Box 26"/>
          <p:cNvSpPr txBox="1">
            <a:spLocks noChangeArrowheads="1"/>
          </p:cNvSpPr>
          <p:nvPr/>
        </p:nvSpPr>
        <p:spPr bwMode="auto">
          <a:xfrm>
            <a:off x="2679700" y="4786313"/>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31" name="Text Box 27"/>
          <p:cNvSpPr txBox="1">
            <a:spLocks noChangeArrowheads="1"/>
          </p:cNvSpPr>
          <p:nvPr/>
        </p:nvSpPr>
        <p:spPr bwMode="auto">
          <a:xfrm>
            <a:off x="2679700" y="3875088"/>
            <a:ext cx="1835150" cy="457200"/>
          </a:xfrm>
          <a:prstGeom prst="rect">
            <a:avLst/>
          </a:prstGeom>
          <a:noFill/>
          <a:ln w="9525">
            <a:noFill/>
            <a:miter lim="800000"/>
            <a:headEnd/>
            <a:tailEnd/>
          </a:ln>
          <a:effectLst/>
        </p:spPr>
        <p:txBody>
          <a:bodyPr>
            <a:spAutoFit/>
          </a:bodyPr>
          <a:lstStyle/>
          <a:p>
            <a:pPr algn="ctr">
              <a:spcBef>
                <a:spcPct val="50000"/>
              </a:spcBef>
            </a:pPr>
            <a:r>
              <a:rPr lang="en-GB">
                <a:solidFill>
                  <a:srgbClr val="1C0167"/>
                </a:solidFill>
              </a:rPr>
              <a:t>no reaction</a:t>
            </a:r>
          </a:p>
        </p:txBody>
      </p:sp>
      <p:sp>
        <p:nvSpPr>
          <p:cNvPr id="123984" name="Line 80"/>
          <p:cNvSpPr>
            <a:spLocks noChangeShapeType="1"/>
          </p:cNvSpPr>
          <p:nvPr/>
        </p:nvSpPr>
        <p:spPr bwMode="auto">
          <a:xfrm>
            <a:off x="2622550" y="2803525"/>
            <a:ext cx="1941513" cy="852488"/>
          </a:xfrm>
          <a:prstGeom prst="line">
            <a:avLst/>
          </a:prstGeom>
          <a:noFill/>
          <a:ln w="25400">
            <a:solidFill>
              <a:srgbClr val="FF6600"/>
            </a:solidFill>
            <a:round/>
            <a:headEnd/>
            <a:tailEnd/>
          </a:ln>
          <a:effectLst/>
        </p:spPr>
        <p:txBody>
          <a:bodyPr/>
          <a:lstStyle/>
          <a:p>
            <a:endParaRPr lang="en-GB"/>
          </a:p>
        </p:txBody>
      </p:sp>
      <p:sp>
        <p:nvSpPr>
          <p:cNvPr id="123985" name="Line 81"/>
          <p:cNvSpPr>
            <a:spLocks noChangeShapeType="1"/>
          </p:cNvSpPr>
          <p:nvPr/>
        </p:nvSpPr>
        <p:spPr bwMode="auto">
          <a:xfrm>
            <a:off x="4564063" y="3649663"/>
            <a:ext cx="1960562" cy="900112"/>
          </a:xfrm>
          <a:prstGeom prst="line">
            <a:avLst/>
          </a:prstGeom>
          <a:noFill/>
          <a:ln w="25400">
            <a:solidFill>
              <a:srgbClr val="FF6600"/>
            </a:solidFill>
            <a:round/>
            <a:headEnd/>
            <a:tailEnd/>
          </a:ln>
          <a:effectLst/>
        </p:spPr>
        <p:txBody>
          <a:bodyPr/>
          <a:lstStyle/>
          <a:p>
            <a:endParaRPr lang="en-GB"/>
          </a:p>
        </p:txBody>
      </p:sp>
      <p:sp>
        <p:nvSpPr>
          <p:cNvPr id="123986" name="Line 82"/>
          <p:cNvSpPr>
            <a:spLocks noChangeShapeType="1"/>
          </p:cNvSpPr>
          <p:nvPr/>
        </p:nvSpPr>
        <p:spPr bwMode="auto">
          <a:xfrm>
            <a:off x="6535738" y="4554538"/>
            <a:ext cx="1865312" cy="871537"/>
          </a:xfrm>
          <a:prstGeom prst="line">
            <a:avLst/>
          </a:prstGeom>
          <a:noFill/>
          <a:ln w="25400">
            <a:solidFill>
              <a:srgbClr val="FF6600"/>
            </a:solidFill>
            <a:round/>
            <a:headEnd/>
            <a:tailEnd/>
          </a:ln>
          <a:effectLst/>
        </p:spPr>
        <p:txBody>
          <a:bodyPr/>
          <a:lstStyle/>
          <a:p>
            <a:endParaRPr lang="en-GB"/>
          </a:p>
        </p:txBody>
      </p:sp>
      <p:sp>
        <p:nvSpPr>
          <p:cNvPr id="123987" name="Line 83"/>
          <p:cNvSpPr>
            <a:spLocks noChangeShapeType="1"/>
          </p:cNvSpPr>
          <p:nvPr/>
        </p:nvSpPr>
        <p:spPr bwMode="auto">
          <a:xfrm flipH="1">
            <a:off x="2619375" y="2809875"/>
            <a:ext cx="1952625" cy="847725"/>
          </a:xfrm>
          <a:prstGeom prst="line">
            <a:avLst/>
          </a:prstGeom>
          <a:noFill/>
          <a:ln w="25400">
            <a:solidFill>
              <a:srgbClr val="FF6600"/>
            </a:solidFill>
            <a:round/>
            <a:headEnd/>
            <a:tailEnd/>
          </a:ln>
          <a:effectLst/>
        </p:spPr>
        <p:txBody>
          <a:bodyPr/>
          <a:lstStyle/>
          <a:p>
            <a:endParaRPr lang="en-GB"/>
          </a:p>
        </p:txBody>
      </p:sp>
      <p:sp>
        <p:nvSpPr>
          <p:cNvPr id="123988" name="Line 84"/>
          <p:cNvSpPr>
            <a:spLocks noChangeShapeType="1"/>
          </p:cNvSpPr>
          <p:nvPr/>
        </p:nvSpPr>
        <p:spPr bwMode="auto">
          <a:xfrm flipH="1">
            <a:off x="4560888" y="3665538"/>
            <a:ext cx="1962150" cy="876300"/>
          </a:xfrm>
          <a:prstGeom prst="line">
            <a:avLst/>
          </a:prstGeom>
          <a:noFill/>
          <a:ln w="25400">
            <a:solidFill>
              <a:srgbClr val="FF6600"/>
            </a:solidFill>
            <a:round/>
            <a:headEnd/>
            <a:tailEnd/>
          </a:ln>
          <a:effectLst/>
        </p:spPr>
        <p:txBody>
          <a:bodyPr/>
          <a:lstStyle/>
          <a:p>
            <a:endParaRPr lang="en-GB"/>
          </a:p>
        </p:txBody>
      </p:sp>
      <p:sp>
        <p:nvSpPr>
          <p:cNvPr id="123989" name="Line 85"/>
          <p:cNvSpPr>
            <a:spLocks noChangeShapeType="1"/>
          </p:cNvSpPr>
          <p:nvPr/>
        </p:nvSpPr>
        <p:spPr bwMode="auto">
          <a:xfrm flipH="1">
            <a:off x="6521450" y="4549775"/>
            <a:ext cx="1924050" cy="914400"/>
          </a:xfrm>
          <a:prstGeom prst="line">
            <a:avLst/>
          </a:prstGeom>
          <a:noFill/>
          <a:ln w="25400">
            <a:solidFill>
              <a:srgbClr val="FF6600"/>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38" name="AutoShape 14"/>
          <p:cNvSpPr>
            <a:spLocks noChangeArrowheads="1"/>
          </p:cNvSpPr>
          <p:nvPr/>
        </p:nvSpPr>
        <p:spPr bwMode="auto">
          <a:xfrm>
            <a:off x="2555776" y="1412776"/>
            <a:ext cx="4164707" cy="488454"/>
          </a:xfrm>
          <a:prstGeom prst="roundRect">
            <a:avLst>
              <a:gd name="adj" fmla="val 10727"/>
            </a:avLst>
          </a:prstGeom>
          <a:solidFill>
            <a:srgbClr val="FFFFCC"/>
          </a:solidFill>
          <a:ln w="38100" algn="ctr">
            <a:solidFill>
              <a:srgbClr val="FF6600"/>
            </a:solidFill>
            <a:round/>
            <a:headEnd/>
            <a:tailEnd/>
          </a:ln>
          <a:effectLst/>
        </p:spPr>
        <p:txBody>
          <a:bodyPr wrap="square" anchor="ctr">
            <a:spAutoFit/>
          </a:bodyPr>
          <a:lstStyle/>
          <a:p>
            <a:endParaRPr lang="en-GB" sz="2400"/>
          </a:p>
        </p:txBody>
      </p:sp>
      <p:sp>
        <p:nvSpPr>
          <p:cNvPr id="999426" name="Rectangle 2"/>
          <p:cNvSpPr>
            <a:spLocks noGrp="1" noChangeArrowheads="1"/>
          </p:cNvSpPr>
          <p:nvPr>
            <p:ph type="title"/>
          </p:nvPr>
        </p:nvSpPr>
        <p:spPr>
          <a:xfrm>
            <a:off x="467544" y="0"/>
            <a:ext cx="8229600" cy="764704"/>
          </a:xfrm>
        </p:spPr>
        <p:txBody>
          <a:bodyPr/>
          <a:lstStyle/>
          <a:p>
            <a:r>
              <a:rPr lang="en-GB" dirty="0"/>
              <a:t>Halogen displacement reactions</a:t>
            </a:r>
          </a:p>
        </p:txBody>
      </p:sp>
      <p:sp>
        <p:nvSpPr>
          <p:cNvPr id="999427" name="Text Box 3"/>
          <p:cNvSpPr txBox="1">
            <a:spLocks noChangeArrowheads="1"/>
          </p:cNvSpPr>
          <p:nvPr/>
        </p:nvSpPr>
        <p:spPr bwMode="auto">
          <a:xfrm>
            <a:off x="563563" y="784225"/>
            <a:ext cx="8029575" cy="457200"/>
          </a:xfrm>
          <a:prstGeom prst="rect">
            <a:avLst/>
          </a:prstGeom>
          <a:noFill/>
          <a:ln w="9525">
            <a:noFill/>
            <a:miter lim="800000"/>
            <a:headEnd/>
            <a:tailEnd/>
          </a:ln>
          <a:effectLst/>
        </p:spPr>
        <p:txBody>
          <a:bodyPr>
            <a:spAutoFit/>
          </a:bodyPr>
          <a:lstStyle/>
          <a:p>
            <a:pPr>
              <a:spcBef>
                <a:spcPct val="0"/>
              </a:spcBef>
            </a:pPr>
            <a:r>
              <a:rPr lang="en-GB" sz="2400"/>
              <a:t>Halogen displacement reactions are </a:t>
            </a:r>
            <a:r>
              <a:rPr lang="en-GB" sz="2400" b="1">
                <a:solidFill>
                  <a:srgbClr val="FF6600"/>
                </a:solidFill>
              </a:rPr>
              <a:t>redox</a:t>
            </a:r>
            <a:r>
              <a:rPr lang="en-GB" sz="2400"/>
              <a:t> reactions.</a:t>
            </a:r>
          </a:p>
        </p:txBody>
      </p:sp>
      <p:sp>
        <p:nvSpPr>
          <p:cNvPr id="999429" name="Rectangle 5"/>
          <p:cNvSpPr>
            <a:spLocks noChangeArrowheads="1"/>
          </p:cNvSpPr>
          <p:nvPr/>
        </p:nvSpPr>
        <p:spPr bwMode="auto">
          <a:xfrm>
            <a:off x="2765425" y="1419225"/>
            <a:ext cx="4326855" cy="461665"/>
          </a:xfrm>
          <a:prstGeom prst="rect">
            <a:avLst/>
          </a:prstGeom>
          <a:noFill/>
          <a:ln w="9525">
            <a:noFill/>
            <a:miter lim="800000"/>
            <a:headEnd/>
            <a:tailEnd/>
          </a:ln>
          <a:effectLst/>
        </p:spPr>
        <p:txBody>
          <a:bodyPr wrap="square">
            <a:spAutoFit/>
          </a:bodyPr>
          <a:lstStyle/>
          <a:p>
            <a:r>
              <a:rPr lang="en-GB" sz="2400" b="1" dirty="0"/>
              <a:t>Cl</a:t>
            </a:r>
            <a:r>
              <a:rPr lang="en-GB" sz="2400" b="1" baseline="-25000" dirty="0"/>
              <a:t>2</a:t>
            </a:r>
            <a:r>
              <a:rPr lang="en-GB" sz="2400" b="1" dirty="0"/>
              <a:t> + 2KBr </a:t>
            </a:r>
            <a:r>
              <a:rPr lang="en-GB" sz="2400" b="1" dirty="0">
                <a:latin typeface="Symbol" pitchFamily="18" charset="2"/>
                <a:sym typeface="Symbol" pitchFamily="18" charset="2"/>
              </a:rPr>
              <a:t>®</a:t>
            </a:r>
            <a:r>
              <a:rPr lang="en-GB" sz="2400" b="1" dirty="0"/>
              <a:t> 2KCl</a:t>
            </a:r>
            <a:r>
              <a:rPr lang="en-GB" sz="2400" b="1" baseline="-25000" dirty="0"/>
              <a:t> </a:t>
            </a:r>
            <a:r>
              <a:rPr lang="en-GB" sz="2400" b="1" dirty="0"/>
              <a:t>+ Br</a:t>
            </a:r>
            <a:r>
              <a:rPr lang="en-GB" sz="2400" b="1" baseline="-25000" dirty="0"/>
              <a:t>2</a:t>
            </a:r>
          </a:p>
        </p:txBody>
      </p:sp>
      <p:sp>
        <p:nvSpPr>
          <p:cNvPr id="999430" name="Text Box 6"/>
          <p:cNvSpPr txBox="1">
            <a:spLocks noChangeArrowheads="1"/>
          </p:cNvSpPr>
          <p:nvPr/>
        </p:nvSpPr>
        <p:spPr bwMode="auto">
          <a:xfrm>
            <a:off x="563563" y="2074863"/>
            <a:ext cx="8194675" cy="830997"/>
          </a:xfrm>
          <a:prstGeom prst="rect">
            <a:avLst/>
          </a:prstGeom>
          <a:noFill/>
          <a:ln w="9525">
            <a:noFill/>
            <a:miter lim="800000"/>
            <a:headEnd/>
            <a:tailEnd/>
          </a:ln>
          <a:effectLst/>
        </p:spPr>
        <p:txBody>
          <a:bodyPr>
            <a:spAutoFit/>
          </a:bodyPr>
          <a:lstStyle/>
          <a:p>
            <a:pPr eaLnBrk="0" hangingPunct="0">
              <a:spcBef>
                <a:spcPct val="0"/>
              </a:spcBef>
            </a:pPr>
            <a:r>
              <a:rPr lang="en-GB" sz="2400"/>
              <a:t>To look at the transfer of electrons in this reaction, the following two half equations can be written:</a:t>
            </a:r>
          </a:p>
        </p:txBody>
      </p:sp>
      <p:sp>
        <p:nvSpPr>
          <p:cNvPr id="999431" name="Rectangle 7"/>
          <p:cNvSpPr>
            <a:spLocks noChangeArrowheads="1"/>
          </p:cNvSpPr>
          <p:nvPr/>
        </p:nvSpPr>
        <p:spPr bwMode="auto">
          <a:xfrm>
            <a:off x="251520" y="4077072"/>
            <a:ext cx="8580437" cy="457200"/>
          </a:xfrm>
          <a:prstGeom prst="rect">
            <a:avLst/>
          </a:prstGeom>
          <a:noFill/>
          <a:ln w="9525">
            <a:noFill/>
            <a:miter lim="800000"/>
            <a:headEnd/>
            <a:tailEnd/>
          </a:ln>
          <a:effectLst/>
        </p:spPr>
        <p:txBody>
          <a:bodyPr>
            <a:spAutoFit/>
          </a:bodyPr>
          <a:lstStyle/>
          <a:p>
            <a:pPr marL="355600" indent="-355600" eaLnBrk="0" hangingPunct="0">
              <a:buClr>
                <a:srgbClr val="FF6600"/>
              </a:buClr>
              <a:buSzPct val="80000"/>
              <a:buFont typeface="Wingdings" pitchFamily="2" charset="2"/>
              <a:buChar char="l"/>
            </a:pPr>
            <a:r>
              <a:rPr lang="en-GB" sz="2400" dirty="0"/>
              <a:t>Chlorine has gained electrons, so it is </a:t>
            </a:r>
            <a:r>
              <a:rPr lang="en-GB" sz="2400" b="1" dirty="0"/>
              <a:t>reduced</a:t>
            </a:r>
            <a:r>
              <a:rPr lang="en-GB" sz="2400" dirty="0"/>
              <a:t> to </a:t>
            </a:r>
            <a:r>
              <a:rPr lang="en-GB" sz="2400" dirty="0" err="1"/>
              <a:t>Cl</a:t>
            </a:r>
            <a:r>
              <a:rPr lang="en-GB" sz="2400" baseline="30000" dirty="0"/>
              <a:t>- </a:t>
            </a:r>
            <a:r>
              <a:rPr lang="en-GB" sz="2400" dirty="0"/>
              <a:t>ions.</a:t>
            </a:r>
          </a:p>
        </p:txBody>
      </p:sp>
      <p:grpSp>
        <p:nvGrpSpPr>
          <p:cNvPr id="2" name="Group 18"/>
          <p:cNvGrpSpPr>
            <a:grpSpLocks/>
          </p:cNvGrpSpPr>
          <p:nvPr/>
        </p:nvGrpSpPr>
        <p:grpSpPr bwMode="auto">
          <a:xfrm>
            <a:off x="5630864" y="3284538"/>
            <a:ext cx="2830513" cy="488950"/>
            <a:chOff x="2011" y="2382"/>
            <a:chExt cx="1783" cy="308"/>
          </a:xfrm>
        </p:grpSpPr>
        <p:sp>
          <p:nvSpPr>
            <p:cNvPr id="999440" name="AutoShape 16"/>
            <p:cNvSpPr>
              <a:spLocks noChangeArrowheads="1"/>
            </p:cNvSpPr>
            <p:nvPr/>
          </p:nvSpPr>
          <p:spPr bwMode="auto">
            <a:xfrm>
              <a:off x="2011" y="2382"/>
              <a:ext cx="1738" cy="308"/>
            </a:xfrm>
            <a:prstGeom prst="roundRect">
              <a:avLst>
                <a:gd name="adj" fmla="val 10727"/>
              </a:avLst>
            </a:prstGeom>
            <a:solidFill>
              <a:srgbClr val="FFFFCC"/>
            </a:solidFill>
            <a:ln w="38100" algn="ctr">
              <a:solidFill>
                <a:srgbClr val="FF6600"/>
              </a:solidFill>
              <a:round/>
              <a:headEnd/>
              <a:tailEnd/>
            </a:ln>
            <a:effectLst/>
          </p:spPr>
          <p:txBody>
            <a:bodyPr anchor="ctr">
              <a:spAutoFit/>
            </a:bodyPr>
            <a:lstStyle/>
            <a:p>
              <a:endParaRPr lang="en-GB" sz="2400"/>
            </a:p>
          </p:txBody>
        </p:sp>
        <p:sp>
          <p:nvSpPr>
            <p:cNvPr id="999433" name="Text Box 9"/>
            <p:cNvSpPr txBox="1">
              <a:spLocks noChangeArrowheads="1"/>
            </p:cNvSpPr>
            <p:nvPr/>
          </p:nvSpPr>
          <p:spPr bwMode="auto">
            <a:xfrm>
              <a:off x="2112" y="2390"/>
              <a:ext cx="1682" cy="291"/>
            </a:xfrm>
            <a:prstGeom prst="rect">
              <a:avLst/>
            </a:prstGeom>
            <a:noFill/>
            <a:ln w="9525" algn="ctr">
              <a:noFill/>
              <a:miter lim="800000"/>
              <a:headEnd/>
              <a:tailEnd/>
            </a:ln>
            <a:effectLst/>
          </p:spPr>
          <p:txBody>
            <a:bodyPr wrap="none">
              <a:spAutoFit/>
            </a:bodyPr>
            <a:lstStyle/>
            <a:p>
              <a:pPr eaLnBrk="0" hangingPunct="0">
                <a:spcBef>
                  <a:spcPct val="0"/>
                </a:spcBef>
              </a:pPr>
              <a:r>
                <a:rPr lang="en-GB" sz="2400" b="1"/>
                <a:t>2Br</a:t>
              </a:r>
              <a:r>
                <a:rPr lang="en-GB" sz="2400" b="1" baseline="30000"/>
                <a:t>-</a:t>
              </a:r>
              <a:r>
                <a:rPr lang="en-GB" sz="2400" b="1"/>
                <a:t> </a:t>
              </a:r>
              <a:r>
                <a:rPr lang="en-GB" sz="2400" b="1">
                  <a:sym typeface="Symbol" pitchFamily="18" charset="2"/>
                </a:rPr>
                <a:t></a:t>
              </a:r>
              <a:r>
                <a:rPr lang="en-GB" sz="2400" b="1"/>
                <a:t> Br</a:t>
              </a:r>
              <a:r>
                <a:rPr lang="en-GB" sz="2400" b="1" baseline="-25000"/>
                <a:t>2</a:t>
              </a:r>
              <a:r>
                <a:rPr lang="en-GB" sz="2400" b="1"/>
                <a:t> + 2e</a:t>
              </a:r>
              <a:r>
                <a:rPr lang="en-GB" sz="2400" b="1" baseline="30000"/>
                <a:t>-</a:t>
              </a:r>
              <a:endParaRPr lang="en-GB" sz="2400"/>
            </a:p>
          </p:txBody>
        </p:sp>
      </p:grpSp>
      <p:grpSp>
        <p:nvGrpSpPr>
          <p:cNvPr id="3" name="Group 17"/>
          <p:cNvGrpSpPr>
            <a:grpSpLocks/>
          </p:cNvGrpSpPr>
          <p:nvPr/>
        </p:nvGrpSpPr>
        <p:grpSpPr bwMode="auto">
          <a:xfrm>
            <a:off x="1058864" y="3284538"/>
            <a:ext cx="2773363" cy="488950"/>
            <a:chOff x="2011" y="1933"/>
            <a:chExt cx="1747" cy="308"/>
          </a:xfrm>
        </p:grpSpPr>
        <p:sp>
          <p:nvSpPr>
            <p:cNvPr id="999439" name="AutoShape 15"/>
            <p:cNvSpPr>
              <a:spLocks noChangeArrowheads="1"/>
            </p:cNvSpPr>
            <p:nvPr/>
          </p:nvSpPr>
          <p:spPr bwMode="auto">
            <a:xfrm>
              <a:off x="2011" y="1933"/>
              <a:ext cx="1738" cy="308"/>
            </a:xfrm>
            <a:prstGeom prst="roundRect">
              <a:avLst>
                <a:gd name="adj" fmla="val 10727"/>
              </a:avLst>
            </a:prstGeom>
            <a:solidFill>
              <a:srgbClr val="FFFFCC"/>
            </a:solidFill>
            <a:ln w="38100" algn="ctr">
              <a:solidFill>
                <a:srgbClr val="FF6600"/>
              </a:solidFill>
              <a:round/>
              <a:headEnd/>
              <a:tailEnd/>
            </a:ln>
            <a:effectLst/>
          </p:spPr>
          <p:txBody>
            <a:bodyPr anchor="ctr">
              <a:spAutoFit/>
            </a:bodyPr>
            <a:lstStyle/>
            <a:p>
              <a:endParaRPr lang="en-GB" sz="2400"/>
            </a:p>
          </p:txBody>
        </p:sp>
        <p:sp>
          <p:nvSpPr>
            <p:cNvPr id="999434" name="Text Box 10"/>
            <p:cNvSpPr txBox="1">
              <a:spLocks noChangeArrowheads="1"/>
            </p:cNvSpPr>
            <p:nvPr/>
          </p:nvSpPr>
          <p:spPr bwMode="auto">
            <a:xfrm>
              <a:off x="2134" y="1941"/>
              <a:ext cx="1624" cy="291"/>
            </a:xfrm>
            <a:prstGeom prst="rect">
              <a:avLst/>
            </a:prstGeom>
            <a:noFill/>
            <a:ln w="9525" algn="ctr">
              <a:noFill/>
              <a:miter lim="800000"/>
              <a:headEnd/>
              <a:tailEnd/>
            </a:ln>
            <a:effectLst/>
          </p:spPr>
          <p:txBody>
            <a:bodyPr wrap="none">
              <a:spAutoFit/>
            </a:bodyPr>
            <a:lstStyle/>
            <a:p>
              <a:pPr eaLnBrk="0" hangingPunct="0">
                <a:spcBef>
                  <a:spcPct val="0"/>
                </a:spcBef>
              </a:pPr>
              <a:r>
                <a:rPr lang="en-GB" sz="2400" b="1"/>
                <a:t>Cl</a:t>
              </a:r>
              <a:r>
                <a:rPr lang="en-GB" sz="2400" b="1" baseline="-25000"/>
                <a:t>2</a:t>
              </a:r>
              <a:r>
                <a:rPr lang="en-GB" sz="2400" b="1"/>
                <a:t> + 2e</a:t>
              </a:r>
              <a:r>
                <a:rPr lang="en-GB" sz="2400" b="1" baseline="30000"/>
                <a:t>-</a:t>
              </a:r>
              <a:r>
                <a:rPr lang="en-GB" sz="2400" b="1"/>
                <a:t> </a:t>
              </a:r>
              <a:r>
                <a:rPr lang="en-GB" sz="2400" b="1">
                  <a:sym typeface="Symbol" pitchFamily="18" charset="2"/>
                </a:rPr>
                <a:t></a:t>
              </a:r>
              <a:r>
                <a:rPr lang="en-GB" sz="2400" b="1"/>
                <a:t> 2Cl</a:t>
              </a:r>
              <a:r>
                <a:rPr lang="en-GB" sz="2400" b="1" baseline="30000"/>
                <a:t>-</a:t>
              </a:r>
            </a:p>
          </p:txBody>
        </p:sp>
      </p:grpSp>
      <p:sp>
        <p:nvSpPr>
          <p:cNvPr id="999435" name="Text Box 11"/>
          <p:cNvSpPr txBox="1">
            <a:spLocks noChangeArrowheads="1"/>
          </p:cNvSpPr>
          <p:nvPr/>
        </p:nvSpPr>
        <p:spPr bwMode="auto">
          <a:xfrm>
            <a:off x="395536" y="4725144"/>
            <a:ext cx="8305800" cy="1200329"/>
          </a:xfrm>
          <a:prstGeom prst="rect">
            <a:avLst/>
          </a:prstGeom>
          <a:noFill/>
          <a:ln w="9525" algn="ctr">
            <a:noFill/>
            <a:miter lim="800000"/>
            <a:headEnd/>
            <a:tailEnd/>
          </a:ln>
          <a:effectLst/>
        </p:spPr>
        <p:txBody>
          <a:bodyPr>
            <a:spAutoFit/>
          </a:bodyPr>
          <a:lstStyle/>
          <a:p>
            <a:pPr marL="355600" indent="-355600" eaLnBrk="0" hangingPunct="0">
              <a:buClr>
                <a:srgbClr val="FF6600"/>
              </a:buClr>
              <a:buSzPct val="80000"/>
              <a:buFont typeface="Wingdings" pitchFamily="2" charset="2"/>
              <a:buChar char="l"/>
            </a:pPr>
            <a:r>
              <a:rPr lang="en-GB" sz="2400" dirty="0"/>
              <a:t>Bromide ions have lost electrons, so they have been </a:t>
            </a:r>
            <a:r>
              <a:rPr lang="en-GB" sz="2400" b="1" dirty="0" smtClean="0"/>
              <a:t>oxidised</a:t>
            </a:r>
            <a:r>
              <a:rPr lang="en-GB" sz="2400" dirty="0" smtClean="0"/>
              <a:t> </a:t>
            </a:r>
            <a:r>
              <a:rPr lang="en-GB" sz="2400" dirty="0"/>
              <a:t>to bromine</a:t>
            </a:r>
            <a:r>
              <a:rPr lang="en-GB" sz="2400" dirty="0" smtClean="0"/>
              <a:t>.</a:t>
            </a:r>
          </a:p>
          <a:p>
            <a:pPr marL="355600" indent="-355600" eaLnBrk="0" hangingPunct="0">
              <a:buClr>
                <a:srgbClr val="FF6600"/>
              </a:buClr>
              <a:buSzPct val="80000"/>
              <a:buFont typeface="Wingdings" pitchFamily="2" charset="2"/>
              <a:buChar char="l"/>
            </a:pPr>
            <a:r>
              <a:rPr lang="en-GB" sz="2400" dirty="0" smtClean="0">
                <a:solidFill>
                  <a:srgbClr val="FF0000"/>
                </a:solidFill>
              </a:rPr>
              <a:t>What is the oxidising agent?</a:t>
            </a:r>
            <a:endParaRPr lang="en-GB" sz="2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82" name="AutoShape 10"/>
          <p:cNvSpPr>
            <a:spLocks noChangeArrowheads="1"/>
          </p:cNvSpPr>
          <p:nvPr/>
        </p:nvSpPr>
        <p:spPr bwMode="auto">
          <a:xfrm>
            <a:off x="5689600" y="1003300"/>
            <a:ext cx="1168400" cy="5257800"/>
          </a:xfrm>
          <a:prstGeom prst="upArrow">
            <a:avLst>
              <a:gd name="adj1" fmla="val 50000"/>
              <a:gd name="adj2" fmla="val 71188"/>
            </a:avLst>
          </a:prstGeom>
          <a:solidFill>
            <a:srgbClr val="FF6600"/>
          </a:solidFill>
          <a:ln w="9525" algn="ctr">
            <a:noFill/>
            <a:miter lim="800000"/>
            <a:headEnd/>
            <a:tailEnd/>
          </a:ln>
          <a:effectLst/>
        </p:spPr>
        <p:txBody>
          <a:bodyPr wrap="none" anchor="ctr">
            <a:spAutoFit/>
          </a:bodyPr>
          <a:lstStyle/>
          <a:p>
            <a:endParaRPr lang="en-GB"/>
          </a:p>
        </p:txBody>
      </p:sp>
      <p:sp>
        <p:nvSpPr>
          <p:cNvPr id="1001474" name="Rectangle 2"/>
          <p:cNvSpPr>
            <a:spLocks noGrp="1" noChangeArrowheads="1"/>
          </p:cNvSpPr>
          <p:nvPr>
            <p:ph type="title"/>
          </p:nvPr>
        </p:nvSpPr>
        <p:spPr>
          <a:xfrm>
            <a:off x="395536" y="0"/>
            <a:ext cx="8229600" cy="620688"/>
          </a:xfrm>
        </p:spPr>
        <p:txBody>
          <a:bodyPr>
            <a:normAutofit fontScale="90000"/>
          </a:bodyPr>
          <a:lstStyle/>
          <a:p>
            <a:r>
              <a:rPr lang="en-GB" u="sng" dirty="0" smtClean="0"/>
              <a:t>Oxidising </a:t>
            </a:r>
            <a:r>
              <a:rPr lang="en-GB" u="sng" dirty="0"/>
              <a:t>ability of halogens</a:t>
            </a:r>
          </a:p>
        </p:txBody>
      </p:sp>
      <p:sp>
        <p:nvSpPr>
          <p:cNvPr id="1001476" name="Text Box 4"/>
          <p:cNvSpPr txBox="1">
            <a:spLocks noChangeArrowheads="1"/>
          </p:cNvSpPr>
          <p:nvPr/>
        </p:nvSpPr>
        <p:spPr bwMode="auto">
          <a:xfrm>
            <a:off x="7142163" y="1663700"/>
            <a:ext cx="1387475" cy="457200"/>
          </a:xfrm>
          <a:prstGeom prst="rect">
            <a:avLst/>
          </a:prstGeom>
          <a:noFill/>
          <a:ln w="9525">
            <a:noFill/>
            <a:miter lim="800000"/>
            <a:headEnd/>
            <a:tailEnd/>
          </a:ln>
          <a:effectLst/>
        </p:spPr>
        <p:txBody>
          <a:bodyPr>
            <a:spAutoFit/>
          </a:bodyPr>
          <a:lstStyle/>
          <a:p>
            <a:pPr eaLnBrk="0" hangingPunct="0"/>
            <a:r>
              <a:rPr lang="en-GB" b="1">
                <a:solidFill>
                  <a:srgbClr val="FF6600"/>
                </a:solidFill>
              </a:rPr>
              <a:t>fluorine</a:t>
            </a:r>
          </a:p>
        </p:txBody>
      </p:sp>
      <p:sp>
        <p:nvSpPr>
          <p:cNvPr id="1001481" name="Text Box 9"/>
          <p:cNvSpPr txBox="1">
            <a:spLocks noChangeArrowheads="1"/>
          </p:cNvSpPr>
          <p:nvPr/>
        </p:nvSpPr>
        <p:spPr bwMode="auto">
          <a:xfrm rot="-5400000">
            <a:off x="4183984" y="3561884"/>
            <a:ext cx="4149469" cy="523220"/>
          </a:xfrm>
          <a:prstGeom prst="rect">
            <a:avLst/>
          </a:prstGeom>
          <a:noFill/>
          <a:ln w="9525">
            <a:noFill/>
            <a:miter lim="800000"/>
            <a:headEnd/>
            <a:tailEnd/>
          </a:ln>
          <a:effectLst/>
        </p:spPr>
        <p:txBody>
          <a:bodyPr wrap="none">
            <a:spAutoFit/>
          </a:bodyPr>
          <a:lstStyle/>
          <a:p>
            <a:pPr>
              <a:tabLst>
                <a:tab pos="1701800" algn="l"/>
              </a:tabLst>
            </a:pPr>
            <a:r>
              <a:rPr lang="en-GB" sz="2800" b="1" dirty="0">
                <a:solidFill>
                  <a:schemeClr val="bg1"/>
                </a:solidFill>
              </a:rPr>
              <a:t>increasing </a:t>
            </a:r>
            <a:r>
              <a:rPr lang="en-GB" sz="2800" b="1" dirty="0" err="1" smtClean="0">
                <a:solidFill>
                  <a:schemeClr val="bg1"/>
                </a:solidFill>
              </a:rPr>
              <a:t>oxidszing</a:t>
            </a:r>
            <a:r>
              <a:rPr lang="en-GB" sz="2800" b="1" dirty="0" smtClean="0">
                <a:solidFill>
                  <a:schemeClr val="bg1"/>
                </a:solidFill>
              </a:rPr>
              <a:t> </a:t>
            </a:r>
            <a:r>
              <a:rPr lang="en-GB" sz="2800" b="1" dirty="0">
                <a:solidFill>
                  <a:schemeClr val="bg1"/>
                </a:solidFill>
              </a:rPr>
              <a:t>ability</a:t>
            </a:r>
          </a:p>
        </p:txBody>
      </p:sp>
      <p:pic>
        <p:nvPicPr>
          <p:cNvPr id="1001483" name="Picture 11" descr="F2"/>
          <p:cNvPicPr>
            <a:picLocks noChangeAspect="1" noChangeArrowheads="1"/>
          </p:cNvPicPr>
          <p:nvPr/>
        </p:nvPicPr>
        <p:blipFill>
          <a:blip r:embed="rId3" cstate="print"/>
          <a:srcRect/>
          <a:stretch>
            <a:fillRect/>
          </a:stretch>
        </p:blipFill>
        <p:spPr bwMode="auto">
          <a:xfrm>
            <a:off x="7089775" y="981075"/>
            <a:ext cx="1490663" cy="757238"/>
          </a:xfrm>
          <a:prstGeom prst="rect">
            <a:avLst/>
          </a:prstGeom>
          <a:noFill/>
        </p:spPr>
      </p:pic>
      <p:pic>
        <p:nvPicPr>
          <p:cNvPr id="1001484" name="Picture 12" descr="Cl2"/>
          <p:cNvPicPr>
            <a:picLocks noChangeAspect="1" noChangeArrowheads="1"/>
          </p:cNvPicPr>
          <p:nvPr/>
        </p:nvPicPr>
        <p:blipFill>
          <a:blip r:embed="rId4" cstate="print"/>
          <a:srcRect/>
          <a:stretch>
            <a:fillRect/>
          </a:stretch>
        </p:blipFill>
        <p:spPr bwMode="auto">
          <a:xfrm>
            <a:off x="6994525" y="2262188"/>
            <a:ext cx="1682750" cy="860425"/>
          </a:xfrm>
          <a:prstGeom prst="rect">
            <a:avLst/>
          </a:prstGeom>
          <a:noFill/>
        </p:spPr>
      </p:pic>
      <p:pic>
        <p:nvPicPr>
          <p:cNvPr id="1001485" name="Picture 13" descr="Br2"/>
          <p:cNvPicPr>
            <a:picLocks noChangeAspect="1" noChangeArrowheads="1"/>
          </p:cNvPicPr>
          <p:nvPr/>
        </p:nvPicPr>
        <p:blipFill>
          <a:blip r:embed="rId5" cstate="print"/>
          <a:srcRect/>
          <a:stretch>
            <a:fillRect/>
          </a:stretch>
        </p:blipFill>
        <p:spPr bwMode="auto">
          <a:xfrm>
            <a:off x="6896100" y="3648075"/>
            <a:ext cx="1879600" cy="968375"/>
          </a:xfrm>
          <a:prstGeom prst="rect">
            <a:avLst/>
          </a:prstGeom>
          <a:noFill/>
        </p:spPr>
      </p:pic>
      <p:pic>
        <p:nvPicPr>
          <p:cNvPr id="1001486" name="Picture 14" descr="I2"/>
          <p:cNvPicPr>
            <a:picLocks noChangeAspect="1" noChangeArrowheads="1"/>
          </p:cNvPicPr>
          <p:nvPr/>
        </p:nvPicPr>
        <p:blipFill>
          <a:blip r:embed="rId6" cstate="print"/>
          <a:srcRect/>
          <a:stretch>
            <a:fillRect/>
          </a:stretch>
        </p:blipFill>
        <p:spPr bwMode="auto">
          <a:xfrm>
            <a:off x="6796088" y="5141913"/>
            <a:ext cx="2079625" cy="1046162"/>
          </a:xfrm>
          <a:prstGeom prst="rect">
            <a:avLst/>
          </a:prstGeom>
          <a:noFill/>
        </p:spPr>
      </p:pic>
      <p:sp>
        <p:nvSpPr>
          <p:cNvPr id="1001487" name="Text Box 15"/>
          <p:cNvSpPr txBox="1">
            <a:spLocks noChangeArrowheads="1"/>
          </p:cNvSpPr>
          <p:nvPr/>
        </p:nvSpPr>
        <p:spPr bwMode="auto">
          <a:xfrm>
            <a:off x="7297738" y="6097588"/>
            <a:ext cx="1079500" cy="457200"/>
          </a:xfrm>
          <a:prstGeom prst="rect">
            <a:avLst/>
          </a:prstGeom>
          <a:noFill/>
          <a:ln w="9525" algn="ctr">
            <a:noFill/>
            <a:miter lim="800000"/>
            <a:headEnd/>
            <a:tailEnd/>
          </a:ln>
          <a:effectLst/>
        </p:spPr>
        <p:txBody>
          <a:bodyPr wrap="none">
            <a:spAutoFit/>
          </a:bodyPr>
          <a:lstStyle/>
          <a:p>
            <a:r>
              <a:rPr lang="en-GB" b="1">
                <a:solidFill>
                  <a:srgbClr val="FF6600"/>
                </a:solidFill>
              </a:rPr>
              <a:t>iodine</a:t>
            </a:r>
          </a:p>
        </p:txBody>
      </p:sp>
      <p:sp>
        <p:nvSpPr>
          <p:cNvPr id="1001488" name="Text Box 16"/>
          <p:cNvSpPr txBox="1">
            <a:spLocks noChangeArrowheads="1"/>
          </p:cNvSpPr>
          <p:nvPr/>
        </p:nvSpPr>
        <p:spPr bwMode="auto">
          <a:xfrm>
            <a:off x="7143750" y="4510088"/>
            <a:ext cx="1385888" cy="457200"/>
          </a:xfrm>
          <a:prstGeom prst="rect">
            <a:avLst/>
          </a:prstGeom>
          <a:noFill/>
          <a:ln w="9525" algn="ctr">
            <a:noFill/>
            <a:miter lim="800000"/>
            <a:headEnd/>
            <a:tailEnd/>
          </a:ln>
          <a:effectLst/>
        </p:spPr>
        <p:txBody>
          <a:bodyPr wrap="none">
            <a:spAutoFit/>
          </a:bodyPr>
          <a:lstStyle/>
          <a:p>
            <a:r>
              <a:rPr lang="en-GB" b="1">
                <a:solidFill>
                  <a:srgbClr val="FF6600"/>
                </a:solidFill>
              </a:rPr>
              <a:t>bromine</a:t>
            </a:r>
          </a:p>
        </p:txBody>
      </p:sp>
      <p:sp>
        <p:nvSpPr>
          <p:cNvPr id="1001489" name="Text Box 17"/>
          <p:cNvSpPr txBox="1">
            <a:spLocks noChangeArrowheads="1"/>
          </p:cNvSpPr>
          <p:nvPr/>
        </p:nvSpPr>
        <p:spPr bwMode="auto">
          <a:xfrm>
            <a:off x="7151688" y="3036888"/>
            <a:ext cx="1368425" cy="457200"/>
          </a:xfrm>
          <a:prstGeom prst="rect">
            <a:avLst/>
          </a:prstGeom>
          <a:noFill/>
          <a:ln w="9525" algn="ctr">
            <a:noFill/>
            <a:miter lim="800000"/>
            <a:headEnd/>
            <a:tailEnd/>
          </a:ln>
          <a:effectLst/>
        </p:spPr>
        <p:txBody>
          <a:bodyPr wrap="none">
            <a:spAutoFit/>
          </a:bodyPr>
          <a:lstStyle/>
          <a:p>
            <a:r>
              <a:rPr lang="en-GB" b="1">
                <a:solidFill>
                  <a:srgbClr val="FF6600"/>
                </a:solidFill>
              </a:rPr>
              <a:t>chlorine</a:t>
            </a:r>
          </a:p>
        </p:txBody>
      </p:sp>
      <p:sp>
        <p:nvSpPr>
          <p:cNvPr id="1001491" name="Text Box 19"/>
          <p:cNvSpPr txBox="1">
            <a:spLocks noChangeArrowheads="1"/>
          </p:cNvSpPr>
          <p:nvPr/>
        </p:nvSpPr>
        <p:spPr bwMode="auto">
          <a:xfrm>
            <a:off x="0" y="692696"/>
            <a:ext cx="5580112" cy="1200329"/>
          </a:xfrm>
          <a:prstGeom prst="rect">
            <a:avLst/>
          </a:prstGeom>
          <a:noFill/>
          <a:ln w="9525" algn="ctr">
            <a:noFill/>
            <a:miter lim="800000"/>
            <a:headEnd/>
            <a:tailEnd/>
          </a:ln>
          <a:effectLst/>
        </p:spPr>
        <p:txBody>
          <a:bodyPr wrap="square">
            <a:spAutoFit/>
          </a:bodyPr>
          <a:lstStyle/>
          <a:p>
            <a:r>
              <a:rPr lang="en-GB" sz="2400" dirty="0"/>
              <a:t>In displacement reactions between halogens and halides, the </a:t>
            </a:r>
            <a:r>
              <a:rPr lang="en-GB" sz="2400" b="1" dirty="0"/>
              <a:t>halogen</a:t>
            </a:r>
            <a:r>
              <a:rPr lang="en-GB" sz="2400" dirty="0"/>
              <a:t> acts as an </a:t>
            </a:r>
            <a:r>
              <a:rPr lang="en-GB" sz="2400" b="1" dirty="0" smtClean="0">
                <a:solidFill>
                  <a:srgbClr val="FF6600"/>
                </a:solidFill>
              </a:rPr>
              <a:t>oxidising </a:t>
            </a:r>
            <a:r>
              <a:rPr lang="en-GB" sz="2400" b="1" dirty="0">
                <a:solidFill>
                  <a:srgbClr val="FF6600"/>
                </a:solidFill>
              </a:rPr>
              <a:t>agent</a:t>
            </a:r>
            <a:r>
              <a:rPr lang="en-GB" sz="2400" dirty="0"/>
              <a:t>.</a:t>
            </a:r>
          </a:p>
        </p:txBody>
      </p:sp>
      <p:sp>
        <p:nvSpPr>
          <p:cNvPr id="1001492" name="Text Box 20"/>
          <p:cNvSpPr txBox="1">
            <a:spLocks noChangeArrowheads="1"/>
          </p:cNvSpPr>
          <p:nvPr/>
        </p:nvSpPr>
        <p:spPr bwMode="auto">
          <a:xfrm>
            <a:off x="0" y="1988840"/>
            <a:ext cx="4533900" cy="461665"/>
          </a:xfrm>
          <a:prstGeom prst="rect">
            <a:avLst/>
          </a:prstGeom>
          <a:noFill/>
          <a:ln w="9525" algn="ctr">
            <a:noFill/>
            <a:miter lim="800000"/>
            <a:headEnd/>
            <a:tailEnd/>
          </a:ln>
          <a:effectLst/>
        </p:spPr>
        <p:txBody>
          <a:bodyPr>
            <a:spAutoFit/>
          </a:bodyPr>
          <a:lstStyle/>
          <a:p>
            <a:r>
              <a:rPr lang="en-GB" sz="2400" dirty="0"/>
              <a:t>This means that the halogen:</a:t>
            </a:r>
          </a:p>
        </p:txBody>
      </p:sp>
      <p:sp>
        <p:nvSpPr>
          <p:cNvPr id="1001493" name="Text Box 21"/>
          <p:cNvSpPr txBox="1">
            <a:spLocks noChangeArrowheads="1"/>
          </p:cNvSpPr>
          <p:nvPr/>
        </p:nvSpPr>
        <p:spPr bwMode="auto">
          <a:xfrm>
            <a:off x="251520" y="4077072"/>
            <a:ext cx="5328592" cy="830997"/>
          </a:xfrm>
          <a:prstGeom prst="rect">
            <a:avLst/>
          </a:prstGeom>
          <a:noFill/>
          <a:ln w="9525" algn="ctr">
            <a:noFill/>
            <a:miter lim="800000"/>
            <a:headEnd/>
            <a:tailEnd/>
          </a:ln>
          <a:effectLst/>
        </p:spPr>
        <p:txBody>
          <a:bodyPr wrap="square">
            <a:spAutoFit/>
          </a:bodyPr>
          <a:lstStyle/>
          <a:p>
            <a:r>
              <a:rPr lang="en-GB" sz="2400" dirty="0">
                <a:solidFill>
                  <a:srgbClr val="FF0000"/>
                </a:solidFill>
              </a:rPr>
              <a:t>What is the order of </a:t>
            </a:r>
            <a:r>
              <a:rPr lang="en-GB" sz="2400" dirty="0" smtClean="0">
                <a:solidFill>
                  <a:srgbClr val="FF0000"/>
                </a:solidFill>
              </a:rPr>
              <a:t>oxidising </a:t>
            </a:r>
            <a:r>
              <a:rPr lang="en-GB" sz="2400" dirty="0">
                <a:solidFill>
                  <a:srgbClr val="FF0000"/>
                </a:solidFill>
              </a:rPr>
              <a:t>ability of the halogens?</a:t>
            </a:r>
          </a:p>
        </p:txBody>
      </p:sp>
      <p:sp>
        <p:nvSpPr>
          <p:cNvPr id="1001494" name="Text Box 22"/>
          <p:cNvSpPr txBox="1">
            <a:spLocks noChangeArrowheads="1"/>
          </p:cNvSpPr>
          <p:nvPr/>
        </p:nvSpPr>
        <p:spPr bwMode="auto">
          <a:xfrm>
            <a:off x="251520" y="3501008"/>
            <a:ext cx="4708212" cy="461665"/>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dirty="0"/>
              <a:t>is </a:t>
            </a:r>
            <a:r>
              <a:rPr lang="en-GB" sz="2400" b="1" dirty="0"/>
              <a:t>reduced</a:t>
            </a:r>
            <a:r>
              <a:rPr lang="en-GB" sz="2400" dirty="0"/>
              <a:t> to form the halide ion.</a:t>
            </a:r>
          </a:p>
        </p:txBody>
      </p:sp>
      <p:sp>
        <p:nvSpPr>
          <p:cNvPr id="1001495" name="Text Box 23"/>
          <p:cNvSpPr txBox="1">
            <a:spLocks noChangeArrowheads="1"/>
          </p:cNvSpPr>
          <p:nvPr/>
        </p:nvSpPr>
        <p:spPr bwMode="auto">
          <a:xfrm>
            <a:off x="251520" y="2924944"/>
            <a:ext cx="2426690" cy="461665"/>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b="1" dirty="0"/>
              <a:t>gains</a:t>
            </a:r>
            <a:r>
              <a:rPr lang="en-GB" sz="2400" dirty="0"/>
              <a:t> electrons</a:t>
            </a:r>
          </a:p>
        </p:txBody>
      </p:sp>
      <p:sp>
        <p:nvSpPr>
          <p:cNvPr id="1001496" name="Text Box 24"/>
          <p:cNvSpPr txBox="1">
            <a:spLocks noChangeArrowheads="1"/>
          </p:cNvSpPr>
          <p:nvPr/>
        </p:nvSpPr>
        <p:spPr bwMode="auto">
          <a:xfrm>
            <a:off x="179512" y="2420888"/>
            <a:ext cx="5379144" cy="461665"/>
          </a:xfrm>
          <a:prstGeom prst="rect">
            <a:avLst/>
          </a:prstGeom>
          <a:noFill/>
          <a:ln w="9525" algn="ctr">
            <a:noFill/>
            <a:miter lim="800000"/>
            <a:headEnd/>
            <a:tailEnd/>
          </a:ln>
          <a:effectLst/>
        </p:spPr>
        <p:txBody>
          <a:bodyPr wrap="square">
            <a:spAutoFit/>
          </a:bodyPr>
          <a:lstStyle/>
          <a:p>
            <a:pPr marL="355600" indent="-355600">
              <a:buClr>
                <a:srgbClr val="FF6600"/>
              </a:buClr>
              <a:buSzPct val="80000"/>
              <a:buFont typeface="Wingdings" pitchFamily="2" charset="2"/>
              <a:buChar char="l"/>
            </a:pPr>
            <a:r>
              <a:rPr lang="en-GB" sz="2400" b="1" dirty="0" smtClean="0"/>
              <a:t>oxidises</a:t>
            </a:r>
            <a:r>
              <a:rPr lang="en-GB" sz="2400" dirty="0" smtClean="0"/>
              <a:t> </a:t>
            </a:r>
            <a:r>
              <a:rPr lang="en-GB" sz="2400" dirty="0"/>
              <a:t>the halide ion to the halogen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01487"/>
                                        </p:tgtEl>
                                        <p:attrNameLst>
                                          <p:attrName>style.visibility</p:attrName>
                                        </p:attrNameLst>
                                      </p:cBhvr>
                                      <p:to>
                                        <p:strVal val="visible"/>
                                      </p:to>
                                    </p:set>
                                    <p:anim calcmode="lin" valueType="num">
                                      <p:cBhvr>
                                        <p:cTn id="7" dur="500" fill="hold"/>
                                        <p:tgtEl>
                                          <p:spTgt spid="1001487"/>
                                        </p:tgtEl>
                                        <p:attrNameLst>
                                          <p:attrName>ppt_w</p:attrName>
                                        </p:attrNameLst>
                                      </p:cBhvr>
                                      <p:tavLst>
                                        <p:tav tm="0">
                                          <p:val>
                                            <p:fltVal val="0"/>
                                          </p:val>
                                        </p:tav>
                                        <p:tav tm="100000">
                                          <p:val>
                                            <p:strVal val="#ppt_w"/>
                                          </p:val>
                                        </p:tav>
                                      </p:tavLst>
                                    </p:anim>
                                    <p:anim calcmode="lin" valueType="num">
                                      <p:cBhvr>
                                        <p:cTn id="8" dur="500" fill="hold"/>
                                        <p:tgtEl>
                                          <p:spTgt spid="100148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01486"/>
                                        </p:tgtEl>
                                        <p:attrNameLst>
                                          <p:attrName>style.visibility</p:attrName>
                                        </p:attrNameLst>
                                      </p:cBhvr>
                                      <p:to>
                                        <p:strVal val="visible"/>
                                      </p:to>
                                    </p:set>
                                    <p:anim calcmode="lin" valueType="num">
                                      <p:cBhvr>
                                        <p:cTn id="11" dur="500" fill="hold"/>
                                        <p:tgtEl>
                                          <p:spTgt spid="1001486"/>
                                        </p:tgtEl>
                                        <p:attrNameLst>
                                          <p:attrName>ppt_w</p:attrName>
                                        </p:attrNameLst>
                                      </p:cBhvr>
                                      <p:tavLst>
                                        <p:tav tm="0">
                                          <p:val>
                                            <p:fltVal val="0"/>
                                          </p:val>
                                        </p:tav>
                                        <p:tav tm="100000">
                                          <p:val>
                                            <p:strVal val="#ppt_w"/>
                                          </p:val>
                                        </p:tav>
                                      </p:tavLst>
                                    </p:anim>
                                    <p:anim calcmode="lin" valueType="num">
                                      <p:cBhvr>
                                        <p:cTn id="12" dur="500" fill="hold"/>
                                        <p:tgtEl>
                                          <p:spTgt spid="100148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01488"/>
                                        </p:tgtEl>
                                        <p:attrNameLst>
                                          <p:attrName>style.visibility</p:attrName>
                                        </p:attrNameLst>
                                      </p:cBhvr>
                                      <p:to>
                                        <p:strVal val="visible"/>
                                      </p:to>
                                    </p:set>
                                    <p:anim calcmode="lin" valueType="num">
                                      <p:cBhvr>
                                        <p:cTn id="15" dur="500" fill="hold"/>
                                        <p:tgtEl>
                                          <p:spTgt spid="1001488"/>
                                        </p:tgtEl>
                                        <p:attrNameLst>
                                          <p:attrName>ppt_w</p:attrName>
                                        </p:attrNameLst>
                                      </p:cBhvr>
                                      <p:tavLst>
                                        <p:tav tm="0">
                                          <p:val>
                                            <p:fltVal val="0"/>
                                          </p:val>
                                        </p:tav>
                                        <p:tav tm="100000">
                                          <p:val>
                                            <p:strVal val="#ppt_w"/>
                                          </p:val>
                                        </p:tav>
                                      </p:tavLst>
                                    </p:anim>
                                    <p:anim calcmode="lin" valueType="num">
                                      <p:cBhvr>
                                        <p:cTn id="16" dur="500" fill="hold"/>
                                        <p:tgtEl>
                                          <p:spTgt spid="1001488"/>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1001485"/>
                                        </p:tgtEl>
                                        <p:attrNameLst>
                                          <p:attrName>style.visibility</p:attrName>
                                        </p:attrNameLst>
                                      </p:cBhvr>
                                      <p:to>
                                        <p:strVal val="visible"/>
                                      </p:to>
                                    </p:set>
                                    <p:anim calcmode="lin" valueType="num">
                                      <p:cBhvr>
                                        <p:cTn id="19" dur="500" fill="hold"/>
                                        <p:tgtEl>
                                          <p:spTgt spid="1001485"/>
                                        </p:tgtEl>
                                        <p:attrNameLst>
                                          <p:attrName>ppt_w</p:attrName>
                                        </p:attrNameLst>
                                      </p:cBhvr>
                                      <p:tavLst>
                                        <p:tav tm="0">
                                          <p:val>
                                            <p:fltVal val="0"/>
                                          </p:val>
                                        </p:tav>
                                        <p:tav tm="100000">
                                          <p:val>
                                            <p:strVal val="#ppt_w"/>
                                          </p:val>
                                        </p:tav>
                                      </p:tavLst>
                                    </p:anim>
                                    <p:anim calcmode="lin" valueType="num">
                                      <p:cBhvr>
                                        <p:cTn id="20" dur="500" fill="hold"/>
                                        <p:tgtEl>
                                          <p:spTgt spid="1001485"/>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001489"/>
                                        </p:tgtEl>
                                        <p:attrNameLst>
                                          <p:attrName>style.visibility</p:attrName>
                                        </p:attrNameLst>
                                      </p:cBhvr>
                                      <p:to>
                                        <p:strVal val="visible"/>
                                      </p:to>
                                    </p:set>
                                    <p:anim calcmode="lin" valueType="num">
                                      <p:cBhvr>
                                        <p:cTn id="23" dur="500" fill="hold"/>
                                        <p:tgtEl>
                                          <p:spTgt spid="1001489"/>
                                        </p:tgtEl>
                                        <p:attrNameLst>
                                          <p:attrName>ppt_w</p:attrName>
                                        </p:attrNameLst>
                                      </p:cBhvr>
                                      <p:tavLst>
                                        <p:tav tm="0">
                                          <p:val>
                                            <p:fltVal val="0"/>
                                          </p:val>
                                        </p:tav>
                                        <p:tav tm="100000">
                                          <p:val>
                                            <p:strVal val="#ppt_w"/>
                                          </p:val>
                                        </p:tav>
                                      </p:tavLst>
                                    </p:anim>
                                    <p:anim calcmode="lin" valueType="num">
                                      <p:cBhvr>
                                        <p:cTn id="24" dur="500" fill="hold"/>
                                        <p:tgtEl>
                                          <p:spTgt spid="1001489"/>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1001484"/>
                                        </p:tgtEl>
                                        <p:attrNameLst>
                                          <p:attrName>style.visibility</p:attrName>
                                        </p:attrNameLst>
                                      </p:cBhvr>
                                      <p:to>
                                        <p:strVal val="visible"/>
                                      </p:to>
                                    </p:set>
                                    <p:anim calcmode="lin" valueType="num">
                                      <p:cBhvr>
                                        <p:cTn id="27" dur="500" fill="hold"/>
                                        <p:tgtEl>
                                          <p:spTgt spid="1001484"/>
                                        </p:tgtEl>
                                        <p:attrNameLst>
                                          <p:attrName>ppt_w</p:attrName>
                                        </p:attrNameLst>
                                      </p:cBhvr>
                                      <p:tavLst>
                                        <p:tav tm="0">
                                          <p:val>
                                            <p:fltVal val="0"/>
                                          </p:val>
                                        </p:tav>
                                        <p:tav tm="100000">
                                          <p:val>
                                            <p:strVal val="#ppt_w"/>
                                          </p:val>
                                        </p:tav>
                                      </p:tavLst>
                                    </p:anim>
                                    <p:anim calcmode="lin" valueType="num">
                                      <p:cBhvr>
                                        <p:cTn id="28" dur="500" fill="hold"/>
                                        <p:tgtEl>
                                          <p:spTgt spid="1001484"/>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001476"/>
                                        </p:tgtEl>
                                        <p:attrNameLst>
                                          <p:attrName>style.visibility</p:attrName>
                                        </p:attrNameLst>
                                      </p:cBhvr>
                                      <p:to>
                                        <p:strVal val="visible"/>
                                      </p:to>
                                    </p:set>
                                    <p:anim calcmode="lin" valueType="num">
                                      <p:cBhvr>
                                        <p:cTn id="31" dur="500" fill="hold"/>
                                        <p:tgtEl>
                                          <p:spTgt spid="1001476"/>
                                        </p:tgtEl>
                                        <p:attrNameLst>
                                          <p:attrName>ppt_w</p:attrName>
                                        </p:attrNameLst>
                                      </p:cBhvr>
                                      <p:tavLst>
                                        <p:tav tm="0">
                                          <p:val>
                                            <p:fltVal val="0"/>
                                          </p:val>
                                        </p:tav>
                                        <p:tav tm="100000">
                                          <p:val>
                                            <p:strVal val="#ppt_w"/>
                                          </p:val>
                                        </p:tav>
                                      </p:tavLst>
                                    </p:anim>
                                    <p:anim calcmode="lin" valueType="num">
                                      <p:cBhvr>
                                        <p:cTn id="32" dur="500" fill="hold"/>
                                        <p:tgtEl>
                                          <p:spTgt spid="1001476"/>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1001483"/>
                                        </p:tgtEl>
                                        <p:attrNameLst>
                                          <p:attrName>style.visibility</p:attrName>
                                        </p:attrNameLst>
                                      </p:cBhvr>
                                      <p:to>
                                        <p:strVal val="visible"/>
                                      </p:to>
                                    </p:set>
                                    <p:anim calcmode="lin" valueType="num">
                                      <p:cBhvr>
                                        <p:cTn id="35" dur="500" fill="hold"/>
                                        <p:tgtEl>
                                          <p:spTgt spid="1001483"/>
                                        </p:tgtEl>
                                        <p:attrNameLst>
                                          <p:attrName>ppt_w</p:attrName>
                                        </p:attrNameLst>
                                      </p:cBhvr>
                                      <p:tavLst>
                                        <p:tav tm="0">
                                          <p:val>
                                            <p:fltVal val="0"/>
                                          </p:val>
                                        </p:tav>
                                        <p:tav tm="100000">
                                          <p:val>
                                            <p:strVal val="#ppt_w"/>
                                          </p:val>
                                        </p:tav>
                                      </p:tavLst>
                                    </p:anim>
                                    <p:anim calcmode="lin" valueType="num">
                                      <p:cBhvr>
                                        <p:cTn id="36" dur="500" fill="hold"/>
                                        <p:tgtEl>
                                          <p:spTgt spid="1001483"/>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1001481"/>
                                        </p:tgtEl>
                                        <p:attrNameLst>
                                          <p:attrName>style.visibility</p:attrName>
                                        </p:attrNameLst>
                                      </p:cBhvr>
                                      <p:to>
                                        <p:strVal val="visible"/>
                                      </p:to>
                                    </p:set>
                                    <p:animEffect transition="in" filter="wipe(down)">
                                      <p:cBhvr>
                                        <p:cTn id="40" dur="500"/>
                                        <p:tgtEl>
                                          <p:spTgt spid="1001481"/>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001482"/>
                                        </p:tgtEl>
                                        <p:attrNameLst>
                                          <p:attrName>style.visibility</p:attrName>
                                        </p:attrNameLst>
                                      </p:cBhvr>
                                      <p:to>
                                        <p:strVal val="visible"/>
                                      </p:to>
                                    </p:set>
                                    <p:animEffect transition="in" filter="wipe(down)">
                                      <p:cBhvr>
                                        <p:cTn id="43" dur="500"/>
                                        <p:tgtEl>
                                          <p:spTgt spid="1001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1482" grpId="0" animBg="1"/>
      <p:bldP spid="1001476" grpId="0"/>
      <p:bldP spid="1001481" grpId="0"/>
      <p:bldP spid="1001487" grpId="0"/>
      <p:bldP spid="1001488" grpId="0"/>
      <p:bldP spid="100148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latin typeface="Tahoma" pitchFamily="34" charset="0"/>
                <a:ea typeface="Tahoma" pitchFamily="34" charset="0"/>
                <a:cs typeface="Tahoma" pitchFamily="34" charset="0"/>
              </a:rPr>
              <a:t>understand, in terms of changes in oxidation number</a:t>
            </a:r>
            <a:r>
              <a:rPr lang="en-GB" sz="2400" i="1" dirty="0" smtClean="0">
                <a:latin typeface="Tahoma" pitchFamily="34" charset="0"/>
                <a:ea typeface="Tahoma" pitchFamily="34" charset="0"/>
                <a:cs typeface="Tahoma" pitchFamily="34" charset="0"/>
              </a:rPr>
              <a:t>, the following reactions of </a:t>
            </a:r>
            <a:r>
              <a:rPr lang="en-GB" sz="2400" dirty="0" smtClean="0">
                <a:latin typeface="Tahoma" pitchFamily="34" charset="0"/>
                <a:ea typeface="Tahoma" pitchFamily="34" charset="0"/>
                <a:cs typeface="Tahoma" pitchFamily="34" charset="0"/>
              </a:rPr>
              <a:t>the halogens:  oxidation reactions with Group 1 and 2 metals</a:t>
            </a:r>
          </a:p>
          <a:p>
            <a:pPr>
              <a:buNone/>
            </a:pPr>
            <a:r>
              <a:rPr lang="en-GB" sz="2400" dirty="0" smtClean="0">
                <a:latin typeface="Tahoma" pitchFamily="34" charset="0"/>
                <a:ea typeface="Tahoma" pitchFamily="34" charset="0"/>
                <a:cs typeface="Tahoma" pitchFamily="34" charset="0"/>
              </a:rPr>
              <a:t>Understand the following reactions:</a:t>
            </a:r>
          </a:p>
          <a:p>
            <a:r>
              <a:rPr lang="en-GB" sz="2400" dirty="0" smtClean="0">
                <a:latin typeface="Tahoma" pitchFamily="34" charset="0"/>
                <a:ea typeface="Tahoma" pitchFamily="34" charset="0"/>
                <a:cs typeface="Tahoma" pitchFamily="34" charset="0"/>
              </a:rPr>
              <a:t>solid Group 1 halides with concentrated </a:t>
            </a:r>
            <a:r>
              <a:rPr lang="en-GB" sz="2400" dirty="0" err="1" smtClean="0">
                <a:latin typeface="Tahoma" pitchFamily="34" charset="0"/>
                <a:ea typeface="Tahoma" pitchFamily="34" charset="0"/>
                <a:cs typeface="Tahoma" pitchFamily="34" charset="0"/>
              </a:rPr>
              <a:t>sulfuric</a:t>
            </a:r>
            <a:r>
              <a:rPr lang="en-GB" sz="2400" dirty="0" smtClean="0">
                <a:latin typeface="Tahoma" pitchFamily="34" charset="0"/>
                <a:ea typeface="Tahoma" pitchFamily="34" charset="0"/>
                <a:cs typeface="Tahoma" pitchFamily="34" charset="0"/>
              </a:rPr>
              <a:t> acid, to illustrate the trend in reducing ability of the hydrogen halides</a:t>
            </a:r>
          </a:p>
          <a:p>
            <a:r>
              <a:rPr lang="en-GB" sz="2400" dirty="0" smtClean="0">
                <a:solidFill>
                  <a:srgbClr val="FF0000"/>
                </a:solidFill>
                <a:latin typeface="Tahoma" pitchFamily="34" charset="0"/>
                <a:ea typeface="Tahoma" pitchFamily="34" charset="0"/>
                <a:cs typeface="Tahoma" pitchFamily="34" charset="0"/>
              </a:rPr>
              <a:t>precipitation reactions of the aqueous anions </a:t>
            </a:r>
            <a:r>
              <a:rPr lang="en-GB" sz="2400" dirty="0" err="1" smtClean="0">
                <a:solidFill>
                  <a:srgbClr val="FF0000"/>
                </a:solidFill>
                <a:latin typeface="Tahoma" pitchFamily="34" charset="0"/>
                <a:ea typeface="Tahoma" pitchFamily="34" charset="0"/>
                <a:cs typeface="Tahoma" pitchFamily="34" charset="0"/>
              </a:rPr>
              <a:t>Cl</a:t>
            </a:r>
            <a:r>
              <a:rPr lang="en-GB" sz="2400" dirty="0" smtClean="0">
                <a:solidFill>
                  <a:srgbClr val="FF0000"/>
                </a:solidFill>
                <a:latin typeface="Tahoma" pitchFamily="34" charset="0"/>
                <a:ea typeface="Tahoma" pitchFamily="34" charset="0"/>
                <a:cs typeface="Tahoma" pitchFamily="34" charset="0"/>
              </a:rPr>
              <a:t>–, Br– and I– with aqueous silver nitrate solution, followed by aqueous ammonia solution</a:t>
            </a:r>
          </a:p>
          <a:p>
            <a:r>
              <a:rPr lang="en-GB" sz="2400" dirty="0" smtClean="0">
                <a:latin typeface="Tahoma" pitchFamily="34" charset="0"/>
                <a:ea typeface="Tahoma" pitchFamily="34" charset="0"/>
                <a:cs typeface="Tahoma" pitchFamily="34" charset="0"/>
              </a:rPr>
              <a:t> hydrogen halides with ammonia and with water (to produce acids)</a:t>
            </a:r>
            <a:endParaRPr lang="en-GB"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Reaction with group 1 and 2 metals</a:t>
            </a:r>
            <a:endParaRPr lang="en-GB" dirty="0"/>
          </a:p>
        </p:txBody>
      </p:sp>
      <p:sp>
        <p:nvSpPr>
          <p:cNvPr id="3" name="Content Placeholder 2"/>
          <p:cNvSpPr>
            <a:spLocks noGrp="1"/>
          </p:cNvSpPr>
          <p:nvPr>
            <p:ph idx="1"/>
          </p:nvPr>
        </p:nvSpPr>
        <p:spPr>
          <a:xfrm>
            <a:off x="251520" y="980728"/>
            <a:ext cx="8435280" cy="5145435"/>
          </a:xfrm>
        </p:spPr>
        <p:txBody>
          <a:bodyPr>
            <a:normAutofit/>
          </a:bodyPr>
          <a:lstStyle/>
          <a:p>
            <a:pPr>
              <a:buNone/>
            </a:pPr>
            <a:r>
              <a:rPr lang="en-GB" sz="2400" dirty="0" smtClean="0"/>
              <a:t>Chlorine and bromine react with s block metals to form ionic halides.</a:t>
            </a:r>
          </a:p>
          <a:p>
            <a:pPr>
              <a:buNone/>
            </a:pPr>
            <a:r>
              <a:rPr lang="en-GB" sz="2400" dirty="0" smtClean="0"/>
              <a:t>Iodine also reacts but because of the </a:t>
            </a:r>
            <a:r>
              <a:rPr lang="en-GB" sz="2400" dirty="0" err="1" smtClean="0"/>
              <a:t>polarisability</a:t>
            </a:r>
            <a:r>
              <a:rPr lang="en-GB" sz="2400" dirty="0" smtClean="0"/>
              <a:t> of the large iodide ion if it’s reacting with a small or highly charged </a:t>
            </a:r>
            <a:r>
              <a:rPr lang="en-GB" sz="2400" dirty="0" err="1" smtClean="0"/>
              <a:t>cation</a:t>
            </a:r>
            <a:r>
              <a:rPr lang="en-GB" sz="2400" dirty="0" smtClean="0"/>
              <a:t> it is essentially covalent.</a:t>
            </a: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92" name="AutoShape 16"/>
          <p:cNvSpPr>
            <a:spLocks noChangeArrowheads="1"/>
          </p:cNvSpPr>
          <p:nvPr/>
        </p:nvSpPr>
        <p:spPr bwMode="auto">
          <a:xfrm>
            <a:off x="1835696" y="1340768"/>
            <a:ext cx="4194175" cy="1136650"/>
          </a:xfrm>
          <a:prstGeom prst="roundRect">
            <a:avLst>
              <a:gd name="adj" fmla="val 7111"/>
            </a:avLst>
          </a:prstGeom>
          <a:solidFill>
            <a:srgbClr val="FFFFCC"/>
          </a:solidFill>
          <a:ln w="38100" algn="ctr">
            <a:solidFill>
              <a:srgbClr val="FF6600"/>
            </a:solidFill>
            <a:round/>
            <a:headEnd/>
            <a:tailEnd/>
          </a:ln>
          <a:effectLst/>
        </p:spPr>
        <p:txBody>
          <a:bodyPr anchor="ctr">
            <a:spAutoFit/>
          </a:bodyPr>
          <a:lstStyle/>
          <a:p>
            <a:endParaRPr lang="en-GB"/>
          </a:p>
        </p:txBody>
      </p:sp>
      <p:sp>
        <p:nvSpPr>
          <p:cNvPr id="1074181" name="Text Box 5"/>
          <p:cNvSpPr txBox="1">
            <a:spLocks noChangeArrowheads="1"/>
          </p:cNvSpPr>
          <p:nvPr/>
        </p:nvSpPr>
        <p:spPr bwMode="auto">
          <a:xfrm>
            <a:off x="611560" y="260648"/>
            <a:ext cx="8153400" cy="822325"/>
          </a:xfrm>
          <a:prstGeom prst="rect">
            <a:avLst/>
          </a:prstGeom>
          <a:noFill/>
          <a:ln w="25400" algn="ctr">
            <a:noFill/>
            <a:miter lim="800000"/>
            <a:headEnd/>
            <a:tailEnd/>
          </a:ln>
          <a:effectLst/>
        </p:spPr>
        <p:txBody>
          <a:bodyPr>
            <a:spAutoFit/>
          </a:bodyPr>
          <a:lstStyle/>
          <a:p>
            <a:r>
              <a:rPr lang="en-GB" sz="2400" dirty="0"/>
              <a:t>When group 2 metals react with chlorine, they form the metal chloride. For example:</a:t>
            </a:r>
          </a:p>
        </p:txBody>
      </p:sp>
      <p:sp>
        <p:nvSpPr>
          <p:cNvPr id="1074182" name="Text Box 6"/>
          <p:cNvSpPr txBox="1">
            <a:spLocks noChangeArrowheads="1"/>
          </p:cNvSpPr>
          <p:nvPr/>
        </p:nvSpPr>
        <p:spPr bwMode="auto">
          <a:xfrm>
            <a:off x="1984921" y="1470943"/>
            <a:ext cx="3856037" cy="457200"/>
          </a:xfrm>
          <a:prstGeom prst="rect">
            <a:avLst/>
          </a:prstGeom>
          <a:noFill/>
          <a:ln w="25400" algn="ctr">
            <a:noFill/>
            <a:miter lim="800000"/>
            <a:headEnd/>
            <a:tailEnd/>
          </a:ln>
          <a:effectLst/>
        </p:spPr>
        <p:txBody>
          <a:bodyPr wrap="none">
            <a:spAutoFit/>
          </a:bodyPr>
          <a:lstStyle/>
          <a:p>
            <a:pPr algn="ctr"/>
            <a:r>
              <a:rPr lang="en-GB" sz="2400" b="1"/>
              <a:t>Ca</a:t>
            </a:r>
            <a:r>
              <a:rPr lang="en-GB" sz="2400" b="1" baseline="-25000"/>
              <a:t>(s)</a:t>
            </a:r>
            <a:r>
              <a:rPr lang="en-GB" sz="2400" b="1"/>
              <a:t>  +  Cl</a:t>
            </a:r>
            <a:r>
              <a:rPr lang="en-GB" sz="2400" b="1" baseline="-25000"/>
              <a:t>2(g)</a:t>
            </a:r>
            <a:r>
              <a:rPr lang="en-GB" sz="2400" b="1"/>
              <a:t>   </a:t>
            </a:r>
            <a:r>
              <a:rPr lang="en-GB" sz="2400" b="1">
                <a:latin typeface="Symbol" pitchFamily="18" charset="2"/>
              </a:rPr>
              <a:t>®   </a:t>
            </a:r>
            <a:r>
              <a:rPr lang="en-GB" sz="2400" b="1"/>
              <a:t>CaCl</a:t>
            </a:r>
            <a:r>
              <a:rPr lang="en-GB" sz="2400" b="1" baseline="-25000"/>
              <a:t>2(s)</a:t>
            </a:r>
          </a:p>
        </p:txBody>
      </p:sp>
      <p:sp>
        <p:nvSpPr>
          <p:cNvPr id="1074183" name="Text Box 7"/>
          <p:cNvSpPr txBox="1">
            <a:spLocks noChangeArrowheads="1"/>
          </p:cNvSpPr>
          <p:nvPr/>
        </p:nvSpPr>
        <p:spPr bwMode="auto">
          <a:xfrm>
            <a:off x="2099221" y="1924968"/>
            <a:ext cx="354012" cy="457200"/>
          </a:xfrm>
          <a:prstGeom prst="rect">
            <a:avLst/>
          </a:prstGeom>
          <a:noFill/>
          <a:ln w="25400" algn="ctr">
            <a:noFill/>
            <a:miter lim="800000"/>
            <a:headEnd/>
            <a:tailEnd/>
          </a:ln>
          <a:effectLst/>
        </p:spPr>
        <p:txBody>
          <a:bodyPr wrap="none">
            <a:spAutoFit/>
          </a:bodyPr>
          <a:lstStyle/>
          <a:p>
            <a:r>
              <a:rPr lang="en-GB" sz="2400" b="1">
                <a:solidFill>
                  <a:srgbClr val="FF6600"/>
                </a:solidFill>
              </a:rPr>
              <a:t>0</a:t>
            </a:r>
          </a:p>
        </p:txBody>
      </p:sp>
      <p:sp>
        <p:nvSpPr>
          <p:cNvPr id="1074184" name="Text Box 8"/>
          <p:cNvSpPr txBox="1">
            <a:spLocks noChangeArrowheads="1"/>
          </p:cNvSpPr>
          <p:nvPr/>
        </p:nvSpPr>
        <p:spPr bwMode="auto">
          <a:xfrm>
            <a:off x="3246983" y="1924968"/>
            <a:ext cx="354013" cy="457200"/>
          </a:xfrm>
          <a:prstGeom prst="rect">
            <a:avLst/>
          </a:prstGeom>
          <a:noFill/>
          <a:ln w="25400" algn="ctr">
            <a:noFill/>
            <a:miter lim="800000"/>
            <a:headEnd/>
            <a:tailEnd/>
          </a:ln>
          <a:effectLst/>
        </p:spPr>
        <p:txBody>
          <a:bodyPr wrap="none">
            <a:spAutoFit/>
          </a:bodyPr>
          <a:lstStyle/>
          <a:p>
            <a:r>
              <a:rPr lang="en-GB" sz="2400" b="1">
                <a:solidFill>
                  <a:srgbClr val="FF6600"/>
                </a:solidFill>
              </a:rPr>
              <a:t>0</a:t>
            </a:r>
          </a:p>
        </p:txBody>
      </p:sp>
      <p:sp>
        <p:nvSpPr>
          <p:cNvPr id="1074185" name="Text Box 9"/>
          <p:cNvSpPr txBox="1">
            <a:spLocks noChangeArrowheads="1"/>
          </p:cNvSpPr>
          <p:nvPr/>
        </p:nvSpPr>
        <p:spPr bwMode="auto">
          <a:xfrm>
            <a:off x="4620171" y="1924968"/>
            <a:ext cx="531812" cy="457200"/>
          </a:xfrm>
          <a:prstGeom prst="rect">
            <a:avLst/>
          </a:prstGeom>
          <a:noFill/>
          <a:ln w="25400" algn="ctr">
            <a:noFill/>
            <a:miter lim="800000"/>
            <a:headEnd/>
            <a:tailEnd/>
          </a:ln>
          <a:effectLst/>
        </p:spPr>
        <p:txBody>
          <a:bodyPr wrap="none">
            <a:spAutoFit/>
          </a:bodyPr>
          <a:lstStyle/>
          <a:p>
            <a:r>
              <a:rPr lang="en-GB" sz="2400" b="1">
                <a:solidFill>
                  <a:srgbClr val="FF6600"/>
                </a:solidFill>
              </a:rPr>
              <a:t>+2</a:t>
            </a:r>
          </a:p>
        </p:txBody>
      </p:sp>
      <p:sp>
        <p:nvSpPr>
          <p:cNvPr id="1074186" name="Text Box 10"/>
          <p:cNvSpPr txBox="1">
            <a:spLocks noChangeArrowheads="1"/>
          </p:cNvSpPr>
          <p:nvPr/>
        </p:nvSpPr>
        <p:spPr bwMode="auto">
          <a:xfrm>
            <a:off x="5120233" y="1924968"/>
            <a:ext cx="455613" cy="457200"/>
          </a:xfrm>
          <a:prstGeom prst="rect">
            <a:avLst/>
          </a:prstGeom>
          <a:noFill/>
          <a:ln w="25400" algn="ctr">
            <a:noFill/>
            <a:miter lim="800000"/>
            <a:headEnd/>
            <a:tailEnd/>
          </a:ln>
          <a:effectLst/>
        </p:spPr>
        <p:txBody>
          <a:bodyPr wrap="none">
            <a:spAutoFit/>
          </a:bodyPr>
          <a:lstStyle/>
          <a:p>
            <a:r>
              <a:rPr lang="en-GB" sz="2400" b="1">
                <a:solidFill>
                  <a:srgbClr val="FF6600"/>
                </a:solidFill>
              </a:rPr>
              <a:t>-1</a:t>
            </a:r>
          </a:p>
        </p:txBody>
      </p:sp>
      <p:sp>
        <p:nvSpPr>
          <p:cNvPr id="1074187" name="Text Box 11"/>
          <p:cNvSpPr txBox="1">
            <a:spLocks noChangeArrowheads="1"/>
          </p:cNvSpPr>
          <p:nvPr/>
        </p:nvSpPr>
        <p:spPr bwMode="auto">
          <a:xfrm>
            <a:off x="6115596" y="1672556"/>
            <a:ext cx="1536700" cy="822325"/>
          </a:xfrm>
          <a:prstGeom prst="rect">
            <a:avLst/>
          </a:prstGeom>
          <a:noFill/>
          <a:ln w="25400" algn="ctr">
            <a:noFill/>
            <a:miter lim="800000"/>
            <a:headEnd/>
            <a:tailEnd/>
          </a:ln>
          <a:effectLst/>
        </p:spPr>
        <p:txBody>
          <a:bodyPr wrap="none">
            <a:spAutoFit/>
          </a:bodyPr>
          <a:lstStyle/>
          <a:p>
            <a:pPr algn="ctr"/>
            <a:r>
              <a:rPr lang="en-GB" sz="2400" b="1">
                <a:solidFill>
                  <a:srgbClr val="FF6600"/>
                </a:solidFill>
              </a:rPr>
              <a:t>oxidation</a:t>
            </a:r>
            <a:br>
              <a:rPr lang="en-GB" sz="2400" b="1">
                <a:solidFill>
                  <a:srgbClr val="FF6600"/>
                </a:solidFill>
              </a:rPr>
            </a:br>
            <a:r>
              <a:rPr lang="en-GB" sz="2400" b="1">
                <a:solidFill>
                  <a:srgbClr val="FF6600"/>
                </a:solidFill>
              </a:rPr>
              <a:t>states</a:t>
            </a:r>
          </a:p>
        </p:txBody>
      </p:sp>
      <p:sp>
        <p:nvSpPr>
          <p:cNvPr id="1074188" name="Text Box 12"/>
          <p:cNvSpPr txBox="1">
            <a:spLocks noChangeArrowheads="1"/>
          </p:cNvSpPr>
          <p:nvPr/>
        </p:nvSpPr>
        <p:spPr bwMode="auto">
          <a:xfrm>
            <a:off x="567283" y="2874293"/>
            <a:ext cx="8024813" cy="1187450"/>
          </a:xfrm>
          <a:prstGeom prst="rect">
            <a:avLst/>
          </a:prstGeom>
          <a:noFill/>
          <a:ln w="9525" algn="ctr">
            <a:noFill/>
            <a:miter lim="800000"/>
            <a:headEnd/>
            <a:tailEnd/>
          </a:ln>
          <a:effectLst/>
        </p:spPr>
        <p:txBody>
          <a:bodyPr>
            <a:spAutoFit/>
          </a:bodyPr>
          <a:lstStyle/>
          <a:p>
            <a:r>
              <a:rPr lang="en-GB" sz="2400"/>
              <a:t>The oxidation state of calcium has increased from 0 in its elemental form to +2 when it is in calcium chloride. This means the calcium has been </a:t>
            </a:r>
            <a:r>
              <a:rPr lang="en-GB" sz="2400" b="1">
                <a:solidFill>
                  <a:srgbClr val="FF6600"/>
                </a:solidFill>
              </a:rPr>
              <a:t>oxidized</a:t>
            </a:r>
            <a:r>
              <a:rPr lang="en-GB" sz="2400"/>
              <a:t>. </a:t>
            </a:r>
          </a:p>
        </p:txBody>
      </p:sp>
      <p:sp>
        <p:nvSpPr>
          <p:cNvPr id="1074189" name="Text Box 13"/>
          <p:cNvSpPr txBox="1">
            <a:spLocks noChangeArrowheads="1"/>
          </p:cNvSpPr>
          <p:nvPr/>
        </p:nvSpPr>
        <p:spPr bwMode="auto">
          <a:xfrm>
            <a:off x="568871" y="4430043"/>
            <a:ext cx="8164512" cy="1187450"/>
          </a:xfrm>
          <a:prstGeom prst="rect">
            <a:avLst/>
          </a:prstGeom>
          <a:noFill/>
          <a:ln w="9525" algn="ctr">
            <a:noFill/>
            <a:miter lim="800000"/>
            <a:headEnd/>
            <a:tailEnd/>
          </a:ln>
          <a:effectLst/>
        </p:spPr>
        <p:txBody>
          <a:bodyPr>
            <a:spAutoFit/>
          </a:bodyPr>
          <a:lstStyle/>
          <a:p>
            <a:r>
              <a:rPr lang="en-GB" sz="2400"/>
              <a:t>The oxidation state of chlorine has decreased from 0 in its elemental form to -1 when it is in calcium chloride. This means the chlorine has been </a:t>
            </a:r>
            <a:r>
              <a:rPr lang="en-GB" sz="2400" b="1">
                <a:solidFill>
                  <a:srgbClr val="FF6600"/>
                </a:solidFill>
              </a:rPr>
              <a:t>reduced</a:t>
            </a:r>
            <a:r>
              <a:rPr lang="en-GB"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4183"/>
                                        </p:tgtEl>
                                        <p:attrNameLst>
                                          <p:attrName>style.visibility</p:attrName>
                                        </p:attrNameLst>
                                      </p:cBhvr>
                                      <p:to>
                                        <p:strVal val="visible"/>
                                      </p:to>
                                    </p:set>
                                    <p:animEffect transition="in" filter="dissolve">
                                      <p:cBhvr>
                                        <p:cTn id="7" dur="500"/>
                                        <p:tgtEl>
                                          <p:spTgt spid="107418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74184"/>
                                        </p:tgtEl>
                                        <p:attrNameLst>
                                          <p:attrName>style.visibility</p:attrName>
                                        </p:attrNameLst>
                                      </p:cBhvr>
                                      <p:to>
                                        <p:strVal val="visible"/>
                                      </p:to>
                                    </p:set>
                                    <p:animEffect transition="in" filter="dissolve">
                                      <p:cBhvr>
                                        <p:cTn id="10" dur="500"/>
                                        <p:tgtEl>
                                          <p:spTgt spid="107418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74185"/>
                                        </p:tgtEl>
                                        <p:attrNameLst>
                                          <p:attrName>style.visibility</p:attrName>
                                        </p:attrNameLst>
                                      </p:cBhvr>
                                      <p:to>
                                        <p:strVal val="visible"/>
                                      </p:to>
                                    </p:set>
                                    <p:animEffect transition="in" filter="dissolve">
                                      <p:cBhvr>
                                        <p:cTn id="13" dur="500"/>
                                        <p:tgtEl>
                                          <p:spTgt spid="107418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74186"/>
                                        </p:tgtEl>
                                        <p:attrNameLst>
                                          <p:attrName>style.visibility</p:attrName>
                                        </p:attrNameLst>
                                      </p:cBhvr>
                                      <p:to>
                                        <p:strVal val="visible"/>
                                      </p:to>
                                    </p:set>
                                    <p:animEffect transition="in" filter="dissolve">
                                      <p:cBhvr>
                                        <p:cTn id="16" dur="500"/>
                                        <p:tgtEl>
                                          <p:spTgt spid="107418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74188"/>
                                        </p:tgtEl>
                                        <p:attrNameLst>
                                          <p:attrName>style.visibility</p:attrName>
                                        </p:attrNameLst>
                                      </p:cBhvr>
                                      <p:to>
                                        <p:strVal val="visible"/>
                                      </p:to>
                                    </p:set>
                                    <p:animEffect transition="in" filter="dissolve">
                                      <p:cBhvr>
                                        <p:cTn id="21" dur="500"/>
                                        <p:tgtEl>
                                          <p:spTgt spid="107418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74189"/>
                                        </p:tgtEl>
                                        <p:attrNameLst>
                                          <p:attrName>style.visibility</p:attrName>
                                        </p:attrNameLst>
                                      </p:cBhvr>
                                      <p:to>
                                        <p:strVal val="visible"/>
                                      </p:to>
                                    </p:set>
                                    <p:animEffect transition="in" filter="dissolve">
                                      <p:cBhvr>
                                        <p:cTn id="26" dur="500"/>
                                        <p:tgtEl>
                                          <p:spTgt spid="1074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83" grpId="0"/>
      <p:bldP spid="1074184" grpId="0"/>
      <p:bldP spid="1074185" grpId="0"/>
      <p:bldP spid="1074186" grpId="0"/>
      <p:bldP spid="1074188" grpId="0"/>
      <p:bldP spid="107418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What about group 1?</a:t>
            </a:r>
            <a:endParaRPr lang="en-GB" dirty="0"/>
          </a:p>
        </p:txBody>
      </p:sp>
      <p:sp>
        <p:nvSpPr>
          <p:cNvPr id="3" name="Content Placeholder 2"/>
          <p:cNvSpPr>
            <a:spLocks noGrp="1"/>
          </p:cNvSpPr>
          <p:nvPr>
            <p:ph idx="1"/>
          </p:nvPr>
        </p:nvSpPr>
        <p:spPr>
          <a:xfrm>
            <a:off x="251520" y="980728"/>
            <a:ext cx="8435280" cy="5145435"/>
          </a:xfrm>
        </p:spPr>
        <p:txBody>
          <a:bodyPr>
            <a:normAutofit/>
          </a:bodyPr>
          <a:lstStyle/>
          <a:p>
            <a:pPr>
              <a:buNone/>
            </a:pP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solidFill>
                  <a:srgbClr val="FF0000"/>
                </a:solidFill>
                <a:latin typeface="Tahoma" pitchFamily="34" charset="0"/>
                <a:ea typeface="Tahoma" pitchFamily="34" charset="0"/>
                <a:cs typeface="Tahoma" pitchFamily="34" charset="0"/>
              </a:rPr>
              <a:t>understand, in terms of changes in oxidation number</a:t>
            </a:r>
            <a:r>
              <a:rPr lang="en-GB" sz="2400" i="1" dirty="0" smtClean="0">
                <a:solidFill>
                  <a:srgbClr val="FF0000"/>
                </a:solidFill>
                <a:latin typeface="Tahoma" pitchFamily="34" charset="0"/>
                <a:ea typeface="Tahoma" pitchFamily="34" charset="0"/>
                <a:cs typeface="Tahoma" pitchFamily="34" charset="0"/>
              </a:rPr>
              <a:t>, the following reactions of </a:t>
            </a:r>
            <a:r>
              <a:rPr lang="en-GB" sz="2400" dirty="0" smtClean="0">
                <a:solidFill>
                  <a:srgbClr val="FF0000"/>
                </a:solidFill>
                <a:latin typeface="Tahoma" pitchFamily="34" charset="0"/>
                <a:ea typeface="Tahoma" pitchFamily="34" charset="0"/>
                <a:cs typeface="Tahoma" pitchFamily="34" charset="0"/>
              </a:rPr>
              <a:t>the halogens:  oxidation reactions with Group 1 and 2 metals</a:t>
            </a:r>
          </a:p>
          <a:p>
            <a:pPr>
              <a:buNone/>
            </a:pPr>
            <a:r>
              <a:rPr lang="en-GB" sz="2400" dirty="0" smtClean="0">
                <a:latin typeface="Tahoma" pitchFamily="34" charset="0"/>
                <a:ea typeface="Tahoma" pitchFamily="34" charset="0"/>
                <a:cs typeface="Tahoma" pitchFamily="34" charset="0"/>
              </a:rPr>
              <a:t>Understand the following reactions:</a:t>
            </a:r>
          </a:p>
          <a:p>
            <a:r>
              <a:rPr lang="en-GB" sz="2400" dirty="0" smtClean="0">
                <a:latin typeface="Tahoma" pitchFamily="34" charset="0"/>
                <a:ea typeface="Tahoma" pitchFamily="34" charset="0"/>
                <a:cs typeface="Tahoma" pitchFamily="34" charset="0"/>
              </a:rPr>
              <a:t>solid Group 1 halides with concentrated </a:t>
            </a:r>
            <a:r>
              <a:rPr lang="en-GB" sz="2400" dirty="0" err="1" smtClean="0">
                <a:latin typeface="Tahoma" pitchFamily="34" charset="0"/>
                <a:ea typeface="Tahoma" pitchFamily="34" charset="0"/>
                <a:cs typeface="Tahoma" pitchFamily="34" charset="0"/>
              </a:rPr>
              <a:t>sulfuric</a:t>
            </a:r>
            <a:r>
              <a:rPr lang="en-GB" sz="2400" dirty="0" smtClean="0">
                <a:latin typeface="Tahoma" pitchFamily="34" charset="0"/>
                <a:ea typeface="Tahoma" pitchFamily="34" charset="0"/>
                <a:cs typeface="Tahoma" pitchFamily="34" charset="0"/>
              </a:rPr>
              <a:t> acid, to illustrate the trend in reducing ability of the hydrogen halides</a:t>
            </a:r>
          </a:p>
          <a:p>
            <a:r>
              <a:rPr lang="en-GB" sz="2400" dirty="0" smtClean="0">
                <a:latin typeface="Tahoma" pitchFamily="34" charset="0"/>
                <a:ea typeface="Tahoma" pitchFamily="34" charset="0"/>
                <a:cs typeface="Tahoma" pitchFamily="34" charset="0"/>
              </a:rPr>
              <a:t>precipitation reactions of the aqueous anions </a:t>
            </a:r>
            <a:r>
              <a:rPr lang="en-GB" sz="2400" dirty="0" err="1" smtClean="0">
                <a:latin typeface="Tahoma" pitchFamily="34" charset="0"/>
                <a:ea typeface="Tahoma" pitchFamily="34" charset="0"/>
                <a:cs typeface="Tahoma" pitchFamily="34" charset="0"/>
              </a:rPr>
              <a:t>Cl</a:t>
            </a:r>
            <a:r>
              <a:rPr lang="en-GB" sz="2400" dirty="0" smtClean="0">
                <a:latin typeface="Tahoma" pitchFamily="34" charset="0"/>
                <a:ea typeface="Tahoma" pitchFamily="34" charset="0"/>
                <a:cs typeface="Tahoma" pitchFamily="34" charset="0"/>
              </a:rPr>
              <a:t>–, Br– and I– with aqueous silver nitrate solution, followed by aqueous ammonia solution</a:t>
            </a:r>
          </a:p>
          <a:p>
            <a:r>
              <a:rPr lang="en-GB" sz="2400" dirty="0" smtClean="0">
                <a:latin typeface="Tahoma" pitchFamily="34" charset="0"/>
                <a:ea typeface="Tahoma" pitchFamily="34" charset="0"/>
                <a:cs typeface="Tahoma" pitchFamily="34" charset="0"/>
              </a:rPr>
              <a:t> hydrogen halides with ammonia and with water (to produce acids)</a:t>
            </a:r>
            <a:endParaRPr lang="en-GB"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Rectangle 2"/>
          <p:cNvSpPr>
            <a:spLocks noGrp="1" noChangeArrowheads="1"/>
          </p:cNvSpPr>
          <p:nvPr>
            <p:ph type="title"/>
          </p:nvPr>
        </p:nvSpPr>
        <p:spPr>
          <a:xfrm>
            <a:off x="467544" y="0"/>
            <a:ext cx="8229600" cy="764704"/>
          </a:xfrm>
        </p:spPr>
        <p:txBody>
          <a:bodyPr>
            <a:normAutofit fontScale="90000"/>
          </a:bodyPr>
          <a:lstStyle/>
          <a:p>
            <a:r>
              <a:rPr lang="en-GB" u="sng" dirty="0" smtClean="0"/>
              <a:t>Solid group 1 </a:t>
            </a:r>
            <a:r>
              <a:rPr lang="en-GB" u="sng" dirty="0"/>
              <a:t>halides and </a:t>
            </a:r>
            <a:r>
              <a:rPr lang="en-GB" u="sng" dirty="0" err="1"/>
              <a:t>sulfuric</a:t>
            </a:r>
            <a:r>
              <a:rPr lang="en-GB" u="sng" dirty="0"/>
              <a:t> acid</a:t>
            </a:r>
          </a:p>
        </p:txBody>
      </p:sp>
      <p:sp>
        <p:nvSpPr>
          <p:cNvPr id="1065988" name="Text Box 4"/>
          <p:cNvSpPr txBox="1">
            <a:spLocks noChangeArrowheads="1"/>
          </p:cNvSpPr>
          <p:nvPr/>
        </p:nvSpPr>
        <p:spPr bwMode="auto">
          <a:xfrm>
            <a:off x="563563" y="784225"/>
            <a:ext cx="8267700" cy="830997"/>
          </a:xfrm>
          <a:prstGeom prst="rect">
            <a:avLst/>
          </a:prstGeom>
          <a:noFill/>
          <a:ln w="9525" algn="ctr">
            <a:noFill/>
            <a:miter lim="800000"/>
            <a:headEnd/>
            <a:tailEnd/>
          </a:ln>
          <a:effectLst/>
        </p:spPr>
        <p:txBody>
          <a:bodyPr>
            <a:spAutoFit/>
          </a:bodyPr>
          <a:lstStyle/>
          <a:p>
            <a:r>
              <a:rPr lang="en-GB" sz="2400" dirty="0"/>
              <a:t>The sodium </a:t>
            </a:r>
            <a:r>
              <a:rPr lang="en-GB" sz="2400" dirty="0" smtClean="0"/>
              <a:t>halides (and other group 1 halides) react with </a:t>
            </a:r>
            <a:r>
              <a:rPr lang="en-GB" sz="2400" dirty="0"/>
              <a:t>concentrated </a:t>
            </a:r>
            <a:r>
              <a:rPr lang="en-GB" sz="2400" dirty="0" err="1"/>
              <a:t>sulfuric</a:t>
            </a:r>
            <a:r>
              <a:rPr lang="en-GB" sz="2400" dirty="0"/>
              <a:t> acid.</a:t>
            </a:r>
          </a:p>
        </p:txBody>
      </p:sp>
      <p:sp>
        <p:nvSpPr>
          <p:cNvPr id="1065990" name="Text Box 6"/>
          <p:cNvSpPr txBox="1">
            <a:spLocks noChangeArrowheads="1"/>
          </p:cNvSpPr>
          <p:nvPr/>
        </p:nvSpPr>
        <p:spPr bwMode="auto">
          <a:xfrm>
            <a:off x="539552" y="5373216"/>
            <a:ext cx="8115300" cy="1200329"/>
          </a:xfrm>
          <a:prstGeom prst="rect">
            <a:avLst/>
          </a:prstGeom>
          <a:noFill/>
          <a:ln w="9525" algn="ctr">
            <a:noFill/>
            <a:miter lim="800000"/>
            <a:headEnd/>
            <a:tailEnd/>
          </a:ln>
          <a:effectLst/>
        </p:spPr>
        <p:txBody>
          <a:bodyPr>
            <a:spAutoFit/>
          </a:bodyPr>
          <a:lstStyle/>
          <a:p>
            <a:r>
              <a:rPr lang="en-GB" sz="2400" dirty="0"/>
              <a:t>The reactions of </a:t>
            </a:r>
            <a:r>
              <a:rPr lang="en-GB" sz="2400" dirty="0" smtClean="0"/>
              <a:t>solid group 1 </a:t>
            </a:r>
            <a:r>
              <a:rPr lang="en-GB" sz="2400" dirty="0"/>
              <a:t>halides with concentrated </a:t>
            </a:r>
            <a:r>
              <a:rPr lang="en-GB" sz="2400" dirty="0" err="1"/>
              <a:t>sulfuric</a:t>
            </a:r>
            <a:r>
              <a:rPr lang="en-GB" sz="2400" dirty="0"/>
              <a:t> acid demonstrate the relative strengths of the halide ions as reducing agents.</a:t>
            </a:r>
          </a:p>
        </p:txBody>
      </p:sp>
      <p:sp>
        <p:nvSpPr>
          <p:cNvPr id="1065991" name="Text Box 7"/>
          <p:cNvSpPr txBox="1">
            <a:spLocks noChangeArrowheads="1"/>
          </p:cNvSpPr>
          <p:nvPr/>
        </p:nvSpPr>
        <p:spPr bwMode="auto">
          <a:xfrm>
            <a:off x="3675063" y="1735138"/>
            <a:ext cx="4902200" cy="830997"/>
          </a:xfrm>
          <a:prstGeom prst="rect">
            <a:avLst/>
          </a:prstGeom>
          <a:noFill/>
          <a:ln w="9525" algn="ctr">
            <a:noFill/>
            <a:miter lim="800000"/>
            <a:headEnd/>
            <a:tailEnd/>
          </a:ln>
          <a:effectLst/>
        </p:spPr>
        <p:txBody>
          <a:bodyPr>
            <a:spAutoFit/>
          </a:bodyPr>
          <a:lstStyle/>
          <a:p>
            <a:r>
              <a:rPr lang="en-GB" sz="2400"/>
              <a:t>During this reaction two things can happen to the sulfuric acid. It can</a:t>
            </a:r>
          </a:p>
        </p:txBody>
      </p:sp>
      <p:sp>
        <p:nvSpPr>
          <p:cNvPr id="1065992" name="Text Box 8"/>
          <p:cNvSpPr txBox="1">
            <a:spLocks noChangeArrowheads="1"/>
          </p:cNvSpPr>
          <p:nvPr/>
        </p:nvSpPr>
        <p:spPr bwMode="auto">
          <a:xfrm>
            <a:off x="3675063" y="4002088"/>
            <a:ext cx="2294218" cy="461665"/>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dirty="0"/>
              <a:t>act as an acid.</a:t>
            </a:r>
          </a:p>
        </p:txBody>
      </p:sp>
      <p:sp>
        <p:nvSpPr>
          <p:cNvPr id="1065993" name="Text Box 9"/>
          <p:cNvSpPr txBox="1">
            <a:spLocks noChangeArrowheads="1"/>
          </p:cNvSpPr>
          <p:nvPr/>
        </p:nvSpPr>
        <p:spPr bwMode="auto">
          <a:xfrm>
            <a:off x="3675063" y="3051175"/>
            <a:ext cx="1955151" cy="461665"/>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dirty="0"/>
              <a:t>be reduced</a:t>
            </a:r>
          </a:p>
        </p:txBody>
      </p:sp>
      <p:pic>
        <p:nvPicPr>
          <p:cNvPr id="1065994" name="Picture 10" descr="sulfuric_acid"/>
          <p:cNvPicPr>
            <a:picLocks noChangeAspect="1" noChangeArrowheads="1"/>
          </p:cNvPicPr>
          <p:nvPr/>
        </p:nvPicPr>
        <p:blipFill>
          <a:blip r:embed="rId3" cstate="print"/>
          <a:srcRect/>
          <a:stretch>
            <a:fillRect/>
          </a:stretch>
        </p:blipFill>
        <p:spPr bwMode="auto">
          <a:xfrm>
            <a:off x="683568" y="1700808"/>
            <a:ext cx="1901825" cy="33496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p:spPr>
        <p:txBody>
          <a:bodyPr>
            <a:normAutofit lnSpcReduction="10000"/>
          </a:bodyPr>
          <a:lstStyle/>
          <a:p>
            <a:pPr algn="ctr">
              <a:buNone/>
            </a:pPr>
            <a:r>
              <a:rPr lang="en-GB" b="1" u="sng" dirty="0" smtClean="0"/>
              <a:t>Summary</a:t>
            </a:r>
          </a:p>
          <a:p>
            <a:r>
              <a:rPr lang="en-GB" dirty="0" smtClean="0"/>
              <a:t>Fluoride and chloride ions won't reduce concentrated sulphuric acid.</a:t>
            </a:r>
          </a:p>
          <a:p>
            <a:r>
              <a:rPr lang="en-GB" dirty="0" smtClean="0"/>
              <a:t>Bromide ions reduce the sulphuric acid to sulphur dioxide. In the process, the bromide ions are oxidised to bromine.</a:t>
            </a:r>
          </a:p>
          <a:p>
            <a:r>
              <a:rPr lang="en-GB" dirty="0" smtClean="0"/>
              <a:t>Iodide ions reduce the sulphuric acid to a mixture of products including hydrogen sulphide. The iodide ions are oxidised to iodine.</a:t>
            </a:r>
          </a:p>
          <a:p>
            <a:r>
              <a:rPr lang="en-GB" dirty="0" smtClean="0"/>
              <a:t>Reducing ability of the halide ions increases as you go down the Group.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latin typeface="Tahoma" pitchFamily="34" charset="0"/>
                <a:ea typeface="Tahoma" pitchFamily="34" charset="0"/>
                <a:cs typeface="Tahoma" pitchFamily="34" charset="0"/>
              </a:rPr>
              <a:t>understand, in terms of changes in oxidation number</a:t>
            </a:r>
            <a:r>
              <a:rPr lang="en-GB" sz="2400" i="1" dirty="0" smtClean="0">
                <a:latin typeface="Tahoma" pitchFamily="34" charset="0"/>
                <a:ea typeface="Tahoma" pitchFamily="34" charset="0"/>
                <a:cs typeface="Tahoma" pitchFamily="34" charset="0"/>
              </a:rPr>
              <a:t>, the following reactions of </a:t>
            </a:r>
            <a:r>
              <a:rPr lang="en-GB" sz="2400" dirty="0" smtClean="0">
                <a:latin typeface="Tahoma" pitchFamily="34" charset="0"/>
                <a:ea typeface="Tahoma" pitchFamily="34" charset="0"/>
                <a:cs typeface="Tahoma" pitchFamily="34" charset="0"/>
              </a:rPr>
              <a:t>the halogens:  oxidation reactions with Group 1 and 2 metals</a:t>
            </a:r>
          </a:p>
          <a:p>
            <a:pPr>
              <a:buNone/>
            </a:pPr>
            <a:r>
              <a:rPr lang="en-GB" sz="2400" dirty="0" smtClean="0">
                <a:latin typeface="Tahoma" pitchFamily="34" charset="0"/>
                <a:ea typeface="Tahoma" pitchFamily="34" charset="0"/>
                <a:cs typeface="Tahoma" pitchFamily="34" charset="0"/>
              </a:rPr>
              <a:t>Understand the following reactions:</a:t>
            </a:r>
          </a:p>
          <a:p>
            <a:r>
              <a:rPr lang="en-GB" sz="2400" dirty="0" smtClean="0">
                <a:latin typeface="Tahoma" pitchFamily="34" charset="0"/>
                <a:ea typeface="Tahoma" pitchFamily="34" charset="0"/>
                <a:cs typeface="Tahoma" pitchFamily="34" charset="0"/>
              </a:rPr>
              <a:t>solid Group 1 halides with concentrated </a:t>
            </a:r>
            <a:r>
              <a:rPr lang="en-GB" sz="2400" dirty="0" err="1" smtClean="0">
                <a:latin typeface="Tahoma" pitchFamily="34" charset="0"/>
                <a:ea typeface="Tahoma" pitchFamily="34" charset="0"/>
                <a:cs typeface="Tahoma" pitchFamily="34" charset="0"/>
              </a:rPr>
              <a:t>sulfuric</a:t>
            </a:r>
            <a:r>
              <a:rPr lang="en-GB" sz="2400" dirty="0" smtClean="0">
                <a:latin typeface="Tahoma" pitchFamily="34" charset="0"/>
                <a:ea typeface="Tahoma" pitchFamily="34" charset="0"/>
                <a:cs typeface="Tahoma" pitchFamily="34" charset="0"/>
              </a:rPr>
              <a:t> acid, to illustrate the trend in reducing ability of the hydrogen halides</a:t>
            </a:r>
          </a:p>
          <a:p>
            <a:r>
              <a:rPr lang="en-GB" sz="2400" dirty="0" smtClean="0">
                <a:latin typeface="Tahoma" pitchFamily="34" charset="0"/>
                <a:ea typeface="Tahoma" pitchFamily="34" charset="0"/>
                <a:cs typeface="Tahoma" pitchFamily="34" charset="0"/>
              </a:rPr>
              <a:t>precipitation reactions of the aqueous anions </a:t>
            </a:r>
            <a:r>
              <a:rPr lang="en-GB" sz="2400" dirty="0" err="1" smtClean="0">
                <a:latin typeface="Tahoma" pitchFamily="34" charset="0"/>
                <a:ea typeface="Tahoma" pitchFamily="34" charset="0"/>
                <a:cs typeface="Tahoma" pitchFamily="34" charset="0"/>
              </a:rPr>
              <a:t>Cl</a:t>
            </a:r>
            <a:r>
              <a:rPr lang="en-GB" sz="2400" dirty="0" smtClean="0">
                <a:latin typeface="Tahoma" pitchFamily="34" charset="0"/>
                <a:ea typeface="Tahoma" pitchFamily="34" charset="0"/>
                <a:cs typeface="Tahoma" pitchFamily="34" charset="0"/>
              </a:rPr>
              <a:t>–, Br– and I– with aqueous silver nitrate solution, followed by aqueous ammonia solution</a:t>
            </a:r>
          </a:p>
          <a:p>
            <a:r>
              <a:rPr lang="en-GB" sz="2400" dirty="0" smtClean="0">
                <a:latin typeface="Tahoma" pitchFamily="34" charset="0"/>
                <a:ea typeface="Tahoma" pitchFamily="34" charset="0"/>
                <a:cs typeface="Tahoma" pitchFamily="34" charset="0"/>
              </a:rPr>
              <a:t> hydrogen halides with ammonia and with water (to produce acids)</a:t>
            </a:r>
            <a:endParaRPr lang="en-GB"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n-GB" dirty="0" smtClean="0"/>
              <a:t>Examples</a:t>
            </a:r>
            <a:endParaRPr lang="en-GB" dirty="0"/>
          </a:p>
        </p:txBody>
      </p:sp>
      <p:sp>
        <p:nvSpPr>
          <p:cNvPr id="3" name="Content Placeholder 2"/>
          <p:cNvSpPr>
            <a:spLocks noGrp="1"/>
          </p:cNvSpPr>
          <p:nvPr>
            <p:ph idx="1"/>
          </p:nvPr>
        </p:nvSpPr>
        <p:spPr>
          <a:xfrm>
            <a:off x="251520" y="908720"/>
            <a:ext cx="8435280" cy="5217443"/>
          </a:xfrm>
        </p:spPr>
        <p:txBody>
          <a:bodyPr/>
          <a:lstStyle/>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1" name="Rectangle 3"/>
          <p:cNvSpPr>
            <a:spLocks noGrp="1" noChangeArrowheads="1"/>
          </p:cNvSpPr>
          <p:nvPr>
            <p:ph type="title"/>
          </p:nvPr>
        </p:nvSpPr>
        <p:spPr>
          <a:xfrm>
            <a:off x="467544" y="0"/>
            <a:ext cx="8229600" cy="764704"/>
          </a:xfrm>
        </p:spPr>
        <p:txBody>
          <a:bodyPr/>
          <a:lstStyle/>
          <a:p>
            <a:r>
              <a:rPr lang="en-GB" u="sng" dirty="0"/>
              <a:t>Halides as reducing agents</a:t>
            </a:r>
          </a:p>
        </p:txBody>
      </p:sp>
      <p:sp>
        <p:nvSpPr>
          <p:cNvPr id="1056772" name="Text Box 4"/>
          <p:cNvSpPr txBox="1">
            <a:spLocks noChangeArrowheads="1"/>
          </p:cNvSpPr>
          <p:nvPr/>
        </p:nvSpPr>
        <p:spPr bwMode="auto">
          <a:xfrm>
            <a:off x="251520" y="784225"/>
            <a:ext cx="5315843" cy="1569660"/>
          </a:xfrm>
          <a:prstGeom prst="rect">
            <a:avLst/>
          </a:prstGeom>
          <a:noFill/>
          <a:ln w="9525" algn="ctr">
            <a:noFill/>
            <a:miter lim="800000"/>
            <a:headEnd/>
            <a:tailEnd/>
          </a:ln>
          <a:effectLst/>
        </p:spPr>
        <p:txBody>
          <a:bodyPr wrap="square">
            <a:spAutoFit/>
          </a:bodyPr>
          <a:lstStyle/>
          <a:p>
            <a:r>
              <a:rPr lang="en-GB" sz="2400" dirty="0"/>
              <a:t>A substance that donates electrons in a reaction (i.e. is </a:t>
            </a:r>
            <a:r>
              <a:rPr lang="en-GB" sz="2400" dirty="0" smtClean="0"/>
              <a:t>oxidised</a:t>
            </a:r>
            <a:r>
              <a:rPr lang="en-GB" sz="2400" dirty="0"/>
              <a:t>) is a </a:t>
            </a:r>
            <a:r>
              <a:rPr lang="en-GB" sz="2400" b="1" dirty="0">
                <a:solidFill>
                  <a:srgbClr val="FF6600"/>
                </a:solidFill>
              </a:rPr>
              <a:t>reducing</a:t>
            </a:r>
            <a:r>
              <a:rPr lang="en-GB" sz="2400" dirty="0">
                <a:solidFill>
                  <a:srgbClr val="FF6600"/>
                </a:solidFill>
              </a:rPr>
              <a:t> </a:t>
            </a:r>
            <a:r>
              <a:rPr lang="en-GB" sz="2400" b="1" dirty="0">
                <a:solidFill>
                  <a:srgbClr val="FF6600"/>
                </a:solidFill>
              </a:rPr>
              <a:t>agent</a:t>
            </a:r>
            <a:r>
              <a:rPr lang="en-GB" sz="2400" dirty="0"/>
              <a:t> because it reduces the other reactant.</a:t>
            </a:r>
          </a:p>
        </p:txBody>
      </p:sp>
      <p:sp>
        <p:nvSpPr>
          <p:cNvPr id="1056786" name="AutoShape 18"/>
          <p:cNvSpPr>
            <a:spLocks noChangeArrowheads="1"/>
          </p:cNvSpPr>
          <p:nvPr/>
        </p:nvSpPr>
        <p:spPr bwMode="auto">
          <a:xfrm rot="10800000">
            <a:off x="5892800" y="1003300"/>
            <a:ext cx="1168400" cy="5257800"/>
          </a:xfrm>
          <a:prstGeom prst="upArrow">
            <a:avLst>
              <a:gd name="adj1" fmla="val 50000"/>
              <a:gd name="adj2" fmla="val 71188"/>
            </a:avLst>
          </a:prstGeom>
          <a:solidFill>
            <a:srgbClr val="FF6600"/>
          </a:solidFill>
          <a:ln w="9525" algn="ctr">
            <a:noFill/>
            <a:miter lim="800000"/>
            <a:headEnd/>
            <a:tailEnd/>
          </a:ln>
          <a:effectLst/>
        </p:spPr>
        <p:txBody>
          <a:bodyPr wrap="none" anchor="ctr">
            <a:spAutoFit/>
          </a:bodyPr>
          <a:lstStyle/>
          <a:p>
            <a:endParaRPr lang="en-GB"/>
          </a:p>
        </p:txBody>
      </p:sp>
      <p:sp>
        <p:nvSpPr>
          <p:cNvPr id="1056787" name="Text Box 19"/>
          <p:cNvSpPr txBox="1">
            <a:spLocks noChangeArrowheads="1"/>
          </p:cNvSpPr>
          <p:nvPr/>
        </p:nvSpPr>
        <p:spPr bwMode="auto">
          <a:xfrm>
            <a:off x="7142163" y="1663700"/>
            <a:ext cx="1387475" cy="457200"/>
          </a:xfrm>
          <a:prstGeom prst="rect">
            <a:avLst/>
          </a:prstGeom>
          <a:noFill/>
          <a:ln w="9525">
            <a:noFill/>
            <a:miter lim="800000"/>
            <a:headEnd/>
            <a:tailEnd/>
          </a:ln>
          <a:effectLst/>
        </p:spPr>
        <p:txBody>
          <a:bodyPr>
            <a:spAutoFit/>
          </a:bodyPr>
          <a:lstStyle/>
          <a:p>
            <a:pPr eaLnBrk="0" hangingPunct="0"/>
            <a:r>
              <a:rPr lang="en-GB" b="1">
                <a:solidFill>
                  <a:srgbClr val="FF6600"/>
                </a:solidFill>
              </a:rPr>
              <a:t>fluoride</a:t>
            </a:r>
          </a:p>
        </p:txBody>
      </p:sp>
      <p:sp>
        <p:nvSpPr>
          <p:cNvPr id="1056788" name="Text Box 20"/>
          <p:cNvSpPr txBox="1">
            <a:spLocks noChangeArrowheads="1"/>
          </p:cNvSpPr>
          <p:nvPr/>
        </p:nvSpPr>
        <p:spPr bwMode="auto">
          <a:xfrm rot="-5400000">
            <a:off x="4103688" y="3149600"/>
            <a:ext cx="4694237" cy="519113"/>
          </a:xfrm>
          <a:prstGeom prst="rect">
            <a:avLst/>
          </a:prstGeom>
          <a:noFill/>
          <a:ln w="9525">
            <a:noFill/>
            <a:miter lim="800000"/>
            <a:headEnd/>
            <a:tailEnd/>
          </a:ln>
          <a:effectLst/>
        </p:spPr>
        <p:txBody>
          <a:bodyPr wrap="none">
            <a:spAutoFit/>
          </a:bodyPr>
          <a:lstStyle/>
          <a:p>
            <a:pPr>
              <a:tabLst>
                <a:tab pos="1701800" algn="l"/>
              </a:tabLst>
            </a:pPr>
            <a:r>
              <a:rPr lang="en-GB" sz="2800" b="1">
                <a:solidFill>
                  <a:schemeClr val="bg1"/>
                </a:solidFill>
              </a:rPr>
              <a:t>increasing reducing ability</a:t>
            </a:r>
          </a:p>
        </p:txBody>
      </p:sp>
      <p:sp>
        <p:nvSpPr>
          <p:cNvPr id="1056793" name="Text Box 25"/>
          <p:cNvSpPr txBox="1">
            <a:spLocks noChangeArrowheads="1"/>
          </p:cNvSpPr>
          <p:nvPr/>
        </p:nvSpPr>
        <p:spPr bwMode="auto">
          <a:xfrm>
            <a:off x="7297738" y="6097588"/>
            <a:ext cx="1079500" cy="457200"/>
          </a:xfrm>
          <a:prstGeom prst="rect">
            <a:avLst/>
          </a:prstGeom>
          <a:noFill/>
          <a:ln w="9525" algn="ctr">
            <a:noFill/>
            <a:miter lim="800000"/>
            <a:headEnd/>
            <a:tailEnd/>
          </a:ln>
          <a:effectLst/>
        </p:spPr>
        <p:txBody>
          <a:bodyPr wrap="none">
            <a:spAutoFit/>
          </a:bodyPr>
          <a:lstStyle/>
          <a:p>
            <a:r>
              <a:rPr lang="en-GB" b="1">
                <a:solidFill>
                  <a:srgbClr val="FF6600"/>
                </a:solidFill>
              </a:rPr>
              <a:t>iodide</a:t>
            </a:r>
          </a:p>
        </p:txBody>
      </p:sp>
      <p:sp>
        <p:nvSpPr>
          <p:cNvPr id="1056794" name="Text Box 26"/>
          <p:cNvSpPr txBox="1">
            <a:spLocks noChangeArrowheads="1"/>
          </p:cNvSpPr>
          <p:nvPr/>
        </p:nvSpPr>
        <p:spPr bwMode="auto">
          <a:xfrm>
            <a:off x="7143750" y="4510088"/>
            <a:ext cx="1385888" cy="457200"/>
          </a:xfrm>
          <a:prstGeom prst="rect">
            <a:avLst/>
          </a:prstGeom>
          <a:noFill/>
          <a:ln w="9525" algn="ctr">
            <a:noFill/>
            <a:miter lim="800000"/>
            <a:headEnd/>
            <a:tailEnd/>
          </a:ln>
          <a:effectLst/>
        </p:spPr>
        <p:txBody>
          <a:bodyPr wrap="none">
            <a:spAutoFit/>
          </a:bodyPr>
          <a:lstStyle/>
          <a:p>
            <a:r>
              <a:rPr lang="en-GB" b="1">
                <a:solidFill>
                  <a:srgbClr val="FF6600"/>
                </a:solidFill>
              </a:rPr>
              <a:t>bromide</a:t>
            </a:r>
          </a:p>
        </p:txBody>
      </p:sp>
      <p:sp>
        <p:nvSpPr>
          <p:cNvPr id="1056795" name="Text Box 27"/>
          <p:cNvSpPr txBox="1">
            <a:spLocks noChangeArrowheads="1"/>
          </p:cNvSpPr>
          <p:nvPr/>
        </p:nvSpPr>
        <p:spPr bwMode="auto">
          <a:xfrm>
            <a:off x="7151688" y="3036888"/>
            <a:ext cx="1368425" cy="457200"/>
          </a:xfrm>
          <a:prstGeom prst="rect">
            <a:avLst/>
          </a:prstGeom>
          <a:noFill/>
          <a:ln w="9525" algn="ctr">
            <a:noFill/>
            <a:miter lim="800000"/>
            <a:headEnd/>
            <a:tailEnd/>
          </a:ln>
          <a:effectLst/>
        </p:spPr>
        <p:txBody>
          <a:bodyPr wrap="none">
            <a:spAutoFit/>
          </a:bodyPr>
          <a:lstStyle/>
          <a:p>
            <a:r>
              <a:rPr lang="en-GB" b="1">
                <a:solidFill>
                  <a:srgbClr val="FF6600"/>
                </a:solidFill>
              </a:rPr>
              <a:t>chloride</a:t>
            </a:r>
          </a:p>
        </p:txBody>
      </p:sp>
      <p:sp>
        <p:nvSpPr>
          <p:cNvPr id="1056796" name="Text Box 28"/>
          <p:cNvSpPr txBox="1">
            <a:spLocks noChangeArrowheads="1"/>
          </p:cNvSpPr>
          <p:nvPr/>
        </p:nvSpPr>
        <p:spPr bwMode="auto">
          <a:xfrm>
            <a:off x="251520" y="2516188"/>
            <a:ext cx="5404743" cy="1938992"/>
          </a:xfrm>
          <a:prstGeom prst="rect">
            <a:avLst/>
          </a:prstGeom>
          <a:noFill/>
          <a:ln w="9525" algn="ctr">
            <a:noFill/>
            <a:miter lim="800000"/>
            <a:headEnd/>
            <a:tailEnd/>
          </a:ln>
          <a:effectLst/>
        </p:spPr>
        <p:txBody>
          <a:bodyPr wrap="square">
            <a:spAutoFit/>
          </a:bodyPr>
          <a:lstStyle/>
          <a:p>
            <a:r>
              <a:rPr lang="en-GB" sz="2400" dirty="0"/>
              <a:t>The larger the halide ion, the easier it is for it to donate electrons and therefore the more reactive it is</a:t>
            </a:r>
            <a:r>
              <a:rPr lang="en-GB" sz="2400" dirty="0" smtClean="0"/>
              <a:t>.</a:t>
            </a:r>
          </a:p>
          <a:p>
            <a:r>
              <a:rPr lang="en-GB" sz="2400" b="1" dirty="0" smtClean="0"/>
              <a:t>Why?</a:t>
            </a:r>
          </a:p>
          <a:p>
            <a:r>
              <a:rPr lang="en-GB" sz="2400" b="1" dirty="0" smtClean="0"/>
              <a:t>What is the order of reducing ability?</a:t>
            </a:r>
            <a:endParaRPr lang="en-GB" sz="2400" b="1" dirty="0"/>
          </a:p>
        </p:txBody>
      </p:sp>
      <p:pic>
        <p:nvPicPr>
          <p:cNvPr id="1056797" name="Picture 29" descr="fluoride"/>
          <p:cNvPicPr>
            <a:picLocks noChangeAspect="1" noChangeArrowheads="1"/>
          </p:cNvPicPr>
          <p:nvPr/>
        </p:nvPicPr>
        <p:blipFill>
          <a:blip r:embed="rId3" cstate="print"/>
          <a:srcRect/>
          <a:stretch>
            <a:fillRect/>
          </a:stretch>
        </p:blipFill>
        <p:spPr bwMode="auto">
          <a:xfrm>
            <a:off x="7400925" y="917575"/>
            <a:ext cx="841375" cy="830263"/>
          </a:xfrm>
          <a:prstGeom prst="rect">
            <a:avLst/>
          </a:prstGeom>
          <a:noFill/>
        </p:spPr>
      </p:pic>
      <p:pic>
        <p:nvPicPr>
          <p:cNvPr id="1056798" name="Picture 30" descr="chloride"/>
          <p:cNvPicPr>
            <a:picLocks noChangeAspect="1" noChangeArrowheads="1"/>
          </p:cNvPicPr>
          <p:nvPr/>
        </p:nvPicPr>
        <p:blipFill>
          <a:blip r:embed="rId4" cstate="print"/>
          <a:srcRect/>
          <a:stretch>
            <a:fillRect/>
          </a:stretch>
        </p:blipFill>
        <p:spPr bwMode="auto">
          <a:xfrm>
            <a:off x="7340600" y="2159000"/>
            <a:ext cx="965200" cy="954088"/>
          </a:xfrm>
          <a:prstGeom prst="rect">
            <a:avLst/>
          </a:prstGeom>
          <a:noFill/>
        </p:spPr>
      </p:pic>
      <p:pic>
        <p:nvPicPr>
          <p:cNvPr id="1056799" name="Picture 31" descr="bromide"/>
          <p:cNvPicPr>
            <a:picLocks noChangeAspect="1" noChangeArrowheads="1"/>
          </p:cNvPicPr>
          <p:nvPr/>
        </p:nvPicPr>
        <p:blipFill>
          <a:blip r:embed="rId5" cstate="print"/>
          <a:srcRect/>
          <a:stretch>
            <a:fillRect/>
          </a:stretch>
        </p:blipFill>
        <p:spPr bwMode="auto">
          <a:xfrm>
            <a:off x="7296150" y="3546475"/>
            <a:ext cx="1054100" cy="1058863"/>
          </a:xfrm>
          <a:prstGeom prst="rect">
            <a:avLst/>
          </a:prstGeom>
          <a:noFill/>
        </p:spPr>
      </p:pic>
      <p:pic>
        <p:nvPicPr>
          <p:cNvPr id="1056800" name="Picture 32" descr="iodide"/>
          <p:cNvPicPr>
            <a:picLocks noChangeAspect="1" noChangeArrowheads="1"/>
          </p:cNvPicPr>
          <p:nvPr/>
        </p:nvPicPr>
        <p:blipFill>
          <a:blip r:embed="rId6" cstate="print"/>
          <a:srcRect/>
          <a:stretch>
            <a:fillRect/>
          </a:stretch>
        </p:blipFill>
        <p:spPr bwMode="auto">
          <a:xfrm>
            <a:off x="7242175" y="4976813"/>
            <a:ext cx="1165225" cy="1176337"/>
          </a:xfrm>
          <a:prstGeom prst="rect">
            <a:avLst/>
          </a:prstGeom>
          <a:noFill/>
        </p:spPr>
      </p:pic>
      <p:sp>
        <p:nvSpPr>
          <p:cNvPr id="1056802" name="Text Box 34"/>
          <p:cNvSpPr txBox="1">
            <a:spLocks noChangeArrowheads="1"/>
          </p:cNvSpPr>
          <p:nvPr/>
        </p:nvSpPr>
        <p:spPr bwMode="auto">
          <a:xfrm>
            <a:off x="323528" y="4653136"/>
            <a:ext cx="5461124" cy="1938992"/>
          </a:xfrm>
          <a:prstGeom prst="rect">
            <a:avLst/>
          </a:prstGeom>
          <a:noFill/>
          <a:ln w="9525" algn="ctr">
            <a:noFill/>
            <a:miter lim="800000"/>
            <a:headEnd/>
            <a:tailEnd/>
          </a:ln>
          <a:effectLst/>
        </p:spPr>
        <p:txBody>
          <a:bodyPr wrap="square">
            <a:spAutoFit/>
          </a:bodyPr>
          <a:lstStyle/>
          <a:p>
            <a:r>
              <a:rPr lang="en-GB" sz="2400" dirty="0"/>
              <a:t>This is because its outermost electrons are further from the attraction of the nucleus and more shielded from it by other electrons. The attraction for the outermost electrons is therefore weaker.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56797"/>
                                        </p:tgtEl>
                                        <p:attrNameLst>
                                          <p:attrName>style.visibility</p:attrName>
                                        </p:attrNameLst>
                                      </p:cBhvr>
                                      <p:to>
                                        <p:strVal val="visible"/>
                                      </p:to>
                                    </p:set>
                                    <p:anim calcmode="lin" valueType="num">
                                      <p:cBhvr>
                                        <p:cTn id="7" dur="500" fill="hold"/>
                                        <p:tgtEl>
                                          <p:spTgt spid="1056797"/>
                                        </p:tgtEl>
                                        <p:attrNameLst>
                                          <p:attrName>ppt_w</p:attrName>
                                        </p:attrNameLst>
                                      </p:cBhvr>
                                      <p:tavLst>
                                        <p:tav tm="0">
                                          <p:val>
                                            <p:fltVal val="0"/>
                                          </p:val>
                                        </p:tav>
                                        <p:tav tm="100000">
                                          <p:val>
                                            <p:strVal val="#ppt_w"/>
                                          </p:val>
                                        </p:tav>
                                      </p:tavLst>
                                    </p:anim>
                                    <p:anim calcmode="lin" valueType="num">
                                      <p:cBhvr>
                                        <p:cTn id="8" dur="500" fill="hold"/>
                                        <p:tgtEl>
                                          <p:spTgt spid="105679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56787"/>
                                        </p:tgtEl>
                                        <p:attrNameLst>
                                          <p:attrName>style.visibility</p:attrName>
                                        </p:attrNameLst>
                                      </p:cBhvr>
                                      <p:to>
                                        <p:strVal val="visible"/>
                                      </p:to>
                                    </p:set>
                                    <p:anim calcmode="lin" valueType="num">
                                      <p:cBhvr>
                                        <p:cTn id="11" dur="500" fill="hold"/>
                                        <p:tgtEl>
                                          <p:spTgt spid="1056787"/>
                                        </p:tgtEl>
                                        <p:attrNameLst>
                                          <p:attrName>ppt_w</p:attrName>
                                        </p:attrNameLst>
                                      </p:cBhvr>
                                      <p:tavLst>
                                        <p:tav tm="0">
                                          <p:val>
                                            <p:fltVal val="0"/>
                                          </p:val>
                                        </p:tav>
                                        <p:tav tm="100000">
                                          <p:val>
                                            <p:strVal val="#ppt_w"/>
                                          </p:val>
                                        </p:tav>
                                      </p:tavLst>
                                    </p:anim>
                                    <p:anim calcmode="lin" valueType="num">
                                      <p:cBhvr>
                                        <p:cTn id="12" dur="500" fill="hold"/>
                                        <p:tgtEl>
                                          <p:spTgt spid="1056787"/>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056798"/>
                                        </p:tgtEl>
                                        <p:attrNameLst>
                                          <p:attrName>style.visibility</p:attrName>
                                        </p:attrNameLst>
                                      </p:cBhvr>
                                      <p:to>
                                        <p:strVal val="visible"/>
                                      </p:to>
                                    </p:set>
                                    <p:anim calcmode="lin" valueType="num">
                                      <p:cBhvr>
                                        <p:cTn id="15" dur="500" fill="hold"/>
                                        <p:tgtEl>
                                          <p:spTgt spid="1056798"/>
                                        </p:tgtEl>
                                        <p:attrNameLst>
                                          <p:attrName>ppt_w</p:attrName>
                                        </p:attrNameLst>
                                      </p:cBhvr>
                                      <p:tavLst>
                                        <p:tav tm="0">
                                          <p:val>
                                            <p:fltVal val="0"/>
                                          </p:val>
                                        </p:tav>
                                        <p:tav tm="100000">
                                          <p:val>
                                            <p:strVal val="#ppt_w"/>
                                          </p:val>
                                        </p:tav>
                                      </p:tavLst>
                                    </p:anim>
                                    <p:anim calcmode="lin" valueType="num">
                                      <p:cBhvr>
                                        <p:cTn id="16" dur="500" fill="hold"/>
                                        <p:tgtEl>
                                          <p:spTgt spid="105679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056795"/>
                                        </p:tgtEl>
                                        <p:attrNameLst>
                                          <p:attrName>style.visibility</p:attrName>
                                        </p:attrNameLst>
                                      </p:cBhvr>
                                      <p:to>
                                        <p:strVal val="visible"/>
                                      </p:to>
                                    </p:set>
                                    <p:anim calcmode="lin" valueType="num">
                                      <p:cBhvr>
                                        <p:cTn id="19" dur="500" fill="hold"/>
                                        <p:tgtEl>
                                          <p:spTgt spid="1056795"/>
                                        </p:tgtEl>
                                        <p:attrNameLst>
                                          <p:attrName>ppt_w</p:attrName>
                                        </p:attrNameLst>
                                      </p:cBhvr>
                                      <p:tavLst>
                                        <p:tav tm="0">
                                          <p:val>
                                            <p:fltVal val="0"/>
                                          </p:val>
                                        </p:tav>
                                        <p:tav tm="100000">
                                          <p:val>
                                            <p:strVal val="#ppt_w"/>
                                          </p:val>
                                        </p:tav>
                                      </p:tavLst>
                                    </p:anim>
                                    <p:anim calcmode="lin" valueType="num">
                                      <p:cBhvr>
                                        <p:cTn id="20" dur="500" fill="hold"/>
                                        <p:tgtEl>
                                          <p:spTgt spid="1056795"/>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056799"/>
                                        </p:tgtEl>
                                        <p:attrNameLst>
                                          <p:attrName>style.visibility</p:attrName>
                                        </p:attrNameLst>
                                      </p:cBhvr>
                                      <p:to>
                                        <p:strVal val="visible"/>
                                      </p:to>
                                    </p:set>
                                    <p:anim calcmode="lin" valueType="num">
                                      <p:cBhvr>
                                        <p:cTn id="23" dur="500" fill="hold"/>
                                        <p:tgtEl>
                                          <p:spTgt spid="1056799"/>
                                        </p:tgtEl>
                                        <p:attrNameLst>
                                          <p:attrName>ppt_w</p:attrName>
                                        </p:attrNameLst>
                                      </p:cBhvr>
                                      <p:tavLst>
                                        <p:tav tm="0">
                                          <p:val>
                                            <p:fltVal val="0"/>
                                          </p:val>
                                        </p:tav>
                                        <p:tav tm="100000">
                                          <p:val>
                                            <p:strVal val="#ppt_w"/>
                                          </p:val>
                                        </p:tav>
                                      </p:tavLst>
                                    </p:anim>
                                    <p:anim calcmode="lin" valueType="num">
                                      <p:cBhvr>
                                        <p:cTn id="24" dur="500" fill="hold"/>
                                        <p:tgtEl>
                                          <p:spTgt spid="105679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56794"/>
                                        </p:tgtEl>
                                        <p:attrNameLst>
                                          <p:attrName>style.visibility</p:attrName>
                                        </p:attrNameLst>
                                      </p:cBhvr>
                                      <p:to>
                                        <p:strVal val="visible"/>
                                      </p:to>
                                    </p:set>
                                    <p:anim calcmode="lin" valueType="num">
                                      <p:cBhvr>
                                        <p:cTn id="27" dur="500" fill="hold"/>
                                        <p:tgtEl>
                                          <p:spTgt spid="1056794"/>
                                        </p:tgtEl>
                                        <p:attrNameLst>
                                          <p:attrName>ppt_w</p:attrName>
                                        </p:attrNameLst>
                                      </p:cBhvr>
                                      <p:tavLst>
                                        <p:tav tm="0">
                                          <p:val>
                                            <p:fltVal val="0"/>
                                          </p:val>
                                        </p:tav>
                                        <p:tav tm="100000">
                                          <p:val>
                                            <p:strVal val="#ppt_w"/>
                                          </p:val>
                                        </p:tav>
                                      </p:tavLst>
                                    </p:anim>
                                    <p:anim calcmode="lin" valueType="num">
                                      <p:cBhvr>
                                        <p:cTn id="28" dur="500" fill="hold"/>
                                        <p:tgtEl>
                                          <p:spTgt spid="1056794"/>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1056800"/>
                                        </p:tgtEl>
                                        <p:attrNameLst>
                                          <p:attrName>style.visibility</p:attrName>
                                        </p:attrNameLst>
                                      </p:cBhvr>
                                      <p:to>
                                        <p:strVal val="visible"/>
                                      </p:to>
                                    </p:set>
                                    <p:anim calcmode="lin" valueType="num">
                                      <p:cBhvr>
                                        <p:cTn id="31" dur="500" fill="hold"/>
                                        <p:tgtEl>
                                          <p:spTgt spid="1056800"/>
                                        </p:tgtEl>
                                        <p:attrNameLst>
                                          <p:attrName>ppt_w</p:attrName>
                                        </p:attrNameLst>
                                      </p:cBhvr>
                                      <p:tavLst>
                                        <p:tav tm="0">
                                          <p:val>
                                            <p:fltVal val="0"/>
                                          </p:val>
                                        </p:tav>
                                        <p:tav tm="100000">
                                          <p:val>
                                            <p:strVal val="#ppt_w"/>
                                          </p:val>
                                        </p:tav>
                                      </p:tavLst>
                                    </p:anim>
                                    <p:anim calcmode="lin" valueType="num">
                                      <p:cBhvr>
                                        <p:cTn id="32" dur="500" fill="hold"/>
                                        <p:tgtEl>
                                          <p:spTgt spid="1056800"/>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056793"/>
                                        </p:tgtEl>
                                        <p:attrNameLst>
                                          <p:attrName>style.visibility</p:attrName>
                                        </p:attrNameLst>
                                      </p:cBhvr>
                                      <p:to>
                                        <p:strVal val="visible"/>
                                      </p:to>
                                    </p:set>
                                    <p:anim calcmode="lin" valueType="num">
                                      <p:cBhvr>
                                        <p:cTn id="35" dur="500" fill="hold"/>
                                        <p:tgtEl>
                                          <p:spTgt spid="1056793"/>
                                        </p:tgtEl>
                                        <p:attrNameLst>
                                          <p:attrName>ppt_w</p:attrName>
                                        </p:attrNameLst>
                                      </p:cBhvr>
                                      <p:tavLst>
                                        <p:tav tm="0">
                                          <p:val>
                                            <p:fltVal val="0"/>
                                          </p:val>
                                        </p:tav>
                                        <p:tav tm="100000">
                                          <p:val>
                                            <p:strVal val="#ppt_w"/>
                                          </p:val>
                                        </p:tav>
                                      </p:tavLst>
                                    </p:anim>
                                    <p:anim calcmode="lin" valueType="num">
                                      <p:cBhvr>
                                        <p:cTn id="36" dur="500" fill="hold"/>
                                        <p:tgtEl>
                                          <p:spTgt spid="1056793"/>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1056786"/>
                                        </p:tgtEl>
                                        <p:attrNameLst>
                                          <p:attrName>style.visibility</p:attrName>
                                        </p:attrNameLst>
                                      </p:cBhvr>
                                      <p:to>
                                        <p:strVal val="visible"/>
                                      </p:to>
                                    </p:set>
                                    <p:animEffect transition="in" filter="wipe(up)">
                                      <p:cBhvr>
                                        <p:cTn id="40" dur="500"/>
                                        <p:tgtEl>
                                          <p:spTgt spid="1056786"/>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056788"/>
                                        </p:tgtEl>
                                        <p:attrNameLst>
                                          <p:attrName>style.visibility</p:attrName>
                                        </p:attrNameLst>
                                      </p:cBhvr>
                                      <p:to>
                                        <p:strVal val="visible"/>
                                      </p:to>
                                    </p:set>
                                    <p:animEffect transition="in" filter="wipe(up)">
                                      <p:cBhvr>
                                        <p:cTn id="43" dur="500"/>
                                        <p:tgtEl>
                                          <p:spTgt spid="1056788"/>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056802"/>
                                        </p:tgtEl>
                                        <p:attrNameLst>
                                          <p:attrName>style.visibility</p:attrName>
                                        </p:attrNameLst>
                                      </p:cBhvr>
                                      <p:to>
                                        <p:strVal val="visible"/>
                                      </p:to>
                                    </p:set>
                                    <p:animEffect transition="in" filter="dissolve">
                                      <p:cBhvr>
                                        <p:cTn id="48" dur="500"/>
                                        <p:tgtEl>
                                          <p:spTgt spid="1056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6786" grpId="0" animBg="1"/>
      <p:bldP spid="1056787" grpId="0"/>
      <p:bldP spid="1056788" grpId="0"/>
      <p:bldP spid="1056793" grpId="0"/>
      <p:bldP spid="1056794" grpId="0"/>
      <p:bldP spid="1056795" grpId="0"/>
      <p:bldP spid="105680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latin typeface="Tahoma" pitchFamily="34" charset="0"/>
                <a:ea typeface="Tahoma" pitchFamily="34" charset="0"/>
                <a:cs typeface="Tahoma" pitchFamily="34" charset="0"/>
              </a:rPr>
              <a:t>understand, in terms of changes in oxidation number</a:t>
            </a:r>
            <a:r>
              <a:rPr lang="en-GB" sz="2400" i="1" dirty="0" smtClean="0">
                <a:latin typeface="Tahoma" pitchFamily="34" charset="0"/>
                <a:ea typeface="Tahoma" pitchFamily="34" charset="0"/>
                <a:cs typeface="Tahoma" pitchFamily="34" charset="0"/>
              </a:rPr>
              <a:t>, the following reactions of </a:t>
            </a:r>
            <a:r>
              <a:rPr lang="en-GB" sz="2400" dirty="0" smtClean="0">
                <a:latin typeface="Tahoma" pitchFamily="34" charset="0"/>
                <a:ea typeface="Tahoma" pitchFamily="34" charset="0"/>
                <a:cs typeface="Tahoma" pitchFamily="34" charset="0"/>
              </a:rPr>
              <a:t>the halogens:  oxidation reactions with Group 1 and 2 metals</a:t>
            </a:r>
          </a:p>
          <a:p>
            <a:pPr>
              <a:buNone/>
            </a:pPr>
            <a:r>
              <a:rPr lang="en-GB" sz="2400" dirty="0" smtClean="0">
                <a:solidFill>
                  <a:srgbClr val="FF0000"/>
                </a:solidFill>
                <a:latin typeface="Tahoma" pitchFamily="34" charset="0"/>
                <a:ea typeface="Tahoma" pitchFamily="34" charset="0"/>
                <a:cs typeface="Tahoma" pitchFamily="34" charset="0"/>
              </a:rPr>
              <a:t>Understand the following reactions:</a:t>
            </a:r>
          </a:p>
          <a:p>
            <a:r>
              <a:rPr lang="en-GB" sz="2400" dirty="0" smtClean="0">
                <a:solidFill>
                  <a:srgbClr val="FF0000"/>
                </a:solidFill>
                <a:latin typeface="Tahoma" pitchFamily="34" charset="0"/>
                <a:ea typeface="Tahoma" pitchFamily="34" charset="0"/>
                <a:cs typeface="Tahoma" pitchFamily="34" charset="0"/>
              </a:rPr>
              <a:t>solid Group 1 halides with concentrated </a:t>
            </a:r>
            <a:r>
              <a:rPr lang="en-GB" sz="2400" dirty="0" err="1" smtClean="0">
                <a:solidFill>
                  <a:srgbClr val="FF0000"/>
                </a:solidFill>
                <a:latin typeface="Tahoma" pitchFamily="34" charset="0"/>
                <a:ea typeface="Tahoma" pitchFamily="34" charset="0"/>
                <a:cs typeface="Tahoma" pitchFamily="34" charset="0"/>
              </a:rPr>
              <a:t>sulfuric</a:t>
            </a:r>
            <a:r>
              <a:rPr lang="en-GB" sz="2400" dirty="0" smtClean="0">
                <a:solidFill>
                  <a:srgbClr val="FF0000"/>
                </a:solidFill>
                <a:latin typeface="Tahoma" pitchFamily="34" charset="0"/>
                <a:ea typeface="Tahoma" pitchFamily="34" charset="0"/>
                <a:cs typeface="Tahoma" pitchFamily="34" charset="0"/>
              </a:rPr>
              <a:t> acid, to illustrate the trend in reducing ability of the hydrogen halides</a:t>
            </a:r>
          </a:p>
          <a:p>
            <a:r>
              <a:rPr lang="en-GB" sz="2400" dirty="0" smtClean="0">
                <a:latin typeface="Tahoma" pitchFamily="34" charset="0"/>
                <a:ea typeface="Tahoma" pitchFamily="34" charset="0"/>
                <a:cs typeface="Tahoma" pitchFamily="34" charset="0"/>
              </a:rPr>
              <a:t>precipitation reactions of the aqueous anions </a:t>
            </a:r>
            <a:r>
              <a:rPr lang="en-GB" sz="2400" dirty="0" err="1" smtClean="0">
                <a:latin typeface="Tahoma" pitchFamily="34" charset="0"/>
                <a:ea typeface="Tahoma" pitchFamily="34" charset="0"/>
                <a:cs typeface="Tahoma" pitchFamily="34" charset="0"/>
              </a:rPr>
              <a:t>Cl</a:t>
            </a:r>
            <a:r>
              <a:rPr lang="en-GB" sz="2400" dirty="0" smtClean="0">
                <a:latin typeface="Tahoma" pitchFamily="34" charset="0"/>
                <a:ea typeface="Tahoma" pitchFamily="34" charset="0"/>
                <a:cs typeface="Tahoma" pitchFamily="34" charset="0"/>
              </a:rPr>
              <a:t>–, Br– and I– with aqueous silver nitrate solution, followed by aqueous ammonia solution</a:t>
            </a:r>
          </a:p>
          <a:p>
            <a:r>
              <a:rPr lang="en-GB" sz="2400" dirty="0" smtClean="0">
                <a:latin typeface="Tahoma" pitchFamily="34" charset="0"/>
                <a:ea typeface="Tahoma" pitchFamily="34" charset="0"/>
                <a:cs typeface="Tahoma" pitchFamily="34" charset="0"/>
              </a:rPr>
              <a:t> hydrogen halides with ammonia and with water (to produce acids)</a:t>
            </a:r>
            <a:endParaRPr lang="en-GB"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fontScale="90000"/>
          </a:bodyPr>
          <a:lstStyle/>
          <a:p>
            <a:r>
              <a:rPr lang="en-GB" dirty="0" smtClean="0"/>
              <a:t>Hydrogen Halides</a:t>
            </a:r>
            <a:endParaRPr lang="en-GB" dirty="0"/>
          </a:p>
        </p:txBody>
      </p:sp>
      <p:sp>
        <p:nvSpPr>
          <p:cNvPr id="3" name="Content Placeholder 2"/>
          <p:cNvSpPr>
            <a:spLocks noGrp="1"/>
          </p:cNvSpPr>
          <p:nvPr>
            <p:ph idx="1"/>
          </p:nvPr>
        </p:nvSpPr>
        <p:spPr>
          <a:xfrm>
            <a:off x="457200" y="908720"/>
            <a:ext cx="8229600" cy="5217443"/>
          </a:xfrm>
        </p:spPr>
        <p:txBody>
          <a:bodyPr/>
          <a:lstStyle/>
          <a:p>
            <a:r>
              <a:rPr lang="en-GB" dirty="0" smtClean="0"/>
              <a:t>Compounds of hydrogen with the halogens</a:t>
            </a:r>
          </a:p>
          <a:p>
            <a:r>
              <a:rPr lang="en-GB" dirty="0" smtClean="0"/>
              <a:t>All colourless, molecular compounds</a:t>
            </a:r>
          </a:p>
          <a:p>
            <a:r>
              <a:rPr lang="en-GB" dirty="0" smtClean="0"/>
              <a:t>Have general formula HX (where X is a halogen)</a:t>
            </a:r>
          </a:p>
          <a:p>
            <a:r>
              <a:rPr lang="en-GB" dirty="0" smtClean="0"/>
              <a:t>Contain polar bonds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GB" dirty="0" smtClean="0"/>
              <a:t>Hydrogen Halides Reactions With Water </a:t>
            </a:r>
            <a:endParaRPr lang="en-GB" dirty="0"/>
          </a:p>
        </p:txBody>
      </p:sp>
      <p:sp>
        <p:nvSpPr>
          <p:cNvPr id="3" name="Content Placeholder 2"/>
          <p:cNvSpPr>
            <a:spLocks noGrp="1"/>
          </p:cNvSpPr>
          <p:nvPr>
            <p:ph idx="1"/>
          </p:nvPr>
        </p:nvSpPr>
        <p:spPr>
          <a:xfrm>
            <a:off x="457200" y="908720"/>
            <a:ext cx="8229600" cy="5217443"/>
          </a:xfrm>
        </p:spPr>
        <p:txBody>
          <a:bodyPr/>
          <a:lstStyle/>
          <a:p>
            <a:pPr>
              <a:buNone/>
            </a:pPr>
            <a:r>
              <a:rPr lang="en-GB" dirty="0" smtClean="0"/>
              <a:t>Hydrogen chloride, hydrogen bromide and hydrogen iodide are similar in that they are:</a:t>
            </a:r>
          </a:p>
          <a:p>
            <a:r>
              <a:rPr lang="en-GB" dirty="0" smtClean="0"/>
              <a:t>Colourless gases at room temp and fume in moist air</a:t>
            </a:r>
          </a:p>
          <a:p>
            <a:r>
              <a:rPr lang="en-GB" dirty="0" smtClean="0"/>
              <a:t>Very soluble in water, forming acidic solutions which ionise completely in water</a:t>
            </a:r>
          </a:p>
          <a:p>
            <a:r>
              <a:rPr lang="en-GB" dirty="0" smtClean="0"/>
              <a:t>Strong acids, so they ionise completely in water</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GB" dirty="0" smtClean="0"/>
              <a:t>Hydrogen Halides Reactions With Water </a:t>
            </a:r>
            <a:endParaRPr lang="en-GB" dirty="0"/>
          </a:p>
        </p:txBody>
      </p:sp>
      <p:sp>
        <p:nvSpPr>
          <p:cNvPr id="3" name="Content Placeholder 2"/>
          <p:cNvSpPr>
            <a:spLocks noGrp="1"/>
          </p:cNvSpPr>
          <p:nvPr>
            <p:ph idx="1"/>
          </p:nvPr>
        </p:nvSpPr>
        <p:spPr>
          <a:xfrm>
            <a:off x="457200" y="908720"/>
            <a:ext cx="8229600" cy="5217443"/>
          </a:xfrm>
        </p:spPr>
        <p:txBody>
          <a:bodyPr/>
          <a:lstStyle/>
          <a:p>
            <a:pPr>
              <a:buNone/>
            </a:pPr>
            <a:r>
              <a:rPr lang="en-GB" dirty="0" smtClean="0"/>
              <a:t>The reaction of hydrogen chloride with water</a:t>
            </a:r>
          </a:p>
          <a:p>
            <a:pPr>
              <a:buNone/>
            </a:pPr>
            <a:r>
              <a:rPr lang="en-GB" dirty="0" smtClean="0"/>
              <a:t>Hydrogen chloride is a strong acid which is fully ionised in aqueous solution</a:t>
            </a:r>
          </a:p>
          <a:p>
            <a:pPr>
              <a:buNone/>
            </a:pPr>
            <a:endParaRPr lang="en-GB" dirty="0" smtClean="0"/>
          </a:p>
          <a:p>
            <a:pPr>
              <a:buNone/>
            </a:pPr>
            <a:r>
              <a:rPr lang="en-GB" dirty="0" err="1" smtClean="0"/>
              <a:t>HCl</a:t>
            </a:r>
            <a:r>
              <a:rPr lang="en-GB" dirty="0" smtClean="0"/>
              <a:t> + H</a:t>
            </a:r>
            <a:r>
              <a:rPr lang="en-GB" baseline="-25000" dirty="0" smtClean="0"/>
              <a:t>2</a:t>
            </a:r>
            <a:r>
              <a:rPr lang="en-GB" dirty="0" smtClean="0"/>
              <a:t>O </a:t>
            </a:r>
            <a:r>
              <a:rPr lang="en-GB" dirty="0" smtClean="0">
                <a:sym typeface="Wingdings" pitchFamily="2" charset="2"/>
              </a:rPr>
              <a:t> </a:t>
            </a:r>
            <a:r>
              <a:rPr lang="en-GB" dirty="0" err="1" smtClean="0">
                <a:sym typeface="Wingdings" pitchFamily="2" charset="2"/>
              </a:rPr>
              <a:t>Cl</a:t>
            </a:r>
            <a:r>
              <a:rPr lang="en-GB" baseline="30000" dirty="0" smtClean="0">
                <a:sym typeface="Wingdings" pitchFamily="2" charset="2"/>
              </a:rPr>
              <a:t>-</a:t>
            </a:r>
            <a:r>
              <a:rPr lang="en-GB" dirty="0" smtClean="0">
                <a:sym typeface="Wingdings" pitchFamily="2" charset="2"/>
              </a:rPr>
              <a:t> (</a:t>
            </a:r>
            <a:r>
              <a:rPr lang="en-GB" dirty="0" err="1" smtClean="0">
                <a:sym typeface="Wingdings" pitchFamily="2" charset="2"/>
              </a:rPr>
              <a:t>aq</a:t>
            </a:r>
            <a:r>
              <a:rPr lang="en-GB" dirty="0" smtClean="0">
                <a:sym typeface="Wingdings" pitchFamily="2" charset="2"/>
              </a:rPr>
              <a:t>) + H</a:t>
            </a:r>
            <a:r>
              <a:rPr lang="en-GB" baseline="-25000" dirty="0" smtClean="0">
                <a:sym typeface="Wingdings" pitchFamily="2" charset="2"/>
              </a:rPr>
              <a:t>3</a:t>
            </a:r>
            <a:r>
              <a:rPr lang="en-GB" dirty="0" smtClean="0">
                <a:sym typeface="Wingdings" pitchFamily="2" charset="2"/>
              </a:rPr>
              <a:t>O</a:t>
            </a:r>
            <a:r>
              <a:rPr lang="en-GB" baseline="30000" dirty="0" smtClean="0">
                <a:sym typeface="Wingdings" pitchFamily="2" charset="2"/>
              </a:rPr>
              <a:t>+</a:t>
            </a:r>
            <a:r>
              <a:rPr lang="en-GB" dirty="0" smtClean="0">
                <a:sym typeface="Wingdings" pitchFamily="2" charset="2"/>
              </a:rPr>
              <a:t> (</a:t>
            </a:r>
            <a:r>
              <a:rPr lang="en-GB" dirty="0" err="1" smtClean="0">
                <a:sym typeface="Wingdings" pitchFamily="2" charset="2"/>
              </a:rPr>
              <a:t>aq</a:t>
            </a:r>
            <a:r>
              <a:rPr lang="en-GB" dirty="0" smtClean="0">
                <a:sym typeface="Wingdings" pitchFamily="2" charset="2"/>
              </a:rPr>
              <a:t>)</a:t>
            </a:r>
          </a:p>
          <a:p>
            <a:pPr>
              <a:buNone/>
            </a:pPr>
            <a:r>
              <a:rPr lang="en-GB" dirty="0" smtClean="0">
                <a:solidFill>
                  <a:srgbClr val="FF0000"/>
                </a:solidFill>
                <a:sym typeface="Wingdings" pitchFamily="2" charset="2"/>
              </a:rPr>
              <a:t>H</a:t>
            </a:r>
            <a:r>
              <a:rPr lang="en-GB" baseline="30000" dirty="0" smtClean="0">
                <a:solidFill>
                  <a:srgbClr val="FF0000"/>
                </a:solidFill>
                <a:sym typeface="Wingdings" pitchFamily="2" charset="2"/>
              </a:rPr>
              <a:t>+</a:t>
            </a:r>
            <a:r>
              <a:rPr lang="en-GB" dirty="0" smtClean="0">
                <a:solidFill>
                  <a:srgbClr val="FF0000"/>
                </a:solidFill>
                <a:sym typeface="Wingdings" pitchFamily="2" charset="2"/>
              </a:rPr>
              <a:t> is transferred            </a:t>
            </a:r>
            <a:r>
              <a:rPr lang="en-GB" dirty="0" err="1" smtClean="0">
                <a:solidFill>
                  <a:srgbClr val="0070C0"/>
                </a:solidFill>
                <a:sym typeface="Wingdings" pitchFamily="2" charset="2"/>
              </a:rPr>
              <a:t>oxonium</a:t>
            </a:r>
            <a:r>
              <a:rPr lang="en-GB" dirty="0" smtClean="0">
                <a:solidFill>
                  <a:srgbClr val="0070C0"/>
                </a:solidFill>
                <a:sym typeface="Wingdings" pitchFamily="2" charset="2"/>
              </a:rPr>
              <a:t> ion</a:t>
            </a:r>
          </a:p>
          <a:p>
            <a:pPr>
              <a:buNone/>
            </a:pPr>
            <a:endParaRPr lang="en-GB" dirty="0" smtClean="0">
              <a:solidFill>
                <a:srgbClr val="0070C0"/>
              </a:solidFill>
              <a:sym typeface="Wingdings" pitchFamily="2" charset="2"/>
            </a:endParaRPr>
          </a:p>
          <a:p>
            <a:pPr>
              <a:buNone/>
            </a:pPr>
            <a:r>
              <a:rPr lang="en-GB" dirty="0" err="1" smtClean="0">
                <a:solidFill>
                  <a:srgbClr val="0070C0"/>
                </a:solidFill>
                <a:sym typeface="Wingdings" pitchFamily="2" charset="2"/>
              </a:rPr>
              <a:t>Hydrobromide</a:t>
            </a:r>
            <a:r>
              <a:rPr lang="en-GB" dirty="0" smtClean="0">
                <a:solidFill>
                  <a:srgbClr val="0070C0"/>
                </a:solidFill>
                <a:sym typeface="Wingdings" pitchFamily="2" charset="2"/>
              </a:rPr>
              <a:t> acid and </a:t>
            </a:r>
            <a:r>
              <a:rPr lang="en-GB" dirty="0" err="1" smtClean="0">
                <a:solidFill>
                  <a:srgbClr val="0070C0"/>
                </a:solidFill>
                <a:sym typeface="Wingdings" pitchFamily="2" charset="2"/>
              </a:rPr>
              <a:t>hydroiodic</a:t>
            </a:r>
            <a:r>
              <a:rPr lang="en-GB" dirty="0" smtClean="0">
                <a:solidFill>
                  <a:srgbClr val="0070C0"/>
                </a:solidFill>
                <a:sym typeface="Wingdings" pitchFamily="2" charset="2"/>
              </a:rPr>
              <a:t> acid are formed in the same way</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a:bodyPr>
          <a:lstStyle/>
          <a:p>
            <a:r>
              <a:rPr lang="en-GB" sz="3900" dirty="0" smtClean="0"/>
              <a:t>Hydrogen Halides Reactions With Ammonia </a:t>
            </a:r>
            <a:endParaRPr lang="en-GB" sz="3900" dirty="0"/>
          </a:p>
        </p:txBody>
      </p:sp>
      <p:sp>
        <p:nvSpPr>
          <p:cNvPr id="3" name="Content Placeholder 2"/>
          <p:cNvSpPr>
            <a:spLocks noGrp="1"/>
          </p:cNvSpPr>
          <p:nvPr>
            <p:ph idx="1"/>
          </p:nvPr>
        </p:nvSpPr>
        <p:spPr>
          <a:xfrm>
            <a:off x="457200" y="908720"/>
            <a:ext cx="8229600" cy="5217443"/>
          </a:xfrm>
        </p:spPr>
        <p:txBody>
          <a:bodyPr>
            <a:normAutofit/>
          </a:bodyPr>
          <a:lstStyle/>
          <a:p>
            <a:r>
              <a:rPr lang="en-GB" dirty="0" smtClean="0"/>
              <a:t>All hydrogen halides produce a white smoke when reacting with ammonia</a:t>
            </a:r>
          </a:p>
          <a:p>
            <a:r>
              <a:rPr lang="en-GB" dirty="0" smtClean="0"/>
              <a:t>The white smoke is an ammonium salt</a:t>
            </a:r>
          </a:p>
          <a:p>
            <a:r>
              <a:rPr lang="en-GB" dirty="0" smtClean="0"/>
              <a:t>Ammonia molecules turn into ammonium ions (NH</a:t>
            </a:r>
            <a:r>
              <a:rPr lang="en-GB" baseline="-25000" dirty="0" smtClean="0"/>
              <a:t>4</a:t>
            </a:r>
            <a:r>
              <a:rPr lang="en-GB" baseline="30000" dirty="0" smtClean="0"/>
              <a:t>+</a:t>
            </a:r>
            <a:r>
              <a:rPr lang="en-GB" dirty="0" smtClean="0"/>
              <a:t>)</a:t>
            </a:r>
          </a:p>
          <a:p>
            <a:r>
              <a:rPr lang="en-GB" dirty="0" smtClean="0"/>
              <a:t>Ammonia is acting as a base by accepting hydrogen ions from the hydrogen halides</a:t>
            </a:r>
          </a:p>
          <a:p>
            <a:pPr>
              <a:buNone/>
            </a:pPr>
            <a:endParaRPr lang="en-GB" dirty="0" smtClean="0"/>
          </a:p>
          <a:p>
            <a:pPr algn="ctr">
              <a:buNone/>
            </a:pPr>
            <a:r>
              <a:rPr lang="en-GB" dirty="0" smtClean="0"/>
              <a:t>NH</a:t>
            </a:r>
            <a:r>
              <a:rPr lang="en-GB" baseline="-25000" dirty="0" smtClean="0"/>
              <a:t>3</a:t>
            </a:r>
            <a:r>
              <a:rPr lang="en-GB" dirty="0" smtClean="0"/>
              <a:t> (g) + </a:t>
            </a:r>
            <a:r>
              <a:rPr lang="en-GB" dirty="0" err="1" smtClean="0"/>
              <a:t>HCl</a:t>
            </a:r>
            <a:r>
              <a:rPr lang="en-GB" dirty="0" smtClean="0"/>
              <a:t> (g) </a:t>
            </a:r>
            <a:r>
              <a:rPr lang="en-GB" dirty="0" smtClean="0">
                <a:sym typeface="Wingdings" pitchFamily="2" charset="2"/>
              </a:rPr>
              <a:t> NH</a:t>
            </a:r>
            <a:r>
              <a:rPr lang="en-GB" baseline="-25000" dirty="0" smtClean="0">
                <a:sym typeface="Wingdings" pitchFamily="2" charset="2"/>
              </a:rPr>
              <a:t>4</a:t>
            </a:r>
            <a:r>
              <a:rPr lang="en-GB" dirty="0" smtClean="0">
                <a:sym typeface="Wingdings" pitchFamily="2" charset="2"/>
              </a:rPr>
              <a:t>Cl (s)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latin typeface="Tahoma" pitchFamily="34" charset="0"/>
                <a:ea typeface="Tahoma" pitchFamily="34" charset="0"/>
                <a:cs typeface="Tahoma" pitchFamily="34" charset="0"/>
              </a:rPr>
              <a:t>understand, in terms of changes in oxidation number</a:t>
            </a:r>
            <a:r>
              <a:rPr lang="en-GB" sz="2400" i="1" dirty="0" smtClean="0">
                <a:latin typeface="Tahoma" pitchFamily="34" charset="0"/>
                <a:ea typeface="Tahoma" pitchFamily="34" charset="0"/>
                <a:cs typeface="Tahoma" pitchFamily="34" charset="0"/>
              </a:rPr>
              <a:t>, the following reactions of </a:t>
            </a:r>
            <a:r>
              <a:rPr lang="en-GB" sz="2400" dirty="0" smtClean="0">
                <a:latin typeface="Tahoma" pitchFamily="34" charset="0"/>
                <a:ea typeface="Tahoma" pitchFamily="34" charset="0"/>
                <a:cs typeface="Tahoma" pitchFamily="34" charset="0"/>
              </a:rPr>
              <a:t>the halogens:  oxidation reactions with Group 1 and 2 metals</a:t>
            </a:r>
          </a:p>
          <a:p>
            <a:pPr>
              <a:buNone/>
            </a:pPr>
            <a:r>
              <a:rPr lang="en-GB" sz="2400" dirty="0" smtClean="0">
                <a:solidFill>
                  <a:srgbClr val="FF0000"/>
                </a:solidFill>
                <a:latin typeface="Tahoma" pitchFamily="34" charset="0"/>
                <a:ea typeface="Tahoma" pitchFamily="34" charset="0"/>
                <a:cs typeface="Tahoma" pitchFamily="34" charset="0"/>
              </a:rPr>
              <a:t>Understand the following reactions:</a:t>
            </a:r>
          </a:p>
          <a:p>
            <a:r>
              <a:rPr lang="en-GB" sz="2400" dirty="0" smtClean="0">
                <a:latin typeface="Tahoma" pitchFamily="34" charset="0"/>
                <a:ea typeface="Tahoma" pitchFamily="34" charset="0"/>
                <a:cs typeface="Tahoma" pitchFamily="34" charset="0"/>
              </a:rPr>
              <a:t>solid Group 1 halides with concentrated </a:t>
            </a:r>
            <a:r>
              <a:rPr lang="en-GB" sz="2400" dirty="0" err="1" smtClean="0">
                <a:latin typeface="Tahoma" pitchFamily="34" charset="0"/>
                <a:ea typeface="Tahoma" pitchFamily="34" charset="0"/>
                <a:cs typeface="Tahoma" pitchFamily="34" charset="0"/>
              </a:rPr>
              <a:t>sulfuric</a:t>
            </a:r>
            <a:r>
              <a:rPr lang="en-GB" sz="2400" dirty="0" smtClean="0">
                <a:latin typeface="Tahoma" pitchFamily="34" charset="0"/>
                <a:ea typeface="Tahoma" pitchFamily="34" charset="0"/>
                <a:cs typeface="Tahoma" pitchFamily="34" charset="0"/>
              </a:rPr>
              <a:t> acid, to illustrate the trend in reducing ability of the hydrogen halides</a:t>
            </a:r>
          </a:p>
          <a:p>
            <a:r>
              <a:rPr lang="en-GB" sz="2400" dirty="0" smtClean="0">
                <a:latin typeface="Tahoma" pitchFamily="34" charset="0"/>
                <a:ea typeface="Tahoma" pitchFamily="34" charset="0"/>
                <a:cs typeface="Tahoma" pitchFamily="34" charset="0"/>
              </a:rPr>
              <a:t>precipitation reactions of the aqueous anions </a:t>
            </a:r>
            <a:r>
              <a:rPr lang="en-GB" sz="2400" dirty="0" err="1" smtClean="0">
                <a:latin typeface="Tahoma" pitchFamily="34" charset="0"/>
                <a:ea typeface="Tahoma" pitchFamily="34" charset="0"/>
                <a:cs typeface="Tahoma" pitchFamily="34" charset="0"/>
              </a:rPr>
              <a:t>Cl</a:t>
            </a:r>
            <a:r>
              <a:rPr lang="en-GB" sz="2400" dirty="0" smtClean="0">
                <a:latin typeface="Tahoma" pitchFamily="34" charset="0"/>
                <a:ea typeface="Tahoma" pitchFamily="34" charset="0"/>
                <a:cs typeface="Tahoma" pitchFamily="34" charset="0"/>
              </a:rPr>
              <a:t>–, Br– and I– with aqueous silver nitrate solution, followed by aqueous ammonia solution</a:t>
            </a:r>
          </a:p>
          <a:p>
            <a:r>
              <a:rPr lang="en-GB" sz="2400" dirty="0" smtClean="0">
                <a:solidFill>
                  <a:srgbClr val="FF0000"/>
                </a:solidFill>
                <a:latin typeface="Tahoma" pitchFamily="34" charset="0"/>
                <a:ea typeface="Tahoma" pitchFamily="34" charset="0"/>
                <a:cs typeface="Tahoma" pitchFamily="34" charset="0"/>
              </a:rPr>
              <a:t> hydrogen halides with ammonia and with water (to produce acids)</a:t>
            </a:r>
            <a:endParaRPr lang="en-GB" sz="2400" dirty="0">
              <a:solidFill>
                <a:srgbClr val="FF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8363272" cy="5865515"/>
          </a:xfrm>
        </p:spPr>
        <p:txBody>
          <a:bodyPr/>
          <a:lstStyle/>
          <a:p>
            <a:pPr>
              <a:buNone/>
            </a:pPr>
            <a:r>
              <a:rPr lang="en-GB" sz="1800" b="1" dirty="0" smtClean="0">
                <a:solidFill>
                  <a:srgbClr val="FF0000"/>
                </a:solidFill>
              </a:rPr>
              <a:t>Be able to make predictions about fluorine and </a:t>
            </a:r>
            <a:r>
              <a:rPr lang="en-GB" sz="1800" b="1" dirty="0" err="1" smtClean="0">
                <a:solidFill>
                  <a:srgbClr val="FF0000"/>
                </a:solidFill>
              </a:rPr>
              <a:t>astaine</a:t>
            </a:r>
            <a:r>
              <a:rPr lang="en-GB" sz="1800" b="1" dirty="0" smtClean="0">
                <a:solidFill>
                  <a:srgbClr val="FF0000"/>
                </a:solidFill>
              </a:rPr>
              <a:t> and their compounds, in terms of knowledge of trends in </a:t>
            </a:r>
            <a:r>
              <a:rPr lang="en-GB" sz="1800" b="1" smtClean="0">
                <a:solidFill>
                  <a:srgbClr val="FF0000"/>
                </a:solidFill>
              </a:rPr>
              <a:t>halogen chemistry</a:t>
            </a:r>
          </a:p>
          <a:p>
            <a:pPr algn="ctr">
              <a:buNone/>
            </a:pPr>
            <a:r>
              <a:rPr lang="en-GB" b="1" u="sng" dirty="0" smtClean="0"/>
              <a:t>Questions</a:t>
            </a:r>
            <a:endParaRPr lang="en-GB" b="1" u="sng" dirty="0" smtClean="0"/>
          </a:p>
          <a:p>
            <a:pPr>
              <a:buNone/>
            </a:pPr>
            <a:r>
              <a:rPr lang="en-GB" dirty="0" smtClean="0"/>
              <a:t>The halogen below iodine in Group 7 is </a:t>
            </a:r>
            <a:r>
              <a:rPr lang="en-GB" dirty="0" err="1" smtClean="0"/>
              <a:t>astaine</a:t>
            </a:r>
            <a:r>
              <a:rPr lang="en-GB" dirty="0" smtClean="0"/>
              <a:t> (At). Predict, giving an explanation , whether or not:</a:t>
            </a:r>
          </a:p>
          <a:p>
            <a:pPr marL="514350" indent="-514350">
              <a:buAutoNum type="alphaLcParenR"/>
            </a:pPr>
            <a:r>
              <a:rPr lang="en-GB" dirty="0" smtClean="0"/>
              <a:t>Hydrogen </a:t>
            </a:r>
            <a:r>
              <a:rPr lang="en-GB" dirty="0" err="1" smtClean="0"/>
              <a:t>sulfide</a:t>
            </a:r>
            <a:r>
              <a:rPr lang="en-GB" dirty="0" smtClean="0"/>
              <a:t> gas would be evolved when concentrated </a:t>
            </a:r>
            <a:r>
              <a:rPr lang="en-GB" dirty="0" err="1" smtClean="0"/>
              <a:t>sulfuric</a:t>
            </a:r>
            <a:r>
              <a:rPr lang="en-GB" dirty="0" smtClean="0"/>
              <a:t> acid is added to a solid sample of sodium </a:t>
            </a:r>
            <a:r>
              <a:rPr lang="en-GB" dirty="0" err="1" smtClean="0"/>
              <a:t>astaide</a:t>
            </a:r>
            <a:r>
              <a:rPr lang="en-GB" dirty="0" smtClean="0"/>
              <a:t> (4 marks)</a:t>
            </a:r>
          </a:p>
          <a:p>
            <a:pPr marL="514350" indent="-514350">
              <a:buAutoNum type="alphaLcParenR"/>
            </a:pPr>
            <a:endParaRPr lang="en-GB" dirty="0" smtClean="0"/>
          </a:p>
          <a:p>
            <a:pPr marL="514350" indent="-514350">
              <a:buAutoNum type="alphaLcParenR"/>
            </a:pPr>
            <a:endParaRPr lang="en-GB" dirty="0" smtClean="0"/>
          </a:p>
          <a:p>
            <a:pPr marL="514350" indent="-514350">
              <a:buAutoNum type="alphaLcParenR"/>
            </a:pPr>
            <a:r>
              <a:rPr lang="en-GB" dirty="0" smtClean="0"/>
              <a:t>Silver </a:t>
            </a:r>
            <a:r>
              <a:rPr lang="en-GB" dirty="0" err="1" smtClean="0"/>
              <a:t>astaide</a:t>
            </a:r>
            <a:r>
              <a:rPr lang="en-GB" dirty="0" smtClean="0"/>
              <a:t> will dissolve in concentrated ammonia solution (3 marks)</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8363272" cy="5865515"/>
          </a:xfrm>
        </p:spPr>
        <p:txBody>
          <a:bodyPr/>
          <a:lstStyle/>
          <a:p>
            <a:pPr algn="ctr">
              <a:buNone/>
            </a:pPr>
            <a:r>
              <a:rPr lang="en-GB" b="1" u="sng" dirty="0" smtClean="0"/>
              <a:t>Questions</a:t>
            </a:r>
          </a:p>
          <a:p>
            <a:pPr>
              <a:buNone/>
            </a:pPr>
            <a:r>
              <a:rPr lang="en-GB" dirty="0" smtClean="0"/>
              <a:t>The halogen below iodine in Group 7 is </a:t>
            </a:r>
            <a:r>
              <a:rPr lang="en-GB" dirty="0" err="1" smtClean="0"/>
              <a:t>astaine</a:t>
            </a:r>
            <a:r>
              <a:rPr lang="en-GB" dirty="0" smtClean="0"/>
              <a:t> (At). Predict, giving an explanation , whether or not:</a:t>
            </a:r>
          </a:p>
          <a:p>
            <a:pPr marL="514350" indent="-514350">
              <a:buAutoNum type="alphaLcParenR"/>
            </a:pPr>
            <a:r>
              <a:rPr lang="en-GB" dirty="0" smtClean="0"/>
              <a:t>Hydrogen </a:t>
            </a:r>
            <a:r>
              <a:rPr lang="en-GB" dirty="0" err="1" smtClean="0"/>
              <a:t>sulfide</a:t>
            </a:r>
            <a:r>
              <a:rPr lang="en-GB" dirty="0" smtClean="0"/>
              <a:t> gas would be evolved when concentrated </a:t>
            </a:r>
            <a:r>
              <a:rPr lang="en-GB" dirty="0" err="1" smtClean="0"/>
              <a:t>sulfuric</a:t>
            </a:r>
            <a:r>
              <a:rPr lang="en-GB" dirty="0" smtClean="0"/>
              <a:t> acid is added to a solid sample of sodium </a:t>
            </a:r>
            <a:r>
              <a:rPr lang="en-GB" dirty="0" err="1" smtClean="0"/>
              <a:t>astaide</a:t>
            </a:r>
            <a:r>
              <a:rPr lang="en-GB" dirty="0" smtClean="0"/>
              <a:t> (4 marks)</a:t>
            </a:r>
          </a:p>
          <a:p>
            <a:pPr marL="514350" indent="-514350">
              <a:buNone/>
            </a:pPr>
            <a:r>
              <a:rPr lang="en-GB" dirty="0" err="1" smtClean="0">
                <a:solidFill>
                  <a:srgbClr val="FF0000"/>
                </a:solidFill>
              </a:rPr>
              <a:t>NaI</a:t>
            </a:r>
            <a:r>
              <a:rPr lang="en-GB" dirty="0" smtClean="0">
                <a:solidFill>
                  <a:srgbClr val="FF0000"/>
                </a:solidFill>
              </a:rPr>
              <a:t> (via HI) reduces H2SO4 to H2S (1 mark). The reducing power of halide ions increases down the group (1 mark) and At is below I in the group (1 mark), so H2S will be produced (1 mark)</a:t>
            </a:r>
            <a:endParaRPr lang="en-GB"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Practical</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8363272" cy="5865515"/>
          </a:xfrm>
        </p:spPr>
        <p:txBody>
          <a:bodyPr/>
          <a:lstStyle/>
          <a:p>
            <a:pPr algn="ctr">
              <a:buNone/>
            </a:pPr>
            <a:r>
              <a:rPr lang="en-GB" b="1" u="sng" dirty="0" smtClean="0"/>
              <a:t>Questions</a:t>
            </a:r>
          </a:p>
          <a:p>
            <a:pPr>
              <a:buNone/>
            </a:pPr>
            <a:r>
              <a:rPr lang="en-GB" dirty="0" smtClean="0"/>
              <a:t>The halogen below iodine in Group 7 is </a:t>
            </a:r>
            <a:r>
              <a:rPr lang="en-GB" dirty="0" err="1" smtClean="0"/>
              <a:t>astaine</a:t>
            </a:r>
            <a:r>
              <a:rPr lang="en-GB" dirty="0" smtClean="0"/>
              <a:t> (At). Predict, giving an explanation , whether or not:</a:t>
            </a:r>
          </a:p>
          <a:p>
            <a:pPr marL="514350" indent="-514350">
              <a:buNone/>
            </a:pPr>
            <a:r>
              <a:rPr lang="en-GB" dirty="0" smtClean="0"/>
              <a:t>b) Silver </a:t>
            </a:r>
            <a:r>
              <a:rPr lang="en-GB" dirty="0" err="1" smtClean="0"/>
              <a:t>astaide</a:t>
            </a:r>
            <a:r>
              <a:rPr lang="en-GB" dirty="0" smtClean="0"/>
              <a:t> will dissolve in concentrated ammonia solution (3 marks)</a:t>
            </a:r>
          </a:p>
          <a:p>
            <a:pPr marL="514350" indent="-514350">
              <a:buNone/>
            </a:pPr>
            <a:endParaRPr lang="en-GB" dirty="0" smtClean="0"/>
          </a:p>
          <a:p>
            <a:pPr marL="514350" indent="-514350">
              <a:buNone/>
            </a:pPr>
            <a:r>
              <a:rPr lang="en-GB" dirty="0" err="1" smtClean="0">
                <a:solidFill>
                  <a:srgbClr val="FF0000"/>
                </a:solidFill>
              </a:rPr>
              <a:t>AgI</a:t>
            </a:r>
            <a:r>
              <a:rPr lang="en-GB" dirty="0" smtClean="0">
                <a:solidFill>
                  <a:srgbClr val="FF0000"/>
                </a:solidFill>
              </a:rPr>
              <a:t> is insoluble in </a:t>
            </a:r>
            <a:r>
              <a:rPr lang="en-GB" dirty="0" err="1" smtClean="0">
                <a:solidFill>
                  <a:srgbClr val="FF0000"/>
                </a:solidFill>
              </a:rPr>
              <a:t>concetrated</a:t>
            </a:r>
            <a:r>
              <a:rPr lang="en-GB" dirty="0" smtClean="0">
                <a:solidFill>
                  <a:srgbClr val="FF0000"/>
                </a:solidFill>
              </a:rPr>
              <a:t> ammonia solution (1 mark).</a:t>
            </a:r>
          </a:p>
          <a:p>
            <a:pPr marL="514350" indent="-514350">
              <a:buNone/>
            </a:pPr>
            <a:r>
              <a:rPr lang="en-GB" dirty="0" smtClean="0">
                <a:solidFill>
                  <a:srgbClr val="FF0000"/>
                </a:solidFill>
              </a:rPr>
              <a:t>The solubility of the halides in ammonia solution decreases down the group (1 mark), so </a:t>
            </a:r>
            <a:r>
              <a:rPr lang="en-GB" dirty="0" err="1" smtClean="0">
                <a:solidFill>
                  <a:srgbClr val="FF0000"/>
                </a:solidFill>
              </a:rPr>
              <a:t>AgAt</a:t>
            </a:r>
            <a:r>
              <a:rPr lang="en-GB" dirty="0" smtClean="0">
                <a:solidFill>
                  <a:srgbClr val="FF0000"/>
                </a:solidFill>
              </a:rPr>
              <a:t> will </a:t>
            </a:r>
            <a:r>
              <a:rPr lang="en-GB" b="1" dirty="0" smtClean="0">
                <a:solidFill>
                  <a:srgbClr val="FF0000"/>
                </a:solidFill>
              </a:rPr>
              <a:t>not</a:t>
            </a:r>
            <a:r>
              <a:rPr lang="en-GB" dirty="0" smtClean="0">
                <a:solidFill>
                  <a:srgbClr val="FF0000"/>
                </a:solidFill>
              </a:rPr>
              <a:t> dissolve (1 mark)</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ox(in)">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0"/>
            <a:ext cx="8712968" cy="792163"/>
          </a:xfrm>
        </p:spPr>
        <p:txBody>
          <a:bodyPr>
            <a:normAutofit/>
          </a:bodyPr>
          <a:lstStyle/>
          <a:p>
            <a:r>
              <a:rPr lang="en-GB" sz="3200" u="sng" dirty="0" smtClean="0"/>
              <a:t>Reactions of the halogens and halogen compounds</a:t>
            </a:r>
            <a:endParaRPr lang="en-GB" sz="3200" u="sng" dirty="0"/>
          </a:p>
        </p:txBody>
      </p:sp>
      <p:sp>
        <p:nvSpPr>
          <p:cNvPr id="40963" name="Rectangle 3"/>
          <p:cNvSpPr>
            <a:spLocks noGrp="1" noChangeArrowheads="1"/>
          </p:cNvSpPr>
          <p:nvPr>
            <p:ph type="body" sz="half" idx="1"/>
          </p:nvPr>
        </p:nvSpPr>
        <p:spPr>
          <a:xfrm>
            <a:off x="152400" y="692696"/>
            <a:ext cx="8763000" cy="5904656"/>
          </a:xfrm>
        </p:spPr>
        <p:txBody>
          <a:bodyPr>
            <a:noAutofit/>
          </a:bodyPr>
          <a:lstStyle/>
          <a:p>
            <a:pPr>
              <a:buNone/>
            </a:pPr>
            <a:r>
              <a:rPr lang="en-GB" sz="2400" b="1" u="sng" dirty="0" smtClean="0">
                <a:latin typeface="Tahoma" pitchFamily="34" charset="0"/>
                <a:ea typeface="Tahoma" pitchFamily="34" charset="0"/>
                <a:cs typeface="Tahoma" pitchFamily="34" charset="0"/>
              </a:rPr>
              <a:t>Objectives:</a:t>
            </a:r>
          </a:p>
          <a:p>
            <a:pPr>
              <a:buNone/>
            </a:pPr>
            <a:endParaRPr lang="en-GB" sz="2400" b="1" u="sng" dirty="0" smtClean="0">
              <a:latin typeface="Tahoma" pitchFamily="34" charset="0"/>
              <a:ea typeface="Tahoma" pitchFamily="34" charset="0"/>
              <a:cs typeface="Tahoma" pitchFamily="34" charset="0"/>
            </a:endParaRPr>
          </a:p>
          <a:p>
            <a:r>
              <a:rPr lang="en-GB" sz="2400" dirty="0" smtClean="0">
                <a:latin typeface="Tahoma" pitchFamily="34" charset="0"/>
                <a:ea typeface="Tahoma" pitchFamily="34" charset="0"/>
                <a:cs typeface="Tahoma" pitchFamily="34" charset="0"/>
              </a:rPr>
              <a:t>understand, in terms of changes in oxidation number</a:t>
            </a:r>
            <a:r>
              <a:rPr lang="en-GB" sz="2400" i="1" dirty="0" smtClean="0">
                <a:latin typeface="Tahoma" pitchFamily="34" charset="0"/>
                <a:ea typeface="Tahoma" pitchFamily="34" charset="0"/>
                <a:cs typeface="Tahoma" pitchFamily="34" charset="0"/>
              </a:rPr>
              <a:t>, the following reactions of </a:t>
            </a:r>
            <a:r>
              <a:rPr lang="en-GB" sz="2400" dirty="0" smtClean="0">
                <a:latin typeface="Tahoma" pitchFamily="34" charset="0"/>
                <a:ea typeface="Tahoma" pitchFamily="34" charset="0"/>
                <a:cs typeface="Tahoma" pitchFamily="34" charset="0"/>
              </a:rPr>
              <a:t>the halogens:  oxidation reactions with Group 1 and 2 metals</a:t>
            </a:r>
          </a:p>
          <a:p>
            <a:pPr>
              <a:buNone/>
            </a:pPr>
            <a:r>
              <a:rPr lang="en-GB" sz="2400" dirty="0" smtClean="0">
                <a:latin typeface="Tahoma" pitchFamily="34" charset="0"/>
                <a:ea typeface="Tahoma" pitchFamily="34" charset="0"/>
                <a:cs typeface="Tahoma" pitchFamily="34" charset="0"/>
              </a:rPr>
              <a:t>Understand the following reactions:</a:t>
            </a:r>
          </a:p>
          <a:p>
            <a:r>
              <a:rPr lang="en-GB" sz="2400" dirty="0" smtClean="0">
                <a:latin typeface="Tahoma" pitchFamily="34" charset="0"/>
                <a:ea typeface="Tahoma" pitchFamily="34" charset="0"/>
                <a:cs typeface="Tahoma" pitchFamily="34" charset="0"/>
              </a:rPr>
              <a:t>solid Group 1 halides with concentrated </a:t>
            </a:r>
            <a:r>
              <a:rPr lang="en-GB" sz="2400" dirty="0" err="1" smtClean="0">
                <a:latin typeface="Tahoma" pitchFamily="34" charset="0"/>
                <a:ea typeface="Tahoma" pitchFamily="34" charset="0"/>
                <a:cs typeface="Tahoma" pitchFamily="34" charset="0"/>
              </a:rPr>
              <a:t>sulfuric</a:t>
            </a:r>
            <a:r>
              <a:rPr lang="en-GB" sz="2400" dirty="0" smtClean="0">
                <a:latin typeface="Tahoma" pitchFamily="34" charset="0"/>
                <a:ea typeface="Tahoma" pitchFamily="34" charset="0"/>
                <a:cs typeface="Tahoma" pitchFamily="34" charset="0"/>
              </a:rPr>
              <a:t> acid, to illustrate the trend in reducing ability of the hydrogen halides</a:t>
            </a:r>
          </a:p>
          <a:p>
            <a:r>
              <a:rPr lang="en-GB" sz="2400" dirty="0" smtClean="0">
                <a:latin typeface="Tahoma" pitchFamily="34" charset="0"/>
                <a:ea typeface="Tahoma" pitchFamily="34" charset="0"/>
                <a:cs typeface="Tahoma" pitchFamily="34" charset="0"/>
              </a:rPr>
              <a:t>precipitation reactions of the aqueous anions </a:t>
            </a:r>
            <a:r>
              <a:rPr lang="en-GB" sz="2400" dirty="0" err="1" smtClean="0">
                <a:latin typeface="Tahoma" pitchFamily="34" charset="0"/>
                <a:ea typeface="Tahoma" pitchFamily="34" charset="0"/>
                <a:cs typeface="Tahoma" pitchFamily="34" charset="0"/>
              </a:rPr>
              <a:t>Cl</a:t>
            </a:r>
            <a:r>
              <a:rPr lang="en-GB" sz="2400" dirty="0" smtClean="0">
                <a:latin typeface="Tahoma" pitchFamily="34" charset="0"/>
                <a:ea typeface="Tahoma" pitchFamily="34" charset="0"/>
                <a:cs typeface="Tahoma" pitchFamily="34" charset="0"/>
              </a:rPr>
              <a:t>–, Br– and I– with aqueous silver nitrate solution, followed by aqueous ammonia solution</a:t>
            </a:r>
          </a:p>
          <a:p>
            <a:r>
              <a:rPr lang="en-GB" sz="2400" dirty="0" smtClean="0">
                <a:latin typeface="Tahoma" pitchFamily="34" charset="0"/>
                <a:ea typeface="Tahoma" pitchFamily="34" charset="0"/>
                <a:cs typeface="Tahoma" pitchFamily="34" charset="0"/>
              </a:rPr>
              <a:t> hydrogen halides with ammonia and with water (to produce acids)</a:t>
            </a:r>
            <a:endParaRPr lang="en-GB"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46038"/>
            <a:ext cx="8229600" cy="574650"/>
          </a:xfrm>
        </p:spPr>
        <p:txBody>
          <a:bodyPr>
            <a:normAutofit fontScale="90000"/>
          </a:bodyPr>
          <a:lstStyle/>
          <a:p>
            <a:r>
              <a:rPr lang="en-GB" dirty="0" smtClean="0"/>
              <a:t>Testing for halide ions</a:t>
            </a:r>
            <a:endParaRPr lang="en-GB" dirty="0"/>
          </a:p>
        </p:txBody>
      </p:sp>
      <p:pic>
        <p:nvPicPr>
          <p:cNvPr id="2050" name="Picture 2"/>
          <p:cNvPicPr>
            <a:picLocks noChangeAspect="1" noChangeArrowheads="1"/>
          </p:cNvPicPr>
          <p:nvPr/>
        </p:nvPicPr>
        <p:blipFill>
          <a:blip r:embed="rId2" cstate="print"/>
          <a:srcRect l="38975"/>
          <a:stretch>
            <a:fillRect/>
          </a:stretch>
        </p:blipFill>
        <p:spPr bwMode="auto">
          <a:xfrm>
            <a:off x="0" y="836712"/>
            <a:ext cx="5580112" cy="5742086"/>
          </a:xfrm>
          <a:prstGeom prst="rect">
            <a:avLst/>
          </a:prstGeom>
          <a:noFill/>
          <a:ln w="9525">
            <a:noFill/>
            <a:miter lim="800000"/>
            <a:headEnd/>
            <a:tailEnd/>
          </a:ln>
        </p:spPr>
      </p:pic>
      <p:sp>
        <p:nvSpPr>
          <p:cNvPr id="4" name="TextBox 3"/>
          <p:cNvSpPr txBox="1"/>
          <p:nvPr/>
        </p:nvSpPr>
        <p:spPr>
          <a:xfrm>
            <a:off x="5724128" y="1124744"/>
            <a:ext cx="3240360" cy="3785652"/>
          </a:xfrm>
          <a:prstGeom prst="rect">
            <a:avLst/>
          </a:prstGeom>
          <a:noFill/>
        </p:spPr>
        <p:txBody>
          <a:bodyPr wrap="square" rtlCol="0">
            <a:spAutoFit/>
          </a:bodyPr>
          <a:lstStyle/>
          <a:p>
            <a:r>
              <a:rPr lang="en-GB" sz="2400" dirty="0" smtClean="0"/>
              <a:t>A further test involves adding aqueous ammonia, NH</a:t>
            </a:r>
            <a:r>
              <a:rPr lang="en-GB" sz="2400" baseline="-25000" dirty="0" smtClean="0"/>
              <a:t>3</a:t>
            </a:r>
            <a:r>
              <a:rPr lang="en-GB" sz="2400" dirty="0" smtClean="0"/>
              <a:t> (</a:t>
            </a:r>
            <a:r>
              <a:rPr lang="en-GB" sz="2400" dirty="0" err="1" smtClean="0"/>
              <a:t>aq</a:t>
            </a:r>
            <a:r>
              <a:rPr lang="en-GB" sz="2400" dirty="0" smtClean="0"/>
              <a:t>).</a:t>
            </a:r>
          </a:p>
          <a:p>
            <a:endParaRPr lang="en-GB" sz="2400" dirty="0"/>
          </a:p>
          <a:p>
            <a:r>
              <a:rPr lang="en-GB" sz="2400" dirty="0" err="1" smtClean="0"/>
              <a:t>AgCl</a:t>
            </a:r>
            <a:r>
              <a:rPr lang="en-GB" sz="2400" dirty="0" smtClean="0"/>
              <a:t> is soluble in dilute NH</a:t>
            </a:r>
            <a:r>
              <a:rPr lang="en-GB" sz="2400" baseline="-25000" dirty="0" smtClean="0"/>
              <a:t>3</a:t>
            </a:r>
            <a:r>
              <a:rPr lang="en-GB" sz="2400" dirty="0" smtClean="0"/>
              <a:t> (</a:t>
            </a:r>
            <a:r>
              <a:rPr lang="en-GB" sz="2400" dirty="0" err="1" smtClean="0"/>
              <a:t>aq</a:t>
            </a:r>
            <a:r>
              <a:rPr lang="en-GB" sz="2400" dirty="0" smtClean="0"/>
              <a:t>)</a:t>
            </a:r>
          </a:p>
          <a:p>
            <a:r>
              <a:rPr lang="en-GB" sz="2400" dirty="0" err="1" smtClean="0"/>
              <a:t>AgBr</a:t>
            </a:r>
            <a:r>
              <a:rPr lang="en-GB" sz="2400" dirty="0" smtClean="0"/>
              <a:t> is soluble in concentrated NH</a:t>
            </a:r>
            <a:r>
              <a:rPr lang="en-GB" sz="2400" baseline="-25000" dirty="0" smtClean="0"/>
              <a:t>3</a:t>
            </a:r>
            <a:r>
              <a:rPr lang="en-GB" sz="2400" dirty="0" smtClean="0"/>
              <a:t> (</a:t>
            </a:r>
            <a:r>
              <a:rPr lang="en-GB" sz="2400" dirty="0" err="1" smtClean="0"/>
              <a:t>aq</a:t>
            </a:r>
            <a:r>
              <a:rPr lang="en-GB" sz="2400" dirty="0" smtClean="0"/>
              <a:t>)</a:t>
            </a:r>
          </a:p>
          <a:p>
            <a:r>
              <a:rPr lang="en-GB" sz="2400" dirty="0" err="1" smtClean="0"/>
              <a:t>AgI</a:t>
            </a:r>
            <a:r>
              <a:rPr lang="en-GB" sz="2400" dirty="0" smtClean="0"/>
              <a:t> is insoluble in concentrated NH</a:t>
            </a:r>
            <a:r>
              <a:rPr lang="en-GB" sz="2400" baseline="-25000" dirty="0" smtClean="0"/>
              <a:t>3</a:t>
            </a:r>
            <a:r>
              <a:rPr lang="en-GB" sz="2400" dirty="0" smtClean="0"/>
              <a:t>(</a:t>
            </a:r>
            <a:r>
              <a:rPr lang="en-GB" sz="2400" dirty="0" err="1" smtClean="0"/>
              <a:t>aq</a:t>
            </a:r>
            <a:r>
              <a:rPr lang="en-GB" sz="2400" dirty="0" smtClean="0"/>
              <a:t>)</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a:t>
            </a:r>
            <a:endParaRPr lang="en-GB" dirty="0"/>
          </a:p>
        </p:txBody>
      </p:sp>
      <p:sp>
        <p:nvSpPr>
          <p:cNvPr id="3" name="Content Placeholder 2"/>
          <p:cNvSpPr>
            <a:spLocks noGrp="1"/>
          </p:cNvSpPr>
          <p:nvPr>
            <p:ph idx="1"/>
          </p:nvPr>
        </p:nvSpPr>
        <p:spPr/>
        <p:txBody>
          <a:bodyPr/>
          <a:lstStyle/>
          <a:p>
            <a:pPr>
              <a:buNone/>
            </a:pPr>
            <a:r>
              <a:rPr lang="en-GB" dirty="0" smtClean="0"/>
              <a:t>First fluorine videos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46038"/>
            <a:ext cx="8229600" cy="574650"/>
          </a:xfrm>
        </p:spPr>
        <p:txBody>
          <a:bodyPr>
            <a:normAutofit fontScale="90000"/>
          </a:bodyPr>
          <a:lstStyle/>
          <a:p>
            <a:r>
              <a:rPr lang="en-GB" dirty="0" smtClean="0"/>
              <a:t>Testing for halide ions</a:t>
            </a:r>
            <a:endParaRPr lang="en-GB" dirty="0"/>
          </a:p>
        </p:txBody>
      </p:sp>
      <p:pic>
        <p:nvPicPr>
          <p:cNvPr id="2050" name="Picture 2"/>
          <p:cNvPicPr>
            <a:picLocks noChangeAspect="1" noChangeArrowheads="1"/>
          </p:cNvPicPr>
          <p:nvPr/>
        </p:nvPicPr>
        <p:blipFill>
          <a:blip r:embed="rId2" cstate="print"/>
          <a:srcRect l="38975"/>
          <a:stretch>
            <a:fillRect/>
          </a:stretch>
        </p:blipFill>
        <p:spPr bwMode="auto">
          <a:xfrm>
            <a:off x="0" y="836712"/>
            <a:ext cx="5580112" cy="5742086"/>
          </a:xfrm>
          <a:prstGeom prst="rect">
            <a:avLst/>
          </a:prstGeom>
          <a:noFill/>
          <a:ln w="9525">
            <a:noFill/>
            <a:miter lim="800000"/>
            <a:headEnd/>
            <a:tailEnd/>
          </a:ln>
        </p:spPr>
      </p:pic>
      <p:sp>
        <p:nvSpPr>
          <p:cNvPr id="4" name="TextBox 3"/>
          <p:cNvSpPr txBox="1"/>
          <p:nvPr/>
        </p:nvSpPr>
        <p:spPr>
          <a:xfrm>
            <a:off x="5652120" y="620688"/>
            <a:ext cx="3240360" cy="6001643"/>
          </a:xfrm>
          <a:prstGeom prst="rect">
            <a:avLst/>
          </a:prstGeom>
          <a:noFill/>
        </p:spPr>
        <p:txBody>
          <a:bodyPr wrap="square" rtlCol="0">
            <a:spAutoFit/>
          </a:bodyPr>
          <a:lstStyle/>
          <a:p>
            <a:r>
              <a:rPr lang="en-GB" sz="2400" dirty="0" smtClean="0"/>
              <a:t>A further test involves adding aqueous ammonia, NH</a:t>
            </a:r>
            <a:r>
              <a:rPr lang="en-GB" sz="2400" baseline="-25000" dirty="0" smtClean="0"/>
              <a:t>3</a:t>
            </a:r>
            <a:r>
              <a:rPr lang="en-GB" sz="2400" dirty="0" smtClean="0"/>
              <a:t> (</a:t>
            </a:r>
            <a:r>
              <a:rPr lang="en-GB" sz="2400" dirty="0" err="1" smtClean="0"/>
              <a:t>aq</a:t>
            </a:r>
            <a:r>
              <a:rPr lang="en-GB" sz="2400" dirty="0" smtClean="0"/>
              <a:t>).</a:t>
            </a:r>
          </a:p>
          <a:p>
            <a:endParaRPr lang="en-GB" sz="2400" dirty="0"/>
          </a:p>
          <a:p>
            <a:r>
              <a:rPr lang="en-GB" sz="2400" dirty="0" err="1" smtClean="0"/>
              <a:t>AgCl</a:t>
            </a:r>
            <a:r>
              <a:rPr lang="en-GB" sz="2400" dirty="0" smtClean="0"/>
              <a:t> is soluble in dilute NH</a:t>
            </a:r>
            <a:r>
              <a:rPr lang="en-GB" sz="2400" baseline="-25000" dirty="0" smtClean="0"/>
              <a:t>3</a:t>
            </a:r>
            <a:r>
              <a:rPr lang="en-GB" sz="2400" dirty="0" smtClean="0"/>
              <a:t> (</a:t>
            </a:r>
            <a:r>
              <a:rPr lang="en-GB" sz="2400" dirty="0" err="1" smtClean="0"/>
              <a:t>aq</a:t>
            </a:r>
            <a:r>
              <a:rPr lang="en-GB" sz="2400" dirty="0" smtClean="0"/>
              <a:t>)</a:t>
            </a:r>
          </a:p>
          <a:p>
            <a:r>
              <a:rPr lang="en-GB" sz="2400" dirty="0" err="1" smtClean="0"/>
              <a:t>AgBr</a:t>
            </a:r>
            <a:r>
              <a:rPr lang="en-GB" sz="2400" dirty="0" smtClean="0"/>
              <a:t> is soluble in concentrated NH</a:t>
            </a:r>
            <a:r>
              <a:rPr lang="en-GB" sz="2400" baseline="-25000" dirty="0" smtClean="0"/>
              <a:t>3</a:t>
            </a:r>
            <a:r>
              <a:rPr lang="en-GB" sz="2400" dirty="0" smtClean="0"/>
              <a:t> (</a:t>
            </a:r>
            <a:r>
              <a:rPr lang="en-GB" sz="2400" dirty="0" err="1" smtClean="0"/>
              <a:t>aq</a:t>
            </a:r>
            <a:r>
              <a:rPr lang="en-GB" sz="2400" dirty="0" smtClean="0"/>
              <a:t>)</a:t>
            </a:r>
          </a:p>
          <a:p>
            <a:r>
              <a:rPr lang="en-GB" sz="2400" dirty="0" err="1" smtClean="0"/>
              <a:t>AgI</a:t>
            </a:r>
            <a:r>
              <a:rPr lang="en-GB" sz="2400" dirty="0" smtClean="0"/>
              <a:t> is insoluble in concentrated NH</a:t>
            </a:r>
            <a:r>
              <a:rPr lang="en-GB" sz="2400" baseline="-25000" dirty="0" smtClean="0"/>
              <a:t>3</a:t>
            </a:r>
            <a:r>
              <a:rPr lang="en-GB" sz="2400" dirty="0" smtClean="0"/>
              <a:t>(</a:t>
            </a:r>
            <a:r>
              <a:rPr lang="en-GB" sz="2400" dirty="0" err="1" smtClean="0"/>
              <a:t>aq</a:t>
            </a:r>
            <a:r>
              <a:rPr lang="en-GB" sz="2400" dirty="0" smtClean="0"/>
              <a:t>)</a:t>
            </a:r>
          </a:p>
          <a:p>
            <a:endParaRPr lang="en-GB" sz="2400" dirty="0" smtClean="0"/>
          </a:p>
          <a:p>
            <a:r>
              <a:rPr lang="en-GB" sz="2400" i="1" dirty="0" smtClean="0"/>
              <a:t>Silver fluoride is soluble so gives no precipitate</a:t>
            </a:r>
          </a:p>
          <a:p>
            <a:r>
              <a:rPr lang="en-GB" sz="2400" i="1" dirty="0" smtClean="0">
                <a:solidFill>
                  <a:srgbClr val="0070C0"/>
                </a:solidFill>
              </a:rPr>
              <a:t>Silver chloride precipitate quickly turns purple grey in sunlight</a:t>
            </a:r>
            <a:endParaRPr lang="en-GB" sz="2400" i="1"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fontScale="90000"/>
          </a:bodyPr>
          <a:lstStyle/>
          <a:p>
            <a:r>
              <a:rPr lang="en-GB" dirty="0" smtClean="0"/>
              <a:t>Equations</a:t>
            </a:r>
            <a:endParaRPr lang="en-GB" dirty="0"/>
          </a:p>
        </p:txBody>
      </p:sp>
      <p:pic>
        <p:nvPicPr>
          <p:cNvPr id="6" name="Picture 2"/>
          <p:cNvPicPr>
            <a:picLocks noChangeAspect="1" noChangeArrowheads="1"/>
          </p:cNvPicPr>
          <p:nvPr/>
        </p:nvPicPr>
        <p:blipFill>
          <a:blip r:embed="rId2" cstate="print"/>
          <a:srcRect t="44063" b="10452"/>
          <a:stretch>
            <a:fillRect/>
          </a:stretch>
        </p:blipFill>
        <p:spPr bwMode="auto">
          <a:xfrm>
            <a:off x="0" y="692696"/>
            <a:ext cx="9144000" cy="2304256"/>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251520" y="3861048"/>
            <a:ext cx="8568952" cy="8041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2074"/>
          </a:xfrm>
        </p:spPr>
        <p:txBody>
          <a:bodyPr>
            <a:normAutofit fontScale="90000"/>
          </a:bodyPr>
          <a:lstStyle/>
          <a:p>
            <a:r>
              <a:rPr lang="en-GB" dirty="0" smtClean="0"/>
              <a:t>Equations</a:t>
            </a:r>
            <a:endParaRPr lang="en-GB" dirty="0"/>
          </a:p>
        </p:txBody>
      </p:sp>
      <p:sp>
        <p:nvSpPr>
          <p:cNvPr id="3" name="Content Placeholder 2"/>
          <p:cNvSpPr>
            <a:spLocks noGrp="1"/>
          </p:cNvSpPr>
          <p:nvPr>
            <p:ph idx="1"/>
          </p:nvPr>
        </p:nvSpPr>
        <p:spPr>
          <a:xfrm>
            <a:off x="323528" y="2780928"/>
            <a:ext cx="8363272" cy="3345235"/>
          </a:xfrm>
        </p:spPr>
        <p:txBody>
          <a:bodyPr/>
          <a:lstStyle/>
          <a:p>
            <a:pPr>
              <a:buNone/>
            </a:pPr>
            <a:r>
              <a:rPr lang="en-GB" dirty="0" smtClean="0"/>
              <a:t>Ionic equation:</a:t>
            </a:r>
          </a:p>
          <a:p>
            <a:pPr>
              <a:buNone/>
            </a:pPr>
            <a:endParaRPr lang="en-GB" dirty="0" smtClean="0"/>
          </a:p>
          <a:p>
            <a:pPr algn="ctr">
              <a:buNone/>
            </a:pPr>
            <a:r>
              <a:rPr lang="en-GB" dirty="0" smtClean="0"/>
              <a:t>Ag</a:t>
            </a:r>
            <a:r>
              <a:rPr lang="en-GB" baseline="30000" dirty="0" smtClean="0"/>
              <a:t>+</a:t>
            </a:r>
            <a:r>
              <a:rPr lang="en-GB" dirty="0" smtClean="0"/>
              <a:t> (</a:t>
            </a:r>
            <a:r>
              <a:rPr lang="en-GB" dirty="0" err="1" smtClean="0"/>
              <a:t>aq</a:t>
            </a:r>
            <a:r>
              <a:rPr lang="en-GB" dirty="0" smtClean="0"/>
              <a:t>) + </a:t>
            </a:r>
            <a:r>
              <a:rPr lang="en-GB" dirty="0" err="1" smtClean="0"/>
              <a:t>Cl</a:t>
            </a:r>
            <a:r>
              <a:rPr lang="en-GB" dirty="0" smtClean="0"/>
              <a:t>- </a:t>
            </a:r>
            <a:r>
              <a:rPr lang="en-GB" dirty="0" smtClean="0">
                <a:sym typeface="Wingdings" pitchFamily="2" charset="2"/>
              </a:rPr>
              <a:t>(</a:t>
            </a:r>
            <a:r>
              <a:rPr lang="en-GB" dirty="0" err="1" smtClean="0">
                <a:sym typeface="Wingdings" pitchFamily="2" charset="2"/>
              </a:rPr>
              <a:t>aq</a:t>
            </a:r>
            <a:r>
              <a:rPr lang="en-GB" dirty="0" smtClean="0">
                <a:sym typeface="Wingdings" pitchFamily="2" charset="2"/>
              </a:rPr>
              <a:t>)  </a:t>
            </a:r>
            <a:r>
              <a:rPr lang="en-GB" dirty="0" err="1" smtClean="0">
                <a:sym typeface="Wingdings" pitchFamily="2" charset="2"/>
              </a:rPr>
              <a:t>AgCl</a:t>
            </a:r>
            <a:r>
              <a:rPr lang="en-GB" dirty="0" smtClean="0">
                <a:sym typeface="Wingdings" pitchFamily="2" charset="2"/>
              </a:rPr>
              <a:t> (s)</a:t>
            </a:r>
            <a:endParaRPr lang="en-GB" dirty="0"/>
          </a:p>
        </p:txBody>
      </p:sp>
      <p:pic>
        <p:nvPicPr>
          <p:cNvPr id="4" name="Picture 2"/>
          <p:cNvPicPr>
            <a:picLocks noChangeAspect="1" noChangeArrowheads="1"/>
          </p:cNvPicPr>
          <p:nvPr/>
        </p:nvPicPr>
        <p:blipFill>
          <a:blip r:embed="rId2" cstate="print"/>
          <a:srcRect t="30190" b="16977"/>
          <a:stretch>
            <a:fillRect/>
          </a:stretch>
        </p:blipFill>
        <p:spPr bwMode="auto">
          <a:xfrm>
            <a:off x="251520" y="764704"/>
            <a:ext cx="9144000"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3" name="Rectangle 23"/>
          <p:cNvSpPr>
            <a:spLocks noGrp="1" noChangeArrowheads="1"/>
          </p:cNvSpPr>
          <p:nvPr>
            <p:ph type="title"/>
          </p:nvPr>
        </p:nvSpPr>
        <p:spPr>
          <a:xfrm>
            <a:off x="539552" y="0"/>
            <a:ext cx="8229600" cy="764704"/>
          </a:xfrm>
        </p:spPr>
        <p:txBody>
          <a:bodyPr/>
          <a:lstStyle/>
          <a:p>
            <a:r>
              <a:rPr lang="en-GB" dirty="0"/>
              <a:t>Displacement of halogens</a:t>
            </a:r>
          </a:p>
        </p:txBody>
      </p:sp>
      <p:sp>
        <p:nvSpPr>
          <p:cNvPr id="25624" name="Text Box 24"/>
          <p:cNvSpPr txBox="1">
            <a:spLocks noChangeArrowheads="1"/>
          </p:cNvSpPr>
          <p:nvPr/>
        </p:nvSpPr>
        <p:spPr bwMode="auto">
          <a:xfrm>
            <a:off x="323529" y="784225"/>
            <a:ext cx="8815710" cy="1200329"/>
          </a:xfrm>
          <a:prstGeom prst="rect">
            <a:avLst/>
          </a:prstGeom>
          <a:noFill/>
          <a:ln w="9525">
            <a:noFill/>
            <a:miter lim="800000"/>
            <a:headEnd/>
            <a:tailEnd/>
          </a:ln>
          <a:effectLst/>
        </p:spPr>
        <p:txBody>
          <a:bodyPr wrap="square">
            <a:spAutoFit/>
          </a:bodyPr>
          <a:lstStyle/>
          <a:p>
            <a:r>
              <a:rPr lang="en-GB" sz="2400" dirty="0">
                <a:solidFill>
                  <a:srgbClr val="010066"/>
                </a:solidFill>
              </a:rPr>
              <a:t>If a halogen is added to a solution of a compound containing a </a:t>
            </a:r>
            <a:r>
              <a:rPr lang="en-GB" sz="2400" dirty="0">
                <a:solidFill>
                  <a:srgbClr val="FF0000"/>
                </a:solidFill>
              </a:rPr>
              <a:t>less reactive halogen</a:t>
            </a:r>
            <a:r>
              <a:rPr lang="en-GB" sz="2400" dirty="0">
                <a:solidFill>
                  <a:srgbClr val="010066"/>
                </a:solidFill>
              </a:rPr>
              <a:t>, it will react with the compound and form a new one. </a:t>
            </a:r>
          </a:p>
        </p:txBody>
      </p:sp>
      <p:grpSp>
        <p:nvGrpSpPr>
          <p:cNvPr id="2" name="Group 63"/>
          <p:cNvGrpSpPr>
            <a:grpSpLocks/>
          </p:cNvGrpSpPr>
          <p:nvPr/>
        </p:nvGrpSpPr>
        <p:grpSpPr bwMode="auto">
          <a:xfrm>
            <a:off x="324095" y="2781300"/>
            <a:ext cx="8182519" cy="1906588"/>
            <a:chOff x="345" y="1752"/>
            <a:chExt cx="5014" cy="1201"/>
          </a:xfrm>
        </p:grpSpPr>
        <p:sp>
          <p:nvSpPr>
            <p:cNvPr id="25629" name="AutoShape 29"/>
            <p:cNvSpPr>
              <a:spLocks noChangeArrowheads="1"/>
            </p:cNvSpPr>
            <p:nvPr/>
          </p:nvSpPr>
          <p:spPr bwMode="auto">
            <a:xfrm>
              <a:off x="345" y="1752"/>
              <a:ext cx="5006" cy="1201"/>
            </a:xfrm>
            <a:prstGeom prst="roundRect">
              <a:avLst>
                <a:gd name="adj" fmla="val 11833"/>
              </a:avLst>
            </a:prstGeom>
            <a:solidFill>
              <a:srgbClr val="FFFFCC"/>
            </a:solidFill>
            <a:ln w="38100">
              <a:solidFill>
                <a:srgbClr val="FF6600"/>
              </a:solidFill>
              <a:round/>
              <a:headEnd/>
              <a:tailEnd/>
            </a:ln>
            <a:effectLst/>
          </p:spPr>
          <p:txBody>
            <a:bodyPr wrap="none" anchor="ctr"/>
            <a:lstStyle/>
            <a:p>
              <a:endParaRPr lang="en-GB" sz="2400"/>
            </a:p>
          </p:txBody>
        </p:sp>
        <p:grpSp>
          <p:nvGrpSpPr>
            <p:cNvPr id="3" name="Group 61"/>
            <p:cNvGrpSpPr>
              <a:grpSpLocks/>
            </p:cNvGrpSpPr>
            <p:nvPr/>
          </p:nvGrpSpPr>
          <p:grpSpPr bwMode="auto">
            <a:xfrm>
              <a:off x="442" y="1769"/>
              <a:ext cx="4917" cy="523"/>
              <a:chOff x="442" y="1619"/>
              <a:chExt cx="4917" cy="523"/>
            </a:xfrm>
          </p:grpSpPr>
          <p:sp>
            <p:nvSpPr>
              <p:cNvPr id="25630" name="Text Box 30"/>
              <p:cNvSpPr txBox="1">
                <a:spLocks noChangeArrowheads="1"/>
              </p:cNvSpPr>
              <p:nvPr/>
            </p:nvSpPr>
            <p:spPr bwMode="auto">
              <a:xfrm>
                <a:off x="1703" y="1619"/>
                <a:ext cx="931" cy="523"/>
              </a:xfrm>
              <a:prstGeom prst="rect">
                <a:avLst/>
              </a:prstGeom>
              <a:noFill/>
              <a:ln w="9525">
                <a:noFill/>
                <a:miter lim="800000"/>
                <a:headEnd/>
                <a:tailEnd/>
              </a:ln>
              <a:effectLst/>
            </p:spPr>
            <p:txBody>
              <a:bodyPr>
                <a:spAutoFit/>
              </a:bodyPr>
              <a:lstStyle/>
              <a:p>
                <a:pPr>
                  <a:spcBef>
                    <a:spcPct val="50000"/>
                  </a:spcBef>
                </a:pPr>
                <a:r>
                  <a:rPr lang="en-GB" sz="2400" b="1" dirty="0">
                    <a:solidFill>
                      <a:srgbClr val="000066"/>
                    </a:solidFill>
                  </a:rPr>
                  <a:t>sodium</a:t>
                </a:r>
                <a:br>
                  <a:rPr lang="en-GB" sz="2400" b="1" dirty="0">
                    <a:solidFill>
                      <a:srgbClr val="000066"/>
                    </a:solidFill>
                  </a:rPr>
                </a:br>
                <a:r>
                  <a:rPr lang="en-GB" sz="2400" b="1" dirty="0">
                    <a:solidFill>
                      <a:srgbClr val="00B050"/>
                    </a:solidFill>
                  </a:rPr>
                  <a:t>chloride</a:t>
                </a:r>
              </a:p>
            </p:txBody>
          </p:sp>
          <p:sp>
            <p:nvSpPr>
              <p:cNvPr id="25631" name="Text Box 31"/>
              <p:cNvSpPr txBox="1">
                <a:spLocks noChangeArrowheads="1"/>
              </p:cNvSpPr>
              <p:nvPr/>
            </p:nvSpPr>
            <p:spPr bwMode="auto">
              <a:xfrm>
                <a:off x="3088" y="1619"/>
                <a:ext cx="931" cy="523"/>
              </a:xfrm>
              <a:prstGeom prst="rect">
                <a:avLst/>
              </a:prstGeom>
              <a:noFill/>
              <a:ln w="9525">
                <a:noFill/>
                <a:miter lim="800000"/>
                <a:headEnd/>
                <a:tailEnd/>
              </a:ln>
              <a:effectLst/>
            </p:spPr>
            <p:txBody>
              <a:bodyPr>
                <a:spAutoFit/>
              </a:bodyPr>
              <a:lstStyle/>
              <a:p>
                <a:pPr>
                  <a:spcBef>
                    <a:spcPct val="50000"/>
                  </a:spcBef>
                </a:pPr>
                <a:r>
                  <a:rPr lang="en-GB" sz="2400" b="1" dirty="0">
                    <a:solidFill>
                      <a:srgbClr val="000066"/>
                    </a:solidFill>
                  </a:rPr>
                  <a:t>sodium</a:t>
                </a:r>
                <a:br>
                  <a:rPr lang="en-GB" sz="2400" b="1" dirty="0">
                    <a:solidFill>
                      <a:srgbClr val="000066"/>
                    </a:solidFill>
                  </a:rPr>
                </a:br>
                <a:r>
                  <a:rPr lang="en-GB" sz="2400" b="1" dirty="0">
                    <a:solidFill>
                      <a:srgbClr val="0070C0"/>
                    </a:solidFill>
                  </a:rPr>
                  <a:t>fluoride</a:t>
                </a:r>
              </a:p>
            </p:txBody>
          </p:sp>
          <p:sp>
            <p:nvSpPr>
              <p:cNvPr id="25632" name="Text Box 32"/>
              <p:cNvSpPr txBox="1">
                <a:spLocks noChangeArrowheads="1"/>
              </p:cNvSpPr>
              <p:nvPr/>
            </p:nvSpPr>
            <p:spPr bwMode="auto">
              <a:xfrm>
                <a:off x="4428" y="1734"/>
                <a:ext cx="931" cy="288"/>
              </a:xfrm>
              <a:prstGeom prst="rect">
                <a:avLst/>
              </a:prstGeom>
              <a:noFill/>
              <a:ln w="9525">
                <a:noFill/>
                <a:miter lim="800000"/>
                <a:headEnd/>
                <a:tailEnd/>
              </a:ln>
              <a:effectLst/>
            </p:spPr>
            <p:txBody>
              <a:bodyPr>
                <a:spAutoFit/>
              </a:bodyPr>
              <a:lstStyle/>
              <a:p>
                <a:pPr>
                  <a:spcBef>
                    <a:spcPct val="50000"/>
                  </a:spcBef>
                </a:pPr>
                <a:r>
                  <a:rPr lang="en-GB" sz="2400" b="1" dirty="0">
                    <a:solidFill>
                      <a:srgbClr val="00B050"/>
                    </a:solidFill>
                  </a:rPr>
                  <a:t>chlorine</a:t>
                </a:r>
              </a:p>
            </p:txBody>
          </p:sp>
          <p:sp>
            <p:nvSpPr>
              <p:cNvPr id="25633" name="Text Box 33"/>
              <p:cNvSpPr txBox="1">
                <a:spLocks noChangeArrowheads="1"/>
              </p:cNvSpPr>
              <p:nvPr/>
            </p:nvSpPr>
            <p:spPr bwMode="auto">
              <a:xfrm>
                <a:off x="442" y="1734"/>
                <a:ext cx="931" cy="288"/>
              </a:xfrm>
              <a:prstGeom prst="rect">
                <a:avLst/>
              </a:prstGeom>
              <a:noFill/>
              <a:ln w="9525">
                <a:noFill/>
                <a:miter lim="800000"/>
                <a:headEnd/>
                <a:tailEnd/>
              </a:ln>
              <a:effectLst/>
            </p:spPr>
            <p:txBody>
              <a:bodyPr>
                <a:spAutoFit/>
              </a:bodyPr>
              <a:lstStyle/>
              <a:p>
                <a:pPr>
                  <a:spcBef>
                    <a:spcPct val="50000"/>
                  </a:spcBef>
                </a:pPr>
                <a:r>
                  <a:rPr lang="en-GB" sz="2400" b="1" dirty="0">
                    <a:solidFill>
                      <a:srgbClr val="0070C0"/>
                    </a:solidFill>
                  </a:rPr>
                  <a:t>fluorine</a:t>
                </a:r>
              </a:p>
            </p:txBody>
          </p:sp>
          <p:sp>
            <p:nvSpPr>
              <p:cNvPr id="25634" name="Text Box 34"/>
              <p:cNvSpPr txBox="1">
                <a:spLocks noChangeArrowheads="1"/>
              </p:cNvSpPr>
              <p:nvPr/>
            </p:nvSpPr>
            <p:spPr bwMode="auto">
              <a:xfrm>
                <a:off x="1350" y="1705"/>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35" name="Text Box 35"/>
              <p:cNvSpPr txBox="1">
                <a:spLocks noChangeArrowheads="1"/>
              </p:cNvSpPr>
              <p:nvPr/>
            </p:nvSpPr>
            <p:spPr bwMode="auto">
              <a:xfrm>
                <a:off x="4112" y="1705"/>
                <a:ext cx="355"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36" name="Text Box 36"/>
              <p:cNvSpPr txBox="1">
                <a:spLocks noChangeArrowheads="1"/>
              </p:cNvSpPr>
              <p:nvPr/>
            </p:nvSpPr>
            <p:spPr bwMode="auto">
              <a:xfrm>
                <a:off x="2644" y="1734"/>
                <a:ext cx="355" cy="288"/>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sym typeface="Monotype Sorts" pitchFamily="2" charset="2"/>
                  </a:rPr>
                  <a:t></a:t>
                </a:r>
              </a:p>
            </p:txBody>
          </p:sp>
        </p:grpSp>
        <p:sp>
          <p:nvSpPr>
            <p:cNvPr id="25627" name="Text Box 27"/>
            <p:cNvSpPr txBox="1">
              <a:spLocks noChangeArrowheads="1"/>
            </p:cNvSpPr>
            <p:nvPr/>
          </p:nvSpPr>
          <p:spPr bwMode="auto">
            <a:xfrm>
              <a:off x="502" y="2432"/>
              <a:ext cx="753" cy="288"/>
            </a:xfrm>
            <a:prstGeom prst="rect">
              <a:avLst/>
            </a:prstGeom>
            <a:noFill/>
            <a:ln w="9525">
              <a:noFill/>
              <a:miter lim="800000"/>
              <a:headEnd/>
              <a:tailEnd/>
            </a:ln>
            <a:effectLst/>
          </p:spPr>
          <p:txBody>
            <a:bodyPr>
              <a:spAutoFit/>
            </a:bodyPr>
            <a:lstStyle/>
            <a:p>
              <a:r>
                <a:rPr lang="en-GB" sz="2400" b="1" dirty="0" smtClean="0">
                  <a:solidFill>
                    <a:srgbClr val="0070C0"/>
                  </a:solidFill>
                </a:rPr>
                <a:t>F</a:t>
              </a:r>
              <a:r>
                <a:rPr lang="en-GB" sz="2400" b="1" baseline="-25000" dirty="0" smtClean="0">
                  <a:solidFill>
                    <a:srgbClr val="0070C0"/>
                  </a:solidFill>
                </a:rPr>
                <a:t>2</a:t>
              </a:r>
              <a:endParaRPr lang="en-GB" sz="2400" dirty="0">
                <a:solidFill>
                  <a:srgbClr val="000066"/>
                </a:solidFill>
                <a:sym typeface="Monotype Sorts" pitchFamily="2" charset="2"/>
              </a:endParaRPr>
            </a:p>
          </p:txBody>
        </p:sp>
        <p:sp>
          <p:nvSpPr>
            <p:cNvPr id="25637" name="Text Box 37"/>
            <p:cNvSpPr txBox="1">
              <a:spLocks noChangeArrowheads="1"/>
            </p:cNvSpPr>
            <p:nvPr/>
          </p:nvSpPr>
          <p:spPr bwMode="auto">
            <a:xfrm>
              <a:off x="1649" y="2432"/>
              <a:ext cx="1061" cy="291"/>
            </a:xfrm>
            <a:prstGeom prst="rect">
              <a:avLst/>
            </a:prstGeom>
            <a:noFill/>
            <a:ln w="9525">
              <a:noFill/>
              <a:miter lim="800000"/>
              <a:headEnd/>
              <a:tailEnd/>
            </a:ln>
            <a:effectLst/>
          </p:spPr>
          <p:txBody>
            <a:bodyPr>
              <a:spAutoFit/>
            </a:bodyPr>
            <a:lstStyle/>
            <a:p>
              <a:r>
                <a:rPr lang="en-GB" sz="2400" b="1" dirty="0" smtClean="0">
                  <a:solidFill>
                    <a:srgbClr val="000066"/>
                  </a:solidFill>
                </a:rPr>
                <a:t>2Na</a:t>
              </a:r>
              <a:r>
                <a:rPr lang="en-GB" sz="2400" b="1" dirty="0" smtClean="0">
                  <a:solidFill>
                    <a:srgbClr val="00B050"/>
                  </a:solidFill>
                </a:rPr>
                <a:t>Cl</a:t>
              </a:r>
              <a:endParaRPr lang="en-GB" sz="2400" dirty="0">
                <a:solidFill>
                  <a:srgbClr val="000066"/>
                </a:solidFill>
                <a:sym typeface="Monotype Sorts" pitchFamily="2" charset="2"/>
              </a:endParaRPr>
            </a:p>
          </p:txBody>
        </p:sp>
        <p:sp>
          <p:nvSpPr>
            <p:cNvPr id="25638" name="Text Box 38"/>
            <p:cNvSpPr txBox="1">
              <a:spLocks noChangeArrowheads="1"/>
            </p:cNvSpPr>
            <p:nvPr/>
          </p:nvSpPr>
          <p:spPr bwMode="auto">
            <a:xfrm>
              <a:off x="3058" y="2432"/>
              <a:ext cx="1043" cy="288"/>
            </a:xfrm>
            <a:prstGeom prst="rect">
              <a:avLst/>
            </a:prstGeom>
            <a:noFill/>
            <a:ln w="9525">
              <a:noFill/>
              <a:miter lim="800000"/>
              <a:headEnd/>
              <a:tailEnd/>
            </a:ln>
            <a:effectLst/>
          </p:spPr>
          <p:txBody>
            <a:bodyPr>
              <a:spAutoFit/>
            </a:bodyPr>
            <a:lstStyle/>
            <a:p>
              <a:r>
                <a:rPr lang="en-GB" sz="2400" b="1" dirty="0" smtClean="0">
                  <a:solidFill>
                    <a:srgbClr val="000066"/>
                  </a:solidFill>
                  <a:sym typeface="Monotype Sorts" pitchFamily="2" charset="2"/>
                </a:rPr>
                <a:t>2Na</a:t>
              </a:r>
              <a:r>
                <a:rPr lang="en-GB" sz="2400" b="1" dirty="0" smtClean="0">
                  <a:solidFill>
                    <a:srgbClr val="0070C0"/>
                  </a:solidFill>
                  <a:sym typeface="Monotype Sorts" pitchFamily="2" charset="2"/>
                </a:rPr>
                <a:t>F</a:t>
              </a:r>
              <a:endParaRPr lang="en-GB" sz="2400" dirty="0">
                <a:solidFill>
                  <a:srgbClr val="000066"/>
                </a:solidFill>
                <a:sym typeface="Monotype Sorts" pitchFamily="2" charset="2"/>
              </a:endParaRPr>
            </a:p>
          </p:txBody>
        </p:sp>
        <p:sp>
          <p:nvSpPr>
            <p:cNvPr id="25639" name="Text Box 39"/>
            <p:cNvSpPr txBox="1">
              <a:spLocks noChangeArrowheads="1"/>
            </p:cNvSpPr>
            <p:nvPr/>
          </p:nvSpPr>
          <p:spPr bwMode="auto">
            <a:xfrm>
              <a:off x="4476" y="2432"/>
              <a:ext cx="794" cy="291"/>
            </a:xfrm>
            <a:prstGeom prst="rect">
              <a:avLst/>
            </a:prstGeom>
            <a:noFill/>
            <a:ln w="9525">
              <a:noFill/>
              <a:miter lim="800000"/>
              <a:headEnd/>
              <a:tailEnd/>
            </a:ln>
            <a:effectLst/>
          </p:spPr>
          <p:txBody>
            <a:bodyPr>
              <a:spAutoFit/>
            </a:bodyPr>
            <a:lstStyle/>
            <a:p>
              <a:r>
                <a:rPr lang="en-GB" sz="2400" b="1" dirty="0" smtClean="0">
                  <a:solidFill>
                    <a:srgbClr val="00B050"/>
                  </a:solidFill>
                  <a:sym typeface="Monotype Sorts" pitchFamily="2" charset="2"/>
                </a:rPr>
                <a:t>Cl</a:t>
              </a:r>
              <a:r>
                <a:rPr lang="en-GB" sz="2400" b="1" baseline="-25000" dirty="0" smtClean="0">
                  <a:solidFill>
                    <a:srgbClr val="00B050"/>
                  </a:solidFill>
                  <a:sym typeface="Monotype Sorts" pitchFamily="2" charset="2"/>
                </a:rPr>
                <a:t>2</a:t>
              </a:r>
              <a:endParaRPr lang="en-GB" sz="2400" dirty="0">
                <a:solidFill>
                  <a:srgbClr val="000066"/>
                </a:solidFill>
                <a:sym typeface="Monotype Sorts" pitchFamily="2" charset="2"/>
              </a:endParaRPr>
            </a:p>
          </p:txBody>
        </p:sp>
        <p:sp>
          <p:nvSpPr>
            <p:cNvPr id="25640" name="Text Box 40"/>
            <p:cNvSpPr txBox="1">
              <a:spLocks noChangeArrowheads="1"/>
            </p:cNvSpPr>
            <p:nvPr/>
          </p:nvSpPr>
          <p:spPr bwMode="auto">
            <a:xfrm>
              <a:off x="4112" y="2403"/>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41" name="Text Box 41"/>
            <p:cNvSpPr txBox="1">
              <a:spLocks noChangeArrowheads="1"/>
            </p:cNvSpPr>
            <p:nvPr/>
          </p:nvSpPr>
          <p:spPr bwMode="auto">
            <a:xfrm>
              <a:off x="1350" y="2403"/>
              <a:ext cx="266" cy="291"/>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rPr>
                <a:t>+</a:t>
              </a:r>
            </a:p>
          </p:txBody>
        </p:sp>
        <p:sp>
          <p:nvSpPr>
            <p:cNvPr id="25642" name="Text Box 42"/>
            <p:cNvSpPr txBox="1">
              <a:spLocks noChangeArrowheads="1"/>
            </p:cNvSpPr>
            <p:nvPr/>
          </p:nvSpPr>
          <p:spPr bwMode="auto">
            <a:xfrm>
              <a:off x="2644" y="2432"/>
              <a:ext cx="355" cy="288"/>
            </a:xfrm>
            <a:prstGeom prst="rect">
              <a:avLst/>
            </a:prstGeom>
            <a:noFill/>
            <a:ln w="9525">
              <a:noFill/>
              <a:miter lim="800000"/>
              <a:headEnd/>
              <a:tailEnd/>
            </a:ln>
            <a:effectLst/>
          </p:spPr>
          <p:txBody>
            <a:bodyPr>
              <a:spAutoFit/>
            </a:bodyPr>
            <a:lstStyle/>
            <a:p>
              <a:pPr>
                <a:spcBef>
                  <a:spcPct val="50000"/>
                </a:spcBef>
              </a:pPr>
              <a:r>
                <a:rPr lang="en-GB" sz="2400" b="1">
                  <a:solidFill>
                    <a:srgbClr val="000066"/>
                  </a:solidFill>
                  <a:sym typeface="Monotype Sorts" pitchFamily="2" charset="2"/>
                </a:rPr>
                <a:t></a:t>
              </a:r>
            </a:p>
          </p:txBody>
        </p:sp>
      </p:grpSp>
      <p:sp>
        <p:nvSpPr>
          <p:cNvPr id="25654" name="Text Box 54"/>
          <p:cNvSpPr txBox="1">
            <a:spLocks noChangeArrowheads="1"/>
          </p:cNvSpPr>
          <p:nvPr/>
        </p:nvSpPr>
        <p:spPr bwMode="auto">
          <a:xfrm>
            <a:off x="323529" y="4948238"/>
            <a:ext cx="8815710" cy="830997"/>
          </a:xfrm>
          <a:prstGeom prst="rect">
            <a:avLst/>
          </a:prstGeom>
          <a:noFill/>
          <a:ln w="9525">
            <a:noFill/>
            <a:miter lim="800000"/>
            <a:headEnd/>
            <a:tailEnd/>
          </a:ln>
          <a:effectLst/>
        </p:spPr>
        <p:txBody>
          <a:bodyPr wrap="square">
            <a:spAutoFit/>
          </a:bodyPr>
          <a:lstStyle/>
          <a:p>
            <a:r>
              <a:rPr lang="en-GB" sz="2400" dirty="0">
                <a:solidFill>
                  <a:srgbClr val="010066"/>
                </a:solidFill>
              </a:rPr>
              <a:t>A more reactive halogen will </a:t>
            </a:r>
            <a:r>
              <a:rPr lang="en-GB" sz="2400" b="1" dirty="0">
                <a:solidFill>
                  <a:srgbClr val="010066"/>
                </a:solidFill>
              </a:rPr>
              <a:t>always</a:t>
            </a:r>
            <a:r>
              <a:rPr lang="en-GB" sz="2400" dirty="0">
                <a:solidFill>
                  <a:srgbClr val="010066"/>
                </a:solidFill>
              </a:rPr>
              <a:t> </a:t>
            </a:r>
            <a:r>
              <a:rPr lang="en-GB" sz="2400" dirty="0">
                <a:solidFill>
                  <a:srgbClr val="1C025E"/>
                </a:solidFill>
              </a:rPr>
              <a:t>displace</a:t>
            </a:r>
            <a:r>
              <a:rPr lang="en-GB" sz="2400" dirty="0">
                <a:solidFill>
                  <a:srgbClr val="010066"/>
                </a:solidFill>
              </a:rPr>
              <a:t> a less reactive halide from its compounds in solution</a:t>
            </a:r>
            <a:r>
              <a:rPr lang="en-GB" sz="2400" dirty="0" smtClean="0">
                <a:solidFill>
                  <a:srgbClr val="010066"/>
                </a:solidFill>
              </a:rPr>
              <a:t>.</a:t>
            </a:r>
            <a:endParaRPr lang="en-GB" sz="2400" dirty="0">
              <a:solidFill>
                <a:srgbClr val="010066"/>
              </a:solidFill>
            </a:endParaRPr>
          </a:p>
        </p:txBody>
      </p:sp>
      <p:sp>
        <p:nvSpPr>
          <p:cNvPr id="25662" name="Rectangle 62"/>
          <p:cNvSpPr>
            <a:spLocks noChangeArrowheads="1"/>
          </p:cNvSpPr>
          <p:nvPr/>
        </p:nvSpPr>
        <p:spPr bwMode="auto">
          <a:xfrm>
            <a:off x="446692" y="2066925"/>
            <a:ext cx="4292309" cy="461665"/>
          </a:xfrm>
          <a:prstGeom prst="rect">
            <a:avLst/>
          </a:prstGeom>
          <a:noFill/>
          <a:ln w="9525">
            <a:noFill/>
            <a:miter lim="800000"/>
            <a:headEnd/>
            <a:tailEnd/>
          </a:ln>
          <a:effectLst/>
        </p:spPr>
        <p:txBody>
          <a:bodyPr wrap="square">
            <a:spAutoFit/>
          </a:bodyPr>
          <a:lstStyle/>
          <a:p>
            <a:r>
              <a:rPr lang="en-GB" sz="2400">
                <a:solidFill>
                  <a:srgbClr val="010066"/>
                </a:solidFill>
              </a:rPr>
              <a:t>This is called </a:t>
            </a:r>
            <a:r>
              <a:rPr lang="en-GB" sz="2400" b="1">
                <a:solidFill>
                  <a:srgbClr val="FF6600"/>
                </a:solidFill>
              </a:rPr>
              <a:t>displacement</a:t>
            </a:r>
            <a:r>
              <a:rPr lang="en-GB" sz="2400">
                <a:solidFill>
                  <a:srgbClr val="010066"/>
                </a:solidFill>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2342</TotalTime>
  <Words>1997</Words>
  <Application>Microsoft Office PowerPoint</Application>
  <PresentationFormat>On-screen Show (4:3)</PresentationFormat>
  <Paragraphs>247</Paragraphs>
  <Slides>31</Slides>
  <Notes>12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Group 7 Reactions and Compounds</vt:lpstr>
      <vt:lpstr>Reactions of the halogens and halogen compounds</vt:lpstr>
      <vt:lpstr>Slide 3</vt:lpstr>
      <vt:lpstr>Testing for halide ions</vt:lpstr>
      <vt:lpstr>Theory</vt:lpstr>
      <vt:lpstr>Testing for halide ions</vt:lpstr>
      <vt:lpstr>Equations</vt:lpstr>
      <vt:lpstr>Equations</vt:lpstr>
      <vt:lpstr>Displacement of halogens</vt:lpstr>
      <vt:lpstr>Displacement reactions: summary</vt:lpstr>
      <vt:lpstr>Halogen displacement reactions</vt:lpstr>
      <vt:lpstr>Oxidising ability of halogens</vt:lpstr>
      <vt:lpstr>Reactions of the halogens and halogen compounds</vt:lpstr>
      <vt:lpstr>Reaction with group 1 and 2 metals</vt:lpstr>
      <vt:lpstr>Slide 15</vt:lpstr>
      <vt:lpstr>What about group 1?</vt:lpstr>
      <vt:lpstr>Reactions of the halogens and halogen compounds</vt:lpstr>
      <vt:lpstr>Solid group 1 halides and sulfuric acid</vt:lpstr>
      <vt:lpstr>Slide 19</vt:lpstr>
      <vt:lpstr>Examples</vt:lpstr>
      <vt:lpstr>Halides as reducing agents</vt:lpstr>
      <vt:lpstr>Reactions of the halogens and halogen compounds</vt:lpstr>
      <vt:lpstr>Hydrogen Halides</vt:lpstr>
      <vt:lpstr>Hydrogen Halides Reactions With Water </vt:lpstr>
      <vt:lpstr>Hydrogen Halides Reactions With Water </vt:lpstr>
      <vt:lpstr>Hydrogen Halides Reactions With Ammonia </vt:lpstr>
      <vt:lpstr>Reactions of the halogens and halogen compounds</vt:lpstr>
      <vt:lpstr>Slide 28</vt:lpstr>
      <vt:lpstr>Slide 29</vt:lpstr>
      <vt:lpstr>Slide 30</vt:lpstr>
      <vt:lpstr>Reactions of the halogens and halogen compounds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jennifers</dc:creator>
  <cp:lastModifiedBy>jennifers</cp:lastModifiedBy>
  <cp:revision>15</cp:revision>
  <dcterms:created xsi:type="dcterms:W3CDTF">2014-11-25T21:27:58Z</dcterms:created>
  <dcterms:modified xsi:type="dcterms:W3CDTF">2016-01-05T14:03:43Z</dcterms:modified>
</cp:coreProperties>
</file>