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4" r:id="rId5"/>
    <p:sldId id="265" r:id="rId6"/>
    <p:sldId id="263" r:id="rId7"/>
    <p:sldId id="259" r:id="rId8"/>
    <p:sldId id="262" r:id="rId9"/>
    <p:sldId id="267" r:id="rId10"/>
    <p:sldId id="26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2250" y="53975"/>
            <a:ext cx="846455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4FE1-D3F7-4C88-9C9C-3C0D371682F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128E-9C48-484E-96B9-7D51C6D6432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Testing for carbonyl compounds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75248" cy="438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563888" y="188640"/>
            <a:ext cx="4860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dirty="0" smtClean="0"/>
              <a:t>Testing with </a:t>
            </a:r>
            <a:r>
              <a:rPr lang="en-GB" sz="2800" dirty="0" err="1" smtClean="0"/>
              <a:t>Tollen’s</a:t>
            </a:r>
            <a:r>
              <a:rPr lang="en-GB" sz="2800" dirty="0" smtClean="0"/>
              <a:t> the silver mirror test</a:t>
            </a:r>
          </a:p>
          <a:p>
            <a:pPr>
              <a:buNone/>
            </a:pPr>
            <a:r>
              <a:rPr lang="en-GB" sz="2800" dirty="0" err="1" smtClean="0"/>
              <a:t>Ketone’s</a:t>
            </a:r>
            <a:r>
              <a:rPr lang="en-GB" sz="2800" dirty="0" smtClean="0"/>
              <a:t> produce no reaction</a:t>
            </a:r>
          </a:p>
          <a:p>
            <a:pPr>
              <a:buNone/>
            </a:pPr>
            <a:r>
              <a:rPr lang="en-GB" sz="2800" dirty="0" err="1" smtClean="0"/>
              <a:t>Aldehydes</a:t>
            </a:r>
            <a:r>
              <a:rPr lang="en-GB" sz="2800" dirty="0" smtClean="0"/>
              <a:t> produce “silver mirror”</a:t>
            </a:r>
            <a:endParaRPr lang="en-GB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7801" y="2132856"/>
            <a:ext cx="1776199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99592" y="4611231"/>
            <a:ext cx="6372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dirty="0" smtClean="0"/>
              <a:t>Testing for </a:t>
            </a:r>
            <a:r>
              <a:rPr lang="en-GB" sz="2800" dirty="0" err="1" smtClean="0"/>
              <a:t>aldehydes</a:t>
            </a:r>
            <a:r>
              <a:rPr lang="en-GB" sz="2800" dirty="0" smtClean="0"/>
              <a:t> and </a:t>
            </a:r>
            <a:r>
              <a:rPr lang="en-GB" sz="2800" dirty="0" err="1" smtClean="0"/>
              <a:t>ketones</a:t>
            </a:r>
            <a:r>
              <a:rPr lang="en-GB" sz="2800" dirty="0" smtClean="0"/>
              <a:t> using 2,4-DNP</a:t>
            </a:r>
          </a:p>
          <a:p>
            <a:pPr>
              <a:buNone/>
            </a:pPr>
            <a:r>
              <a:rPr lang="en-GB" sz="2800" dirty="0" smtClean="0"/>
              <a:t>Orange/yellow precipitate is formed when added to an </a:t>
            </a:r>
            <a:r>
              <a:rPr lang="en-GB" sz="2800" b="1" dirty="0" err="1" smtClean="0"/>
              <a:t>aldehyde</a:t>
            </a:r>
            <a:r>
              <a:rPr lang="en-GB" sz="2800" b="1" dirty="0" smtClean="0"/>
              <a:t> or a </a:t>
            </a:r>
            <a:r>
              <a:rPr lang="en-GB" sz="2800" b="1" dirty="0" err="1" smtClean="0"/>
              <a:t>ketone</a:t>
            </a:r>
            <a:endParaRPr lang="en-GB" sz="28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3271521"/>
            <a:ext cx="4279742" cy="35864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71622" y="4293096"/>
            <a:ext cx="149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</a:rPr>
              <a:t>Benedict's solution</a:t>
            </a:r>
            <a:endParaRPr lang="en-GB" sz="20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7020" y="5064760"/>
            <a:ext cx="1498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</a:rPr>
              <a:t>Positive test with an aldehyde</a:t>
            </a:r>
            <a:endParaRPr lang="en-GB" sz="20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3900" y="753577"/>
            <a:ext cx="149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</a:rPr>
              <a:t>Fehling's solution</a:t>
            </a:r>
            <a:endParaRPr lang="en-GB" sz="20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6901" y="342007"/>
            <a:ext cx="1498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</a:rPr>
              <a:t>Positive test with an aldehyde</a:t>
            </a:r>
            <a:endParaRPr lang="en-GB" sz="2000" b="1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985" y="53975"/>
            <a:ext cx="3543275" cy="28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6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Carbonyl videos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Demo test with potassium dichromate</a:t>
            </a:r>
          </a:p>
          <a:p>
            <a:pPr>
              <a:buNone/>
            </a:pPr>
            <a:r>
              <a:rPr lang="en-GB" dirty="0" smtClean="0"/>
              <a:t>Page 359 Nuffield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GB" dirty="0" smtClean="0"/>
              <a:t>Oxidation of </a:t>
            </a:r>
            <a:r>
              <a:rPr lang="en-GB" dirty="0" err="1" smtClean="0"/>
              <a:t>aldehydes</a:t>
            </a:r>
            <a:r>
              <a:rPr lang="en-GB" dirty="0" smtClean="0"/>
              <a:t> using Cr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7</a:t>
            </a:r>
            <a:r>
              <a:rPr lang="en-GB" baseline="30000" dirty="0" smtClean="0"/>
              <a:t>2-</a:t>
            </a:r>
            <a:r>
              <a:rPr lang="en-GB" dirty="0" smtClean="0"/>
              <a:t>/H</a:t>
            </a:r>
            <a:r>
              <a:rPr lang="en-GB" baseline="30000" dirty="0" smtClean="0"/>
              <a:t>+</a:t>
            </a:r>
            <a:r>
              <a:rPr lang="en-GB" dirty="0" smtClean="0"/>
              <a:t> to form carboxylic acids</a:t>
            </a:r>
          </a:p>
          <a:p>
            <a:r>
              <a:rPr lang="en-GB" dirty="0" smtClean="0"/>
              <a:t>Potassium dichromate is reduced in its reactions with </a:t>
            </a:r>
            <a:r>
              <a:rPr lang="en-GB" dirty="0" err="1" smtClean="0"/>
              <a:t>aldehydes</a:t>
            </a:r>
            <a:r>
              <a:rPr lang="en-GB" dirty="0" smtClean="0"/>
              <a:t> and changes from orange to green</a:t>
            </a:r>
            <a:endParaRPr lang="en-GB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08920"/>
            <a:ext cx="4713816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7504" y="53975"/>
            <a:ext cx="8928992" cy="60721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600" b="1" u="sng" dirty="0" smtClean="0"/>
              <a:t>Distinguishing between aldehydes and ketones</a:t>
            </a:r>
          </a:p>
          <a:p>
            <a:pPr>
              <a:buNone/>
            </a:pPr>
            <a:r>
              <a:rPr lang="en-GB" sz="2600" b="1" dirty="0" smtClean="0">
                <a:solidFill>
                  <a:srgbClr val="0070C0"/>
                </a:solidFill>
              </a:rPr>
              <a:t>Benedict’s solution </a:t>
            </a:r>
            <a:r>
              <a:rPr lang="en-GB" sz="2600" dirty="0" smtClean="0"/>
              <a:t>is a blue solution of complexed copper (II) ions dissolved in sodium carbonate.</a:t>
            </a:r>
          </a:p>
          <a:p>
            <a:pPr>
              <a:buNone/>
            </a:pPr>
            <a:r>
              <a:rPr lang="en-GB" sz="2600" dirty="0" smtClean="0"/>
              <a:t>When heated with an aldehyde the blue copper (II) ions are reduced to a brick – red precipitate of copper (I) oxide.</a:t>
            </a:r>
          </a:p>
          <a:p>
            <a:pPr>
              <a:buNone/>
            </a:pPr>
            <a:r>
              <a:rPr lang="en-GB" sz="2600" dirty="0" smtClean="0"/>
              <a:t>If heated with a ketone nothing happens as ketones cannot be easily oxidised.</a:t>
            </a:r>
            <a:endParaRPr lang="en-GB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655" y="3271521"/>
            <a:ext cx="4279742" cy="35864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5397" y="4293096"/>
            <a:ext cx="149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</a:rPr>
              <a:t>Benedict's solution</a:t>
            </a:r>
            <a:endParaRPr lang="en-GB" sz="20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0795" y="5064760"/>
            <a:ext cx="1498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</a:rPr>
              <a:t>Positive test with an aldehyde</a:t>
            </a:r>
            <a:endParaRPr lang="en-GB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7504" y="53975"/>
            <a:ext cx="8928992" cy="60721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600" b="1" u="sng" dirty="0" smtClean="0"/>
              <a:t>Distinguishing between aldehydes and ketones</a:t>
            </a:r>
          </a:p>
          <a:p>
            <a:pPr>
              <a:buNone/>
            </a:pPr>
            <a:r>
              <a:rPr lang="en-GB" sz="2600" b="1" dirty="0" smtClean="0">
                <a:solidFill>
                  <a:srgbClr val="0070C0"/>
                </a:solidFill>
              </a:rPr>
              <a:t>Fehling’s solution</a:t>
            </a:r>
            <a:r>
              <a:rPr lang="en-GB" sz="2600" dirty="0" smtClean="0">
                <a:solidFill>
                  <a:srgbClr val="0070C0"/>
                </a:solidFill>
              </a:rPr>
              <a:t> </a:t>
            </a:r>
            <a:r>
              <a:rPr lang="en-GB" sz="2600" dirty="0" smtClean="0"/>
              <a:t>can also be used.</a:t>
            </a:r>
          </a:p>
          <a:p>
            <a:pPr>
              <a:buNone/>
            </a:pPr>
            <a:r>
              <a:rPr lang="en-GB" sz="2600" dirty="0" smtClean="0"/>
              <a:t>This contains copper (II) ions dissolved in sodium hydroxide.</a:t>
            </a:r>
          </a:p>
          <a:p>
            <a:pPr>
              <a:buNone/>
            </a:pPr>
            <a:r>
              <a:rPr lang="en-GB" sz="2600" dirty="0" smtClean="0"/>
              <a:t>The colour change is the same for an aldehyde (blue to red).</a:t>
            </a:r>
          </a:p>
          <a:p>
            <a:pPr>
              <a:buNone/>
            </a:pPr>
            <a:r>
              <a:rPr lang="en-GB" sz="2600" dirty="0" smtClean="0"/>
              <a:t>Again there is no reaction with a ketone.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51" y="4560650"/>
            <a:ext cx="149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</a:rPr>
              <a:t>Fehling's solution</a:t>
            </a:r>
            <a:endParaRPr lang="en-GB" sz="20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8252" y="4149080"/>
            <a:ext cx="1498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</a:rPr>
              <a:t>Positive test with an aldehyde</a:t>
            </a:r>
            <a:endParaRPr lang="en-GB" sz="2000" b="1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336" y="3861048"/>
            <a:ext cx="3543275" cy="282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25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3000" u="sng" dirty="0" smtClean="0"/>
              <a:t>Testing with Tollen’s the silver mirror test</a:t>
            </a:r>
          </a:p>
          <a:p>
            <a:pPr>
              <a:buNone/>
            </a:pPr>
            <a:r>
              <a:rPr lang="en-GB" sz="3000" dirty="0"/>
              <a:t>Tollen’s reagent is a colourless solution of silver nitrate dissolved in aqueous </a:t>
            </a:r>
            <a:r>
              <a:rPr lang="en-GB" sz="3000" dirty="0" smtClean="0"/>
              <a:t>ammonia.</a:t>
            </a:r>
          </a:p>
          <a:p>
            <a:pPr>
              <a:buNone/>
            </a:pPr>
            <a:r>
              <a:rPr lang="en-GB" sz="3000" dirty="0" smtClean="0"/>
              <a:t>Heat your sample with Tollen’s.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70178"/>
            <a:ext cx="3375248" cy="438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20966" y="2351405"/>
            <a:ext cx="5388084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prstClr val="black"/>
                </a:solidFill>
              </a:rPr>
              <a:t>Ketone’s produce no reaction</a:t>
            </a:r>
          </a:p>
          <a:p>
            <a:r>
              <a:rPr lang="en-GB" sz="3000" dirty="0">
                <a:solidFill>
                  <a:prstClr val="black"/>
                </a:solidFill>
              </a:rPr>
              <a:t>Aldehydes produce “silver mirror”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20966" y="4077072"/>
            <a:ext cx="5388084" cy="1938992"/>
          </a:xfrm>
          <a:prstGeom prst="rect">
            <a:avLst/>
          </a:prstGeom>
          <a:solidFill>
            <a:srgbClr val="0070C0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prstClr val="white"/>
                </a:solidFill>
              </a:rPr>
              <a:t>Safety</a:t>
            </a:r>
            <a:endParaRPr lang="en-GB" sz="2400" dirty="0" smtClean="0">
              <a:solidFill>
                <a:prstClr val="white"/>
              </a:solidFill>
            </a:endParaRPr>
          </a:p>
          <a:p>
            <a:r>
              <a:rPr lang="en-GB" sz="2400" dirty="0" smtClean="0">
                <a:solidFill>
                  <a:prstClr val="white"/>
                </a:solidFill>
              </a:rPr>
              <a:t>Many organic compounds are flammable, do not heat them directly over a flame.</a:t>
            </a:r>
          </a:p>
          <a:p>
            <a:r>
              <a:rPr lang="en-GB" sz="2400" dirty="0" smtClean="0">
                <a:solidFill>
                  <a:prstClr val="white"/>
                </a:solidFill>
              </a:rPr>
              <a:t>Use a water bath or heating mantle.</a:t>
            </a:r>
            <a:endParaRPr lang="en-GB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73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Testing for </a:t>
            </a:r>
            <a:r>
              <a:rPr lang="en-GB" dirty="0" err="1" smtClean="0"/>
              <a:t>aldehydes</a:t>
            </a:r>
            <a:r>
              <a:rPr lang="en-GB" dirty="0" smtClean="0"/>
              <a:t> and </a:t>
            </a:r>
            <a:r>
              <a:rPr lang="en-GB" dirty="0" err="1" smtClean="0"/>
              <a:t>ketones</a:t>
            </a:r>
            <a:r>
              <a:rPr lang="en-GB" dirty="0" smtClean="0"/>
              <a:t> using 2,4-DNP</a:t>
            </a:r>
          </a:p>
          <a:p>
            <a:pPr>
              <a:buNone/>
            </a:pPr>
            <a:r>
              <a:rPr lang="en-GB" dirty="0" smtClean="0"/>
              <a:t>Orange/yellow precipitate is formed when added to an </a:t>
            </a:r>
            <a:r>
              <a:rPr lang="en-GB" b="1" dirty="0" err="1" smtClean="0"/>
              <a:t>aldehyde</a:t>
            </a:r>
            <a:r>
              <a:rPr lang="en-GB" b="1" dirty="0" smtClean="0"/>
              <a:t> or a </a:t>
            </a:r>
            <a:r>
              <a:rPr lang="en-GB" b="1" dirty="0" err="1" smtClean="0"/>
              <a:t>ketone</a:t>
            </a:r>
            <a:endParaRPr lang="en-GB" b="1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772" y="2132856"/>
            <a:ext cx="1776199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2250" y="53974"/>
            <a:ext cx="8464550" cy="63993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u="sng" dirty="0" smtClean="0"/>
              <a:t>Practical</a:t>
            </a:r>
          </a:p>
          <a:p>
            <a:pPr>
              <a:buNone/>
            </a:pPr>
            <a:r>
              <a:rPr lang="en-GB" dirty="0" smtClean="0"/>
              <a:t>Complete the practical “Investigation of the reactions of aldehydes and ketones”</a:t>
            </a:r>
          </a:p>
          <a:p>
            <a:pPr>
              <a:buNone/>
            </a:pPr>
            <a:r>
              <a:rPr lang="en-GB" dirty="0" smtClean="0"/>
              <a:t>Page 359, practical 15.1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Practical 2 has been demoed to you</a:t>
            </a:r>
          </a:p>
          <a:p>
            <a:pPr>
              <a:buNone/>
            </a:pPr>
            <a:r>
              <a:rPr lang="en-GB" dirty="0" smtClean="0"/>
              <a:t>For practical 4 using Brady’s reagent add the Brady’s reagent to both </a:t>
            </a:r>
            <a:r>
              <a:rPr lang="en-GB" dirty="0" smtClean="0"/>
              <a:t>samples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smtClean="0"/>
              <a:t>You must wear nitrile gloves when using Brady’s reagent</a:t>
            </a:r>
            <a:endParaRPr lang="en-GB" b="1" dirty="0" smtClean="0"/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Also carry out the </a:t>
            </a:r>
            <a:r>
              <a:rPr lang="en-GB" dirty="0" err="1" smtClean="0">
                <a:solidFill>
                  <a:srgbClr val="FF0000"/>
                </a:solidFill>
              </a:rPr>
              <a:t>Tollen’s</a:t>
            </a:r>
            <a:r>
              <a:rPr lang="en-GB" dirty="0" smtClean="0">
                <a:solidFill>
                  <a:srgbClr val="FF0000"/>
                </a:solidFill>
              </a:rPr>
              <a:t> test on both samples. Follow the given method to make </a:t>
            </a:r>
            <a:r>
              <a:rPr lang="en-GB" dirty="0" err="1" smtClean="0">
                <a:solidFill>
                  <a:srgbClr val="FF0000"/>
                </a:solidFill>
              </a:rPr>
              <a:t>Tollen’s</a:t>
            </a:r>
            <a:r>
              <a:rPr lang="en-GB" dirty="0" smtClean="0">
                <a:solidFill>
                  <a:srgbClr val="FF0000"/>
                </a:solidFill>
              </a:rPr>
              <a:t> reagent.</a:t>
            </a:r>
            <a:endParaRPr lang="en-GB" dirty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2250" y="53974"/>
            <a:ext cx="8742238" cy="661538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b="1" u="sng" dirty="0" err="1" smtClean="0"/>
              <a:t>Tollens</a:t>
            </a:r>
            <a:r>
              <a:rPr lang="en-GB" b="1" u="sng" dirty="0" smtClean="0"/>
              <a:t>’ Test</a:t>
            </a:r>
            <a:endParaRPr lang="en-GB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Prepare some </a:t>
            </a:r>
            <a:r>
              <a:rPr lang="en-GB" dirty="0" err="1"/>
              <a:t>Tollens</a:t>
            </a:r>
            <a:r>
              <a:rPr lang="en-GB" dirty="0"/>
              <a:t>’ reagent by placing 2 cm</a:t>
            </a:r>
            <a:r>
              <a:rPr lang="en-GB" baseline="30000" dirty="0"/>
              <a:t>3</a:t>
            </a:r>
            <a:r>
              <a:rPr lang="en-GB" dirty="0"/>
              <a:t> of silver nitrate solution into a test tube.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Add </a:t>
            </a:r>
            <a:r>
              <a:rPr lang="en-GB" dirty="0"/>
              <a:t>two drops of sodium hydroxide solution to the silver nitrate solution.</a:t>
            </a:r>
            <a:br>
              <a:rPr lang="en-GB" dirty="0"/>
            </a:br>
            <a:r>
              <a:rPr lang="en-GB" dirty="0"/>
              <a:t>Dissolve the precipitate formed by adding ammonia solution drop-wise until the precipitate </a:t>
            </a:r>
            <a:r>
              <a:rPr lang="en-GB" i="1" dirty="0"/>
              <a:t>just</a:t>
            </a:r>
            <a:r>
              <a:rPr lang="en-GB" dirty="0"/>
              <a:t> dissolves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Add </a:t>
            </a:r>
            <a:r>
              <a:rPr lang="en-GB" dirty="0" err="1" smtClean="0"/>
              <a:t>Tollen</a:t>
            </a:r>
            <a:r>
              <a:rPr lang="en-GB" dirty="0" err="1" smtClean="0"/>
              <a:t>s</a:t>
            </a:r>
            <a:r>
              <a:rPr lang="en-GB" dirty="0" smtClean="0"/>
              <a:t>’ reagent to your samples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Place the test tubes into a beaker of boiled water. Leave until no further changes occur – this may take as long as five minutes. Record your observations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67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sson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374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Tahoma</vt:lpstr>
      <vt:lpstr>Office Theme</vt:lpstr>
      <vt:lpstr>Testing for carbonyl compounds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jennifers</dc:creator>
  <cp:lastModifiedBy>Jennifer Tapp</cp:lastModifiedBy>
  <cp:revision>10</cp:revision>
  <dcterms:created xsi:type="dcterms:W3CDTF">2014-06-22T18:57:22Z</dcterms:created>
  <dcterms:modified xsi:type="dcterms:W3CDTF">2017-10-25T20:41:51Z</dcterms:modified>
</cp:coreProperties>
</file>