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7"/>
  </p:notesMasterIdLst>
  <p:sldIdLst>
    <p:sldId id="256" r:id="rId3"/>
    <p:sldId id="268" r:id="rId4"/>
    <p:sldId id="260" r:id="rId5"/>
    <p:sldId id="257" r:id="rId6"/>
    <p:sldId id="273" r:id="rId7"/>
    <p:sldId id="278" r:id="rId8"/>
    <p:sldId id="258" r:id="rId9"/>
    <p:sldId id="281" r:id="rId10"/>
    <p:sldId id="279" r:id="rId11"/>
    <p:sldId id="280" r:id="rId12"/>
    <p:sldId id="282" r:id="rId13"/>
    <p:sldId id="274" r:id="rId14"/>
    <p:sldId id="275" r:id="rId15"/>
    <p:sldId id="276" r:id="rId16"/>
    <p:sldId id="277" r:id="rId17"/>
    <p:sldId id="261" r:id="rId18"/>
    <p:sldId id="259" r:id="rId19"/>
    <p:sldId id="262" r:id="rId20"/>
    <p:sldId id="263" r:id="rId21"/>
    <p:sldId id="283" r:id="rId22"/>
    <p:sldId id="266" r:id="rId23"/>
    <p:sldId id="286" r:id="rId24"/>
    <p:sldId id="287" r:id="rId25"/>
    <p:sldId id="288" r:id="rId26"/>
    <p:sldId id="289" r:id="rId27"/>
    <p:sldId id="284" r:id="rId28"/>
    <p:sldId id="290" r:id="rId29"/>
    <p:sldId id="291" r:id="rId30"/>
    <p:sldId id="292" r:id="rId31"/>
    <p:sldId id="293" r:id="rId32"/>
    <p:sldId id="294" r:id="rId33"/>
    <p:sldId id="295" r:id="rId34"/>
    <p:sldId id="296" r:id="rId35"/>
    <p:sldId id="28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8D0D3E-820B-4306-B9BF-C15BF0F8B3BC}" type="datetimeFigureOut">
              <a:rPr lang="en-GB" smtClean="0"/>
              <a:pPr/>
              <a:t>31/10/2017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D62DE3-0E32-4507-8EAA-F5A2232BDDD9}" type="slidenum">
              <a:rPr lang="en-GB" smtClean="0"/>
              <a:pPr/>
              <a:t>‹#›</a:t>
            </a:fld>
            <a:endParaRPr lang="en-GB"/>
          </a:p>
        </p:txBody>
      </p:sp>
    </p:spTree>
    <p:extLst>
      <p:ext uri="{BB962C8B-B14F-4D97-AF65-F5344CB8AC3E}">
        <p14:creationId xmlns:p14="http://schemas.microsoft.com/office/powerpoint/2010/main" val="585110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A221579-430D-49C5-AD27-F9F72E8D2B9B}" type="slidenum">
              <a:rPr lang="en-GB"/>
              <a:pPr/>
              <a:t>4</a:t>
            </a:fld>
            <a:endParaRPr lang="en-GB"/>
          </a:p>
        </p:txBody>
      </p:sp>
      <p:sp>
        <p:nvSpPr>
          <p:cNvPr id="6" name="Rectangle 10"/>
          <p:cNvSpPr>
            <a:spLocks noGrp="1" noChangeArrowheads="1"/>
          </p:cNvSpPr>
          <p:nvPr>
            <p:ph type="hdr" sz="quarter"/>
          </p:nvPr>
        </p:nvSpPr>
        <p:spPr>
          <a:ln/>
        </p:spPr>
        <p:txBody>
          <a:bodyPr/>
          <a:lstStyle/>
          <a:p>
            <a:r>
              <a:rPr lang="en-GB"/>
              <a:t>Boardworks A2 Chemistry </a:t>
            </a:r>
          </a:p>
          <a:p>
            <a:r>
              <a:rPr lang="en-GB"/>
              <a:t>Carbonyl Compounds</a:t>
            </a:r>
          </a:p>
        </p:txBody>
      </p:sp>
      <p:sp>
        <p:nvSpPr>
          <p:cNvPr id="1035266" name="Rectangle 2"/>
          <p:cNvSpPr>
            <a:spLocks noGrp="1" noRot="1" noChangeAspect="1" noChangeArrowheads="1" noTextEdit="1"/>
          </p:cNvSpPr>
          <p:nvPr>
            <p:ph type="sldImg"/>
          </p:nvPr>
        </p:nvSpPr>
        <p:spPr>
          <a:ln/>
        </p:spPr>
      </p:sp>
      <p:sp>
        <p:nvSpPr>
          <p:cNvPr id="1035267"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1845300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48AB172-F484-4B40-BE65-94C5F4AC5B92}" type="slidenum">
              <a:rPr lang="en-GB" altLang="en-US">
                <a:solidFill>
                  <a:srgbClr val="000000"/>
                </a:solidFill>
              </a:rPr>
              <a:pPr/>
              <a:t>6</a:t>
            </a:fld>
            <a:endParaRPr lang="en-GB" altLang="en-US">
              <a:solidFill>
                <a:srgbClr val="000000"/>
              </a:solidFill>
            </a:endParaRPr>
          </a:p>
        </p:txBody>
      </p:sp>
      <p:sp>
        <p:nvSpPr>
          <p:cNvPr id="6" name="Rectangle 10"/>
          <p:cNvSpPr>
            <a:spLocks noGrp="1" noChangeArrowheads="1"/>
          </p:cNvSpPr>
          <p:nvPr>
            <p:ph type="hdr" sz="quarter"/>
          </p:nvPr>
        </p:nvSpPr>
        <p:spPr>
          <a:ln/>
        </p:spPr>
        <p:txBody>
          <a:bodyPr/>
          <a:lstStyle/>
          <a:p>
            <a:r>
              <a:rPr lang="en-GB" altLang="en-US">
                <a:solidFill>
                  <a:srgbClr val="000000"/>
                </a:solidFill>
              </a:rPr>
              <a:t>Boardworks AS Chemistry </a:t>
            </a:r>
          </a:p>
          <a:p>
            <a:r>
              <a:rPr lang="en-GB" altLang="en-US">
                <a:solidFill>
                  <a:srgbClr val="000000"/>
                </a:solidFill>
              </a:rPr>
              <a:t>Introducing Organic Chemistry</a:t>
            </a:r>
          </a:p>
        </p:txBody>
      </p:sp>
      <p:sp>
        <p:nvSpPr>
          <p:cNvPr id="982018" name="Rectangle 2"/>
          <p:cNvSpPr>
            <a:spLocks noGrp="1" noRot="1" noChangeAspect="1" noChangeArrowheads="1" noTextEdit="1"/>
          </p:cNvSpPr>
          <p:nvPr>
            <p:ph type="sldImg"/>
          </p:nvPr>
        </p:nvSpPr>
        <p:spPr>
          <a:ln/>
        </p:spPr>
      </p:sp>
      <p:sp>
        <p:nvSpPr>
          <p:cNvPr id="982019" name="Rectangle 3"/>
          <p:cNvSpPr>
            <a:spLocks noGrp="1" noChangeArrowheads="1"/>
          </p:cNvSpPr>
          <p:nvPr>
            <p:ph type="body" idx="1"/>
          </p:nvPr>
        </p:nvSpPr>
        <p:spPr>
          <a:xfrm>
            <a:off x="914400" y="4343400"/>
            <a:ext cx="5029200" cy="4114800"/>
          </a:xfrm>
        </p:spPr>
        <p:txBody>
          <a:bodyPr/>
          <a:lstStyle/>
          <a:p>
            <a:endParaRPr lang="en-GB" altLang="en-US" dirty="0"/>
          </a:p>
        </p:txBody>
      </p:sp>
    </p:spTree>
    <p:extLst>
      <p:ext uri="{BB962C8B-B14F-4D97-AF65-F5344CB8AC3E}">
        <p14:creationId xmlns:p14="http://schemas.microsoft.com/office/powerpoint/2010/main" val="2432735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3B90847-1E45-4099-9ADD-2903706EE90B}" type="slidenum">
              <a:rPr lang="en-GB"/>
              <a:pPr/>
              <a:t>7</a:t>
            </a:fld>
            <a:endParaRPr lang="en-GB"/>
          </a:p>
        </p:txBody>
      </p:sp>
      <p:sp>
        <p:nvSpPr>
          <p:cNvPr id="6" name="Rectangle 10"/>
          <p:cNvSpPr>
            <a:spLocks noGrp="1" noChangeArrowheads="1"/>
          </p:cNvSpPr>
          <p:nvPr>
            <p:ph type="hdr" sz="quarter"/>
          </p:nvPr>
        </p:nvSpPr>
        <p:spPr>
          <a:ln/>
        </p:spPr>
        <p:txBody>
          <a:bodyPr/>
          <a:lstStyle/>
          <a:p>
            <a:r>
              <a:rPr lang="en-GB"/>
              <a:t>Boardworks A2 Chemistry </a:t>
            </a:r>
          </a:p>
          <a:p>
            <a:r>
              <a:rPr lang="en-GB"/>
              <a:t>Carbonyl Compounds</a:t>
            </a:r>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2210798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AD62DE3-0E32-4507-8EAA-F5A2232BDDD9}" type="slidenum">
              <a:rPr lang="en-GB" smtClean="0"/>
              <a:pPr/>
              <a:t>12</a:t>
            </a:fld>
            <a:endParaRPr lang="en-GB"/>
          </a:p>
        </p:txBody>
      </p:sp>
    </p:spTree>
    <p:extLst>
      <p:ext uri="{BB962C8B-B14F-4D97-AF65-F5344CB8AC3E}">
        <p14:creationId xmlns:p14="http://schemas.microsoft.com/office/powerpoint/2010/main" val="594564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AD62DE3-0E32-4507-8EAA-F5A2232BDDD9}" type="slidenum">
              <a:rPr lang="en-GB" smtClean="0"/>
              <a:pPr/>
              <a:t>13</a:t>
            </a:fld>
            <a:endParaRPr lang="en-GB"/>
          </a:p>
        </p:txBody>
      </p:sp>
    </p:spTree>
    <p:extLst>
      <p:ext uri="{BB962C8B-B14F-4D97-AF65-F5344CB8AC3E}">
        <p14:creationId xmlns:p14="http://schemas.microsoft.com/office/powerpoint/2010/main" val="2266365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AD62DE3-0E32-4507-8EAA-F5A2232BDDD9}" type="slidenum">
              <a:rPr lang="en-GB" smtClean="0"/>
              <a:pPr/>
              <a:t>14</a:t>
            </a:fld>
            <a:endParaRPr lang="en-GB"/>
          </a:p>
        </p:txBody>
      </p:sp>
    </p:spTree>
    <p:extLst>
      <p:ext uri="{BB962C8B-B14F-4D97-AF65-F5344CB8AC3E}">
        <p14:creationId xmlns:p14="http://schemas.microsoft.com/office/powerpoint/2010/main" val="2992099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AD62DE3-0E32-4507-8EAA-F5A2232BDDD9}" type="slidenum">
              <a:rPr lang="en-GB" smtClean="0"/>
              <a:pPr/>
              <a:t>15</a:t>
            </a:fld>
            <a:endParaRPr lang="en-GB"/>
          </a:p>
        </p:txBody>
      </p:sp>
    </p:spTree>
    <p:extLst>
      <p:ext uri="{BB962C8B-B14F-4D97-AF65-F5344CB8AC3E}">
        <p14:creationId xmlns:p14="http://schemas.microsoft.com/office/powerpoint/2010/main" val="2576227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AD62DE3-0E32-4507-8EAA-F5A2232BDDD9}" type="slidenum">
              <a:rPr lang="en-GB" smtClean="0"/>
              <a:pPr/>
              <a:t>17</a:t>
            </a:fld>
            <a:endParaRPr lang="en-GB"/>
          </a:p>
        </p:txBody>
      </p:sp>
    </p:spTree>
    <p:extLst>
      <p:ext uri="{BB962C8B-B14F-4D97-AF65-F5344CB8AC3E}">
        <p14:creationId xmlns:p14="http://schemas.microsoft.com/office/powerpoint/2010/main" val="2006101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101724-C4E3-42E4-8565-0CC78560601C}" type="datetimeFigureOut">
              <a:rPr lang="en-GB" smtClean="0"/>
              <a:pPr/>
              <a:t>31/10/2017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44157-23F1-4677-B756-CC0D37FC393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101724-C4E3-42E4-8565-0CC78560601C}" type="datetimeFigureOut">
              <a:rPr lang="en-GB" smtClean="0"/>
              <a:pPr/>
              <a:t>31/10/2017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44157-23F1-4677-B756-CC0D37FC393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101724-C4E3-42E4-8565-0CC78560601C}" type="datetimeFigureOut">
              <a:rPr lang="en-GB" smtClean="0"/>
              <a:pPr/>
              <a:t>31/10/2017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44157-23F1-4677-B756-CC0D37FC3933}"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46455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7677" name="Picture 29" descr="title_slide_organi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extLst>
            <a:ext uri="{909E8E84-426E-40DD-AFC4-6F175D3DCCD1}">
              <a14:hiddenFill xmlns:a14="http://schemas.microsoft.com/office/drawing/2010/main">
                <a:solidFill>
                  <a:srgbClr val="FFFFFF"/>
                </a:solidFill>
              </a14:hiddenFill>
            </a:ext>
          </a:extLst>
        </p:spPr>
      </p:pic>
      <p:sp>
        <p:nvSpPr>
          <p:cNvPr id="667667" name="Text Box 19"/>
          <p:cNvSpPr txBox="1">
            <a:spLocks noChangeArrowheads="1"/>
          </p:cNvSpPr>
          <p:nvPr userDrawn="1"/>
        </p:nvSpPr>
        <p:spPr bwMode="auto">
          <a:xfrm>
            <a:off x="896938" y="6654800"/>
            <a:ext cx="655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fld id="{81B50A45-209D-463A-8512-451B9AEE2956}" type="slidenum">
              <a:rPr lang="en-GB" altLang="en-US" sz="1000" smtClean="0">
                <a:solidFill>
                  <a:srgbClr val="5B0091"/>
                </a:solidFill>
                <a:cs typeface="Arial" panose="020B0604020202020204" pitchFamily="34" charset="0"/>
              </a:rPr>
              <a:pPr algn="ctr" fontAlgn="base">
                <a:spcBef>
                  <a:spcPct val="50000"/>
                </a:spcBef>
                <a:spcAft>
                  <a:spcPct val="0"/>
                </a:spcAft>
              </a:pPr>
              <a:t>‹#›</a:t>
            </a:fld>
            <a:r>
              <a:rPr lang="en-GB" altLang="en-US" sz="1000" smtClean="0">
                <a:solidFill>
                  <a:srgbClr val="5B0091"/>
                </a:solidFill>
                <a:cs typeface="Arial" panose="020B0604020202020204" pitchFamily="34" charset="0"/>
              </a:rPr>
              <a:t> of 30</a:t>
            </a:r>
          </a:p>
        </p:txBody>
      </p:sp>
      <p:sp>
        <p:nvSpPr>
          <p:cNvPr id="667668" name="Text Box 20"/>
          <p:cNvSpPr txBox="1">
            <a:spLocks noChangeArrowheads="1"/>
          </p:cNvSpPr>
          <p:nvPr userDrawn="1"/>
        </p:nvSpPr>
        <p:spPr bwMode="auto">
          <a:xfrm>
            <a:off x="6445250" y="6654800"/>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0"/>
              </a:spcBef>
              <a:spcAft>
                <a:spcPct val="0"/>
              </a:spcAft>
            </a:pPr>
            <a:r>
              <a:rPr lang="en-GB" altLang="en-US" sz="1000" smtClean="0">
                <a:solidFill>
                  <a:srgbClr val="5B0091"/>
                </a:solidFill>
                <a:cs typeface="Arial" panose="020B0604020202020204" pitchFamily="34" charset="0"/>
              </a:rPr>
              <a:t>© Boardworks Ltd 2009</a:t>
            </a:r>
          </a:p>
        </p:txBody>
      </p:sp>
      <p:pic>
        <p:nvPicPr>
          <p:cNvPr id="667669" name="Picture 21" descr="forward_arrow_colour">
            <a:hlinkClick r:id="" action="ppaction://hlinkshowjump?jump=next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9679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27657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960984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33152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8177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11604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101724-C4E3-42E4-8565-0CC78560601C}" type="datetimeFigureOut">
              <a:rPr lang="en-GB" smtClean="0"/>
              <a:pPr/>
              <a:t>31/10/2017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44157-23F1-4677-B756-CC0D37FC3933}"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703838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631073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47553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2075" y="53975"/>
            <a:ext cx="2073275" cy="61229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2250" y="53975"/>
            <a:ext cx="6067425" cy="61229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90158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293100" cy="6122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133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101724-C4E3-42E4-8565-0CC78560601C}" type="datetimeFigureOut">
              <a:rPr lang="en-GB" smtClean="0"/>
              <a:pPr/>
              <a:t>31/10/2017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44157-23F1-4677-B756-CC0D37FC393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101724-C4E3-42E4-8565-0CC78560601C}" type="datetimeFigureOut">
              <a:rPr lang="en-GB" smtClean="0"/>
              <a:pPr/>
              <a:t>31/10/2017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44157-23F1-4677-B756-CC0D37FC393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101724-C4E3-42E4-8565-0CC78560601C}" type="datetimeFigureOut">
              <a:rPr lang="en-GB" smtClean="0"/>
              <a:pPr/>
              <a:t>31/10/2017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C44157-23F1-4677-B756-CC0D37FC393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101724-C4E3-42E4-8565-0CC78560601C}" type="datetimeFigureOut">
              <a:rPr lang="en-GB" smtClean="0"/>
              <a:pPr/>
              <a:t>31/10/2017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C44157-23F1-4677-B756-CC0D37FC393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01724-C4E3-42E4-8565-0CC78560601C}" type="datetimeFigureOut">
              <a:rPr lang="en-GB" smtClean="0"/>
              <a:pPr/>
              <a:t>31/10/2017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C44157-23F1-4677-B756-CC0D37FC393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01724-C4E3-42E4-8565-0CC78560601C}" type="datetimeFigureOut">
              <a:rPr lang="en-GB" smtClean="0"/>
              <a:pPr/>
              <a:t>31/10/2017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44157-23F1-4677-B756-CC0D37FC393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01724-C4E3-42E4-8565-0CC78560601C}" type="datetimeFigureOut">
              <a:rPr lang="en-GB" smtClean="0"/>
              <a:pPr/>
              <a:t>31/10/2017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44157-23F1-4677-B756-CC0D37FC393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01724-C4E3-42E4-8565-0CC78560601C}" type="datetimeFigureOut">
              <a:rPr lang="en-GB" smtClean="0"/>
              <a:pPr/>
              <a:t>31/10/2017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44157-23F1-4677-B756-CC0D37FC393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86" name="Picture 62" descr="slide bgroun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extLst>
            <a:ext uri="{909E8E84-426E-40DD-AFC4-6F175D3DCCD1}">
              <a14:hiddenFill xmlns:a14="http://schemas.microsoft.com/office/drawing/2010/main">
                <a:solidFill>
                  <a:srgbClr val="FFFFFF"/>
                </a:solidFill>
              </a14:hiddenFill>
            </a:ext>
          </a:extLst>
        </p:spPr>
      </p:pic>
      <p:sp>
        <p:nvSpPr>
          <p:cNvPr id="1072" name="Text Box 48"/>
          <p:cNvSpPr txBox="1">
            <a:spLocks noChangeArrowheads="1"/>
          </p:cNvSpPr>
          <p:nvPr userDrawn="1"/>
        </p:nvSpPr>
        <p:spPr bwMode="auto">
          <a:xfrm>
            <a:off x="896938" y="6654800"/>
            <a:ext cx="655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fld id="{34F5014A-0361-48C6-979B-FFDC94476DCB}" type="slidenum">
              <a:rPr lang="en-GB" altLang="en-US" sz="1000" smtClean="0">
                <a:solidFill>
                  <a:srgbClr val="5B0091"/>
                </a:solidFill>
                <a:cs typeface="Arial" panose="020B0604020202020204" pitchFamily="34" charset="0"/>
              </a:rPr>
              <a:pPr algn="ctr" fontAlgn="base">
                <a:spcBef>
                  <a:spcPct val="50000"/>
                </a:spcBef>
                <a:spcAft>
                  <a:spcPct val="0"/>
                </a:spcAft>
              </a:pPr>
              <a:t>‹#›</a:t>
            </a:fld>
            <a:r>
              <a:rPr lang="en-GB" altLang="en-US" sz="1000" smtClean="0">
                <a:solidFill>
                  <a:srgbClr val="5B0091"/>
                </a:solidFill>
                <a:cs typeface="Arial" panose="020B0604020202020204" pitchFamily="34" charset="0"/>
              </a:rPr>
              <a:t> of 30</a:t>
            </a:r>
          </a:p>
        </p:txBody>
      </p:sp>
      <p:sp>
        <p:nvSpPr>
          <p:cNvPr id="1073" name="Text Box 49"/>
          <p:cNvSpPr txBox="1">
            <a:spLocks noChangeArrowheads="1"/>
          </p:cNvSpPr>
          <p:nvPr userDrawn="1"/>
        </p:nvSpPr>
        <p:spPr bwMode="auto">
          <a:xfrm>
            <a:off x="6445250" y="6654800"/>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0"/>
              </a:spcBef>
              <a:spcAft>
                <a:spcPct val="0"/>
              </a:spcAft>
            </a:pPr>
            <a:r>
              <a:rPr lang="en-GB" altLang="en-US" sz="1000" smtClean="0">
                <a:solidFill>
                  <a:srgbClr val="5B0091"/>
                </a:solidFill>
                <a:cs typeface="Arial" panose="020B0604020202020204" pitchFamily="34" charset="0"/>
              </a:rPr>
              <a:t>© Boardworks Ltd 2009</a:t>
            </a:r>
          </a:p>
        </p:txBody>
      </p:sp>
      <p:pic>
        <p:nvPicPr>
          <p:cNvPr id="1074" name="Picture 50" descr="back_arrow_trans">
            <a:hlinkClick r:id="" action="ppaction://hlinkshowjump?jump=previous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extLst>
            <a:ext uri="{909E8E84-426E-40DD-AFC4-6F175D3DCCD1}">
              <a14:hiddenFill xmlns:a14="http://schemas.microsoft.com/office/drawing/2010/main">
                <a:solidFill>
                  <a:srgbClr val="FFFFFF"/>
                </a:solidFill>
              </a14:hiddenFill>
            </a:ext>
          </a:extLst>
        </p:spPr>
      </p:pic>
      <p:sp>
        <p:nvSpPr>
          <p:cNvPr id="1077" name="Rectangle 53"/>
          <p:cNvSpPr>
            <a:spLocks noGrp="1" noChangeArrowheads="1"/>
          </p:cNvSpPr>
          <p:nvPr>
            <p:ph type="title"/>
          </p:nvPr>
        </p:nvSpPr>
        <p:spPr bwMode="auto">
          <a:xfrm>
            <a:off x="222250" y="53975"/>
            <a:ext cx="72405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pic>
        <p:nvPicPr>
          <p:cNvPr id="1084" name="Picture 60" descr="forward_arrow_grey">
            <a:hlinkClick r:id="" action="ppaction://hlinkshowjump?jump=next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7712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l" rtl="0" fontAlgn="base">
        <a:spcBef>
          <a:spcPct val="0"/>
        </a:spcBef>
        <a:spcAft>
          <a:spcPct val="0"/>
        </a:spcAft>
        <a:defRPr sz="2800" b="1" kern="1200">
          <a:solidFill>
            <a:srgbClr val="FF6600"/>
          </a:solidFill>
          <a:latin typeface="+mj-lt"/>
          <a:ea typeface="+mj-ea"/>
          <a:cs typeface="+mj-cs"/>
        </a:defRPr>
      </a:lvl1pPr>
      <a:lvl2pPr algn="l" rtl="0" fontAlgn="base">
        <a:spcBef>
          <a:spcPct val="0"/>
        </a:spcBef>
        <a:spcAft>
          <a:spcPct val="0"/>
        </a:spcAft>
        <a:defRPr sz="2800" b="1">
          <a:solidFill>
            <a:srgbClr val="FF6600"/>
          </a:solidFill>
          <a:latin typeface="Arial" panose="020B0604020202020204" pitchFamily="34" charset="0"/>
        </a:defRPr>
      </a:lvl2pPr>
      <a:lvl3pPr algn="l" rtl="0" fontAlgn="base">
        <a:spcBef>
          <a:spcPct val="0"/>
        </a:spcBef>
        <a:spcAft>
          <a:spcPct val="0"/>
        </a:spcAft>
        <a:defRPr sz="2800" b="1">
          <a:solidFill>
            <a:srgbClr val="FF6600"/>
          </a:solidFill>
          <a:latin typeface="Arial" panose="020B0604020202020204" pitchFamily="34" charset="0"/>
        </a:defRPr>
      </a:lvl3pPr>
      <a:lvl4pPr algn="l" rtl="0" fontAlgn="base">
        <a:spcBef>
          <a:spcPct val="0"/>
        </a:spcBef>
        <a:spcAft>
          <a:spcPct val="0"/>
        </a:spcAft>
        <a:defRPr sz="2800" b="1">
          <a:solidFill>
            <a:srgbClr val="FF6600"/>
          </a:solidFill>
          <a:latin typeface="Arial" panose="020B0604020202020204" pitchFamily="34" charset="0"/>
        </a:defRPr>
      </a:lvl4pPr>
      <a:lvl5pPr algn="l" rtl="0" fontAlgn="base">
        <a:spcBef>
          <a:spcPct val="0"/>
        </a:spcBef>
        <a:spcAft>
          <a:spcPct val="0"/>
        </a:spcAft>
        <a:defRPr sz="2800" b="1">
          <a:solidFill>
            <a:srgbClr val="FF6600"/>
          </a:solidFill>
          <a:latin typeface="Arial" panose="020B0604020202020204" pitchFamily="34" charset="0"/>
        </a:defRPr>
      </a:lvl5pPr>
      <a:lvl6pPr marL="457200" algn="l" rtl="0" fontAlgn="base">
        <a:spcBef>
          <a:spcPct val="0"/>
        </a:spcBef>
        <a:spcAft>
          <a:spcPct val="0"/>
        </a:spcAft>
        <a:defRPr sz="2800" b="1">
          <a:solidFill>
            <a:srgbClr val="FF6600"/>
          </a:solidFill>
          <a:latin typeface="Arial" panose="020B0604020202020204" pitchFamily="34" charset="0"/>
        </a:defRPr>
      </a:lvl6pPr>
      <a:lvl7pPr marL="914400" algn="l" rtl="0" fontAlgn="base">
        <a:spcBef>
          <a:spcPct val="0"/>
        </a:spcBef>
        <a:spcAft>
          <a:spcPct val="0"/>
        </a:spcAft>
        <a:defRPr sz="2800" b="1">
          <a:solidFill>
            <a:srgbClr val="FF6600"/>
          </a:solidFill>
          <a:latin typeface="Arial" panose="020B0604020202020204" pitchFamily="34" charset="0"/>
        </a:defRPr>
      </a:lvl7pPr>
      <a:lvl8pPr marL="1371600" algn="l" rtl="0" fontAlgn="base">
        <a:spcBef>
          <a:spcPct val="0"/>
        </a:spcBef>
        <a:spcAft>
          <a:spcPct val="0"/>
        </a:spcAft>
        <a:defRPr sz="2800" b="1">
          <a:solidFill>
            <a:srgbClr val="FF6600"/>
          </a:solidFill>
          <a:latin typeface="Arial" panose="020B0604020202020204" pitchFamily="34" charset="0"/>
        </a:defRPr>
      </a:lvl8pPr>
      <a:lvl9pPr marL="1828800" algn="l" rtl="0" fontAlgn="base">
        <a:spcBef>
          <a:spcPct val="0"/>
        </a:spcBef>
        <a:spcAft>
          <a:spcPct val="0"/>
        </a:spcAft>
        <a:defRPr sz="2800" b="1">
          <a:solidFill>
            <a:srgbClr val="FF6600"/>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image" Target="../media/image17.jpe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Carboxylic Acids</a:t>
            </a:r>
            <a:endParaRPr lang="en-GB" dirty="0"/>
          </a:p>
        </p:txBody>
      </p:sp>
      <p:sp>
        <p:nvSpPr>
          <p:cNvPr id="3" name="Subtitle 2"/>
          <p:cNvSpPr>
            <a:spLocks noGrp="1"/>
          </p:cNvSpPr>
          <p:nvPr>
            <p:ph type="subTitle" idx="1"/>
          </p:nvPr>
        </p:nvSpPr>
        <p:spPr/>
        <p:txBody>
          <a:bodyPr/>
          <a:lstStyle/>
          <a:p>
            <a:fld id="{B4C5871E-6B92-4662-9F17-D58FF1AD7384}" type="datetime2">
              <a:rPr lang="en-GB" smtClean="0"/>
              <a:t>Tuesday, 31 October 2017</a:t>
            </a:fld>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lgn="ctr">
              <a:buNone/>
            </a:pPr>
            <a:r>
              <a:rPr lang="en-GB" b="1" u="sng" dirty="0" smtClean="0"/>
              <a:t>Making Carboxylic Acids</a:t>
            </a:r>
          </a:p>
          <a:p>
            <a:r>
              <a:rPr lang="en-GB" sz="2800" dirty="0" smtClean="0"/>
              <a:t>You make them by hydrolysing a nitrile</a:t>
            </a:r>
          </a:p>
          <a:p>
            <a:r>
              <a:rPr lang="en-GB" sz="2800" dirty="0" smtClean="0"/>
              <a:t>You </a:t>
            </a:r>
            <a:r>
              <a:rPr lang="en-GB" sz="2800" b="1" dirty="0" smtClean="0"/>
              <a:t>reflux</a:t>
            </a:r>
            <a:r>
              <a:rPr lang="en-GB" sz="2800" dirty="0" smtClean="0"/>
              <a:t> the nitrile with </a:t>
            </a:r>
            <a:r>
              <a:rPr lang="en-GB" sz="2800" b="1" dirty="0" smtClean="0"/>
              <a:t>dilute hydrochloric acid</a:t>
            </a:r>
            <a:endParaRPr lang="en-GB" sz="2800" dirty="0" smtClean="0"/>
          </a:p>
          <a:p>
            <a:r>
              <a:rPr lang="en-GB" sz="2800" dirty="0" smtClean="0"/>
              <a:t>You then </a:t>
            </a:r>
            <a:r>
              <a:rPr lang="en-GB" sz="2800" b="1" dirty="0" smtClean="0"/>
              <a:t>distil</a:t>
            </a:r>
            <a:r>
              <a:rPr lang="en-GB" sz="2800" dirty="0" smtClean="0"/>
              <a:t> off the carboxylic acid</a:t>
            </a:r>
          </a:p>
          <a:p>
            <a:pPr marL="0" indent="0">
              <a:buNone/>
            </a:pPr>
            <a:r>
              <a:rPr lang="en-GB" sz="2800" dirty="0" smtClean="0"/>
              <a:t>E.g.</a:t>
            </a:r>
          </a:p>
          <a:p>
            <a:pPr marL="0" indent="0">
              <a:buNone/>
            </a:pPr>
            <a:endParaRPr lang="en-GB" sz="2800" dirty="0"/>
          </a:p>
          <a:p>
            <a:pPr marL="0" indent="0">
              <a:buNone/>
            </a:pPr>
            <a:r>
              <a:rPr lang="en-GB" sz="2800" dirty="0" smtClean="0"/>
              <a:t>CH</a:t>
            </a:r>
            <a:r>
              <a:rPr lang="en-GB" sz="2800" baseline="-25000" dirty="0" smtClean="0"/>
              <a:t>3</a:t>
            </a:r>
            <a:r>
              <a:rPr lang="en-GB" sz="2800" dirty="0" smtClean="0"/>
              <a:t>CH</a:t>
            </a:r>
            <a:r>
              <a:rPr lang="en-GB" sz="2800" baseline="-25000" dirty="0" smtClean="0"/>
              <a:t>2</a:t>
            </a:r>
            <a:r>
              <a:rPr lang="en-GB" sz="2800" dirty="0" smtClean="0"/>
              <a:t>CN + H</a:t>
            </a:r>
            <a:r>
              <a:rPr lang="en-GB" sz="2800" baseline="30000" dirty="0" smtClean="0"/>
              <a:t>+</a:t>
            </a:r>
            <a:r>
              <a:rPr lang="en-GB" sz="2800" baseline="-25000" dirty="0" smtClean="0"/>
              <a:t> </a:t>
            </a:r>
            <a:r>
              <a:rPr lang="en-GB" sz="2800" dirty="0" smtClean="0"/>
              <a:t>+ 2H</a:t>
            </a:r>
            <a:r>
              <a:rPr lang="en-GB" sz="2800" baseline="-25000" dirty="0" smtClean="0"/>
              <a:t>2</a:t>
            </a:r>
            <a:r>
              <a:rPr lang="en-GB" sz="2800" dirty="0" smtClean="0"/>
              <a:t>O </a:t>
            </a:r>
            <a:r>
              <a:rPr lang="en-GB" sz="2800" dirty="0" smtClean="0">
                <a:sym typeface="Wingdings" panose="05000000000000000000" pitchFamily="2" charset="2"/>
              </a:rPr>
              <a:t> CH</a:t>
            </a:r>
            <a:r>
              <a:rPr lang="en-GB" sz="2800" baseline="-25000" dirty="0" smtClean="0">
                <a:sym typeface="Wingdings" panose="05000000000000000000" pitchFamily="2" charset="2"/>
              </a:rPr>
              <a:t>3</a:t>
            </a:r>
            <a:r>
              <a:rPr lang="en-GB" sz="2800" dirty="0" smtClean="0">
                <a:sym typeface="Wingdings" panose="05000000000000000000" pitchFamily="2" charset="2"/>
              </a:rPr>
              <a:t>CH</a:t>
            </a:r>
            <a:r>
              <a:rPr lang="en-GB" sz="2800" baseline="-25000" dirty="0" smtClean="0">
                <a:sym typeface="Wingdings" panose="05000000000000000000" pitchFamily="2" charset="2"/>
              </a:rPr>
              <a:t>2</a:t>
            </a:r>
            <a:r>
              <a:rPr lang="en-GB" sz="2800" dirty="0" smtClean="0">
                <a:sym typeface="Wingdings" panose="05000000000000000000" pitchFamily="2" charset="2"/>
              </a:rPr>
              <a:t>COOH + NH</a:t>
            </a:r>
            <a:r>
              <a:rPr lang="en-GB" sz="2800" baseline="-25000" dirty="0" smtClean="0">
                <a:sym typeface="Wingdings" panose="05000000000000000000" pitchFamily="2" charset="2"/>
              </a:rPr>
              <a:t>4</a:t>
            </a:r>
            <a:r>
              <a:rPr lang="en-GB" sz="2800" baseline="30000" dirty="0" smtClean="0">
                <a:sym typeface="Wingdings" panose="05000000000000000000" pitchFamily="2" charset="2"/>
              </a:rPr>
              <a:t>+</a:t>
            </a:r>
            <a:endParaRPr lang="en-GB" sz="2800" dirty="0" smtClean="0"/>
          </a:p>
        </p:txBody>
      </p:sp>
    </p:spTree>
    <p:extLst>
      <p:ext uri="{BB962C8B-B14F-4D97-AF65-F5344CB8AC3E}">
        <p14:creationId xmlns:p14="http://schemas.microsoft.com/office/powerpoint/2010/main" val="316603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fontScale="92500" lnSpcReduction="20000"/>
          </a:bodyPr>
          <a:lstStyle/>
          <a:p>
            <a:pPr marL="0" indent="0" algn="ctr">
              <a:buNone/>
            </a:pPr>
            <a:r>
              <a:rPr lang="en-GB" b="1" u="sng" dirty="0" smtClean="0"/>
              <a:t>Carboxylic Acids</a:t>
            </a:r>
          </a:p>
          <a:p>
            <a:pPr marL="0" indent="0">
              <a:buNone/>
            </a:pPr>
            <a:r>
              <a:rPr lang="en-GB" b="1" dirty="0" smtClean="0"/>
              <a:t>Lesson objective:</a:t>
            </a:r>
            <a:r>
              <a:rPr lang="en-GB" dirty="0" smtClean="0"/>
              <a:t> To know about carboxylic acids</a:t>
            </a:r>
          </a:p>
          <a:p>
            <a:pPr marL="0" indent="0">
              <a:buNone/>
            </a:pPr>
            <a:endParaRPr lang="en-GB" b="1" dirty="0"/>
          </a:p>
          <a:p>
            <a:pPr marL="0" indent="0">
              <a:buNone/>
            </a:pPr>
            <a:r>
              <a:rPr lang="en-GB" b="1" dirty="0" smtClean="0"/>
              <a:t>Success criteria:</a:t>
            </a:r>
            <a:endParaRPr lang="en-GB" dirty="0" smtClean="0"/>
          </a:p>
          <a:p>
            <a:r>
              <a:rPr lang="en-GB" dirty="0" smtClean="0"/>
              <a:t>Identify the </a:t>
            </a:r>
            <a:r>
              <a:rPr lang="en-GB" dirty="0"/>
              <a:t>carboxylic acid functional group</a:t>
            </a:r>
          </a:p>
          <a:p>
            <a:r>
              <a:rPr lang="en-GB" dirty="0" smtClean="0"/>
              <a:t>Explain the </a:t>
            </a:r>
            <a:r>
              <a:rPr lang="en-GB" dirty="0"/>
              <a:t>physical properties of </a:t>
            </a:r>
            <a:r>
              <a:rPr lang="en-GB" dirty="0" smtClean="0"/>
              <a:t>carboxylic acids</a:t>
            </a:r>
            <a:r>
              <a:rPr lang="en-GB" dirty="0"/>
              <a:t>, in relation to their boiling temperatures and solubility</a:t>
            </a:r>
          </a:p>
          <a:p>
            <a:r>
              <a:rPr lang="en-GB" dirty="0" smtClean="0">
                <a:solidFill>
                  <a:srgbClr val="FF0000"/>
                </a:solidFill>
              </a:rPr>
              <a:t>Explain how carboxylic </a:t>
            </a:r>
            <a:r>
              <a:rPr lang="en-GB" dirty="0">
                <a:solidFill>
                  <a:srgbClr val="FF0000"/>
                </a:solidFill>
              </a:rPr>
              <a:t>acids can be prepared </a:t>
            </a:r>
            <a:endParaRPr lang="en-GB" dirty="0" smtClean="0">
              <a:solidFill>
                <a:srgbClr val="FF0000"/>
              </a:solidFill>
            </a:endParaRPr>
          </a:p>
          <a:p>
            <a:r>
              <a:rPr lang="en-GB" dirty="0" smtClean="0"/>
              <a:t>Explain the reactions </a:t>
            </a:r>
            <a:r>
              <a:rPr lang="en-GB" dirty="0"/>
              <a:t>of carboxylic acids </a:t>
            </a:r>
            <a:r>
              <a:rPr lang="en-GB" dirty="0" smtClean="0"/>
              <a:t>with:</a:t>
            </a:r>
            <a:br>
              <a:rPr lang="en-GB" dirty="0" smtClean="0"/>
            </a:br>
            <a:r>
              <a:rPr lang="en-GB" dirty="0" smtClean="0"/>
              <a:t>- lithium </a:t>
            </a:r>
            <a:r>
              <a:rPr lang="en-GB" dirty="0" err="1"/>
              <a:t>tetrahydridoaluminate</a:t>
            </a:r>
            <a:r>
              <a:rPr lang="en-GB" dirty="0"/>
              <a:t> (lithium aluminium hydride) in dry </a:t>
            </a:r>
            <a:r>
              <a:rPr lang="en-GB" dirty="0" smtClean="0"/>
              <a:t>ether</a:t>
            </a:r>
            <a:br>
              <a:rPr lang="en-GB" dirty="0" smtClean="0"/>
            </a:br>
            <a:r>
              <a:rPr lang="en-GB" dirty="0"/>
              <a:t>-</a:t>
            </a:r>
            <a:r>
              <a:rPr lang="en-GB" dirty="0" smtClean="0"/>
              <a:t>bases </a:t>
            </a:r>
            <a:r>
              <a:rPr lang="en-GB" dirty="0"/>
              <a:t>to produce </a:t>
            </a:r>
            <a:r>
              <a:rPr lang="en-GB" dirty="0" smtClean="0"/>
              <a:t>salts</a:t>
            </a:r>
            <a:endParaRPr lang="en-GB" dirty="0"/>
          </a:p>
        </p:txBody>
      </p:sp>
    </p:spTree>
    <p:extLst>
      <p:ext uri="{BB962C8B-B14F-4D97-AF65-F5344CB8AC3E}">
        <p14:creationId xmlns:p14="http://schemas.microsoft.com/office/powerpoint/2010/main" val="3593464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algn="ctr">
              <a:buNone/>
            </a:pPr>
            <a:r>
              <a:rPr lang="en-GB" b="1" u="sng" dirty="0" smtClean="0"/>
              <a:t>Physical Properties</a:t>
            </a:r>
            <a:endParaRPr lang="en-GB" u="sng" dirty="0" smtClean="0"/>
          </a:p>
          <a:p>
            <a:pPr marL="0" indent="0">
              <a:buNone/>
            </a:pPr>
            <a:r>
              <a:rPr lang="en-GB" dirty="0" smtClean="0"/>
              <a:t>What intermolecular forces are there between carboxylic acid molecules?</a:t>
            </a:r>
          </a:p>
          <a:p>
            <a:endParaRPr lang="en-GB" dirty="0"/>
          </a:p>
        </p:txBody>
      </p:sp>
      <p:pic>
        <p:nvPicPr>
          <p:cNvPr id="3" name="Picture 13" descr="ethanoic acid"/>
          <p:cNvPicPr>
            <a:picLocks noChangeAspect="1" noChangeArrowheads="1"/>
          </p:cNvPicPr>
          <p:nvPr/>
        </p:nvPicPr>
        <p:blipFill>
          <a:blip r:embed="rId3" cstate="print"/>
          <a:srcRect/>
          <a:stretch>
            <a:fillRect/>
          </a:stretch>
        </p:blipFill>
        <p:spPr bwMode="auto">
          <a:xfrm>
            <a:off x="1619672" y="1700808"/>
            <a:ext cx="4756277" cy="3527351"/>
          </a:xfrm>
          <a:prstGeom prst="rect">
            <a:avLst/>
          </a:prstGeom>
          <a:noFill/>
        </p:spPr>
      </p:pic>
      <p:sp>
        <p:nvSpPr>
          <p:cNvPr id="5" name="TextBox 4"/>
          <p:cNvSpPr txBox="1"/>
          <p:nvPr/>
        </p:nvSpPr>
        <p:spPr>
          <a:xfrm>
            <a:off x="4283968" y="2734939"/>
            <a:ext cx="648072" cy="523220"/>
          </a:xfrm>
          <a:prstGeom prst="rect">
            <a:avLst/>
          </a:prstGeom>
          <a:noFill/>
        </p:spPr>
        <p:txBody>
          <a:bodyPr wrap="square" rtlCol="0">
            <a:spAutoFit/>
          </a:bodyPr>
          <a:lstStyle/>
          <a:p>
            <a:r>
              <a:rPr lang="el-GR" sz="2800" dirty="0" smtClean="0">
                <a:solidFill>
                  <a:srgbClr val="FF0000"/>
                </a:solidFill>
              </a:rPr>
              <a:t>δ</a:t>
            </a:r>
            <a:r>
              <a:rPr lang="en-GB" sz="2800" dirty="0" smtClean="0">
                <a:solidFill>
                  <a:srgbClr val="FF0000"/>
                </a:solidFill>
              </a:rPr>
              <a:t>+</a:t>
            </a:r>
            <a:endParaRPr lang="en-GB" sz="2800" dirty="0">
              <a:solidFill>
                <a:srgbClr val="FF0000"/>
              </a:solidFill>
            </a:endParaRPr>
          </a:p>
        </p:txBody>
      </p:sp>
      <p:sp>
        <p:nvSpPr>
          <p:cNvPr id="6" name="TextBox 5"/>
          <p:cNvSpPr txBox="1"/>
          <p:nvPr/>
        </p:nvSpPr>
        <p:spPr>
          <a:xfrm>
            <a:off x="6051913" y="3511741"/>
            <a:ext cx="648072" cy="523220"/>
          </a:xfrm>
          <a:prstGeom prst="rect">
            <a:avLst/>
          </a:prstGeom>
          <a:noFill/>
        </p:spPr>
        <p:txBody>
          <a:bodyPr wrap="square" rtlCol="0">
            <a:spAutoFit/>
          </a:bodyPr>
          <a:lstStyle/>
          <a:p>
            <a:r>
              <a:rPr lang="el-GR" sz="2800" dirty="0" smtClean="0">
                <a:solidFill>
                  <a:srgbClr val="FF0000"/>
                </a:solidFill>
              </a:rPr>
              <a:t>δ</a:t>
            </a:r>
            <a:r>
              <a:rPr lang="en-GB" sz="2800" dirty="0" smtClean="0">
                <a:solidFill>
                  <a:srgbClr val="FF0000"/>
                </a:solidFill>
              </a:rPr>
              <a:t>+</a:t>
            </a:r>
            <a:endParaRPr lang="en-GB" sz="2800" dirty="0">
              <a:solidFill>
                <a:srgbClr val="FF0000"/>
              </a:solidFill>
            </a:endParaRPr>
          </a:p>
        </p:txBody>
      </p:sp>
      <p:sp>
        <p:nvSpPr>
          <p:cNvPr id="7" name="TextBox 6"/>
          <p:cNvSpPr txBox="1"/>
          <p:nvPr/>
        </p:nvSpPr>
        <p:spPr>
          <a:xfrm>
            <a:off x="5369851" y="1700808"/>
            <a:ext cx="648072" cy="523220"/>
          </a:xfrm>
          <a:prstGeom prst="rect">
            <a:avLst/>
          </a:prstGeom>
          <a:noFill/>
        </p:spPr>
        <p:txBody>
          <a:bodyPr wrap="square" rtlCol="0">
            <a:spAutoFit/>
          </a:bodyPr>
          <a:lstStyle/>
          <a:p>
            <a:r>
              <a:rPr lang="el-GR" sz="2800" dirty="0" smtClean="0">
                <a:solidFill>
                  <a:srgbClr val="FF0000"/>
                </a:solidFill>
              </a:rPr>
              <a:t>δ</a:t>
            </a:r>
            <a:r>
              <a:rPr lang="en-GB" sz="2800" dirty="0" smtClean="0">
                <a:solidFill>
                  <a:srgbClr val="FF0000"/>
                </a:solidFill>
              </a:rPr>
              <a:t>-</a:t>
            </a:r>
            <a:endParaRPr lang="en-GB" sz="2800" dirty="0">
              <a:solidFill>
                <a:srgbClr val="FF0000"/>
              </a:solidFill>
            </a:endParaRPr>
          </a:p>
        </p:txBody>
      </p:sp>
      <p:sp>
        <p:nvSpPr>
          <p:cNvPr id="8" name="TextBox 7"/>
          <p:cNvSpPr txBox="1"/>
          <p:nvPr/>
        </p:nvSpPr>
        <p:spPr>
          <a:xfrm>
            <a:off x="5354381" y="3511741"/>
            <a:ext cx="648072" cy="523220"/>
          </a:xfrm>
          <a:prstGeom prst="rect">
            <a:avLst/>
          </a:prstGeom>
          <a:noFill/>
        </p:spPr>
        <p:txBody>
          <a:bodyPr wrap="square" rtlCol="0">
            <a:spAutoFit/>
          </a:bodyPr>
          <a:lstStyle/>
          <a:p>
            <a:r>
              <a:rPr lang="el-GR" sz="2800" dirty="0" smtClean="0">
                <a:solidFill>
                  <a:srgbClr val="FF0000"/>
                </a:solidFill>
              </a:rPr>
              <a:t>δ</a:t>
            </a:r>
            <a:r>
              <a:rPr lang="en-GB" sz="2800" dirty="0" smtClean="0">
                <a:solidFill>
                  <a:srgbClr val="FF0000"/>
                </a:solidFill>
              </a:rPr>
              <a:t>-</a:t>
            </a:r>
            <a:endParaRPr lang="en-GB" sz="2800" dirty="0">
              <a:solidFill>
                <a:srgbClr val="FF0000"/>
              </a:solidFill>
            </a:endParaRPr>
          </a:p>
        </p:txBody>
      </p:sp>
    </p:spTree>
    <p:extLst>
      <p:ext uri="{BB962C8B-B14F-4D97-AF65-F5344CB8AC3E}">
        <p14:creationId xmlns:p14="http://schemas.microsoft.com/office/powerpoint/2010/main" val="389545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lnSpcReduction="10000"/>
          </a:bodyPr>
          <a:lstStyle/>
          <a:p>
            <a:pPr algn="ctr">
              <a:buNone/>
            </a:pPr>
            <a:r>
              <a:rPr lang="en-GB" b="1" u="sng" dirty="0" smtClean="0"/>
              <a:t>Physical Properties</a:t>
            </a:r>
            <a:endParaRPr lang="en-GB" u="sng" dirty="0" smtClean="0"/>
          </a:p>
          <a:p>
            <a:pPr marL="0" indent="0">
              <a:buNone/>
            </a:pPr>
            <a:r>
              <a:rPr lang="en-GB" dirty="0" smtClean="0"/>
              <a:t>The intermolecular forces between carboxylic acids include:</a:t>
            </a:r>
          </a:p>
          <a:p>
            <a:pPr marL="0" indent="0">
              <a:buNone/>
            </a:pPr>
            <a:endParaRPr lang="en-GB" dirty="0"/>
          </a:p>
          <a:p>
            <a:r>
              <a:rPr lang="en-GB" dirty="0" smtClean="0"/>
              <a:t>London forces</a:t>
            </a:r>
          </a:p>
          <a:p>
            <a:r>
              <a:rPr lang="en-GB" dirty="0" smtClean="0"/>
              <a:t>Permanent dipole – dipole forces (due to their polar C = O, C – O and O – H bonds</a:t>
            </a:r>
          </a:p>
          <a:p>
            <a:r>
              <a:rPr lang="en-GB" dirty="0" smtClean="0"/>
              <a:t>Hydrogen bonds (unlike carbonyl compounds)</a:t>
            </a:r>
          </a:p>
          <a:p>
            <a:endParaRPr lang="en-GB" dirty="0"/>
          </a:p>
          <a:p>
            <a:pPr marL="0" indent="0">
              <a:buNone/>
            </a:pPr>
            <a:r>
              <a:rPr lang="en-GB" dirty="0" smtClean="0">
                <a:solidFill>
                  <a:srgbClr val="FF0000"/>
                </a:solidFill>
              </a:rPr>
              <a:t>How do you think these affect their physical properties?</a:t>
            </a:r>
          </a:p>
          <a:p>
            <a:endParaRPr lang="en-GB" dirty="0"/>
          </a:p>
        </p:txBody>
      </p:sp>
    </p:spTree>
    <p:extLst>
      <p:ext uri="{BB962C8B-B14F-4D97-AF65-F5344CB8AC3E}">
        <p14:creationId xmlns:p14="http://schemas.microsoft.com/office/powerpoint/2010/main" val="730277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algn="ctr">
              <a:buNone/>
            </a:pPr>
            <a:r>
              <a:rPr lang="en-GB" b="1" u="sng" dirty="0" smtClean="0"/>
              <a:t>Physical Properties</a:t>
            </a:r>
            <a:endParaRPr lang="en-GB" u="sng" dirty="0" smtClean="0"/>
          </a:p>
          <a:p>
            <a:pPr marL="0" indent="0">
              <a:buNone/>
            </a:pPr>
            <a:r>
              <a:rPr lang="en-GB" dirty="0" smtClean="0"/>
              <a:t>Carboxylic acids with fewer than about 10 carbon atoms are liquids at room temperature.</a:t>
            </a:r>
          </a:p>
          <a:p>
            <a:pPr marL="0" indent="0">
              <a:buNone/>
            </a:pPr>
            <a:endParaRPr lang="en-GB" dirty="0"/>
          </a:p>
          <a:p>
            <a:pPr marL="0" indent="0">
              <a:buNone/>
            </a:pPr>
            <a:r>
              <a:rPr lang="en-GB" dirty="0" smtClean="0"/>
              <a:t>Their boiling temperatures increase as their molar masses increase and the London forces increase.</a:t>
            </a:r>
            <a:endParaRPr lang="en-GB" dirty="0"/>
          </a:p>
        </p:txBody>
      </p:sp>
    </p:spTree>
    <p:extLst>
      <p:ext uri="{BB962C8B-B14F-4D97-AF65-F5344CB8AC3E}">
        <p14:creationId xmlns:p14="http://schemas.microsoft.com/office/powerpoint/2010/main" val="2749745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algn="ctr">
              <a:buNone/>
            </a:pPr>
            <a:r>
              <a:rPr lang="en-GB" sz="3000" b="1" u="sng" dirty="0" smtClean="0"/>
              <a:t>Physical Properties</a:t>
            </a:r>
          </a:p>
          <a:p>
            <a:pPr>
              <a:buNone/>
            </a:pPr>
            <a:r>
              <a:rPr lang="en-GB" sz="3000" dirty="0" smtClean="0"/>
              <a:t>In pure, liquid carboxylic acids, dimers can also form. This is when a molecule hydrogen bonds with just one other </a:t>
            </a:r>
            <a:r>
              <a:rPr lang="en-GB" dirty="0" smtClean="0"/>
              <a:t>molecule.  This increases the size of the molecule, increasing the intermolecular forces and so their boiling point.</a:t>
            </a:r>
          </a:p>
        </p:txBody>
      </p:sp>
      <p:pic>
        <p:nvPicPr>
          <p:cNvPr id="3" name="Picture 2"/>
          <p:cNvPicPr>
            <a:picLocks noChangeAspect="1"/>
          </p:cNvPicPr>
          <p:nvPr/>
        </p:nvPicPr>
        <p:blipFill rotWithShape="1">
          <a:blip r:embed="rId3"/>
          <a:srcRect l="8789" r="6455" b="30786"/>
          <a:stretch/>
        </p:blipFill>
        <p:spPr>
          <a:xfrm>
            <a:off x="4862765" y="3353883"/>
            <a:ext cx="4248472" cy="3499991"/>
          </a:xfrm>
          <a:prstGeom prst="rect">
            <a:avLst/>
          </a:prstGeom>
        </p:spPr>
      </p:pic>
    </p:spTree>
    <p:extLst>
      <p:ext uri="{BB962C8B-B14F-4D97-AF65-F5344CB8AC3E}">
        <p14:creationId xmlns:p14="http://schemas.microsoft.com/office/powerpoint/2010/main" val="3386688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77500" lnSpcReduction="20000"/>
          </a:bodyPr>
          <a:lstStyle/>
          <a:p>
            <a:pPr algn="ctr">
              <a:buNone/>
            </a:pPr>
            <a:r>
              <a:rPr lang="en-GB" b="1" dirty="0" smtClean="0"/>
              <a:t>Solubility in water</a:t>
            </a:r>
            <a:endParaRPr lang="en-GB" dirty="0" smtClean="0"/>
          </a:p>
          <a:p>
            <a:r>
              <a:rPr lang="en-GB" dirty="0" smtClean="0"/>
              <a:t>In the presence of water, the carboxylic acids don't </a:t>
            </a:r>
            <a:r>
              <a:rPr lang="en-GB" dirty="0" err="1" smtClean="0"/>
              <a:t>dimerise</a:t>
            </a:r>
            <a:r>
              <a:rPr lang="en-GB" dirty="0" smtClean="0"/>
              <a:t>. Instead, hydrogen bonds are formed between water molecules and individual molecules of acid.</a:t>
            </a:r>
          </a:p>
          <a:p>
            <a:r>
              <a:rPr lang="en-GB" dirty="0" smtClean="0"/>
              <a:t>The carboxylic acids with up to four carbon atoms will mix with water in any proportion. When you mix the two together, the energy released when the new hydrogen bonds form is much the same as is needed to break the hydrogen bonds in the pure liquids.</a:t>
            </a:r>
          </a:p>
          <a:p>
            <a:r>
              <a:rPr lang="en-GB" dirty="0" smtClean="0"/>
              <a:t>The solubility of the bigger acids decreases very rapidly with size. This is because the longer hydrocarbon "tails" of the molecules get between water molecules and break hydrogen bonds. In this case, these broken hydrogen bonds are only replaced by much weaker van </a:t>
            </a:r>
            <a:r>
              <a:rPr lang="en-GB" dirty="0" err="1" smtClean="0"/>
              <a:t>der</a:t>
            </a:r>
            <a:r>
              <a:rPr lang="en-GB" dirty="0" smtClean="0"/>
              <a:t> Waals dispersion forces.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lnSpcReduction="10000"/>
          </a:bodyPr>
          <a:lstStyle/>
          <a:p>
            <a:pPr algn="ctr">
              <a:buNone/>
            </a:pPr>
            <a:r>
              <a:rPr lang="en-GB" b="1" u="sng" dirty="0" smtClean="0"/>
              <a:t>Solubility in water</a:t>
            </a:r>
            <a:endParaRPr lang="en-GB" u="sng" dirty="0" smtClean="0"/>
          </a:p>
          <a:p>
            <a:r>
              <a:rPr lang="en-GB" dirty="0" smtClean="0"/>
              <a:t>Very small carboxylic acids are soluble in water.</a:t>
            </a:r>
          </a:p>
          <a:p>
            <a:r>
              <a:rPr lang="en-GB" dirty="0" smtClean="0"/>
              <a:t>The highly polar C = O and O – H bonds allow carboxylic acid molecules to form hydrogen bonds with water molecules. </a:t>
            </a:r>
          </a:p>
          <a:p>
            <a:r>
              <a:rPr lang="en-GB" dirty="0" smtClean="0"/>
              <a:t>As the number of carbon atoms in the carbon acids increases, the solubility decreases. </a:t>
            </a:r>
          </a:p>
          <a:p>
            <a:r>
              <a:rPr lang="en-GB" dirty="0" smtClean="0"/>
              <a:t>This is the result of the longer non – polar hydrocarbon chain in the molecule, which does not interact with water molecules.</a:t>
            </a:r>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buNone/>
            </a:pPr>
            <a:r>
              <a:rPr lang="en-GB" b="1" u="sng" dirty="0" smtClean="0"/>
              <a:t>Solubility of carboxylic acids</a:t>
            </a:r>
            <a:endParaRPr lang="en-GB" b="1" u="sng" dirty="0"/>
          </a:p>
        </p:txBody>
      </p:sp>
      <p:pic>
        <p:nvPicPr>
          <p:cNvPr id="21506" name="Picture 2"/>
          <p:cNvPicPr>
            <a:picLocks noChangeAspect="1" noChangeArrowheads="1"/>
          </p:cNvPicPr>
          <p:nvPr/>
        </p:nvPicPr>
        <p:blipFill>
          <a:blip r:embed="rId2" cstate="print"/>
          <a:srcRect l="3716" r="3706"/>
          <a:stretch>
            <a:fillRect/>
          </a:stretch>
        </p:blipFill>
        <p:spPr bwMode="auto">
          <a:xfrm>
            <a:off x="0" y="836713"/>
            <a:ext cx="5580112" cy="4608512"/>
          </a:xfrm>
          <a:prstGeom prst="rect">
            <a:avLst/>
          </a:prstGeom>
          <a:noFill/>
          <a:ln w="9525">
            <a:noFill/>
            <a:miter lim="800000"/>
            <a:headEnd/>
            <a:tailEnd/>
          </a:ln>
        </p:spPr>
      </p:pic>
      <p:sp>
        <p:nvSpPr>
          <p:cNvPr id="4" name="Rectangle 3"/>
          <p:cNvSpPr/>
          <p:nvPr/>
        </p:nvSpPr>
        <p:spPr>
          <a:xfrm>
            <a:off x="5724128" y="620688"/>
            <a:ext cx="3419872" cy="3785652"/>
          </a:xfrm>
          <a:prstGeom prst="rect">
            <a:avLst/>
          </a:prstGeom>
        </p:spPr>
        <p:txBody>
          <a:bodyPr wrap="square">
            <a:spAutoFit/>
          </a:bodyPr>
          <a:lstStyle/>
          <a:p>
            <a:pPr>
              <a:buFont typeface="Arial" pitchFamily="34" charset="0"/>
              <a:buChar char="•"/>
            </a:pPr>
            <a:r>
              <a:rPr lang="en-GB" sz="2400" dirty="0" smtClean="0"/>
              <a:t>Carboxylic acids with between one and four carbon atoms are very soluble in water.</a:t>
            </a:r>
          </a:p>
          <a:p>
            <a:pPr>
              <a:buFont typeface="Arial" pitchFamily="34" charset="0"/>
              <a:buChar char="•"/>
            </a:pPr>
            <a:r>
              <a:rPr lang="en-GB" sz="2400" dirty="0" smtClean="0"/>
              <a:t>The highly polar C = O and O – H bonds allow carboxylic acid molecules to form hydrogen bonds with water molecules.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buNone/>
            </a:pPr>
            <a:r>
              <a:rPr lang="en-GB" b="1" u="sng" dirty="0" smtClean="0"/>
              <a:t>Solubility of carboxylic acids</a:t>
            </a:r>
            <a:endParaRPr lang="en-GB" b="1" u="sng" dirty="0"/>
          </a:p>
        </p:txBody>
      </p:sp>
      <p:pic>
        <p:nvPicPr>
          <p:cNvPr id="22530" name="Picture 2"/>
          <p:cNvPicPr>
            <a:picLocks noChangeAspect="1" noChangeArrowheads="1"/>
          </p:cNvPicPr>
          <p:nvPr/>
        </p:nvPicPr>
        <p:blipFill>
          <a:blip r:embed="rId2" cstate="print"/>
          <a:srcRect/>
          <a:stretch>
            <a:fillRect/>
          </a:stretch>
        </p:blipFill>
        <p:spPr bwMode="auto">
          <a:xfrm>
            <a:off x="467544" y="836712"/>
            <a:ext cx="5832648" cy="2916324"/>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5436096" y="3713011"/>
            <a:ext cx="3707904" cy="314229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fontScale="92500" lnSpcReduction="20000"/>
          </a:bodyPr>
          <a:lstStyle/>
          <a:p>
            <a:pPr marL="0" indent="0" algn="ctr">
              <a:buNone/>
            </a:pPr>
            <a:r>
              <a:rPr lang="en-GB" b="1" u="sng" dirty="0" smtClean="0"/>
              <a:t>Carboxylic Acids</a:t>
            </a:r>
          </a:p>
          <a:p>
            <a:pPr marL="0" indent="0">
              <a:buNone/>
            </a:pPr>
            <a:r>
              <a:rPr lang="en-GB" b="1" dirty="0" smtClean="0"/>
              <a:t>Lesson objective:</a:t>
            </a:r>
            <a:r>
              <a:rPr lang="en-GB" dirty="0" smtClean="0"/>
              <a:t> To know about carboxylic acids</a:t>
            </a:r>
          </a:p>
          <a:p>
            <a:pPr marL="0" indent="0">
              <a:buNone/>
            </a:pPr>
            <a:endParaRPr lang="en-GB" b="1" dirty="0"/>
          </a:p>
          <a:p>
            <a:pPr marL="0" indent="0">
              <a:buNone/>
            </a:pPr>
            <a:r>
              <a:rPr lang="en-GB" b="1" dirty="0" smtClean="0"/>
              <a:t>Success criteria:</a:t>
            </a:r>
            <a:endParaRPr lang="en-GB" dirty="0" smtClean="0"/>
          </a:p>
          <a:p>
            <a:r>
              <a:rPr lang="en-GB" dirty="0" smtClean="0"/>
              <a:t>Identify the </a:t>
            </a:r>
            <a:r>
              <a:rPr lang="en-GB" dirty="0"/>
              <a:t>carboxylic acid functional group</a:t>
            </a:r>
          </a:p>
          <a:p>
            <a:r>
              <a:rPr lang="en-GB" dirty="0" smtClean="0"/>
              <a:t>Explain the </a:t>
            </a:r>
            <a:r>
              <a:rPr lang="en-GB" dirty="0"/>
              <a:t>physical properties of </a:t>
            </a:r>
            <a:r>
              <a:rPr lang="en-GB" dirty="0" smtClean="0"/>
              <a:t>carboxylic acids</a:t>
            </a:r>
            <a:r>
              <a:rPr lang="en-GB" dirty="0"/>
              <a:t>, in relation to their boiling temperatures and solubility</a:t>
            </a:r>
          </a:p>
          <a:p>
            <a:r>
              <a:rPr lang="en-GB" dirty="0" smtClean="0"/>
              <a:t>Explain how carboxylic </a:t>
            </a:r>
            <a:r>
              <a:rPr lang="en-GB" dirty="0"/>
              <a:t>acids can be prepared </a:t>
            </a:r>
            <a:endParaRPr lang="en-GB" dirty="0" smtClean="0"/>
          </a:p>
          <a:p>
            <a:r>
              <a:rPr lang="en-GB" dirty="0" smtClean="0"/>
              <a:t>Explain the reactions </a:t>
            </a:r>
            <a:r>
              <a:rPr lang="en-GB" dirty="0"/>
              <a:t>of carboxylic acids </a:t>
            </a:r>
            <a:r>
              <a:rPr lang="en-GB" dirty="0" smtClean="0"/>
              <a:t>with:</a:t>
            </a:r>
            <a:br>
              <a:rPr lang="en-GB" dirty="0" smtClean="0"/>
            </a:br>
            <a:r>
              <a:rPr lang="en-GB" dirty="0" smtClean="0"/>
              <a:t>- lithium </a:t>
            </a:r>
            <a:r>
              <a:rPr lang="en-GB" dirty="0" err="1"/>
              <a:t>tetrahydridoaluminate</a:t>
            </a:r>
            <a:r>
              <a:rPr lang="en-GB" dirty="0"/>
              <a:t> (lithium aluminium hydride) in dry </a:t>
            </a:r>
            <a:r>
              <a:rPr lang="en-GB" dirty="0" smtClean="0"/>
              <a:t>ether</a:t>
            </a:r>
            <a:br>
              <a:rPr lang="en-GB" dirty="0" smtClean="0"/>
            </a:br>
            <a:r>
              <a:rPr lang="en-GB" dirty="0"/>
              <a:t>-</a:t>
            </a:r>
            <a:r>
              <a:rPr lang="en-GB" dirty="0" smtClean="0"/>
              <a:t>bases </a:t>
            </a:r>
            <a:r>
              <a:rPr lang="en-GB" dirty="0"/>
              <a:t>to produce </a:t>
            </a:r>
            <a:r>
              <a:rPr lang="en-GB" dirty="0" smtClean="0"/>
              <a:t>salts</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fontScale="92500" lnSpcReduction="20000"/>
          </a:bodyPr>
          <a:lstStyle/>
          <a:p>
            <a:pPr marL="0" indent="0" algn="ctr">
              <a:buNone/>
            </a:pPr>
            <a:r>
              <a:rPr lang="en-GB" b="1" u="sng" dirty="0" smtClean="0"/>
              <a:t>Carboxylic Acids</a:t>
            </a:r>
          </a:p>
          <a:p>
            <a:pPr marL="0" indent="0">
              <a:buNone/>
            </a:pPr>
            <a:r>
              <a:rPr lang="en-GB" b="1" dirty="0" smtClean="0"/>
              <a:t>Lesson objective:</a:t>
            </a:r>
            <a:r>
              <a:rPr lang="en-GB" dirty="0" smtClean="0"/>
              <a:t> To know about carboxylic acids</a:t>
            </a:r>
          </a:p>
          <a:p>
            <a:pPr marL="0" indent="0">
              <a:buNone/>
            </a:pPr>
            <a:endParaRPr lang="en-GB" b="1" dirty="0"/>
          </a:p>
          <a:p>
            <a:pPr marL="0" indent="0">
              <a:buNone/>
            </a:pPr>
            <a:r>
              <a:rPr lang="en-GB" b="1" dirty="0" smtClean="0"/>
              <a:t>Success criteria:</a:t>
            </a:r>
            <a:endParaRPr lang="en-GB" dirty="0" smtClean="0"/>
          </a:p>
          <a:p>
            <a:r>
              <a:rPr lang="en-GB" dirty="0" smtClean="0"/>
              <a:t>Identify the </a:t>
            </a:r>
            <a:r>
              <a:rPr lang="en-GB" dirty="0"/>
              <a:t>carboxylic acid functional group</a:t>
            </a:r>
          </a:p>
          <a:p>
            <a:r>
              <a:rPr lang="en-GB" dirty="0" smtClean="0">
                <a:solidFill>
                  <a:srgbClr val="FF0000"/>
                </a:solidFill>
              </a:rPr>
              <a:t>Explain the </a:t>
            </a:r>
            <a:r>
              <a:rPr lang="en-GB" dirty="0">
                <a:solidFill>
                  <a:srgbClr val="FF0000"/>
                </a:solidFill>
              </a:rPr>
              <a:t>physical properties of </a:t>
            </a:r>
            <a:r>
              <a:rPr lang="en-GB" dirty="0" smtClean="0">
                <a:solidFill>
                  <a:srgbClr val="FF0000"/>
                </a:solidFill>
              </a:rPr>
              <a:t>carboxylic acids</a:t>
            </a:r>
            <a:r>
              <a:rPr lang="en-GB" dirty="0">
                <a:solidFill>
                  <a:srgbClr val="FF0000"/>
                </a:solidFill>
              </a:rPr>
              <a:t>, in relation to their boiling temperatures and solubility</a:t>
            </a:r>
          </a:p>
          <a:p>
            <a:r>
              <a:rPr lang="en-GB" dirty="0" smtClean="0"/>
              <a:t>Explain how carboxylic </a:t>
            </a:r>
            <a:r>
              <a:rPr lang="en-GB" dirty="0"/>
              <a:t>acids can be prepared </a:t>
            </a:r>
            <a:endParaRPr lang="en-GB" dirty="0" smtClean="0"/>
          </a:p>
          <a:p>
            <a:r>
              <a:rPr lang="en-GB" dirty="0" smtClean="0"/>
              <a:t>Explain the reactions </a:t>
            </a:r>
            <a:r>
              <a:rPr lang="en-GB" dirty="0"/>
              <a:t>of carboxylic acids </a:t>
            </a:r>
            <a:r>
              <a:rPr lang="en-GB" dirty="0" smtClean="0"/>
              <a:t>with:</a:t>
            </a:r>
            <a:br>
              <a:rPr lang="en-GB" dirty="0" smtClean="0"/>
            </a:br>
            <a:r>
              <a:rPr lang="en-GB" dirty="0" smtClean="0"/>
              <a:t>- lithium </a:t>
            </a:r>
            <a:r>
              <a:rPr lang="en-GB" dirty="0" err="1"/>
              <a:t>tetrahydridoaluminate</a:t>
            </a:r>
            <a:r>
              <a:rPr lang="en-GB" dirty="0"/>
              <a:t> (lithium aluminium hydride) in dry </a:t>
            </a:r>
            <a:r>
              <a:rPr lang="en-GB" dirty="0" smtClean="0"/>
              <a:t>ether</a:t>
            </a:r>
            <a:br>
              <a:rPr lang="en-GB" dirty="0" smtClean="0"/>
            </a:br>
            <a:r>
              <a:rPr lang="en-GB" dirty="0"/>
              <a:t>-</a:t>
            </a:r>
            <a:r>
              <a:rPr lang="en-GB" dirty="0" smtClean="0"/>
              <a:t>bases </a:t>
            </a:r>
            <a:r>
              <a:rPr lang="en-GB" dirty="0"/>
              <a:t>to produce </a:t>
            </a:r>
            <a:r>
              <a:rPr lang="en-GB" dirty="0" smtClean="0"/>
              <a:t>salts</a:t>
            </a:r>
            <a:endParaRPr lang="en-GB" dirty="0"/>
          </a:p>
        </p:txBody>
      </p:sp>
    </p:spTree>
    <p:extLst>
      <p:ext uri="{BB962C8B-B14F-4D97-AF65-F5344CB8AC3E}">
        <p14:creationId xmlns:p14="http://schemas.microsoft.com/office/powerpoint/2010/main" val="974154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4"/>
            <a:ext cx="8464550" cy="6471369"/>
          </a:xfrm>
        </p:spPr>
        <p:txBody>
          <a:bodyPr>
            <a:normAutofit lnSpcReduction="10000"/>
          </a:bodyPr>
          <a:lstStyle/>
          <a:p>
            <a:pPr algn="ctr">
              <a:buNone/>
            </a:pPr>
            <a:r>
              <a:rPr lang="en-GB" b="1" u="sng" dirty="0" smtClean="0"/>
              <a:t>Reacting with bases</a:t>
            </a:r>
          </a:p>
          <a:p>
            <a:pPr>
              <a:buNone/>
            </a:pPr>
            <a:r>
              <a:rPr lang="en-GB" dirty="0" smtClean="0"/>
              <a:t>Carboxylic acids are neutralised by aqueous bases (alkalis) to form salts and water</a:t>
            </a:r>
          </a:p>
          <a:p>
            <a:pPr>
              <a:buNone/>
            </a:pPr>
            <a:endParaRPr lang="en-GB" dirty="0"/>
          </a:p>
          <a:p>
            <a:pPr>
              <a:buNone/>
            </a:pPr>
            <a:r>
              <a:rPr lang="en-GB" dirty="0" smtClean="0"/>
              <a:t>CH</a:t>
            </a:r>
            <a:r>
              <a:rPr lang="en-GB" baseline="-25000" dirty="0" smtClean="0"/>
              <a:t>3</a:t>
            </a:r>
            <a:r>
              <a:rPr lang="en-GB" dirty="0" smtClean="0"/>
              <a:t>COOH + </a:t>
            </a:r>
            <a:r>
              <a:rPr lang="en-GB" dirty="0" err="1" smtClean="0"/>
              <a:t>NaOH</a:t>
            </a:r>
            <a:r>
              <a:rPr lang="en-GB" dirty="0" smtClean="0"/>
              <a:t> </a:t>
            </a:r>
            <a:r>
              <a:rPr lang="en-GB" dirty="0" smtClean="0">
                <a:sym typeface="Wingdings" panose="05000000000000000000" pitchFamily="2" charset="2"/>
              </a:rPr>
              <a:t> CH</a:t>
            </a:r>
            <a:r>
              <a:rPr lang="en-GB" baseline="-25000" dirty="0" smtClean="0">
                <a:sym typeface="Wingdings" panose="05000000000000000000" pitchFamily="2" charset="2"/>
              </a:rPr>
              <a:t>3</a:t>
            </a:r>
            <a:r>
              <a:rPr lang="en-GB" dirty="0" smtClean="0">
                <a:sym typeface="Wingdings" panose="05000000000000000000" pitchFamily="2" charset="2"/>
              </a:rPr>
              <a:t>COONa + H</a:t>
            </a:r>
            <a:r>
              <a:rPr lang="en-GB" baseline="-25000" dirty="0" smtClean="0">
                <a:sym typeface="Wingdings" panose="05000000000000000000" pitchFamily="2" charset="2"/>
              </a:rPr>
              <a:t>2</a:t>
            </a:r>
            <a:r>
              <a:rPr lang="en-GB" dirty="0" smtClean="0">
                <a:sym typeface="Wingdings" panose="05000000000000000000" pitchFamily="2" charset="2"/>
              </a:rPr>
              <a:t>O</a:t>
            </a:r>
          </a:p>
          <a:p>
            <a:pPr>
              <a:buNone/>
            </a:pPr>
            <a:r>
              <a:rPr lang="en-GB" dirty="0" smtClean="0">
                <a:sym typeface="Wingdings" panose="05000000000000000000" pitchFamily="2" charset="2"/>
              </a:rPr>
              <a:t>Ethanoic acid		Sodium </a:t>
            </a:r>
            <a:r>
              <a:rPr lang="en-GB" dirty="0" err="1" smtClean="0">
                <a:sym typeface="Wingdings" panose="05000000000000000000" pitchFamily="2" charset="2"/>
              </a:rPr>
              <a:t>ethanoate</a:t>
            </a:r>
            <a:endParaRPr lang="en-GB" dirty="0" smtClean="0">
              <a:sym typeface="Wingdings" panose="05000000000000000000" pitchFamily="2" charset="2"/>
            </a:endParaRPr>
          </a:p>
          <a:p>
            <a:pPr>
              <a:buNone/>
            </a:pPr>
            <a:endParaRPr lang="en-GB" dirty="0" smtClean="0">
              <a:sym typeface="Wingdings" panose="05000000000000000000" pitchFamily="2" charset="2"/>
            </a:endParaRPr>
          </a:p>
          <a:p>
            <a:pPr>
              <a:buNone/>
            </a:pPr>
            <a:r>
              <a:rPr lang="en-GB" dirty="0" smtClean="0">
                <a:sym typeface="Wingdings" panose="05000000000000000000" pitchFamily="2" charset="2"/>
              </a:rPr>
              <a:t>With carbonates and </a:t>
            </a:r>
            <a:r>
              <a:rPr lang="en-GB" dirty="0" err="1" smtClean="0">
                <a:sym typeface="Wingdings" panose="05000000000000000000" pitchFamily="2" charset="2"/>
              </a:rPr>
              <a:t>hydrogencarbonates</a:t>
            </a:r>
            <a:r>
              <a:rPr lang="en-GB" dirty="0" smtClean="0">
                <a:sym typeface="Wingdings" panose="05000000000000000000" pitchFamily="2" charset="2"/>
              </a:rPr>
              <a:t> carbon dioxide is also made</a:t>
            </a:r>
            <a:endParaRPr lang="en-GB" dirty="0">
              <a:sym typeface="Wingdings" panose="05000000000000000000" pitchFamily="2" charset="2"/>
            </a:endParaRPr>
          </a:p>
          <a:p>
            <a:pPr>
              <a:buNone/>
            </a:pPr>
            <a:r>
              <a:rPr lang="en-GB" i="1" dirty="0" smtClean="0">
                <a:solidFill>
                  <a:srgbClr val="FF0000"/>
                </a:solidFill>
                <a:sym typeface="Wingdings" panose="05000000000000000000" pitchFamily="2" charset="2"/>
              </a:rPr>
              <a:t>Salts of </a:t>
            </a:r>
            <a:r>
              <a:rPr lang="en-GB" i="1" dirty="0" err="1" smtClean="0">
                <a:solidFill>
                  <a:srgbClr val="FF0000"/>
                </a:solidFill>
                <a:sym typeface="Wingdings" panose="05000000000000000000" pitchFamily="2" charset="2"/>
              </a:rPr>
              <a:t>carboxylix</a:t>
            </a:r>
            <a:r>
              <a:rPr lang="en-GB" i="1" dirty="0" smtClean="0">
                <a:solidFill>
                  <a:srgbClr val="FF0000"/>
                </a:solidFill>
                <a:sym typeface="Wingdings" panose="05000000000000000000" pitchFamily="2" charset="2"/>
              </a:rPr>
              <a:t> acids are called carboxylates.</a:t>
            </a:r>
          </a:p>
          <a:p>
            <a:pPr>
              <a:buNone/>
            </a:pPr>
            <a:r>
              <a:rPr lang="en-GB" i="1" dirty="0" smtClean="0">
                <a:solidFill>
                  <a:srgbClr val="FF0000"/>
                </a:solidFill>
                <a:sym typeface="Wingdings" panose="05000000000000000000" pitchFamily="2" charset="2"/>
              </a:rPr>
              <a:t>Their names end in -</a:t>
            </a:r>
            <a:r>
              <a:rPr lang="en-GB" i="1" dirty="0" err="1" smtClean="0">
                <a:solidFill>
                  <a:srgbClr val="FF0000"/>
                </a:solidFill>
                <a:sym typeface="Wingdings" panose="05000000000000000000" pitchFamily="2" charset="2"/>
              </a:rPr>
              <a:t>oate</a:t>
            </a:r>
            <a:endParaRPr lang="en-GB" i="1" dirty="0" smtClean="0">
              <a:solidFill>
                <a:srgbClr val="FF0000"/>
              </a:solidFill>
            </a:endParaRPr>
          </a:p>
          <a:p>
            <a:pPr>
              <a:buNone/>
            </a:pP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4"/>
            <a:ext cx="8464550" cy="6471369"/>
          </a:xfrm>
        </p:spPr>
        <p:txBody>
          <a:bodyPr>
            <a:normAutofit/>
          </a:bodyPr>
          <a:lstStyle/>
          <a:p>
            <a:pPr algn="ctr">
              <a:buNone/>
            </a:pPr>
            <a:r>
              <a:rPr lang="en-GB" b="1" u="sng" dirty="0" smtClean="0"/>
              <a:t>Reacting with bases</a:t>
            </a:r>
          </a:p>
          <a:p>
            <a:pPr>
              <a:buNone/>
            </a:pPr>
            <a:r>
              <a:rPr lang="en-GB" sz="3000" dirty="0" smtClean="0"/>
              <a:t>Carboxylic acids are neutralised by aqueous bases (alkalis) to form salts and water</a:t>
            </a:r>
          </a:p>
          <a:p>
            <a:pPr>
              <a:buNone/>
            </a:pPr>
            <a:r>
              <a:rPr lang="en-GB" sz="3000" dirty="0" smtClean="0"/>
              <a:t>They are weak acids</a:t>
            </a:r>
          </a:p>
          <a:p>
            <a:pPr>
              <a:buNone/>
            </a:pPr>
            <a:endParaRPr lang="en-GB" sz="3000" dirty="0"/>
          </a:p>
          <a:p>
            <a:pPr>
              <a:buNone/>
            </a:pPr>
            <a:r>
              <a:rPr lang="en-GB" sz="3000" dirty="0" smtClean="0"/>
              <a:t>CH</a:t>
            </a:r>
            <a:r>
              <a:rPr lang="en-GB" sz="3000" baseline="-25000" dirty="0" smtClean="0"/>
              <a:t>3</a:t>
            </a:r>
            <a:r>
              <a:rPr lang="en-GB" sz="3000" dirty="0" smtClean="0"/>
              <a:t>COOH + </a:t>
            </a:r>
            <a:r>
              <a:rPr lang="en-GB" sz="3000" dirty="0" err="1" smtClean="0"/>
              <a:t>NaOH</a:t>
            </a:r>
            <a:r>
              <a:rPr lang="en-GB" sz="3000" dirty="0" smtClean="0"/>
              <a:t> </a:t>
            </a:r>
            <a:r>
              <a:rPr lang="en-GB" sz="3000" dirty="0" smtClean="0">
                <a:sym typeface="Wingdings" panose="05000000000000000000" pitchFamily="2" charset="2"/>
              </a:rPr>
              <a:t> CH</a:t>
            </a:r>
            <a:r>
              <a:rPr lang="en-GB" sz="3000" baseline="-25000" dirty="0" smtClean="0">
                <a:sym typeface="Wingdings" panose="05000000000000000000" pitchFamily="2" charset="2"/>
              </a:rPr>
              <a:t>3</a:t>
            </a:r>
            <a:r>
              <a:rPr lang="en-GB" sz="3000" dirty="0" smtClean="0">
                <a:sym typeface="Wingdings" panose="05000000000000000000" pitchFamily="2" charset="2"/>
              </a:rPr>
              <a:t>COONa + H</a:t>
            </a:r>
            <a:r>
              <a:rPr lang="en-GB" sz="3000" baseline="-25000" dirty="0" smtClean="0">
                <a:sym typeface="Wingdings" panose="05000000000000000000" pitchFamily="2" charset="2"/>
              </a:rPr>
              <a:t>2</a:t>
            </a:r>
            <a:r>
              <a:rPr lang="en-GB" sz="3000" dirty="0" smtClean="0">
                <a:sym typeface="Wingdings" panose="05000000000000000000" pitchFamily="2" charset="2"/>
              </a:rPr>
              <a:t>O</a:t>
            </a:r>
          </a:p>
          <a:p>
            <a:pPr>
              <a:buNone/>
            </a:pPr>
            <a:r>
              <a:rPr lang="en-GB" sz="3000" dirty="0" smtClean="0">
                <a:sym typeface="Wingdings" panose="05000000000000000000" pitchFamily="2" charset="2"/>
              </a:rPr>
              <a:t>Ethanoic acid		Sodium </a:t>
            </a:r>
            <a:r>
              <a:rPr lang="en-GB" sz="3000" dirty="0" err="1" smtClean="0">
                <a:sym typeface="Wingdings" panose="05000000000000000000" pitchFamily="2" charset="2"/>
              </a:rPr>
              <a:t>ethanoate</a:t>
            </a:r>
            <a:endParaRPr lang="en-GB" sz="3000" dirty="0" smtClean="0">
              <a:sym typeface="Wingdings" panose="05000000000000000000" pitchFamily="2" charset="2"/>
            </a:endParaRPr>
          </a:p>
          <a:p>
            <a:pPr>
              <a:buNone/>
            </a:pPr>
            <a:endParaRPr lang="en-GB" sz="3000" dirty="0" smtClean="0">
              <a:sym typeface="Wingdings" panose="05000000000000000000" pitchFamily="2" charset="2"/>
            </a:endParaRPr>
          </a:p>
          <a:p>
            <a:pPr>
              <a:buNone/>
            </a:pPr>
            <a:r>
              <a:rPr lang="en-GB" sz="3000" dirty="0" smtClean="0">
                <a:sym typeface="Wingdings" panose="05000000000000000000" pitchFamily="2" charset="2"/>
              </a:rPr>
              <a:t>With carbonates and </a:t>
            </a:r>
            <a:r>
              <a:rPr lang="en-GB" sz="3000" dirty="0" err="1" smtClean="0">
                <a:sym typeface="Wingdings" panose="05000000000000000000" pitchFamily="2" charset="2"/>
              </a:rPr>
              <a:t>hydrogencarbonates</a:t>
            </a:r>
            <a:r>
              <a:rPr lang="en-GB" sz="3000" dirty="0" smtClean="0">
                <a:sym typeface="Wingdings" panose="05000000000000000000" pitchFamily="2" charset="2"/>
              </a:rPr>
              <a:t> carbon dioxide is also made</a:t>
            </a:r>
            <a:endParaRPr lang="en-GB" sz="3000" dirty="0">
              <a:sym typeface="Wingdings" panose="05000000000000000000" pitchFamily="2" charset="2"/>
            </a:endParaRPr>
          </a:p>
          <a:p>
            <a:pPr>
              <a:buNone/>
            </a:pPr>
            <a:r>
              <a:rPr lang="en-GB" sz="3000" i="1" dirty="0" smtClean="0">
                <a:solidFill>
                  <a:srgbClr val="FF0000"/>
                </a:solidFill>
                <a:sym typeface="Wingdings" panose="05000000000000000000" pitchFamily="2" charset="2"/>
              </a:rPr>
              <a:t>Salts of </a:t>
            </a:r>
            <a:r>
              <a:rPr lang="en-GB" sz="3000" i="1" dirty="0" err="1" smtClean="0">
                <a:solidFill>
                  <a:srgbClr val="FF0000"/>
                </a:solidFill>
                <a:sym typeface="Wingdings" panose="05000000000000000000" pitchFamily="2" charset="2"/>
              </a:rPr>
              <a:t>carboxylix</a:t>
            </a:r>
            <a:r>
              <a:rPr lang="en-GB" sz="3000" i="1" dirty="0" smtClean="0">
                <a:solidFill>
                  <a:srgbClr val="FF0000"/>
                </a:solidFill>
                <a:sym typeface="Wingdings" panose="05000000000000000000" pitchFamily="2" charset="2"/>
              </a:rPr>
              <a:t> acids are called carboxylates.</a:t>
            </a:r>
          </a:p>
          <a:p>
            <a:pPr>
              <a:buNone/>
            </a:pPr>
            <a:r>
              <a:rPr lang="en-GB" sz="3000" i="1" dirty="0" smtClean="0">
                <a:solidFill>
                  <a:srgbClr val="FF0000"/>
                </a:solidFill>
                <a:sym typeface="Wingdings" panose="05000000000000000000" pitchFamily="2" charset="2"/>
              </a:rPr>
              <a:t>Their names end in -</a:t>
            </a:r>
            <a:r>
              <a:rPr lang="en-GB" sz="3000" i="1" dirty="0" err="1" smtClean="0">
                <a:solidFill>
                  <a:srgbClr val="FF0000"/>
                </a:solidFill>
                <a:sym typeface="Wingdings" panose="05000000000000000000" pitchFamily="2" charset="2"/>
              </a:rPr>
              <a:t>oate</a:t>
            </a:r>
            <a:endParaRPr lang="en-GB" sz="3000" i="1" dirty="0" smtClean="0">
              <a:solidFill>
                <a:srgbClr val="FF0000"/>
              </a:solidFill>
            </a:endParaRPr>
          </a:p>
          <a:p>
            <a:pPr>
              <a:buNone/>
            </a:pPr>
            <a:endParaRPr lang="en-GB" dirty="0"/>
          </a:p>
        </p:txBody>
      </p:sp>
    </p:spTree>
    <p:extLst>
      <p:ext uri="{BB962C8B-B14F-4D97-AF65-F5344CB8AC3E}">
        <p14:creationId xmlns:p14="http://schemas.microsoft.com/office/powerpoint/2010/main" val="1687747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79512" y="19720"/>
            <a:ext cx="8712968" cy="6471369"/>
          </a:xfrm>
        </p:spPr>
        <p:txBody>
          <a:bodyPr>
            <a:normAutofit/>
          </a:bodyPr>
          <a:lstStyle/>
          <a:p>
            <a:pPr algn="ctr">
              <a:buNone/>
            </a:pPr>
            <a:r>
              <a:rPr lang="en-GB" sz="2600" b="1" u="sng" dirty="0" smtClean="0"/>
              <a:t>Reaction with lithium </a:t>
            </a:r>
            <a:r>
              <a:rPr lang="en-GB" sz="2600" b="1" u="sng" dirty="0" err="1" smtClean="0"/>
              <a:t>tetrahydridoaluminate</a:t>
            </a:r>
            <a:endParaRPr lang="en-GB" sz="2600" b="1" u="sng" dirty="0" smtClean="0"/>
          </a:p>
          <a:p>
            <a:pPr>
              <a:buNone/>
            </a:pPr>
            <a:r>
              <a:rPr lang="en-GB" sz="2600" dirty="0" smtClean="0"/>
              <a:t>It is hard to reduce a carboxylic acid, you need a powerful reducing agent.</a:t>
            </a:r>
          </a:p>
          <a:p>
            <a:pPr>
              <a:buNone/>
            </a:pPr>
            <a:r>
              <a:rPr lang="en-GB" sz="2600" dirty="0" smtClean="0"/>
              <a:t>E.g. LiAlH</a:t>
            </a:r>
            <a:r>
              <a:rPr lang="en-GB" sz="2600" baseline="-25000" dirty="0" smtClean="0"/>
              <a:t>4</a:t>
            </a:r>
            <a:r>
              <a:rPr lang="en-GB" sz="2600" dirty="0" smtClean="0"/>
              <a:t> in </a:t>
            </a:r>
            <a:r>
              <a:rPr lang="en-GB" sz="2600" b="1" dirty="0" smtClean="0"/>
              <a:t>dry ether </a:t>
            </a:r>
            <a:r>
              <a:rPr lang="en-GB" sz="2600" dirty="0" smtClean="0"/>
              <a:t>(lithium </a:t>
            </a:r>
            <a:r>
              <a:rPr lang="en-GB" sz="2600" dirty="0" err="1" smtClean="0"/>
              <a:t>tetrahydridoaluminate</a:t>
            </a:r>
            <a:r>
              <a:rPr lang="en-GB" sz="2600" dirty="0" smtClean="0"/>
              <a:t>, lithium aluminium hydride)</a:t>
            </a:r>
          </a:p>
          <a:p>
            <a:pPr>
              <a:buNone/>
            </a:pPr>
            <a:r>
              <a:rPr lang="en-GB" sz="2600" dirty="0" smtClean="0"/>
              <a:t>It reduces the carboxylic acid right down to an alcohol.</a:t>
            </a:r>
          </a:p>
          <a:p>
            <a:pPr>
              <a:buNone/>
            </a:pPr>
            <a:r>
              <a:rPr lang="en-GB" sz="2600" dirty="0" smtClean="0"/>
              <a:t>You can’t get the reduction to stop at the aldehyde.</a:t>
            </a:r>
          </a:p>
          <a:p>
            <a:pPr>
              <a:buNone/>
            </a:pPr>
            <a:r>
              <a:rPr lang="en-GB" sz="2600" dirty="0" smtClean="0"/>
              <a:t>E.g. </a:t>
            </a:r>
            <a:endParaRPr lang="en-GB" sz="2600" dirty="0"/>
          </a:p>
          <a:p>
            <a:pPr>
              <a:buNone/>
            </a:pPr>
            <a:r>
              <a:rPr lang="en-GB" sz="2600" dirty="0" smtClean="0">
                <a:solidFill>
                  <a:srgbClr val="FF0000"/>
                </a:solidFill>
              </a:rPr>
              <a:t>CH</a:t>
            </a:r>
            <a:r>
              <a:rPr lang="en-GB" sz="2600" baseline="-25000" dirty="0" smtClean="0">
                <a:solidFill>
                  <a:srgbClr val="FF0000"/>
                </a:solidFill>
              </a:rPr>
              <a:t>3</a:t>
            </a:r>
            <a:r>
              <a:rPr lang="en-GB" sz="2600" dirty="0" smtClean="0">
                <a:solidFill>
                  <a:srgbClr val="FF0000"/>
                </a:solidFill>
              </a:rPr>
              <a:t>CH</a:t>
            </a:r>
            <a:r>
              <a:rPr lang="en-GB" sz="2600" baseline="-25000" dirty="0" smtClean="0">
                <a:solidFill>
                  <a:srgbClr val="FF0000"/>
                </a:solidFill>
              </a:rPr>
              <a:t>2</a:t>
            </a:r>
            <a:r>
              <a:rPr lang="en-GB" sz="2600" dirty="0" smtClean="0">
                <a:solidFill>
                  <a:srgbClr val="FF0000"/>
                </a:solidFill>
              </a:rPr>
              <a:t>COOH + 4[H] </a:t>
            </a:r>
            <a:r>
              <a:rPr lang="en-GB" sz="2600" dirty="0" smtClean="0">
                <a:solidFill>
                  <a:srgbClr val="FF0000"/>
                </a:solidFill>
                <a:sym typeface="Wingdings" panose="05000000000000000000" pitchFamily="2" charset="2"/>
              </a:rPr>
              <a:t> CH</a:t>
            </a:r>
            <a:r>
              <a:rPr lang="en-GB" sz="2600" baseline="-25000" dirty="0" smtClean="0">
                <a:solidFill>
                  <a:srgbClr val="FF0000"/>
                </a:solidFill>
                <a:sym typeface="Wingdings" panose="05000000000000000000" pitchFamily="2" charset="2"/>
              </a:rPr>
              <a:t>3</a:t>
            </a:r>
            <a:r>
              <a:rPr lang="en-GB" sz="2600" dirty="0" smtClean="0">
                <a:solidFill>
                  <a:srgbClr val="FF0000"/>
                </a:solidFill>
                <a:sym typeface="Wingdings" panose="05000000000000000000" pitchFamily="2" charset="2"/>
              </a:rPr>
              <a:t>CH</a:t>
            </a:r>
            <a:r>
              <a:rPr lang="en-GB" sz="2600" baseline="-25000" dirty="0" smtClean="0">
                <a:solidFill>
                  <a:srgbClr val="FF0000"/>
                </a:solidFill>
                <a:sym typeface="Wingdings" panose="05000000000000000000" pitchFamily="2" charset="2"/>
              </a:rPr>
              <a:t>2</a:t>
            </a:r>
            <a:r>
              <a:rPr lang="en-GB" sz="2600" dirty="0" smtClean="0">
                <a:solidFill>
                  <a:srgbClr val="FF0000"/>
                </a:solidFill>
                <a:sym typeface="Wingdings" panose="05000000000000000000" pitchFamily="2" charset="2"/>
              </a:rPr>
              <a:t>CH</a:t>
            </a:r>
            <a:r>
              <a:rPr lang="en-GB" sz="2600" baseline="-25000" dirty="0" smtClean="0">
                <a:solidFill>
                  <a:srgbClr val="FF0000"/>
                </a:solidFill>
                <a:sym typeface="Wingdings" panose="05000000000000000000" pitchFamily="2" charset="2"/>
              </a:rPr>
              <a:t>2</a:t>
            </a:r>
            <a:r>
              <a:rPr lang="en-GB" sz="2600" dirty="0" smtClean="0">
                <a:solidFill>
                  <a:srgbClr val="FF0000"/>
                </a:solidFill>
                <a:sym typeface="Wingdings" panose="05000000000000000000" pitchFamily="2" charset="2"/>
              </a:rPr>
              <a:t>OH + H</a:t>
            </a:r>
            <a:r>
              <a:rPr lang="en-GB" sz="2600" baseline="-25000" dirty="0" smtClean="0">
                <a:solidFill>
                  <a:srgbClr val="FF0000"/>
                </a:solidFill>
                <a:sym typeface="Wingdings" panose="05000000000000000000" pitchFamily="2" charset="2"/>
              </a:rPr>
              <a:t>2</a:t>
            </a:r>
            <a:r>
              <a:rPr lang="en-GB" sz="2600" dirty="0" smtClean="0">
                <a:solidFill>
                  <a:srgbClr val="FF0000"/>
                </a:solidFill>
                <a:sym typeface="Wingdings" panose="05000000000000000000" pitchFamily="2" charset="2"/>
              </a:rPr>
              <a:t>O</a:t>
            </a:r>
          </a:p>
          <a:p>
            <a:pPr>
              <a:buNone/>
            </a:pPr>
            <a:r>
              <a:rPr lang="en-GB" sz="2600" dirty="0">
                <a:solidFill>
                  <a:srgbClr val="FF0000"/>
                </a:solidFill>
                <a:sym typeface="Wingdings" panose="05000000000000000000" pitchFamily="2" charset="2"/>
              </a:rPr>
              <a:t>	</a:t>
            </a:r>
            <a:r>
              <a:rPr lang="en-GB" sz="2600" dirty="0" smtClean="0">
                <a:solidFill>
                  <a:srgbClr val="FF0000"/>
                </a:solidFill>
                <a:sym typeface="Wingdings" panose="05000000000000000000" pitchFamily="2" charset="2"/>
              </a:rPr>
              <a:t>				Propan-1-ol</a:t>
            </a:r>
            <a:endParaRPr lang="en-GB" sz="2600" dirty="0" smtClean="0">
              <a:solidFill>
                <a:srgbClr val="FF0000"/>
              </a:solidFill>
            </a:endParaRPr>
          </a:p>
          <a:p>
            <a:pPr>
              <a:buNone/>
            </a:pPr>
            <a:endParaRPr lang="en-GB" sz="2600" dirty="0" smtClean="0"/>
          </a:p>
          <a:p>
            <a:pPr>
              <a:buNone/>
            </a:pPr>
            <a:endParaRPr lang="en-GB" sz="2600" dirty="0" smtClean="0"/>
          </a:p>
          <a:p>
            <a:pPr>
              <a:buNone/>
            </a:pPr>
            <a:endParaRPr lang="en-GB" sz="2600" dirty="0"/>
          </a:p>
        </p:txBody>
      </p:sp>
    </p:spTree>
    <p:extLst>
      <p:ext uri="{BB962C8B-B14F-4D97-AF65-F5344CB8AC3E}">
        <p14:creationId xmlns:p14="http://schemas.microsoft.com/office/powerpoint/2010/main" val="843393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79512" y="19720"/>
            <a:ext cx="8712968" cy="6471369"/>
          </a:xfrm>
        </p:spPr>
        <p:txBody>
          <a:bodyPr>
            <a:normAutofit/>
          </a:bodyPr>
          <a:lstStyle/>
          <a:p>
            <a:pPr algn="ctr">
              <a:buNone/>
            </a:pPr>
            <a:r>
              <a:rPr lang="en-GB" sz="2600" b="1" u="sng" dirty="0" smtClean="0"/>
              <a:t>Reaction with lithium </a:t>
            </a:r>
            <a:r>
              <a:rPr lang="en-GB" sz="2600" b="1" u="sng" dirty="0" err="1" smtClean="0"/>
              <a:t>tetrahydridoaluminate</a:t>
            </a:r>
            <a:endParaRPr lang="en-GB" sz="2600" b="1" u="sng" dirty="0" smtClean="0"/>
          </a:p>
          <a:p>
            <a:pPr>
              <a:buNone/>
            </a:pPr>
            <a:r>
              <a:rPr lang="en-GB" sz="2600" dirty="0" smtClean="0"/>
              <a:t>It is hard to reduce a carboxylic acid, you need a powerful reducing agent.</a:t>
            </a:r>
          </a:p>
          <a:p>
            <a:pPr>
              <a:buNone/>
            </a:pPr>
            <a:r>
              <a:rPr lang="en-GB" sz="2600" dirty="0" smtClean="0"/>
              <a:t>E.g. LiAlH</a:t>
            </a:r>
            <a:r>
              <a:rPr lang="en-GB" sz="2600" baseline="-25000" dirty="0" smtClean="0"/>
              <a:t>4</a:t>
            </a:r>
            <a:r>
              <a:rPr lang="en-GB" sz="2600" dirty="0" smtClean="0"/>
              <a:t> in </a:t>
            </a:r>
            <a:r>
              <a:rPr lang="en-GB" sz="2600" b="1" dirty="0" smtClean="0"/>
              <a:t>dry ether </a:t>
            </a:r>
            <a:r>
              <a:rPr lang="en-GB" sz="2600" dirty="0" smtClean="0"/>
              <a:t>(lithium </a:t>
            </a:r>
            <a:r>
              <a:rPr lang="en-GB" sz="2600" dirty="0" err="1" smtClean="0"/>
              <a:t>tetrahydridoaluminate</a:t>
            </a:r>
            <a:r>
              <a:rPr lang="en-GB" sz="2600" dirty="0" smtClean="0"/>
              <a:t>, lithium aluminium hydride)</a:t>
            </a:r>
          </a:p>
          <a:p>
            <a:pPr>
              <a:buNone/>
            </a:pPr>
            <a:r>
              <a:rPr lang="en-GB" sz="2600" dirty="0" smtClean="0"/>
              <a:t>It reduces the carboxylic acid right down to an alcohol.</a:t>
            </a:r>
          </a:p>
          <a:p>
            <a:pPr>
              <a:buNone/>
            </a:pPr>
            <a:r>
              <a:rPr lang="en-GB" sz="2600" dirty="0" smtClean="0"/>
              <a:t>You can’t get the reduction to stop at the aldehyde.</a:t>
            </a:r>
          </a:p>
          <a:p>
            <a:pPr>
              <a:buNone/>
            </a:pPr>
            <a:r>
              <a:rPr lang="en-GB" sz="2600" dirty="0" smtClean="0"/>
              <a:t>E.g. </a:t>
            </a:r>
            <a:endParaRPr lang="en-GB" sz="2600" dirty="0"/>
          </a:p>
          <a:p>
            <a:pPr>
              <a:buNone/>
            </a:pPr>
            <a:r>
              <a:rPr lang="en-GB" sz="2600" dirty="0" smtClean="0">
                <a:solidFill>
                  <a:srgbClr val="FF0000"/>
                </a:solidFill>
              </a:rPr>
              <a:t>CH</a:t>
            </a:r>
            <a:r>
              <a:rPr lang="en-GB" sz="2600" baseline="-25000" dirty="0" smtClean="0">
                <a:solidFill>
                  <a:srgbClr val="FF0000"/>
                </a:solidFill>
              </a:rPr>
              <a:t>3</a:t>
            </a:r>
            <a:r>
              <a:rPr lang="en-GB" sz="2600" dirty="0" smtClean="0">
                <a:solidFill>
                  <a:srgbClr val="FF0000"/>
                </a:solidFill>
              </a:rPr>
              <a:t>CH</a:t>
            </a:r>
            <a:r>
              <a:rPr lang="en-GB" sz="2600" baseline="-25000" dirty="0" smtClean="0">
                <a:solidFill>
                  <a:srgbClr val="FF0000"/>
                </a:solidFill>
              </a:rPr>
              <a:t>2</a:t>
            </a:r>
            <a:r>
              <a:rPr lang="en-GB" sz="2600" dirty="0" smtClean="0">
                <a:solidFill>
                  <a:srgbClr val="FF0000"/>
                </a:solidFill>
              </a:rPr>
              <a:t>COOH + 4[H] </a:t>
            </a:r>
            <a:r>
              <a:rPr lang="en-GB" sz="2600" dirty="0" smtClean="0">
                <a:solidFill>
                  <a:srgbClr val="FF0000"/>
                </a:solidFill>
                <a:sym typeface="Wingdings" panose="05000000000000000000" pitchFamily="2" charset="2"/>
              </a:rPr>
              <a:t> CH</a:t>
            </a:r>
            <a:r>
              <a:rPr lang="en-GB" sz="2600" baseline="-25000" dirty="0" smtClean="0">
                <a:solidFill>
                  <a:srgbClr val="FF0000"/>
                </a:solidFill>
                <a:sym typeface="Wingdings" panose="05000000000000000000" pitchFamily="2" charset="2"/>
              </a:rPr>
              <a:t>3</a:t>
            </a:r>
            <a:r>
              <a:rPr lang="en-GB" sz="2600" dirty="0" smtClean="0">
                <a:solidFill>
                  <a:srgbClr val="FF0000"/>
                </a:solidFill>
                <a:sym typeface="Wingdings" panose="05000000000000000000" pitchFamily="2" charset="2"/>
              </a:rPr>
              <a:t>CH</a:t>
            </a:r>
            <a:r>
              <a:rPr lang="en-GB" sz="2600" baseline="-25000" dirty="0" smtClean="0">
                <a:solidFill>
                  <a:srgbClr val="FF0000"/>
                </a:solidFill>
                <a:sym typeface="Wingdings" panose="05000000000000000000" pitchFamily="2" charset="2"/>
              </a:rPr>
              <a:t>2</a:t>
            </a:r>
            <a:r>
              <a:rPr lang="en-GB" sz="2600" dirty="0" smtClean="0">
                <a:solidFill>
                  <a:srgbClr val="FF0000"/>
                </a:solidFill>
                <a:sym typeface="Wingdings" panose="05000000000000000000" pitchFamily="2" charset="2"/>
              </a:rPr>
              <a:t>CH</a:t>
            </a:r>
            <a:r>
              <a:rPr lang="en-GB" sz="2600" baseline="-25000" dirty="0" smtClean="0">
                <a:solidFill>
                  <a:srgbClr val="FF0000"/>
                </a:solidFill>
                <a:sym typeface="Wingdings" panose="05000000000000000000" pitchFamily="2" charset="2"/>
              </a:rPr>
              <a:t>2</a:t>
            </a:r>
            <a:r>
              <a:rPr lang="en-GB" sz="2600" dirty="0" smtClean="0">
                <a:solidFill>
                  <a:srgbClr val="FF0000"/>
                </a:solidFill>
                <a:sym typeface="Wingdings" panose="05000000000000000000" pitchFamily="2" charset="2"/>
              </a:rPr>
              <a:t>OH + H</a:t>
            </a:r>
            <a:r>
              <a:rPr lang="en-GB" sz="2600" baseline="-25000" dirty="0" smtClean="0">
                <a:solidFill>
                  <a:srgbClr val="FF0000"/>
                </a:solidFill>
                <a:sym typeface="Wingdings" panose="05000000000000000000" pitchFamily="2" charset="2"/>
              </a:rPr>
              <a:t>2</a:t>
            </a:r>
            <a:r>
              <a:rPr lang="en-GB" sz="2600" dirty="0" smtClean="0">
                <a:solidFill>
                  <a:srgbClr val="FF0000"/>
                </a:solidFill>
                <a:sym typeface="Wingdings" panose="05000000000000000000" pitchFamily="2" charset="2"/>
              </a:rPr>
              <a:t>O</a:t>
            </a:r>
          </a:p>
          <a:p>
            <a:pPr>
              <a:buNone/>
            </a:pPr>
            <a:r>
              <a:rPr lang="en-GB" sz="2600" dirty="0" err="1" smtClean="0">
                <a:solidFill>
                  <a:srgbClr val="FF0000"/>
                </a:solidFill>
                <a:sym typeface="Wingdings" panose="05000000000000000000" pitchFamily="2" charset="2"/>
              </a:rPr>
              <a:t>Propanoic</a:t>
            </a:r>
            <a:r>
              <a:rPr lang="en-GB" sz="2600" dirty="0" smtClean="0">
                <a:solidFill>
                  <a:srgbClr val="FF0000"/>
                </a:solidFill>
                <a:sym typeface="Wingdings" panose="05000000000000000000" pitchFamily="2" charset="2"/>
              </a:rPr>
              <a:t> acid                 Propan-1-ol</a:t>
            </a:r>
            <a:endParaRPr lang="en-GB" sz="2600" dirty="0" smtClean="0">
              <a:solidFill>
                <a:srgbClr val="FF0000"/>
              </a:solidFill>
            </a:endParaRPr>
          </a:p>
          <a:p>
            <a:pPr>
              <a:buNone/>
            </a:pPr>
            <a:endParaRPr lang="en-GB" sz="2600" dirty="0" smtClean="0"/>
          </a:p>
          <a:p>
            <a:pPr>
              <a:buNone/>
            </a:pPr>
            <a:endParaRPr lang="en-GB" sz="2600" dirty="0" smtClean="0"/>
          </a:p>
          <a:p>
            <a:pPr>
              <a:buNone/>
            </a:pPr>
            <a:endParaRPr lang="en-GB" sz="2600" dirty="0"/>
          </a:p>
        </p:txBody>
      </p:sp>
    </p:spTree>
    <p:extLst>
      <p:ext uri="{BB962C8B-B14F-4D97-AF65-F5344CB8AC3E}">
        <p14:creationId xmlns:p14="http://schemas.microsoft.com/office/powerpoint/2010/main" val="2914822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79512" y="19720"/>
            <a:ext cx="8712968" cy="6471369"/>
          </a:xfrm>
        </p:spPr>
        <p:txBody>
          <a:bodyPr>
            <a:normAutofit/>
          </a:bodyPr>
          <a:lstStyle/>
          <a:p>
            <a:pPr algn="ctr">
              <a:buNone/>
            </a:pPr>
            <a:r>
              <a:rPr lang="en-GB" sz="2600" b="1" u="sng" dirty="0" smtClean="0"/>
              <a:t>Reaction with lithium </a:t>
            </a:r>
            <a:r>
              <a:rPr lang="en-GB" sz="2600" b="1" u="sng" dirty="0" err="1" smtClean="0"/>
              <a:t>tetrahydridoaluminate</a:t>
            </a:r>
            <a:endParaRPr lang="en-GB" sz="2600" b="1" u="sng" dirty="0" smtClean="0"/>
          </a:p>
          <a:p>
            <a:pPr>
              <a:buNone/>
            </a:pPr>
            <a:r>
              <a:rPr lang="en-GB" sz="2600" dirty="0" smtClean="0"/>
              <a:t>It is hard to reduce a carboxylic acid, you need a powerful reducing agent.</a:t>
            </a:r>
          </a:p>
          <a:p>
            <a:pPr>
              <a:buNone/>
            </a:pPr>
            <a:r>
              <a:rPr lang="en-GB" sz="2600" dirty="0" smtClean="0"/>
              <a:t>E.g. LiAlH</a:t>
            </a:r>
            <a:r>
              <a:rPr lang="en-GB" sz="2600" baseline="-25000" dirty="0" smtClean="0"/>
              <a:t>4</a:t>
            </a:r>
            <a:r>
              <a:rPr lang="en-GB" sz="2600" dirty="0" smtClean="0"/>
              <a:t> in </a:t>
            </a:r>
            <a:r>
              <a:rPr lang="en-GB" sz="2600" b="1" dirty="0" smtClean="0"/>
              <a:t>dry ether </a:t>
            </a:r>
            <a:r>
              <a:rPr lang="en-GB" sz="2600" dirty="0" smtClean="0"/>
              <a:t>(lithium </a:t>
            </a:r>
            <a:r>
              <a:rPr lang="en-GB" sz="2600" dirty="0" err="1" smtClean="0"/>
              <a:t>tetrahydridoaluminate</a:t>
            </a:r>
            <a:r>
              <a:rPr lang="en-GB" sz="2600" dirty="0" smtClean="0"/>
              <a:t>, lithium aluminium hydride)</a:t>
            </a:r>
          </a:p>
          <a:p>
            <a:pPr>
              <a:buNone/>
            </a:pPr>
            <a:r>
              <a:rPr lang="en-GB" sz="2600" dirty="0" smtClean="0"/>
              <a:t>It reduces the carboxylic acid right down to an alcohol.</a:t>
            </a:r>
          </a:p>
          <a:p>
            <a:pPr>
              <a:buNone/>
            </a:pPr>
            <a:r>
              <a:rPr lang="en-GB" sz="2600" dirty="0" smtClean="0"/>
              <a:t>You can’t get the reduction to stop at the aldehyde.</a:t>
            </a:r>
          </a:p>
          <a:p>
            <a:pPr>
              <a:buNone/>
            </a:pPr>
            <a:r>
              <a:rPr lang="en-GB" sz="2600" dirty="0" smtClean="0"/>
              <a:t>E.g. </a:t>
            </a:r>
            <a:endParaRPr lang="en-GB" sz="2600" dirty="0"/>
          </a:p>
          <a:p>
            <a:pPr>
              <a:buNone/>
            </a:pPr>
            <a:r>
              <a:rPr lang="en-GB" sz="2600" dirty="0" smtClean="0">
                <a:solidFill>
                  <a:srgbClr val="FF0000"/>
                </a:solidFill>
              </a:rPr>
              <a:t>CH</a:t>
            </a:r>
            <a:r>
              <a:rPr lang="en-GB" sz="2600" baseline="-25000" dirty="0" smtClean="0">
                <a:solidFill>
                  <a:srgbClr val="FF0000"/>
                </a:solidFill>
              </a:rPr>
              <a:t>3</a:t>
            </a:r>
            <a:r>
              <a:rPr lang="en-GB" sz="2600" dirty="0" smtClean="0">
                <a:solidFill>
                  <a:srgbClr val="FF0000"/>
                </a:solidFill>
              </a:rPr>
              <a:t>CH</a:t>
            </a:r>
            <a:r>
              <a:rPr lang="en-GB" sz="2600" baseline="-25000" dirty="0" smtClean="0">
                <a:solidFill>
                  <a:srgbClr val="FF0000"/>
                </a:solidFill>
              </a:rPr>
              <a:t>2</a:t>
            </a:r>
            <a:r>
              <a:rPr lang="en-GB" sz="2600" dirty="0" smtClean="0">
                <a:solidFill>
                  <a:srgbClr val="FF0000"/>
                </a:solidFill>
              </a:rPr>
              <a:t>COOH + 4[H] </a:t>
            </a:r>
            <a:r>
              <a:rPr lang="en-GB" sz="2600" dirty="0" smtClean="0">
                <a:solidFill>
                  <a:srgbClr val="FF0000"/>
                </a:solidFill>
                <a:sym typeface="Wingdings" panose="05000000000000000000" pitchFamily="2" charset="2"/>
              </a:rPr>
              <a:t> CH</a:t>
            </a:r>
            <a:r>
              <a:rPr lang="en-GB" sz="2600" baseline="-25000" dirty="0" smtClean="0">
                <a:solidFill>
                  <a:srgbClr val="FF0000"/>
                </a:solidFill>
                <a:sym typeface="Wingdings" panose="05000000000000000000" pitchFamily="2" charset="2"/>
              </a:rPr>
              <a:t>3</a:t>
            </a:r>
            <a:r>
              <a:rPr lang="en-GB" sz="2600" dirty="0" smtClean="0">
                <a:solidFill>
                  <a:srgbClr val="FF0000"/>
                </a:solidFill>
                <a:sym typeface="Wingdings" panose="05000000000000000000" pitchFamily="2" charset="2"/>
              </a:rPr>
              <a:t>CH</a:t>
            </a:r>
            <a:r>
              <a:rPr lang="en-GB" sz="2600" baseline="-25000" dirty="0" smtClean="0">
                <a:solidFill>
                  <a:srgbClr val="FF0000"/>
                </a:solidFill>
                <a:sym typeface="Wingdings" panose="05000000000000000000" pitchFamily="2" charset="2"/>
              </a:rPr>
              <a:t>2</a:t>
            </a:r>
            <a:r>
              <a:rPr lang="en-GB" sz="2600" dirty="0" smtClean="0">
                <a:solidFill>
                  <a:srgbClr val="FF0000"/>
                </a:solidFill>
                <a:sym typeface="Wingdings" panose="05000000000000000000" pitchFamily="2" charset="2"/>
              </a:rPr>
              <a:t>CH</a:t>
            </a:r>
            <a:r>
              <a:rPr lang="en-GB" sz="2600" baseline="-25000" dirty="0" smtClean="0">
                <a:solidFill>
                  <a:srgbClr val="FF0000"/>
                </a:solidFill>
                <a:sym typeface="Wingdings" panose="05000000000000000000" pitchFamily="2" charset="2"/>
              </a:rPr>
              <a:t>2</a:t>
            </a:r>
            <a:r>
              <a:rPr lang="en-GB" sz="2600" dirty="0" smtClean="0">
                <a:solidFill>
                  <a:srgbClr val="FF0000"/>
                </a:solidFill>
                <a:sym typeface="Wingdings" panose="05000000000000000000" pitchFamily="2" charset="2"/>
              </a:rPr>
              <a:t>OH + H</a:t>
            </a:r>
            <a:r>
              <a:rPr lang="en-GB" sz="2600" baseline="-25000" dirty="0" smtClean="0">
                <a:solidFill>
                  <a:srgbClr val="FF0000"/>
                </a:solidFill>
                <a:sym typeface="Wingdings" panose="05000000000000000000" pitchFamily="2" charset="2"/>
              </a:rPr>
              <a:t>2</a:t>
            </a:r>
            <a:r>
              <a:rPr lang="en-GB" sz="2600" dirty="0" smtClean="0">
                <a:solidFill>
                  <a:srgbClr val="FF0000"/>
                </a:solidFill>
                <a:sym typeface="Wingdings" panose="05000000000000000000" pitchFamily="2" charset="2"/>
              </a:rPr>
              <a:t>O</a:t>
            </a:r>
          </a:p>
          <a:p>
            <a:pPr>
              <a:buNone/>
            </a:pPr>
            <a:r>
              <a:rPr lang="en-GB" sz="2600" dirty="0" err="1" smtClean="0">
                <a:solidFill>
                  <a:srgbClr val="FF0000"/>
                </a:solidFill>
                <a:sym typeface="Wingdings" panose="05000000000000000000" pitchFamily="2" charset="2"/>
              </a:rPr>
              <a:t>Propanoic</a:t>
            </a:r>
            <a:r>
              <a:rPr lang="en-GB" sz="2600" dirty="0" smtClean="0">
                <a:solidFill>
                  <a:srgbClr val="FF0000"/>
                </a:solidFill>
                <a:sym typeface="Wingdings" panose="05000000000000000000" pitchFamily="2" charset="2"/>
              </a:rPr>
              <a:t> acid                 Propan-1-ol</a:t>
            </a:r>
            <a:endParaRPr lang="en-GB" sz="2600" dirty="0" smtClean="0">
              <a:solidFill>
                <a:srgbClr val="FF0000"/>
              </a:solidFill>
            </a:endParaRPr>
          </a:p>
          <a:p>
            <a:pPr>
              <a:buNone/>
            </a:pPr>
            <a:endParaRPr lang="en-GB" sz="2600" dirty="0" smtClean="0"/>
          </a:p>
          <a:p>
            <a:pPr>
              <a:buNone/>
            </a:pPr>
            <a:endParaRPr lang="en-GB" sz="2600" dirty="0" smtClean="0"/>
          </a:p>
          <a:p>
            <a:pPr>
              <a:buNone/>
            </a:pPr>
            <a:endParaRPr lang="en-GB" sz="2600" dirty="0"/>
          </a:p>
        </p:txBody>
      </p:sp>
    </p:spTree>
    <p:extLst>
      <p:ext uri="{BB962C8B-B14F-4D97-AF65-F5344CB8AC3E}">
        <p14:creationId xmlns:p14="http://schemas.microsoft.com/office/powerpoint/2010/main" val="2243783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fontScale="92500" lnSpcReduction="20000"/>
          </a:bodyPr>
          <a:lstStyle/>
          <a:p>
            <a:pPr marL="0" indent="0" algn="ctr">
              <a:buNone/>
            </a:pPr>
            <a:r>
              <a:rPr lang="en-GB" b="1" u="sng" dirty="0" smtClean="0"/>
              <a:t>Carboxylic Acids</a:t>
            </a:r>
          </a:p>
          <a:p>
            <a:pPr marL="0" indent="0">
              <a:buNone/>
            </a:pPr>
            <a:r>
              <a:rPr lang="en-GB" b="1" dirty="0" smtClean="0"/>
              <a:t>Lesson objective:</a:t>
            </a:r>
            <a:r>
              <a:rPr lang="en-GB" dirty="0" smtClean="0"/>
              <a:t> To know about carboxylic acids</a:t>
            </a:r>
          </a:p>
          <a:p>
            <a:pPr marL="0" indent="0">
              <a:buNone/>
            </a:pPr>
            <a:endParaRPr lang="en-GB" b="1" dirty="0"/>
          </a:p>
          <a:p>
            <a:pPr marL="0" indent="0">
              <a:buNone/>
            </a:pPr>
            <a:r>
              <a:rPr lang="en-GB" b="1" dirty="0" smtClean="0"/>
              <a:t>Success criteria:</a:t>
            </a:r>
            <a:endParaRPr lang="en-GB" dirty="0" smtClean="0"/>
          </a:p>
          <a:p>
            <a:r>
              <a:rPr lang="en-GB" dirty="0" smtClean="0"/>
              <a:t>Identify the </a:t>
            </a:r>
            <a:r>
              <a:rPr lang="en-GB" dirty="0"/>
              <a:t>carboxylic acid functional group</a:t>
            </a:r>
          </a:p>
          <a:p>
            <a:r>
              <a:rPr lang="en-GB" dirty="0" smtClean="0"/>
              <a:t>Explain the </a:t>
            </a:r>
            <a:r>
              <a:rPr lang="en-GB" dirty="0"/>
              <a:t>physical properties of </a:t>
            </a:r>
            <a:r>
              <a:rPr lang="en-GB" dirty="0" smtClean="0"/>
              <a:t>carboxylic acids</a:t>
            </a:r>
            <a:r>
              <a:rPr lang="en-GB" dirty="0"/>
              <a:t>, in relation to their boiling temperatures and solubility</a:t>
            </a:r>
          </a:p>
          <a:p>
            <a:r>
              <a:rPr lang="en-GB" dirty="0" smtClean="0"/>
              <a:t>Explain how carboxylic </a:t>
            </a:r>
            <a:r>
              <a:rPr lang="en-GB" dirty="0"/>
              <a:t>acids can be prepared </a:t>
            </a:r>
            <a:endParaRPr lang="en-GB" dirty="0" smtClean="0"/>
          </a:p>
          <a:p>
            <a:r>
              <a:rPr lang="en-GB" dirty="0" smtClean="0">
                <a:solidFill>
                  <a:srgbClr val="FF0000"/>
                </a:solidFill>
              </a:rPr>
              <a:t>Explain the reactions </a:t>
            </a:r>
            <a:r>
              <a:rPr lang="en-GB" dirty="0">
                <a:solidFill>
                  <a:srgbClr val="FF0000"/>
                </a:solidFill>
              </a:rPr>
              <a:t>of carboxylic acids </a:t>
            </a:r>
            <a:r>
              <a:rPr lang="en-GB" dirty="0" smtClean="0">
                <a:solidFill>
                  <a:srgbClr val="FF0000"/>
                </a:solidFill>
              </a:rPr>
              <a:t>with:</a:t>
            </a:r>
            <a:br>
              <a:rPr lang="en-GB" dirty="0" smtClean="0">
                <a:solidFill>
                  <a:srgbClr val="FF0000"/>
                </a:solidFill>
              </a:rPr>
            </a:br>
            <a:r>
              <a:rPr lang="en-GB" dirty="0" smtClean="0">
                <a:solidFill>
                  <a:srgbClr val="FF0000"/>
                </a:solidFill>
              </a:rPr>
              <a:t>- lithium </a:t>
            </a:r>
            <a:r>
              <a:rPr lang="en-GB" dirty="0" err="1">
                <a:solidFill>
                  <a:srgbClr val="FF0000"/>
                </a:solidFill>
              </a:rPr>
              <a:t>tetrahydridoaluminate</a:t>
            </a:r>
            <a:r>
              <a:rPr lang="en-GB" dirty="0">
                <a:solidFill>
                  <a:srgbClr val="FF0000"/>
                </a:solidFill>
              </a:rPr>
              <a:t> (lithium aluminium hydride) in dry </a:t>
            </a:r>
            <a:r>
              <a:rPr lang="en-GB" dirty="0" smtClean="0">
                <a:solidFill>
                  <a:srgbClr val="FF0000"/>
                </a:solidFill>
              </a:rPr>
              <a:t>ether</a:t>
            </a:r>
            <a:br>
              <a:rPr lang="en-GB" dirty="0" smtClean="0">
                <a:solidFill>
                  <a:srgbClr val="FF0000"/>
                </a:solidFill>
              </a:rPr>
            </a:br>
            <a:r>
              <a:rPr lang="en-GB" dirty="0">
                <a:solidFill>
                  <a:srgbClr val="FF0000"/>
                </a:solidFill>
              </a:rPr>
              <a:t>-</a:t>
            </a:r>
            <a:r>
              <a:rPr lang="en-GB" dirty="0" smtClean="0">
                <a:solidFill>
                  <a:srgbClr val="FF0000"/>
                </a:solidFill>
              </a:rPr>
              <a:t>bases </a:t>
            </a:r>
            <a:r>
              <a:rPr lang="en-GB" dirty="0">
                <a:solidFill>
                  <a:srgbClr val="FF0000"/>
                </a:solidFill>
              </a:rPr>
              <a:t>to produce </a:t>
            </a:r>
            <a:r>
              <a:rPr lang="en-GB" dirty="0" smtClean="0">
                <a:solidFill>
                  <a:srgbClr val="FF0000"/>
                </a:solidFill>
              </a:rPr>
              <a:t>salts</a:t>
            </a:r>
            <a:endParaRPr lang="en-GB" dirty="0">
              <a:solidFill>
                <a:srgbClr val="FF0000"/>
              </a:solidFill>
            </a:endParaRPr>
          </a:p>
        </p:txBody>
      </p:sp>
    </p:spTree>
    <p:extLst>
      <p:ext uri="{BB962C8B-B14F-4D97-AF65-F5344CB8AC3E}">
        <p14:creationId xmlns:p14="http://schemas.microsoft.com/office/powerpoint/2010/main" val="346214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a:bodyPr>
          <a:lstStyle/>
          <a:p>
            <a:pPr marL="0" indent="0" algn="ctr">
              <a:buNone/>
            </a:pPr>
            <a:r>
              <a:rPr lang="en-GB" b="1" u="sng" dirty="0" smtClean="0"/>
              <a:t>Carboxylic </a:t>
            </a:r>
            <a:r>
              <a:rPr lang="en-GB" b="1" u="sng" dirty="0" smtClean="0"/>
              <a:t>Acids Questions</a:t>
            </a:r>
            <a:endParaRPr lang="en-GB" b="1" u="sng" dirty="0" smtClean="0"/>
          </a:p>
          <a:p>
            <a:pPr marL="0" indent="0">
              <a:buNone/>
            </a:pPr>
            <a:r>
              <a:rPr lang="en-GB" dirty="0" smtClean="0"/>
              <a:t>Butane molecules and ethanoic acid molecules have a similar number of electrons but butane is a gas at room temperature and ethanoic acid is a liquid.</a:t>
            </a:r>
          </a:p>
          <a:p>
            <a:pPr marL="0" indent="0">
              <a:buNone/>
            </a:pPr>
            <a:r>
              <a:rPr lang="en-GB" dirty="0" smtClean="0"/>
              <a:t>Why is this?</a:t>
            </a:r>
          </a:p>
          <a:p>
            <a:pPr marL="0" indent="0">
              <a:buNone/>
            </a:pPr>
            <a:endParaRPr lang="en-GB" dirty="0"/>
          </a:p>
          <a:p>
            <a:pPr marL="0" indent="0">
              <a:buNone/>
            </a:pPr>
            <a:r>
              <a:rPr lang="en-GB" dirty="0" smtClean="0">
                <a:solidFill>
                  <a:srgbClr val="FF0000"/>
                </a:solidFill>
              </a:rPr>
              <a:t>Because ethanoic acid has hydrogen bonding but butane does not</a:t>
            </a:r>
            <a:endParaRPr lang="en-GB" dirty="0" smtClean="0">
              <a:solidFill>
                <a:srgbClr val="FF0000"/>
              </a:solidFill>
            </a:endParaRPr>
          </a:p>
        </p:txBody>
      </p:sp>
    </p:spTree>
    <p:extLst>
      <p:ext uri="{BB962C8B-B14F-4D97-AF65-F5344CB8AC3E}">
        <p14:creationId xmlns:p14="http://schemas.microsoft.com/office/powerpoint/2010/main" val="329139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a:bodyPr>
          <a:lstStyle/>
          <a:p>
            <a:pPr marL="0" indent="0" algn="ctr">
              <a:buNone/>
            </a:pPr>
            <a:r>
              <a:rPr lang="en-GB" b="1" u="sng" dirty="0" smtClean="0"/>
              <a:t>Carboxylic </a:t>
            </a:r>
            <a:r>
              <a:rPr lang="en-GB" b="1" u="sng" dirty="0" smtClean="0"/>
              <a:t>Acids Questions</a:t>
            </a:r>
            <a:endParaRPr lang="en-GB" b="1" u="sng" dirty="0" smtClean="0"/>
          </a:p>
          <a:p>
            <a:pPr marL="0" indent="0">
              <a:buNone/>
            </a:pPr>
            <a:r>
              <a:rPr lang="en-GB" dirty="0" smtClean="0"/>
              <a:t>Carboxylic acids can be prepared by the oxidation of alcohols or aldehydes.</a:t>
            </a:r>
          </a:p>
          <a:p>
            <a:pPr marL="0" indent="0">
              <a:buNone/>
            </a:pPr>
            <a:r>
              <a:rPr lang="en-GB" dirty="0" smtClean="0"/>
              <a:t>A suitable oxidising agent is acidified potassium dichromate (VI).</a:t>
            </a:r>
          </a:p>
          <a:p>
            <a:pPr marL="0" indent="0">
              <a:buNone/>
            </a:pPr>
            <a:r>
              <a:rPr lang="en-GB" b="1" dirty="0" smtClean="0"/>
              <a:t>Name a suitable dilute acid to acidify the potassium dichromate (VI) solution</a:t>
            </a:r>
          </a:p>
          <a:p>
            <a:pPr marL="0" indent="0">
              <a:buNone/>
            </a:pPr>
            <a:endParaRPr lang="en-GB" dirty="0">
              <a:solidFill>
                <a:srgbClr val="FF0000"/>
              </a:solidFill>
            </a:endParaRPr>
          </a:p>
          <a:p>
            <a:pPr marL="0" indent="0">
              <a:buNone/>
            </a:pPr>
            <a:r>
              <a:rPr lang="en-GB" dirty="0" err="1" smtClean="0">
                <a:solidFill>
                  <a:srgbClr val="FF0000"/>
                </a:solidFill>
              </a:rPr>
              <a:t>Sulfuric</a:t>
            </a:r>
            <a:r>
              <a:rPr lang="en-GB" dirty="0" smtClean="0">
                <a:solidFill>
                  <a:srgbClr val="FF0000"/>
                </a:solidFill>
              </a:rPr>
              <a:t> acid</a:t>
            </a:r>
            <a:endParaRPr lang="en-GB" dirty="0" smtClean="0">
              <a:solidFill>
                <a:srgbClr val="FF0000"/>
              </a:solidFill>
            </a:endParaRPr>
          </a:p>
        </p:txBody>
      </p:sp>
    </p:spTree>
    <p:extLst>
      <p:ext uri="{BB962C8B-B14F-4D97-AF65-F5344CB8AC3E}">
        <p14:creationId xmlns:p14="http://schemas.microsoft.com/office/powerpoint/2010/main" val="406546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a:bodyPr>
          <a:lstStyle/>
          <a:p>
            <a:pPr marL="0" indent="0" algn="ctr">
              <a:buNone/>
            </a:pPr>
            <a:r>
              <a:rPr lang="en-GB" b="1" u="sng" dirty="0" smtClean="0"/>
              <a:t>Carboxylic </a:t>
            </a:r>
            <a:r>
              <a:rPr lang="en-GB" b="1" u="sng" dirty="0" smtClean="0"/>
              <a:t>Acids Questions</a:t>
            </a:r>
            <a:endParaRPr lang="en-GB" b="1" u="sng" dirty="0" smtClean="0"/>
          </a:p>
          <a:p>
            <a:pPr marL="0" indent="0">
              <a:buNone/>
            </a:pPr>
            <a:r>
              <a:rPr lang="en-GB" dirty="0" smtClean="0"/>
              <a:t>Carboxylic acids can be prepared by the oxidation of alcohols or aldehydes.</a:t>
            </a:r>
          </a:p>
          <a:p>
            <a:pPr marL="0" indent="0">
              <a:buNone/>
            </a:pPr>
            <a:r>
              <a:rPr lang="en-GB" b="1" dirty="0" smtClean="0"/>
              <a:t>Name the aldehyde that could be oxidised to produce ethanoic acid.</a:t>
            </a:r>
          </a:p>
          <a:p>
            <a:pPr marL="0" indent="0">
              <a:buNone/>
            </a:pPr>
            <a:endParaRPr lang="en-GB" b="1" dirty="0"/>
          </a:p>
          <a:p>
            <a:pPr marL="0" indent="0">
              <a:buNone/>
            </a:pPr>
            <a:r>
              <a:rPr lang="en-GB" dirty="0" err="1" smtClean="0">
                <a:solidFill>
                  <a:srgbClr val="FF0000"/>
                </a:solidFill>
              </a:rPr>
              <a:t>Ethanal</a:t>
            </a:r>
            <a:endParaRPr lang="en-GB" dirty="0" smtClean="0">
              <a:solidFill>
                <a:srgbClr val="FF0000"/>
              </a:solidFill>
            </a:endParaRPr>
          </a:p>
        </p:txBody>
      </p:sp>
    </p:spTree>
    <p:extLst>
      <p:ext uri="{BB962C8B-B14F-4D97-AF65-F5344CB8AC3E}">
        <p14:creationId xmlns:p14="http://schemas.microsoft.com/office/powerpoint/2010/main" val="229202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9458" name="Picture 2"/>
          <p:cNvPicPr>
            <a:picLocks noChangeAspect="1" noChangeArrowheads="1"/>
          </p:cNvPicPr>
          <p:nvPr/>
        </p:nvPicPr>
        <p:blipFill>
          <a:blip r:embed="rId2" cstate="print"/>
          <a:srcRect/>
          <a:stretch>
            <a:fillRect/>
          </a:stretch>
        </p:blipFill>
        <p:spPr bwMode="auto">
          <a:xfrm>
            <a:off x="0" y="3886200"/>
            <a:ext cx="4324350" cy="2971800"/>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323528" y="0"/>
            <a:ext cx="1581150" cy="3419475"/>
          </a:xfrm>
          <a:prstGeom prst="rect">
            <a:avLst/>
          </a:prstGeom>
          <a:noFill/>
          <a:ln w="9525">
            <a:no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a:off x="3600450" y="0"/>
            <a:ext cx="5543550" cy="2800350"/>
          </a:xfrm>
          <a:prstGeom prst="rect">
            <a:avLst/>
          </a:prstGeom>
          <a:noFill/>
          <a:ln w="9525">
            <a:noFill/>
            <a:miter lim="800000"/>
            <a:headEnd/>
            <a:tailEnd/>
          </a:ln>
        </p:spPr>
      </p:pic>
      <p:pic>
        <p:nvPicPr>
          <p:cNvPr id="19461" name="Picture 5"/>
          <p:cNvPicPr>
            <a:picLocks noChangeAspect="1" noChangeArrowheads="1"/>
          </p:cNvPicPr>
          <p:nvPr/>
        </p:nvPicPr>
        <p:blipFill>
          <a:blip r:embed="rId5" cstate="print"/>
          <a:srcRect/>
          <a:stretch>
            <a:fillRect/>
          </a:stretch>
        </p:blipFill>
        <p:spPr bwMode="auto">
          <a:xfrm>
            <a:off x="4105275" y="3486150"/>
            <a:ext cx="5038725" cy="337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a:bodyPr>
          <a:lstStyle/>
          <a:p>
            <a:pPr marL="0" indent="0" algn="ctr">
              <a:buNone/>
            </a:pPr>
            <a:r>
              <a:rPr lang="en-GB" b="1" u="sng" dirty="0" smtClean="0"/>
              <a:t>Carboxylic </a:t>
            </a:r>
            <a:r>
              <a:rPr lang="en-GB" b="1" u="sng" dirty="0" smtClean="0"/>
              <a:t>Acids Questions</a:t>
            </a:r>
            <a:endParaRPr lang="en-GB" b="1" u="sng" dirty="0" smtClean="0"/>
          </a:p>
          <a:p>
            <a:pPr marL="0" indent="0">
              <a:buNone/>
            </a:pPr>
            <a:r>
              <a:rPr lang="en-GB" dirty="0" smtClean="0"/>
              <a:t>Carboxylic acids can be prepared by the oxidation of alcohols or aldehydes.</a:t>
            </a:r>
          </a:p>
          <a:p>
            <a:pPr marL="0" indent="0">
              <a:buNone/>
            </a:pPr>
            <a:r>
              <a:rPr lang="en-GB" b="1" dirty="0" smtClean="0"/>
              <a:t>Write an equation to represent the production of ethanoic acid from ethanol.</a:t>
            </a:r>
          </a:p>
          <a:p>
            <a:pPr marL="0" indent="0">
              <a:buNone/>
            </a:pPr>
            <a:endParaRPr lang="en-GB" b="1" dirty="0"/>
          </a:p>
          <a:p>
            <a:pPr marL="0" indent="0">
              <a:buNone/>
            </a:pPr>
            <a:r>
              <a:rPr lang="en-GB" dirty="0" smtClean="0">
                <a:solidFill>
                  <a:srgbClr val="FF0000"/>
                </a:solidFill>
              </a:rPr>
              <a:t>CH</a:t>
            </a:r>
            <a:r>
              <a:rPr lang="en-GB" baseline="-25000" dirty="0" smtClean="0">
                <a:solidFill>
                  <a:srgbClr val="FF0000"/>
                </a:solidFill>
              </a:rPr>
              <a:t>3</a:t>
            </a:r>
            <a:r>
              <a:rPr lang="en-GB" dirty="0" smtClean="0">
                <a:solidFill>
                  <a:srgbClr val="FF0000"/>
                </a:solidFill>
              </a:rPr>
              <a:t>CH</a:t>
            </a:r>
            <a:r>
              <a:rPr lang="en-GB" baseline="-25000" dirty="0" smtClean="0">
                <a:solidFill>
                  <a:srgbClr val="FF0000"/>
                </a:solidFill>
              </a:rPr>
              <a:t>2</a:t>
            </a:r>
            <a:r>
              <a:rPr lang="en-GB" dirty="0" smtClean="0">
                <a:solidFill>
                  <a:srgbClr val="FF0000"/>
                </a:solidFill>
              </a:rPr>
              <a:t>OH + 2[O] </a:t>
            </a:r>
            <a:r>
              <a:rPr lang="en-GB" dirty="0" smtClean="0">
                <a:solidFill>
                  <a:srgbClr val="FF0000"/>
                </a:solidFill>
                <a:sym typeface="Wingdings" panose="05000000000000000000" pitchFamily="2" charset="2"/>
              </a:rPr>
              <a:t> CH</a:t>
            </a:r>
            <a:r>
              <a:rPr lang="en-GB" baseline="-25000" dirty="0" smtClean="0">
                <a:solidFill>
                  <a:srgbClr val="FF0000"/>
                </a:solidFill>
                <a:sym typeface="Wingdings" panose="05000000000000000000" pitchFamily="2" charset="2"/>
              </a:rPr>
              <a:t>3</a:t>
            </a:r>
            <a:r>
              <a:rPr lang="en-GB" dirty="0" smtClean="0">
                <a:solidFill>
                  <a:srgbClr val="FF0000"/>
                </a:solidFill>
                <a:sym typeface="Wingdings" panose="05000000000000000000" pitchFamily="2" charset="2"/>
              </a:rPr>
              <a:t>COOH + H</a:t>
            </a:r>
            <a:r>
              <a:rPr lang="en-GB" baseline="-25000" dirty="0" smtClean="0">
                <a:solidFill>
                  <a:srgbClr val="FF0000"/>
                </a:solidFill>
                <a:sym typeface="Wingdings" panose="05000000000000000000" pitchFamily="2" charset="2"/>
              </a:rPr>
              <a:t>2</a:t>
            </a:r>
            <a:r>
              <a:rPr lang="en-GB" dirty="0" smtClean="0">
                <a:solidFill>
                  <a:srgbClr val="FF0000"/>
                </a:solidFill>
                <a:sym typeface="Wingdings" panose="05000000000000000000" pitchFamily="2" charset="2"/>
              </a:rPr>
              <a:t>O</a:t>
            </a:r>
            <a:endParaRPr lang="en-GB" dirty="0" smtClean="0">
              <a:solidFill>
                <a:srgbClr val="FF0000"/>
              </a:solidFill>
            </a:endParaRPr>
          </a:p>
        </p:txBody>
      </p:sp>
    </p:spTree>
    <p:extLst>
      <p:ext uri="{BB962C8B-B14F-4D97-AF65-F5344CB8AC3E}">
        <p14:creationId xmlns:p14="http://schemas.microsoft.com/office/powerpoint/2010/main" val="411555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a:bodyPr>
          <a:lstStyle/>
          <a:p>
            <a:pPr marL="0" indent="0" algn="ctr">
              <a:buNone/>
            </a:pPr>
            <a:r>
              <a:rPr lang="en-GB" b="1" u="sng" dirty="0" smtClean="0"/>
              <a:t>Carboxylic </a:t>
            </a:r>
            <a:r>
              <a:rPr lang="en-GB" b="1" u="sng" dirty="0" smtClean="0"/>
              <a:t>Acids Questions</a:t>
            </a:r>
            <a:endParaRPr lang="en-GB" b="1" u="sng" dirty="0" smtClean="0"/>
          </a:p>
          <a:p>
            <a:pPr marL="0" indent="0">
              <a:buNone/>
            </a:pPr>
            <a:r>
              <a:rPr lang="en-GB" dirty="0" smtClean="0"/>
              <a:t>Carboxylic acids can also be produced by the hydrolysis of nitriles in the presence of dilute hydrochloric acid.</a:t>
            </a:r>
          </a:p>
          <a:p>
            <a:pPr marL="0" indent="0">
              <a:buNone/>
            </a:pPr>
            <a:r>
              <a:rPr lang="en-GB" b="1" dirty="0" smtClean="0"/>
              <a:t>Write an equation to represent the production of ethanoic acid from </a:t>
            </a:r>
            <a:r>
              <a:rPr lang="en-GB" b="1" dirty="0" err="1" smtClean="0"/>
              <a:t>ethanenitrile</a:t>
            </a:r>
            <a:r>
              <a:rPr lang="en-GB" b="1" dirty="0" smtClean="0"/>
              <a:t>, CH</a:t>
            </a:r>
            <a:r>
              <a:rPr lang="en-GB" b="1" baseline="-25000" dirty="0" smtClean="0"/>
              <a:t>3</a:t>
            </a:r>
            <a:r>
              <a:rPr lang="en-GB" b="1" dirty="0" smtClean="0"/>
              <a:t>CN.</a:t>
            </a:r>
          </a:p>
          <a:p>
            <a:pPr marL="0" indent="0">
              <a:buNone/>
            </a:pPr>
            <a:endParaRPr lang="en-GB" b="1" dirty="0"/>
          </a:p>
          <a:p>
            <a:pPr marL="0" indent="0">
              <a:buNone/>
            </a:pPr>
            <a:r>
              <a:rPr lang="en-GB" dirty="0" smtClean="0">
                <a:solidFill>
                  <a:srgbClr val="FF0000"/>
                </a:solidFill>
              </a:rPr>
              <a:t>CH</a:t>
            </a:r>
            <a:r>
              <a:rPr lang="en-GB" baseline="-25000" dirty="0" smtClean="0">
                <a:solidFill>
                  <a:srgbClr val="FF0000"/>
                </a:solidFill>
              </a:rPr>
              <a:t>3</a:t>
            </a:r>
            <a:r>
              <a:rPr lang="en-GB" dirty="0" smtClean="0">
                <a:solidFill>
                  <a:srgbClr val="FF0000"/>
                </a:solidFill>
              </a:rPr>
              <a:t>CN + H</a:t>
            </a:r>
            <a:r>
              <a:rPr lang="en-GB" baseline="30000" dirty="0" smtClean="0">
                <a:solidFill>
                  <a:srgbClr val="FF0000"/>
                </a:solidFill>
              </a:rPr>
              <a:t>+</a:t>
            </a:r>
            <a:r>
              <a:rPr lang="en-GB" dirty="0" smtClean="0">
                <a:solidFill>
                  <a:srgbClr val="FF0000"/>
                </a:solidFill>
              </a:rPr>
              <a:t> + 2H</a:t>
            </a:r>
            <a:r>
              <a:rPr lang="en-GB" baseline="-25000" dirty="0" smtClean="0">
                <a:solidFill>
                  <a:srgbClr val="FF0000"/>
                </a:solidFill>
              </a:rPr>
              <a:t>2</a:t>
            </a:r>
            <a:r>
              <a:rPr lang="en-GB" dirty="0" smtClean="0">
                <a:solidFill>
                  <a:srgbClr val="FF0000"/>
                </a:solidFill>
              </a:rPr>
              <a:t>O </a:t>
            </a:r>
            <a:r>
              <a:rPr lang="en-GB" dirty="0" smtClean="0">
                <a:solidFill>
                  <a:srgbClr val="FF0000"/>
                </a:solidFill>
                <a:sym typeface="Wingdings" panose="05000000000000000000" pitchFamily="2" charset="2"/>
              </a:rPr>
              <a:t> CH</a:t>
            </a:r>
            <a:r>
              <a:rPr lang="en-GB" baseline="-25000" dirty="0" smtClean="0">
                <a:solidFill>
                  <a:srgbClr val="FF0000"/>
                </a:solidFill>
                <a:sym typeface="Wingdings" panose="05000000000000000000" pitchFamily="2" charset="2"/>
              </a:rPr>
              <a:t>3</a:t>
            </a:r>
            <a:r>
              <a:rPr lang="en-GB" dirty="0" smtClean="0">
                <a:solidFill>
                  <a:srgbClr val="FF0000"/>
                </a:solidFill>
                <a:sym typeface="Wingdings" panose="05000000000000000000" pitchFamily="2" charset="2"/>
              </a:rPr>
              <a:t>COOH + NH</a:t>
            </a:r>
            <a:r>
              <a:rPr lang="en-GB" baseline="-25000" dirty="0" smtClean="0">
                <a:solidFill>
                  <a:srgbClr val="FF0000"/>
                </a:solidFill>
                <a:sym typeface="Wingdings" panose="05000000000000000000" pitchFamily="2" charset="2"/>
              </a:rPr>
              <a:t>4</a:t>
            </a:r>
            <a:r>
              <a:rPr lang="en-GB" baseline="30000" dirty="0" smtClean="0">
                <a:solidFill>
                  <a:srgbClr val="FF0000"/>
                </a:solidFill>
                <a:sym typeface="Wingdings" panose="05000000000000000000" pitchFamily="2" charset="2"/>
              </a:rPr>
              <a:t>+</a:t>
            </a:r>
            <a:r>
              <a:rPr lang="en-GB" baseline="-25000" dirty="0" smtClean="0">
                <a:solidFill>
                  <a:srgbClr val="FF0000"/>
                </a:solidFill>
                <a:sym typeface="Wingdings" panose="05000000000000000000" pitchFamily="2" charset="2"/>
              </a:rPr>
              <a:t> </a:t>
            </a:r>
            <a:r>
              <a:rPr lang="en-GB" dirty="0">
                <a:solidFill>
                  <a:srgbClr val="FF0000"/>
                </a:solidFill>
                <a:sym typeface="Wingdings" panose="05000000000000000000" pitchFamily="2" charset="2"/>
              </a:rPr>
              <a:t> </a:t>
            </a:r>
            <a:endParaRPr lang="en-GB" dirty="0" smtClean="0">
              <a:solidFill>
                <a:srgbClr val="FF0000"/>
              </a:solidFill>
              <a:sym typeface="Wingdings" panose="05000000000000000000" pitchFamily="2" charset="2"/>
            </a:endParaRPr>
          </a:p>
          <a:p>
            <a:pPr marL="0" indent="0">
              <a:buNone/>
            </a:pPr>
            <a:r>
              <a:rPr lang="en-GB" dirty="0" smtClean="0">
                <a:solidFill>
                  <a:srgbClr val="FF0000"/>
                </a:solidFill>
                <a:sym typeface="Wingdings" panose="05000000000000000000" pitchFamily="2" charset="2"/>
              </a:rPr>
              <a:t>Or</a:t>
            </a:r>
          </a:p>
          <a:p>
            <a:pPr marL="0" indent="0">
              <a:buNone/>
            </a:pPr>
            <a:r>
              <a:rPr lang="en-GB" dirty="0">
                <a:solidFill>
                  <a:srgbClr val="FF0000"/>
                </a:solidFill>
              </a:rPr>
              <a:t>CH</a:t>
            </a:r>
            <a:r>
              <a:rPr lang="en-GB" baseline="-25000" dirty="0">
                <a:solidFill>
                  <a:srgbClr val="FF0000"/>
                </a:solidFill>
              </a:rPr>
              <a:t>3</a:t>
            </a:r>
            <a:r>
              <a:rPr lang="en-GB" dirty="0">
                <a:solidFill>
                  <a:srgbClr val="FF0000"/>
                </a:solidFill>
              </a:rPr>
              <a:t>CN + </a:t>
            </a:r>
            <a:r>
              <a:rPr lang="en-GB" dirty="0" err="1" smtClean="0">
                <a:solidFill>
                  <a:srgbClr val="FF0000"/>
                </a:solidFill>
              </a:rPr>
              <a:t>HCl</a:t>
            </a:r>
            <a:r>
              <a:rPr lang="en-GB" dirty="0" smtClean="0">
                <a:solidFill>
                  <a:srgbClr val="FF0000"/>
                </a:solidFill>
              </a:rPr>
              <a:t> </a:t>
            </a:r>
            <a:r>
              <a:rPr lang="en-GB" dirty="0">
                <a:solidFill>
                  <a:srgbClr val="FF0000"/>
                </a:solidFill>
              </a:rPr>
              <a:t>+ 2H</a:t>
            </a:r>
            <a:r>
              <a:rPr lang="en-GB" baseline="-25000" dirty="0">
                <a:solidFill>
                  <a:srgbClr val="FF0000"/>
                </a:solidFill>
              </a:rPr>
              <a:t>2</a:t>
            </a:r>
            <a:r>
              <a:rPr lang="en-GB" dirty="0">
                <a:solidFill>
                  <a:srgbClr val="FF0000"/>
                </a:solidFill>
              </a:rPr>
              <a:t>O </a:t>
            </a:r>
            <a:r>
              <a:rPr lang="en-GB" dirty="0">
                <a:solidFill>
                  <a:srgbClr val="FF0000"/>
                </a:solidFill>
                <a:sym typeface="Wingdings" panose="05000000000000000000" pitchFamily="2" charset="2"/>
              </a:rPr>
              <a:t> CH</a:t>
            </a:r>
            <a:r>
              <a:rPr lang="en-GB" baseline="-25000" dirty="0">
                <a:solidFill>
                  <a:srgbClr val="FF0000"/>
                </a:solidFill>
                <a:sym typeface="Wingdings" panose="05000000000000000000" pitchFamily="2" charset="2"/>
              </a:rPr>
              <a:t>3</a:t>
            </a:r>
            <a:r>
              <a:rPr lang="en-GB" dirty="0">
                <a:solidFill>
                  <a:srgbClr val="FF0000"/>
                </a:solidFill>
                <a:sym typeface="Wingdings" panose="05000000000000000000" pitchFamily="2" charset="2"/>
              </a:rPr>
              <a:t>COOH + </a:t>
            </a:r>
            <a:r>
              <a:rPr lang="en-GB" dirty="0" smtClean="0">
                <a:solidFill>
                  <a:srgbClr val="FF0000"/>
                </a:solidFill>
                <a:sym typeface="Wingdings" panose="05000000000000000000" pitchFamily="2" charset="2"/>
              </a:rPr>
              <a:t>NH</a:t>
            </a:r>
            <a:r>
              <a:rPr lang="en-GB" baseline="-25000" dirty="0" smtClean="0">
                <a:solidFill>
                  <a:srgbClr val="FF0000"/>
                </a:solidFill>
                <a:sym typeface="Wingdings" panose="05000000000000000000" pitchFamily="2" charset="2"/>
              </a:rPr>
              <a:t>4</a:t>
            </a:r>
            <a:r>
              <a:rPr lang="en-GB" dirty="0" smtClean="0">
                <a:solidFill>
                  <a:srgbClr val="FF0000"/>
                </a:solidFill>
                <a:sym typeface="Wingdings" panose="05000000000000000000" pitchFamily="2" charset="2"/>
              </a:rPr>
              <a:t>Cl</a:t>
            </a:r>
            <a:endParaRPr lang="en-GB" dirty="0">
              <a:solidFill>
                <a:srgbClr val="FF0000"/>
              </a:solidFill>
              <a:sym typeface="Wingdings" panose="05000000000000000000" pitchFamily="2" charset="2"/>
            </a:endParaRPr>
          </a:p>
        </p:txBody>
      </p:sp>
    </p:spTree>
    <p:extLst>
      <p:ext uri="{BB962C8B-B14F-4D97-AF65-F5344CB8AC3E}">
        <p14:creationId xmlns:p14="http://schemas.microsoft.com/office/powerpoint/2010/main" val="312003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a:bodyPr>
          <a:lstStyle/>
          <a:p>
            <a:pPr marL="0" indent="0" algn="ctr">
              <a:buNone/>
            </a:pPr>
            <a:r>
              <a:rPr lang="en-GB" b="1" u="sng" dirty="0" smtClean="0"/>
              <a:t>Carboxylic </a:t>
            </a:r>
            <a:r>
              <a:rPr lang="en-GB" b="1" u="sng" dirty="0" smtClean="0"/>
              <a:t>Acids Questions</a:t>
            </a:r>
            <a:endParaRPr lang="en-GB" b="1" u="sng" dirty="0" smtClean="0"/>
          </a:p>
          <a:p>
            <a:pPr marL="0" indent="0">
              <a:buNone/>
            </a:pPr>
            <a:r>
              <a:rPr lang="en-GB" dirty="0" smtClean="0"/>
              <a:t>Carboxylic acids can also be produced by the hydrolysis of nitriles in the presence of dilute hydrochloric acid.</a:t>
            </a:r>
          </a:p>
          <a:p>
            <a:pPr marL="0" indent="0">
              <a:buNone/>
            </a:pPr>
            <a:r>
              <a:rPr lang="en-GB" b="1" dirty="0" smtClean="0"/>
              <a:t>Give the reaction condition necessary for this preparation.</a:t>
            </a:r>
          </a:p>
          <a:p>
            <a:pPr marL="0" indent="0">
              <a:buNone/>
            </a:pPr>
            <a:endParaRPr lang="en-GB" b="1" dirty="0"/>
          </a:p>
          <a:p>
            <a:pPr marL="0" indent="0">
              <a:buNone/>
            </a:pPr>
            <a:r>
              <a:rPr lang="en-GB" b="1" dirty="0" smtClean="0">
                <a:solidFill>
                  <a:srgbClr val="FF0000"/>
                </a:solidFill>
              </a:rPr>
              <a:t>Reflux</a:t>
            </a:r>
            <a:endParaRPr lang="en-GB" b="1" dirty="0" smtClean="0">
              <a:solidFill>
                <a:srgbClr val="FF0000"/>
              </a:solidFill>
            </a:endParaRPr>
          </a:p>
        </p:txBody>
      </p:sp>
    </p:spTree>
    <p:extLst>
      <p:ext uri="{BB962C8B-B14F-4D97-AF65-F5344CB8AC3E}">
        <p14:creationId xmlns:p14="http://schemas.microsoft.com/office/powerpoint/2010/main" val="26057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a:bodyPr>
          <a:lstStyle/>
          <a:p>
            <a:pPr marL="0" indent="0" algn="ctr">
              <a:buNone/>
            </a:pPr>
            <a:r>
              <a:rPr lang="en-GB" b="1" u="sng" dirty="0" smtClean="0"/>
              <a:t>Carboxylic </a:t>
            </a:r>
            <a:r>
              <a:rPr lang="en-GB" b="1" u="sng" dirty="0" smtClean="0"/>
              <a:t>Acids Questions</a:t>
            </a:r>
            <a:endParaRPr lang="en-GB" b="1" u="sng" dirty="0" smtClean="0"/>
          </a:p>
          <a:p>
            <a:pPr marL="0" indent="0">
              <a:buNone/>
            </a:pPr>
            <a:r>
              <a:rPr lang="en-GB" dirty="0" smtClean="0"/>
              <a:t>Write an equation for the reaction between </a:t>
            </a:r>
            <a:r>
              <a:rPr lang="en-GB" dirty="0" err="1" smtClean="0"/>
              <a:t>propanoic</a:t>
            </a:r>
            <a:r>
              <a:rPr lang="en-GB" dirty="0" smtClean="0"/>
              <a:t> acid and calcium carbonate and the name the salt produced.</a:t>
            </a:r>
          </a:p>
          <a:p>
            <a:pPr marL="0" indent="0">
              <a:buNone/>
            </a:pPr>
            <a:endParaRPr lang="en-GB" b="1" dirty="0"/>
          </a:p>
          <a:p>
            <a:pPr marL="0" indent="0">
              <a:buNone/>
            </a:pPr>
            <a:r>
              <a:rPr lang="en-GB" dirty="0" smtClean="0">
                <a:solidFill>
                  <a:srgbClr val="FF0000"/>
                </a:solidFill>
              </a:rPr>
              <a:t>2CH</a:t>
            </a:r>
            <a:r>
              <a:rPr lang="en-GB" baseline="-25000" dirty="0" smtClean="0">
                <a:solidFill>
                  <a:srgbClr val="FF0000"/>
                </a:solidFill>
              </a:rPr>
              <a:t>3</a:t>
            </a:r>
            <a:r>
              <a:rPr lang="en-GB" dirty="0" smtClean="0">
                <a:solidFill>
                  <a:srgbClr val="FF0000"/>
                </a:solidFill>
              </a:rPr>
              <a:t>CH</a:t>
            </a:r>
            <a:r>
              <a:rPr lang="en-GB" baseline="-25000" dirty="0" smtClean="0">
                <a:solidFill>
                  <a:srgbClr val="FF0000"/>
                </a:solidFill>
              </a:rPr>
              <a:t>2</a:t>
            </a:r>
            <a:r>
              <a:rPr lang="en-GB" dirty="0" smtClean="0">
                <a:solidFill>
                  <a:srgbClr val="FF0000"/>
                </a:solidFill>
              </a:rPr>
              <a:t>COOH + CaCO</a:t>
            </a:r>
            <a:r>
              <a:rPr lang="en-GB" baseline="-25000" dirty="0" smtClean="0">
                <a:solidFill>
                  <a:srgbClr val="FF0000"/>
                </a:solidFill>
              </a:rPr>
              <a:t>3</a:t>
            </a:r>
            <a:r>
              <a:rPr lang="en-GB" dirty="0" smtClean="0">
                <a:solidFill>
                  <a:srgbClr val="FF0000"/>
                </a:solidFill>
              </a:rPr>
              <a:t> </a:t>
            </a:r>
            <a:r>
              <a:rPr lang="en-GB" dirty="0" smtClean="0">
                <a:solidFill>
                  <a:srgbClr val="FF0000"/>
                </a:solidFill>
                <a:sym typeface="Wingdings" panose="05000000000000000000" pitchFamily="2" charset="2"/>
              </a:rPr>
              <a:t> (CH</a:t>
            </a:r>
            <a:r>
              <a:rPr lang="en-GB" baseline="-25000" dirty="0" smtClean="0">
                <a:solidFill>
                  <a:srgbClr val="FF0000"/>
                </a:solidFill>
                <a:sym typeface="Wingdings" panose="05000000000000000000" pitchFamily="2" charset="2"/>
              </a:rPr>
              <a:t>3</a:t>
            </a:r>
            <a:r>
              <a:rPr lang="en-GB" dirty="0" smtClean="0">
                <a:solidFill>
                  <a:srgbClr val="FF0000"/>
                </a:solidFill>
                <a:sym typeface="Wingdings" panose="05000000000000000000" pitchFamily="2" charset="2"/>
              </a:rPr>
              <a:t>CH</a:t>
            </a:r>
            <a:r>
              <a:rPr lang="en-GB" baseline="-25000" dirty="0" smtClean="0">
                <a:solidFill>
                  <a:srgbClr val="FF0000"/>
                </a:solidFill>
                <a:sym typeface="Wingdings" panose="05000000000000000000" pitchFamily="2" charset="2"/>
              </a:rPr>
              <a:t>2</a:t>
            </a:r>
            <a:r>
              <a:rPr lang="en-GB" dirty="0" smtClean="0">
                <a:solidFill>
                  <a:srgbClr val="FF0000"/>
                </a:solidFill>
                <a:sym typeface="Wingdings" panose="05000000000000000000" pitchFamily="2" charset="2"/>
              </a:rPr>
              <a:t>COO)</a:t>
            </a:r>
            <a:r>
              <a:rPr lang="en-GB" baseline="-25000" dirty="0" smtClean="0">
                <a:solidFill>
                  <a:srgbClr val="FF0000"/>
                </a:solidFill>
                <a:sym typeface="Wingdings" panose="05000000000000000000" pitchFamily="2" charset="2"/>
              </a:rPr>
              <a:t>2</a:t>
            </a:r>
            <a:r>
              <a:rPr lang="en-GB" dirty="0" smtClean="0">
                <a:solidFill>
                  <a:srgbClr val="FF0000"/>
                </a:solidFill>
                <a:sym typeface="Wingdings" panose="05000000000000000000" pitchFamily="2" charset="2"/>
              </a:rPr>
              <a:t>Ca + H</a:t>
            </a:r>
            <a:r>
              <a:rPr lang="en-GB" baseline="-25000" dirty="0" smtClean="0">
                <a:solidFill>
                  <a:srgbClr val="FF0000"/>
                </a:solidFill>
                <a:sym typeface="Wingdings" panose="05000000000000000000" pitchFamily="2" charset="2"/>
              </a:rPr>
              <a:t>2</a:t>
            </a:r>
            <a:r>
              <a:rPr lang="en-GB" dirty="0" smtClean="0">
                <a:solidFill>
                  <a:srgbClr val="FF0000"/>
                </a:solidFill>
                <a:sym typeface="Wingdings" panose="05000000000000000000" pitchFamily="2" charset="2"/>
              </a:rPr>
              <a:t>O + CO</a:t>
            </a:r>
            <a:r>
              <a:rPr lang="en-GB" baseline="-25000" dirty="0" smtClean="0">
                <a:solidFill>
                  <a:srgbClr val="FF0000"/>
                </a:solidFill>
                <a:sym typeface="Wingdings" panose="05000000000000000000" pitchFamily="2" charset="2"/>
              </a:rPr>
              <a:t>2</a:t>
            </a:r>
            <a:endParaRPr lang="en-GB" dirty="0" smtClean="0">
              <a:solidFill>
                <a:srgbClr val="FF0000"/>
              </a:solidFill>
              <a:sym typeface="Wingdings" panose="05000000000000000000" pitchFamily="2" charset="2"/>
            </a:endParaRPr>
          </a:p>
          <a:p>
            <a:pPr marL="0" indent="0">
              <a:buNone/>
            </a:pPr>
            <a:endParaRPr lang="en-GB" dirty="0">
              <a:solidFill>
                <a:srgbClr val="FF0000"/>
              </a:solidFill>
              <a:sym typeface="Wingdings" panose="05000000000000000000" pitchFamily="2" charset="2"/>
            </a:endParaRPr>
          </a:p>
          <a:p>
            <a:pPr marL="0" indent="0">
              <a:buNone/>
            </a:pPr>
            <a:r>
              <a:rPr lang="en-GB" dirty="0" smtClean="0">
                <a:solidFill>
                  <a:srgbClr val="FF0000"/>
                </a:solidFill>
                <a:sym typeface="Wingdings" panose="05000000000000000000" pitchFamily="2" charset="2"/>
              </a:rPr>
              <a:t>Calcium </a:t>
            </a:r>
            <a:r>
              <a:rPr lang="en-GB" dirty="0" err="1" smtClean="0">
                <a:solidFill>
                  <a:srgbClr val="FF0000"/>
                </a:solidFill>
                <a:sym typeface="Wingdings" panose="05000000000000000000" pitchFamily="2" charset="2"/>
              </a:rPr>
              <a:t>propanoate</a:t>
            </a:r>
            <a:endParaRPr lang="en-GB" dirty="0" smtClean="0">
              <a:solidFill>
                <a:srgbClr val="FF0000"/>
              </a:solidFill>
            </a:endParaRPr>
          </a:p>
        </p:txBody>
      </p:sp>
    </p:spTree>
    <p:extLst>
      <p:ext uri="{BB962C8B-B14F-4D97-AF65-F5344CB8AC3E}">
        <p14:creationId xmlns:p14="http://schemas.microsoft.com/office/powerpoint/2010/main" val="396206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fontScale="85000" lnSpcReduction="10000"/>
          </a:bodyPr>
          <a:lstStyle/>
          <a:p>
            <a:pPr marL="0" indent="0" algn="ctr">
              <a:buNone/>
            </a:pPr>
            <a:r>
              <a:rPr lang="en-GB" b="1" u="sng" dirty="0" smtClean="0"/>
              <a:t>Carboxylic Acids</a:t>
            </a:r>
          </a:p>
          <a:p>
            <a:pPr marL="0" indent="0">
              <a:buNone/>
            </a:pPr>
            <a:r>
              <a:rPr lang="en-GB" b="1" dirty="0" smtClean="0"/>
              <a:t>Lesson objective:</a:t>
            </a:r>
            <a:r>
              <a:rPr lang="en-GB" dirty="0" smtClean="0"/>
              <a:t> To know about carboxylic acids</a:t>
            </a:r>
          </a:p>
          <a:p>
            <a:pPr marL="0" indent="0">
              <a:buNone/>
            </a:pPr>
            <a:endParaRPr lang="en-GB" b="1" dirty="0"/>
          </a:p>
          <a:p>
            <a:pPr marL="0" indent="0">
              <a:buNone/>
            </a:pPr>
            <a:r>
              <a:rPr lang="en-GB" b="1" dirty="0" smtClean="0"/>
              <a:t>Success criteria:</a:t>
            </a:r>
            <a:endParaRPr lang="en-GB" dirty="0" smtClean="0"/>
          </a:p>
          <a:p>
            <a:r>
              <a:rPr lang="en-GB" dirty="0" smtClean="0"/>
              <a:t>Identify the </a:t>
            </a:r>
            <a:r>
              <a:rPr lang="en-GB" dirty="0"/>
              <a:t>carboxylic acid functional group</a:t>
            </a:r>
          </a:p>
          <a:p>
            <a:r>
              <a:rPr lang="en-GB" dirty="0" smtClean="0"/>
              <a:t>Explain the </a:t>
            </a:r>
            <a:r>
              <a:rPr lang="en-GB" dirty="0"/>
              <a:t>physical properties of </a:t>
            </a:r>
            <a:r>
              <a:rPr lang="en-GB" dirty="0" smtClean="0"/>
              <a:t>carboxylic acids</a:t>
            </a:r>
            <a:r>
              <a:rPr lang="en-GB" dirty="0"/>
              <a:t>, in relation to their boiling temperatures and solubility</a:t>
            </a:r>
          </a:p>
          <a:p>
            <a:r>
              <a:rPr lang="en-GB" dirty="0" smtClean="0"/>
              <a:t>Explain how carboxylic </a:t>
            </a:r>
            <a:r>
              <a:rPr lang="en-GB" dirty="0"/>
              <a:t>acids can be prepared </a:t>
            </a:r>
            <a:endParaRPr lang="en-GB" dirty="0" smtClean="0"/>
          </a:p>
          <a:p>
            <a:r>
              <a:rPr lang="en-GB" dirty="0" smtClean="0"/>
              <a:t>Explain the reactions </a:t>
            </a:r>
            <a:r>
              <a:rPr lang="en-GB" dirty="0"/>
              <a:t>of carboxylic acids </a:t>
            </a:r>
            <a:r>
              <a:rPr lang="en-GB" dirty="0" smtClean="0"/>
              <a:t>with:</a:t>
            </a:r>
            <a:br>
              <a:rPr lang="en-GB" dirty="0" smtClean="0"/>
            </a:br>
            <a:r>
              <a:rPr lang="en-GB" dirty="0" smtClean="0"/>
              <a:t>- lithium </a:t>
            </a:r>
            <a:r>
              <a:rPr lang="en-GB" dirty="0" err="1"/>
              <a:t>tetrahydridoaluminate</a:t>
            </a:r>
            <a:r>
              <a:rPr lang="en-GB" dirty="0"/>
              <a:t> (lithium aluminium hydride) in dry </a:t>
            </a:r>
            <a:r>
              <a:rPr lang="en-GB" dirty="0" smtClean="0"/>
              <a:t>ether</a:t>
            </a:r>
            <a:br>
              <a:rPr lang="en-GB" dirty="0" smtClean="0"/>
            </a:br>
            <a:r>
              <a:rPr lang="en-GB" dirty="0"/>
              <a:t>-</a:t>
            </a:r>
            <a:r>
              <a:rPr lang="en-GB" dirty="0" smtClean="0"/>
              <a:t>bases </a:t>
            </a:r>
            <a:r>
              <a:rPr lang="en-GB" dirty="0"/>
              <a:t>to produce </a:t>
            </a:r>
            <a:r>
              <a:rPr lang="en-GB" dirty="0" smtClean="0"/>
              <a:t>salts</a:t>
            </a:r>
            <a:br>
              <a:rPr lang="en-GB" dirty="0" smtClean="0"/>
            </a:br>
            <a:r>
              <a:rPr lang="en-GB" dirty="0"/>
              <a:t>-</a:t>
            </a:r>
            <a:r>
              <a:rPr lang="en-GB" dirty="0" smtClean="0"/>
              <a:t>phosphorus(V</a:t>
            </a:r>
            <a:r>
              <a:rPr lang="en-GB" dirty="0"/>
              <a:t>) chloride (phosphorus </a:t>
            </a:r>
            <a:r>
              <a:rPr lang="en-GB" dirty="0" smtClean="0"/>
              <a:t>pentachloride</a:t>
            </a:r>
            <a:r>
              <a:rPr lang="en-GB" dirty="0" smtClean="0"/>
              <a:t>)</a:t>
            </a:r>
            <a:endParaRPr lang="en-GB" dirty="0"/>
          </a:p>
        </p:txBody>
      </p:sp>
    </p:spTree>
    <p:extLst>
      <p:ext uri="{BB962C8B-B14F-4D97-AF65-F5344CB8AC3E}">
        <p14:creationId xmlns:p14="http://schemas.microsoft.com/office/powerpoint/2010/main" val="1721094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Grp="1" noChangeArrowheads="1"/>
          </p:cNvSpPr>
          <p:nvPr>
            <p:ph type="title" idx="4294967295"/>
          </p:nvPr>
        </p:nvSpPr>
        <p:spPr>
          <a:xfrm>
            <a:off x="467544" y="0"/>
            <a:ext cx="8229600" cy="764704"/>
          </a:xfrm>
        </p:spPr>
        <p:txBody>
          <a:bodyPr/>
          <a:lstStyle/>
          <a:p>
            <a:r>
              <a:rPr lang="en-GB" u="sng" dirty="0"/>
              <a:t>Carboxylic acids</a:t>
            </a:r>
          </a:p>
        </p:txBody>
      </p:sp>
      <p:sp>
        <p:nvSpPr>
          <p:cNvPr id="1034243" name="Text Box 3"/>
          <p:cNvSpPr txBox="1">
            <a:spLocks noChangeArrowheads="1"/>
          </p:cNvSpPr>
          <p:nvPr/>
        </p:nvSpPr>
        <p:spPr bwMode="auto">
          <a:xfrm>
            <a:off x="251520" y="784225"/>
            <a:ext cx="6177855" cy="1569660"/>
          </a:xfrm>
          <a:prstGeom prst="rect">
            <a:avLst/>
          </a:prstGeom>
          <a:noFill/>
          <a:ln w="9525" algn="ctr">
            <a:noFill/>
            <a:miter lim="800000"/>
            <a:headEnd/>
            <a:tailEnd/>
          </a:ln>
          <a:effectLst/>
        </p:spPr>
        <p:txBody>
          <a:bodyPr wrap="square">
            <a:spAutoFit/>
          </a:bodyPr>
          <a:lstStyle/>
          <a:p>
            <a:r>
              <a:rPr lang="en-GB" sz="2400" b="1" dirty="0">
                <a:solidFill>
                  <a:srgbClr val="FF6600"/>
                </a:solidFill>
              </a:rPr>
              <a:t>Carboxylic acids</a:t>
            </a:r>
            <a:r>
              <a:rPr lang="en-GB" sz="2400" dirty="0"/>
              <a:t> have a </a:t>
            </a:r>
            <a:r>
              <a:rPr lang="en-GB" sz="2400" b="1" dirty="0">
                <a:solidFill>
                  <a:srgbClr val="FF6600"/>
                </a:solidFill>
              </a:rPr>
              <a:t>carboxyl group</a:t>
            </a:r>
            <a:r>
              <a:rPr lang="en-GB" sz="2400" dirty="0"/>
              <a:t/>
            </a:r>
            <a:br>
              <a:rPr lang="en-GB" sz="2400" dirty="0"/>
            </a:br>
            <a:r>
              <a:rPr lang="en-GB" sz="2400" dirty="0"/>
              <a:t>(-COOH) consisting of a carbonyl group and a hydroxyl group attached to the terminal carbonyl carbon.</a:t>
            </a:r>
          </a:p>
        </p:txBody>
      </p:sp>
      <p:sp>
        <p:nvSpPr>
          <p:cNvPr id="1034245" name="Text Box 5"/>
          <p:cNvSpPr txBox="1">
            <a:spLocks noChangeArrowheads="1"/>
          </p:cNvSpPr>
          <p:nvPr/>
        </p:nvSpPr>
        <p:spPr bwMode="auto">
          <a:xfrm>
            <a:off x="207064" y="2425700"/>
            <a:ext cx="8738499" cy="457200"/>
          </a:xfrm>
          <a:prstGeom prst="rect">
            <a:avLst/>
          </a:prstGeom>
          <a:noFill/>
          <a:ln w="9525" algn="ctr">
            <a:noFill/>
            <a:miter lim="800000"/>
            <a:headEnd/>
            <a:tailEnd/>
          </a:ln>
          <a:effectLst/>
        </p:spPr>
        <p:txBody>
          <a:bodyPr wrap="square">
            <a:spAutoFit/>
          </a:bodyPr>
          <a:lstStyle/>
          <a:p>
            <a:r>
              <a:rPr lang="en-GB" sz="2400" dirty="0"/>
              <a:t>Carboxylic acids are named using the suffix –</a:t>
            </a:r>
            <a:r>
              <a:rPr lang="en-GB" sz="2400" i="1" dirty="0" err="1"/>
              <a:t>oic</a:t>
            </a:r>
            <a:r>
              <a:rPr lang="en-GB" sz="2400" i="1" dirty="0"/>
              <a:t> acid</a:t>
            </a:r>
            <a:r>
              <a:rPr lang="en-GB" sz="2400" dirty="0"/>
              <a:t>. </a:t>
            </a:r>
          </a:p>
        </p:txBody>
      </p:sp>
      <p:sp>
        <p:nvSpPr>
          <p:cNvPr id="1034247" name="Text Box 7"/>
          <p:cNvSpPr txBox="1">
            <a:spLocks noChangeArrowheads="1"/>
          </p:cNvSpPr>
          <p:nvPr/>
        </p:nvSpPr>
        <p:spPr bwMode="auto">
          <a:xfrm>
            <a:off x="2651221" y="4545013"/>
            <a:ext cx="6303868" cy="1569660"/>
          </a:xfrm>
          <a:prstGeom prst="rect">
            <a:avLst/>
          </a:prstGeom>
          <a:noFill/>
          <a:ln w="9525" algn="ctr">
            <a:noFill/>
            <a:miter lim="800000"/>
            <a:headEnd/>
            <a:tailEnd/>
          </a:ln>
          <a:effectLst/>
        </p:spPr>
        <p:txBody>
          <a:bodyPr wrap="square">
            <a:spAutoFit/>
          </a:bodyPr>
          <a:lstStyle/>
          <a:p>
            <a:r>
              <a:rPr lang="en-GB" sz="2400"/>
              <a:t>Ethanoic acid is the acid that gives vinegar its sharp taste and smell. It is also important in the chemical industry and about 6.5 million tonnes are used worldwide each year</a:t>
            </a:r>
          </a:p>
        </p:txBody>
      </p:sp>
      <p:sp>
        <p:nvSpPr>
          <p:cNvPr id="1034249" name="Text Box 9"/>
          <p:cNvSpPr txBox="1">
            <a:spLocks noChangeArrowheads="1"/>
          </p:cNvSpPr>
          <p:nvPr/>
        </p:nvSpPr>
        <p:spPr bwMode="auto">
          <a:xfrm>
            <a:off x="2660055" y="3211513"/>
            <a:ext cx="5794970" cy="830997"/>
          </a:xfrm>
          <a:prstGeom prst="rect">
            <a:avLst/>
          </a:prstGeom>
          <a:noFill/>
          <a:ln w="9525" algn="ctr">
            <a:noFill/>
            <a:miter lim="800000"/>
            <a:headEnd/>
            <a:tailEnd/>
          </a:ln>
          <a:effectLst/>
        </p:spPr>
        <p:txBody>
          <a:bodyPr wrap="square">
            <a:spAutoFit/>
          </a:bodyPr>
          <a:lstStyle/>
          <a:p>
            <a:r>
              <a:rPr lang="en-GB" sz="2400"/>
              <a:t>Methanoic acid is the simplest carboxylic acid and is found in bee and ant stings. </a:t>
            </a:r>
          </a:p>
        </p:txBody>
      </p:sp>
      <p:pic>
        <p:nvPicPr>
          <p:cNvPr id="1034251" name="Picture 11" descr="carbox_acid"/>
          <p:cNvPicPr>
            <a:picLocks noChangeAspect="1" noChangeArrowheads="1"/>
          </p:cNvPicPr>
          <p:nvPr/>
        </p:nvPicPr>
        <p:blipFill>
          <a:blip r:embed="rId3" cstate="print"/>
          <a:srcRect/>
          <a:stretch>
            <a:fillRect/>
          </a:stretch>
        </p:blipFill>
        <p:spPr bwMode="auto">
          <a:xfrm>
            <a:off x="6678613" y="862013"/>
            <a:ext cx="1636712" cy="1303337"/>
          </a:xfrm>
          <a:prstGeom prst="rect">
            <a:avLst/>
          </a:prstGeom>
          <a:noFill/>
        </p:spPr>
      </p:pic>
      <p:pic>
        <p:nvPicPr>
          <p:cNvPr id="1034252" name="Picture 12" descr="methanoic acid"/>
          <p:cNvPicPr>
            <a:picLocks noChangeAspect="1" noChangeArrowheads="1"/>
          </p:cNvPicPr>
          <p:nvPr/>
        </p:nvPicPr>
        <p:blipFill>
          <a:blip r:embed="rId4" cstate="print"/>
          <a:srcRect/>
          <a:stretch>
            <a:fillRect/>
          </a:stretch>
        </p:blipFill>
        <p:spPr bwMode="auto">
          <a:xfrm>
            <a:off x="927100" y="2973388"/>
            <a:ext cx="1633538" cy="1300162"/>
          </a:xfrm>
          <a:prstGeom prst="rect">
            <a:avLst/>
          </a:prstGeom>
          <a:noFill/>
        </p:spPr>
      </p:pic>
      <p:pic>
        <p:nvPicPr>
          <p:cNvPr id="1034253" name="Picture 13" descr="ethanoic acid"/>
          <p:cNvPicPr>
            <a:picLocks noChangeAspect="1" noChangeArrowheads="1"/>
          </p:cNvPicPr>
          <p:nvPr/>
        </p:nvPicPr>
        <p:blipFill>
          <a:blip r:embed="rId5" cstate="print"/>
          <a:srcRect/>
          <a:stretch>
            <a:fillRect/>
          </a:stretch>
        </p:blipFill>
        <p:spPr bwMode="auto">
          <a:xfrm>
            <a:off x="287338" y="4478338"/>
            <a:ext cx="2273300" cy="16859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lgn="ctr">
              <a:buNone/>
            </a:pPr>
            <a:r>
              <a:rPr lang="en-GB" b="1" u="sng" dirty="0" smtClean="0"/>
              <a:t>Naming Carboxylic Acids</a:t>
            </a:r>
          </a:p>
          <a:p>
            <a:pPr marL="0" indent="0">
              <a:buNone/>
            </a:pPr>
            <a:endParaRPr lang="en-GB" dirty="0" smtClean="0"/>
          </a:p>
          <a:p>
            <a:pPr marL="0" indent="0">
              <a:buNone/>
            </a:pPr>
            <a:r>
              <a:rPr lang="en-GB" dirty="0" err="1" smtClean="0"/>
              <a:t>Methanoic</a:t>
            </a:r>
            <a:r>
              <a:rPr lang="en-GB" dirty="0" smtClean="0"/>
              <a:t> acid, HCOOH</a:t>
            </a:r>
          </a:p>
          <a:p>
            <a:pPr marL="0" indent="0">
              <a:buNone/>
            </a:pPr>
            <a:endParaRPr lang="en-GB" dirty="0"/>
          </a:p>
          <a:p>
            <a:pPr marL="0" indent="0">
              <a:buNone/>
            </a:pPr>
            <a:r>
              <a:rPr lang="en-GB" dirty="0" smtClean="0"/>
              <a:t>Ethanoic acid, CH</a:t>
            </a:r>
            <a:r>
              <a:rPr lang="en-GB" baseline="-25000" dirty="0" smtClean="0"/>
              <a:t>3</a:t>
            </a:r>
            <a:r>
              <a:rPr lang="en-GB" dirty="0" smtClean="0"/>
              <a:t>COOH</a:t>
            </a:r>
          </a:p>
          <a:p>
            <a:pPr marL="0" indent="0">
              <a:buNone/>
            </a:pPr>
            <a:endParaRPr lang="en-GB" dirty="0"/>
          </a:p>
          <a:p>
            <a:pPr marL="0" indent="0">
              <a:buNone/>
            </a:pPr>
            <a:r>
              <a:rPr lang="en-GB" dirty="0" err="1" smtClean="0"/>
              <a:t>Propanoic</a:t>
            </a:r>
            <a:r>
              <a:rPr lang="en-GB" dirty="0" smtClean="0"/>
              <a:t> acid, CH</a:t>
            </a:r>
            <a:r>
              <a:rPr lang="en-GB" baseline="-25000" dirty="0" smtClean="0"/>
              <a:t>3</a:t>
            </a:r>
            <a:r>
              <a:rPr lang="en-GB" dirty="0" smtClean="0"/>
              <a:t>CH</a:t>
            </a:r>
            <a:r>
              <a:rPr lang="en-GB" baseline="-25000" dirty="0" smtClean="0"/>
              <a:t>2</a:t>
            </a:r>
            <a:r>
              <a:rPr lang="en-GB" dirty="0" smtClean="0"/>
              <a:t>COOH</a:t>
            </a:r>
            <a:endParaRPr lang="en-GB" dirty="0"/>
          </a:p>
        </p:txBody>
      </p:sp>
    </p:spTree>
    <p:extLst>
      <p:ext uri="{BB962C8B-B14F-4D97-AF65-F5344CB8AC3E}">
        <p14:creationId xmlns:p14="http://schemas.microsoft.com/office/powerpoint/2010/main" val="3636894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idx="4294967295"/>
          </p:nvPr>
        </p:nvSpPr>
        <p:spPr>
          <a:xfrm>
            <a:off x="222250" y="53975"/>
            <a:ext cx="7559675" cy="549275"/>
          </a:xfrm>
        </p:spPr>
        <p:txBody>
          <a:bodyPr/>
          <a:lstStyle/>
          <a:p>
            <a:r>
              <a:rPr lang="en-GB" altLang="en-US" dirty="0" smtClean="0"/>
              <a:t>Carboxylic Acids</a:t>
            </a:r>
            <a:endParaRPr lang="en-GB" altLang="en-US" dirty="0"/>
          </a:p>
        </p:txBody>
      </p:sp>
      <p:sp>
        <p:nvSpPr>
          <p:cNvPr id="980995" name="Text Box 3"/>
          <p:cNvSpPr txBox="1">
            <a:spLocks noChangeArrowheads="1"/>
          </p:cNvSpPr>
          <p:nvPr/>
        </p:nvSpPr>
        <p:spPr bwMode="auto">
          <a:xfrm>
            <a:off x="563563" y="784225"/>
            <a:ext cx="83486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400" dirty="0" smtClean="0">
                <a:solidFill>
                  <a:srgbClr val="010066"/>
                </a:solidFill>
              </a:rPr>
              <a:t>Carboxylic acids contain -COOH</a:t>
            </a:r>
          </a:p>
        </p:txBody>
      </p:sp>
      <p:pic>
        <p:nvPicPr>
          <p:cNvPr id="981046" name="Picture 54" descr="propanoic ac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663" y="2032125"/>
            <a:ext cx="2479675" cy="1270000"/>
          </a:xfrm>
          <a:prstGeom prst="rect">
            <a:avLst/>
          </a:prstGeom>
          <a:noFill/>
          <a:extLst>
            <a:ext uri="{909E8E84-426E-40DD-AFC4-6F175D3DCCD1}">
              <a14:hiddenFill xmlns:a14="http://schemas.microsoft.com/office/drawing/2010/main">
                <a:solidFill>
                  <a:srgbClr val="FFFFFF"/>
                </a:solidFill>
              </a14:hiddenFill>
            </a:ext>
          </a:extLst>
        </p:spPr>
      </p:pic>
      <p:sp>
        <p:nvSpPr>
          <p:cNvPr id="981047" name="Rectangle 55"/>
          <p:cNvSpPr>
            <a:spLocks noChangeArrowheads="1"/>
          </p:cNvSpPr>
          <p:nvPr/>
        </p:nvSpPr>
        <p:spPr bwMode="auto">
          <a:xfrm>
            <a:off x="6156176" y="3205288"/>
            <a:ext cx="2409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50000"/>
              </a:spcBef>
              <a:spcAft>
                <a:spcPct val="0"/>
              </a:spcAft>
            </a:pPr>
            <a:r>
              <a:rPr lang="en-GB" altLang="en-US" sz="2400" b="1" smtClean="0">
                <a:solidFill>
                  <a:srgbClr val="FF6600"/>
                </a:solidFill>
              </a:rPr>
              <a:t>propanoic acid</a:t>
            </a:r>
            <a:br>
              <a:rPr lang="en-GB" altLang="en-US" sz="2400" b="1" smtClean="0">
                <a:solidFill>
                  <a:srgbClr val="FF6600"/>
                </a:solidFill>
              </a:rPr>
            </a:br>
            <a:r>
              <a:rPr lang="en-GB" altLang="en-US" sz="2400" b="1" smtClean="0">
                <a:solidFill>
                  <a:srgbClr val="FF6600"/>
                </a:solidFill>
              </a:rPr>
              <a:t>(CH</a:t>
            </a:r>
            <a:r>
              <a:rPr lang="en-GB" altLang="en-US" sz="2400" b="1" baseline="-25000" smtClean="0">
                <a:solidFill>
                  <a:srgbClr val="FF6600"/>
                </a:solidFill>
              </a:rPr>
              <a:t>3</a:t>
            </a:r>
            <a:r>
              <a:rPr lang="en-GB" altLang="en-US" sz="2400" b="1" smtClean="0">
                <a:solidFill>
                  <a:srgbClr val="FF6600"/>
                </a:solidFill>
              </a:rPr>
              <a:t>CH</a:t>
            </a:r>
            <a:r>
              <a:rPr lang="en-GB" altLang="en-US" sz="2400" b="1" baseline="-25000" smtClean="0">
                <a:solidFill>
                  <a:srgbClr val="FF6600"/>
                </a:solidFill>
              </a:rPr>
              <a:t>2</a:t>
            </a:r>
            <a:r>
              <a:rPr lang="en-GB" altLang="en-US" sz="2400" b="1" smtClean="0">
                <a:solidFill>
                  <a:srgbClr val="FF6600"/>
                </a:solidFill>
              </a:rPr>
              <a:t>COOH)</a:t>
            </a:r>
          </a:p>
        </p:txBody>
      </p:sp>
      <p:pic>
        <p:nvPicPr>
          <p:cNvPr id="981048" name="Picture 56" descr="ethanoic ac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1076" y="2032125"/>
            <a:ext cx="2000250" cy="1270000"/>
          </a:xfrm>
          <a:prstGeom prst="rect">
            <a:avLst/>
          </a:prstGeom>
          <a:noFill/>
          <a:extLst>
            <a:ext uri="{909E8E84-426E-40DD-AFC4-6F175D3DCCD1}">
              <a14:hiddenFill xmlns:a14="http://schemas.microsoft.com/office/drawing/2010/main">
                <a:solidFill>
                  <a:srgbClr val="FFFFFF"/>
                </a:solidFill>
              </a14:hiddenFill>
            </a:ext>
          </a:extLst>
        </p:spPr>
      </p:pic>
      <p:sp>
        <p:nvSpPr>
          <p:cNvPr id="981049" name="Rectangle 57"/>
          <p:cNvSpPr>
            <a:spLocks noChangeArrowheads="1"/>
          </p:cNvSpPr>
          <p:nvPr/>
        </p:nvSpPr>
        <p:spPr bwMode="auto">
          <a:xfrm>
            <a:off x="3385988" y="3205288"/>
            <a:ext cx="2130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50000"/>
              </a:spcBef>
              <a:spcAft>
                <a:spcPct val="0"/>
              </a:spcAft>
            </a:pPr>
            <a:r>
              <a:rPr lang="en-GB" altLang="en-US" sz="2400" b="1" smtClean="0">
                <a:solidFill>
                  <a:srgbClr val="FF6600"/>
                </a:solidFill>
              </a:rPr>
              <a:t>ethanoic acid</a:t>
            </a:r>
            <a:br>
              <a:rPr lang="en-GB" altLang="en-US" sz="2400" b="1" smtClean="0">
                <a:solidFill>
                  <a:srgbClr val="FF6600"/>
                </a:solidFill>
              </a:rPr>
            </a:br>
            <a:r>
              <a:rPr lang="en-GB" altLang="en-US" sz="2400" b="1" smtClean="0">
                <a:solidFill>
                  <a:srgbClr val="FF6600"/>
                </a:solidFill>
              </a:rPr>
              <a:t>(CH</a:t>
            </a:r>
            <a:r>
              <a:rPr lang="en-GB" altLang="en-US" sz="2400" b="1" baseline="-25000" smtClean="0">
                <a:solidFill>
                  <a:srgbClr val="FF6600"/>
                </a:solidFill>
              </a:rPr>
              <a:t>3</a:t>
            </a:r>
            <a:r>
              <a:rPr lang="en-GB" altLang="en-US" sz="2400" b="1" smtClean="0">
                <a:solidFill>
                  <a:srgbClr val="FF6600"/>
                </a:solidFill>
              </a:rPr>
              <a:t>COOH)</a:t>
            </a:r>
          </a:p>
        </p:txBody>
      </p:sp>
      <p:pic>
        <p:nvPicPr>
          <p:cNvPr id="981050" name="Picture 58" descr="methanoic ac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176" y="2171825"/>
            <a:ext cx="1519237" cy="990600"/>
          </a:xfrm>
          <a:prstGeom prst="rect">
            <a:avLst/>
          </a:prstGeom>
          <a:noFill/>
          <a:extLst>
            <a:ext uri="{909E8E84-426E-40DD-AFC4-6F175D3DCCD1}">
              <a14:hiddenFill xmlns:a14="http://schemas.microsoft.com/office/drawing/2010/main">
                <a:solidFill>
                  <a:srgbClr val="FFFFFF"/>
                </a:solidFill>
              </a14:hiddenFill>
            </a:ext>
          </a:extLst>
        </p:spPr>
      </p:pic>
      <p:sp>
        <p:nvSpPr>
          <p:cNvPr id="981051" name="Rectangle 59"/>
          <p:cNvSpPr>
            <a:spLocks noChangeArrowheads="1"/>
          </p:cNvSpPr>
          <p:nvPr/>
        </p:nvSpPr>
        <p:spPr bwMode="auto">
          <a:xfrm>
            <a:off x="380851" y="3205288"/>
            <a:ext cx="24018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50000"/>
              </a:spcBef>
              <a:spcAft>
                <a:spcPct val="0"/>
              </a:spcAft>
            </a:pPr>
            <a:r>
              <a:rPr lang="en-GB" altLang="en-US" sz="2400" b="1" smtClean="0">
                <a:solidFill>
                  <a:srgbClr val="FF6600"/>
                </a:solidFill>
              </a:rPr>
              <a:t>methanoic acid</a:t>
            </a:r>
            <a:br>
              <a:rPr lang="en-GB" altLang="en-US" sz="2400" b="1" smtClean="0">
                <a:solidFill>
                  <a:srgbClr val="FF6600"/>
                </a:solidFill>
              </a:rPr>
            </a:br>
            <a:r>
              <a:rPr lang="en-GB" altLang="en-US" sz="2400" b="1" smtClean="0">
                <a:solidFill>
                  <a:srgbClr val="FF6600"/>
                </a:solidFill>
              </a:rPr>
              <a:t>(HCOOH)</a:t>
            </a:r>
          </a:p>
        </p:txBody>
      </p:sp>
      <p:pic>
        <p:nvPicPr>
          <p:cNvPr id="981052" name="Picture 60"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1259632" y="2101975"/>
            <a:ext cx="1154515" cy="1130300"/>
          </a:xfrm>
          <a:prstGeom prst="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endParaRPr lang="en-GB" sz="2400" b="1" smtClean="0">
              <a:solidFill>
                <a:srgbClr val="010066"/>
              </a:solidFill>
            </a:endParaRPr>
          </a:p>
        </p:txBody>
      </p:sp>
    </p:spTree>
    <p:extLst>
      <p:ext uri="{BB962C8B-B14F-4D97-AF65-F5344CB8AC3E}">
        <p14:creationId xmlns:p14="http://schemas.microsoft.com/office/powerpoint/2010/main" val="2170610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idx="4294967295"/>
          </p:nvPr>
        </p:nvSpPr>
        <p:spPr>
          <a:xfrm>
            <a:off x="467544" y="-27384"/>
            <a:ext cx="8229600" cy="810344"/>
          </a:xfrm>
        </p:spPr>
        <p:txBody>
          <a:bodyPr/>
          <a:lstStyle/>
          <a:p>
            <a:r>
              <a:rPr lang="en-GB"/>
              <a:t>Naming carboxylic acids</a:t>
            </a:r>
          </a:p>
        </p:txBody>
      </p:sp>
      <p:pic>
        <p:nvPicPr>
          <p:cNvPr id="1038359" name="Picture 23" descr="carbonyl_11_naming_carbox_acids"/>
          <p:cNvPicPr>
            <a:picLocks noChangeAspect="1" noChangeArrowheads="1"/>
          </p:cNvPicPr>
          <p:nvPr/>
        </p:nvPicPr>
        <p:blipFill>
          <a:blip r:embed="rId5" cstate="print"/>
          <a:srcRect/>
          <a:stretch>
            <a:fillRect/>
          </a:stretch>
        </p:blipFill>
        <p:spPr bwMode="auto">
          <a:xfrm>
            <a:off x="212725" y="800100"/>
            <a:ext cx="8699500" cy="5308600"/>
          </a:xfrm>
          <a:prstGeom prst="rect">
            <a:avLst/>
          </a:prstGeom>
          <a:noFill/>
          <a:ln w="9525" algn="ctr">
            <a:noFill/>
            <a:miter lim="800000"/>
            <a:headEnd/>
            <a:tailEnd/>
          </a:ln>
          <a:effectLst/>
        </p:spPr>
      </p:pic>
    </p:spTree>
    <p:controls>
      <mc:AlternateContent xmlns:mc="http://schemas.openxmlformats.org/markup-compatibility/2006">
        <mc:Choice xmlns:v="urn:schemas-microsoft-com:vml" Requires="v">
          <p:control spid="1038" name="ShockwaveFlash1" r:id="rId2" imgW="8699400" imgH="5308560"/>
        </mc:Choice>
        <mc:Fallback>
          <p:control name="ShockwaveFlash1" r:id="rId2" imgW="8699400" imgH="5308560">
            <p:pic>
              <p:nvPicPr>
                <p:cNvPr id="2" name="ShockwaveFlash1"/>
                <p:cNvPicPr preferRelativeResize="0">
                  <a:picLocks noChangeArrowheads="1" noChangeShapeType="1"/>
                </p:cNvPicPr>
                <p:nvPr/>
              </p:nvPicPr>
              <p:blipFill>
                <a:blip r:embed="rId6"/>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fontScale="92500" lnSpcReduction="20000"/>
          </a:bodyPr>
          <a:lstStyle/>
          <a:p>
            <a:pPr marL="0" indent="0" algn="ctr">
              <a:buNone/>
            </a:pPr>
            <a:r>
              <a:rPr lang="en-GB" b="1" u="sng" dirty="0" smtClean="0"/>
              <a:t>Carboxylic Acids</a:t>
            </a:r>
          </a:p>
          <a:p>
            <a:pPr marL="0" indent="0">
              <a:buNone/>
            </a:pPr>
            <a:r>
              <a:rPr lang="en-GB" b="1" dirty="0" smtClean="0"/>
              <a:t>Lesson objective:</a:t>
            </a:r>
            <a:r>
              <a:rPr lang="en-GB" dirty="0" smtClean="0"/>
              <a:t> To know about carboxylic acids</a:t>
            </a:r>
          </a:p>
          <a:p>
            <a:pPr marL="0" indent="0">
              <a:buNone/>
            </a:pPr>
            <a:endParaRPr lang="en-GB" b="1" dirty="0"/>
          </a:p>
          <a:p>
            <a:pPr marL="0" indent="0">
              <a:buNone/>
            </a:pPr>
            <a:r>
              <a:rPr lang="en-GB" b="1" dirty="0" smtClean="0"/>
              <a:t>Success criteria:</a:t>
            </a:r>
            <a:endParaRPr lang="en-GB" dirty="0" smtClean="0"/>
          </a:p>
          <a:p>
            <a:r>
              <a:rPr lang="en-GB" dirty="0" smtClean="0">
                <a:solidFill>
                  <a:srgbClr val="FF0000"/>
                </a:solidFill>
              </a:rPr>
              <a:t>Identify the </a:t>
            </a:r>
            <a:r>
              <a:rPr lang="en-GB" dirty="0">
                <a:solidFill>
                  <a:srgbClr val="FF0000"/>
                </a:solidFill>
              </a:rPr>
              <a:t>carboxylic acid functional group</a:t>
            </a:r>
          </a:p>
          <a:p>
            <a:r>
              <a:rPr lang="en-GB" dirty="0" smtClean="0"/>
              <a:t>Explain the </a:t>
            </a:r>
            <a:r>
              <a:rPr lang="en-GB" dirty="0"/>
              <a:t>physical properties of </a:t>
            </a:r>
            <a:r>
              <a:rPr lang="en-GB" dirty="0" smtClean="0"/>
              <a:t>carboxylic acids</a:t>
            </a:r>
            <a:r>
              <a:rPr lang="en-GB" dirty="0"/>
              <a:t>, in relation to their boiling temperatures and solubility</a:t>
            </a:r>
          </a:p>
          <a:p>
            <a:r>
              <a:rPr lang="en-GB" dirty="0" smtClean="0"/>
              <a:t>Explain how carboxylic </a:t>
            </a:r>
            <a:r>
              <a:rPr lang="en-GB" dirty="0"/>
              <a:t>acids can be prepared </a:t>
            </a:r>
            <a:endParaRPr lang="en-GB" dirty="0" smtClean="0"/>
          </a:p>
          <a:p>
            <a:r>
              <a:rPr lang="en-GB" dirty="0" smtClean="0"/>
              <a:t>Explain the reactions </a:t>
            </a:r>
            <a:r>
              <a:rPr lang="en-GB" dirty="0"/>
              <a:t>of carboxylic acids </a:t>
            </a:r>
            <a:r>
              <a:rPr lang="en-GB" dirty="0" smtClean="0"/>
              <a:t>with:</a:t>
            </a:r>
            <a:br>
              <a:rPr lang="en-GB" dirty="0" smtClean="0"/>
            </a:br>
            <a:r>
              <a:rPr lang="en-GB" dirty="0" smtClean="0"/>
              <a:t>- lithium </a:t>
            </a:r>
            <a:r>
              <a:rPr lang="en-GB" dirty="0" err="1"/>
              <a:t>tetrahydridoaluminate</a:t>
            </a:r>
            <a:r>
              <a:rPr lang="en-GB" dirty="0"/>
              <a:t> (lithium aluminium hydride) in dry </a:t>
            </a:r>
            <a:r>
              <a:rPr lang="en-GB" dirty="0" smtClean="0"/>
              <a:t>ether</a:t>
            </a:r>
            <a:br>
              <a:rPr lang="en-GB" dirty="0" smtClean="0"/>
            </a:br>
            <a:r>
              <a:rPr lang="en-GB" dirty="0"/>
              <a:t>-</a:t>
            </a:r>
            <a:r>
              <a:rPr lang="en-GB" dirty="0" smtClean="0"/>
              <a:t>bases </a:t>
            </a:r>
            <a:r>
              <a:rPr lang="en-GB" dirty="0"/>
              <a:t>to produce </a:t>
            </a:r>
            <a:r>
              <a:rPr lang="en-GB" dirty="0" smtClean="0"/>
              <a:t>salts</a:t>
            </a:r>
            <a:endParaRPr lang="en-GB" dirty="0"/>
          </a:p>
        </p:txBody>
      </p:sp>
    </p:spTree>
    <p:extLst>
      <p:ext uri="{BB962C8B-B14F-4D97-AF65-F5344CB8AC3E}">
        <p14:creationId xmlns:p14="http://schemas.microsoft.com/office/powerpoint/2010/main" val="1975871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4"/>
            <a:ext cx="8464550" cy="6804025"/>
          </a:xfrm>
        </p:spPr>
        <p:txBody>
          <a:bodyPr>
            <a:normAutofit/>
          </a:bodyPr>
          <a:lstStyle/>
          <a:p>
            <a:pPr marL="0" indent="0" algn="ctr">
              <a:buNone/>
            </a:pPr>
            <a:r>
              <a:rPr lang="en-GB" b="1" u="sng" dirty="0" smtClean="0"/>
              <a:t>Making Carboxylic Acids</a:t>
            </a:r>
          </a:p>
          <a:p>
            <a:r>
              <a:rPr lang="en-GB" sz="2600" dirty="0" smtClean="0"/>
              <a:t>You can oxidise primary alcohols and aldehydes</a:t>
            </a:r>
          </a:p>
          <a:p>
            <a:endParaRPr lang="en-GB" sz="2600" dirty="0"/>
          </a:p>
          <a:p>
            <a:r>
              <a:rPr lang="en-GB" sz="2600" dirty="0" smtClean="0"/>
              <a:t>If you oxidise a primary alcohol you will first oxidise it to an aldehyde, this will then be further oxidised to a carboxylic acid</a:t>
            </a:r>
          </a:p>
          <a:p>
            <a:r>
              <a:rPr lang="en-GB" sz="2600" dirty="0" smtClean="0"/>
              <a:t>Often acidified potassium dichromate is used (K</a:t>
            </a:r>
            <a:r>
              <a:rPr lang="en-GB" sz="2600" baseline="-25000" dirty="0" smtClean="0"/>
              <a:t>2</a:t>
            </a:r>
            <a:r>
              <a:rPr lang="en-GB" sz="2600" dirty="0" smtClean="0"/>
              <a:t>Cr</a:t>
            </a:r>
            <a:r>
              <a:rPr lang="en-GB" sz="2600" baseline="-25000" dirty="0" smtClean="0"/>
              <a:t>2</a:t>
            </a:r>
            <a:r>
              <a:rPr lang="en-GB" sz="2600" dirty="0" smtClean="0"/>
              <a:t>O</a:t>
            </a:r>
            <a:r>
              <a:rPr lang="en-GB" sz="2600" baseline="-25000" dirty="0" smtClean="0"/>
              <a:t>7</a:t>
            </a:r>
            <a:r>
              <a:rPr lang="en-GB" sz="2600" dirty="0" smtClean="0"/>
              <a:t>/H</a:t>
            </a:r>
            <a:r>
              <a:rPr lang="en-GB" sz="2600" baseline="-25000" dirty="0" smtClean="0"/>
              <a:t>2</a:t>
            </a:r>
            <a:r>
              <a:rPr lang="en-GB" sz="2600" dirty="0" smtClean="0"/>
              <a:t>SO</a:t>
            </a:r>
            <a:r>
              <a:rPr lang="en-GB" sz="2600" baseline="-25000" dirty="0" smtClean="0"/>
              <a:t>4</a:t>
            </a:r>
            <a:r>
              <a:rPr lang="en-GB" sz="2600" dirty="0" smtClean="0"/>
              <a:t>)</a:t>
            </a:r>
          </a:p>
          <a:p>
            <a:endParaRPr lang="en-GB" sz="2600" dirty="0" smtClean="0"/>
          </a:p>
          <a:p>
            <a:pPr marL="0" indent="0">
              <a:buNone/>
            </a:pPr>
            <a:r>
              <a:rPr lang="en-GB" sz="2600" dirty="0" smtClean="0">
                <a:solidFill>
                  <a:srgbClr val="002060"/>
                </a:solidFill>
              </a:rPr>
              <a:t>E.g. CH</a:t>
            </a:r>
            <a:r>
              <a:rPr lang="en-GB" sz="2600" baseline="-25000" dirty="0" smtClean="0">
                <a:solidFill>
                  <a:srgbClr val="002060"/>
                </a:solidFill>
              </a:rPr>
              <a:t>3</a:t>
            </a:r>
            <a:r>
              <a:rPr lang="en-GB" sz="2600" dirty="0" smtClean="0">
                <a:solidFill>
                  <a:srgbClr val="002060"/>
                </a:solidFill>
              </a:rPr>
              <a:t>CH</a:t>
            </a:r>
            <a:r>
              <a:rPr lang="en-GB" sz="2600" baseline="-25000" dirty="0" smtClean="0">
                <a:solidFill>
                  <a:srgbClr val="002060"/>
                </a:solidFill>
              </a:rPr>
              <a:t>2</a:t>
            </a:r>
            <a:r>
              <a:rPr lang="en-GB" sz="2600" dirty="0" smtClean="0">
                <a:solidFill>
                  <a:srgbClr val="002060"/>
                </a:solidFill>
              </a:rPr>
              <a:t>CH</a:t>
            </a:r>
            <a:r>
              <a:rPr lang="en-GB" sz="2600" baseline="-25000" dirty="0" smtClean="0">
                <a:solidFill>
                  <a:srgbClr val="002060"/>
                </a:solidFill>
              </a:rPr>
              <a:t>2</a:t>
            </a:r>
            <a:r>
              <a:rPr lang="en-GB" sz="2600" dirty="0" smtClean="0">
                <a:solidFill>
                  <a:srgbClr val="002060"/>
                </a:solidFill>
              </a:rPr>
              <a:t>OH + 2[O] </a:t>
            </a:r>
            <a:r>
              <a:rPr lang="en-GB" sz="2600" dirty="0" smtClean="0">
                <a:solidFill>
                  <a:srgbClr val="002060"/>
                </a:solidFill>
                <a:sym typeface="Wingdings" panose="05000000000000000000" pitchFamily="2" charset="2"/>
              </a:rPr>
              <a:t> CH</a:t>
            </a:r>
            <a:r>
              <a:rPr lang="en-GB" sz="2600" baseline="-25000" dirty="0" smtClean="0">
                <a:solidFill>
                  <a:srgbClr val="002060"/>
                </a:solidFill>
                <a:sym typeface="Wingdings" panose="05000000000000000000" pitchFamily="2" charset="2"/>
              </a:rPr>
              <a:t>3</a:t>
            </a:r>
            <a:r>
              <a:rPr lang="en-GB" sz="2600" dirty="0" smtClean="0">
                <a:solidFill>
                  <a:srgbClr val="002060"/>
                </a:solidFill>
                <a:sym typeface="Wingdings" panose="05000000000000000000" pitchFamily="2" charset="2"/>
              </a:rPr>
              <a:t>CH</a:t>
            </a:r>
            <a:r>
              <a:rPr lang="en-GB" sz="2600" baseline="-25000" dirty="0" smtClean="0">
                <a:solidFill>
                  <a:srgbClr val="002060"/>
                </a:solidFill>
                <a:sym typeface="Wingdings" panose="05000000000000000000" pitchFamily="2" charset="2"/>
              </a:rPr>
              <a:t>2</a:t>
            </a:r>
            <a:r>
              <a:rPr lang="en-GB" sz="2600" dirty="0" smtClean="0">
                <a:solidFill>
                  <a:srgbClr val="002060"/>
                </a:solidFill>
                <a:sym typeface="Wingdings" panose="05000000000000000000" pitchFamily="2" charset="2"/>
              </a:rPr>
              <a:t>COOH + H</a:t>
            </a:r>
            <a:r>
              <a:rPr lang="en-GB" sz="2600" baseline="-25000" dirty="0" smtClean="0">
                <a:solidFill>
                  <a:srgbClr val="002060"/>
                </a:solidFill>
                <a:sym typeface="Wingdings" panose="05000000000000000000" pitchFamily="2" charset="2"/>
              </a:rPr>
              <a:t>2</a:t>
            </a:r>
            <a:r>
              <a:rPr lang="en-GB" sz="2600" dirty="0" smtClean="0">
                <a:solidFill>
                  <a:srgbClr val="002060"/>
                </a:solidFill>
                <a:sym typeface="Wingdings" panose="05000000000000000000" pitchFamily="2" charset="2"/>
              </a:rPr>
              <a:t>O</a:t>
            </a:r>
          </a:p>
          <a:p>
            <a:pPr marL="0" indent="0">
              <a:buNone/>
            </a:pPr>
            <a:r>
              <a:rPr lang="en-GB" sz="2600" dirty="0">
                <a:solidFill>
                  <a:srgbClr val="002060"/>
                </a:solidFill>
                <a:sym typeface="Wingdings" panose="05000000000000000000" pitchFamily="2" charset="2"/>
              </a:rPr>
              <a:t> </a:t>
            </a:r>
            <a:r>
              <a:rPr lang="en-GB" sz="2600" dirty="0" smtClean="0">
                <a:solidFill>
                  <a:srgbClr val="002060"/>
                </a:solidFill>
                <a:sym typeface="Wingdings" panose="05000000000000000000" pitchFamily="2" charset="2"/>
              </a:rPr>
              <a:t>    </a:t>
            </a:r>
            <a:r>
              <a:rPr lang="en-GB" sz="2600" dirty="0" err="1" smtClean="0">
                <a:solidFill>
                  <a:srgbClr val="002060"/>
                </a:solidFill>
                <a:sym typeface="Wingdings" panose="05000000000000000000" pitchFamily="2" charset="2"/>
              </a:rPr>
              <a:t>Propan</a:t>
            </a:r>
            <a:r>
              <a:rPr lang="en-GB" sz="2600" dirty="0" smtClean="0">
                <a:solidFill>
                  <a:srgbClr val="002060"/>
                </a:solidFill>
                <a:sym typeface="Wingdings" panose="05000000000000000000" pitchFamily="2" charset="2"/>
              </a:rPr>
              <a:t> – 1 – </a:t>
            </a:r>
            <a:r>
              <a:rPr lang="en-GB" sz="2600" dirty="0" err="1" smtClean="0">
                <a:solidFill>
                  <a:srgbClr val="002060"/>
                </a:solidFill>
                <a:sym typeface="Wingdings" panose="05000000000000000000" pitchFamily="2" charset="2"/>
              </a:rPr>
              <a:t>ol</a:t>
            </a:r>
            <a:endParaRPr lang="en-GB" sz="2600" dirty="0" smtClean="0">
              <a:solidFill>
                <a:srgbClr val="002060"/>
              </a:solidFill>
              <a:sym typeface="Wingdings" panose="05000000000000000000" pitchFamily="2" charset="2"/>
            </a:endParaRPr>
          </a:p>
          <a:p>
            <a:pPr marL="0" indent="0">
              <a:buNone/>
            </a:pPr>
            <a:endParaRPr lang="en-GB" sz="2600" dirty="0" smtClean="0">
              <a:sym typeface="Wingdings" panose="05000000000000000000" pitchFamily="2" charset="2"/>
            </a:endParaRPr>
          </a:p>
          <a:p>
            <a:pPr marL="0" indent="0">
              <a:buNone/>
            </a:pPr>
            <a:r>
              <a:rPr lang="en-GB" sz="2600" dirty="0" smtClean="0">
                <a:solidFill>
                  <a:srgbClr val="FF0000"/>
                </a:solidFill>
                <a:sym typeface="Wingdings" panose="05000000000000000000" pitchFamily="2" charset="2"/>
              </a:rPr>
              <a:t>CH</a:t>
            </a:r>
            <a:r>
              <a:rPr lang="en-GB" sz="2600" baseline="-25000" dirty="0" smtClean="0">
                <a:solidFill>
                  <a:srgbClr val="FF0000"/>
                </a:solidFill>
                <a:sym typeface="Wingdings" panose="05000000000000000000" pitchFamily="2" charset="2"/>
              </a:rPr>
              <a:t>3</a:t>
            </a:r>
            <a:r>
              <a:rPr lang="en-GB" sz="2600" dirty="0" smtClean="0">
                <a:solidFill>
                  <a:srgbClr val="FF0000"/>
                </a:solidFill>
                <a:sym typeface="Wingdings" panose="05000000000000000000" pitchFamily="2" charset="2"/>
              </a:rPr>
              <a:t>CH</a:t>
            </a:r>
            <a:r>
              <a:rPr lang="en-GB" sz="2600" baseline="-25000" dirty="0" smtClean="0">
                <a:solidFill>
                  <a:srgbClr val="FF0000"/>
                </a:solidFill>
                <a:sym typeface="Wingdings" panose="05000000000000000000" pitchFamily="2" charset="2"/>
              </a:rPr>
              <a:t>2</a:t>
            </a:r>
            <a:r>
              <a:rPr lang="en-GB" sz="2600" dirty="0" smtClean="0">
                <a:solidFill>
                  <a:srgbClr val="FF0000"/>
                </a:solidFill>
                <a:sym typeface="Wingdings" panose="05000000000000000000" pitchFamily="2" charset="2"/>
              </a:rPr>
              <a:t>CHO + [O]  </a:t>
            </a:r>
            <a:r>
              <a:rPr lang="en-GB" sz="2600" dirty="0">
                <a:solidFill>
                  <a:srgbClr val="FF0000"/>
                </a:solidFill>
                <a:sym typeface="Wingdings" panose="05000000000000000000" pitchFamily="2" charset="2"/>
              </a:rPr>
              <a:t> CH</a:t>
            </a:r>
            <a:r>
              <a:rPr lang="en-GB" sz="2600" baseline="-25000" dirty="0">
                <a:solidFill>
                  <a:srgbClr val="FF0000"/>
                </a:solidFill>
                <a:sym typeface="Wingdings" panose="05000000000000000000" pitchFamily="2" charset="2"/>
              </a:rPr>
              <a:t>3</a:t>
            </a:r>
            <a:r>
              <a:rPr lang="en-GB" sz="2600" dirty="0">
                <a:solidFill>
                  <a:srgbClr val="FF0000"/>
                </a:solidFill>
                <a:sym typeface="Wingdings" panose="05000000000000000000" pitchFamily="2" charset="2"/>
              </a:rPr>
              <a:t>CH</a:t>
            </a:r>
            <a:r>
              <a:rPr lang="en-GB" sz="2600" baseline="-25000" dirty="0">
                <a:solidFill>
                  <a:srgbClr val="FF0000"/>
                </a:solidFill>
                <a:sym typeface="Wingdings" panose="05000000000000000000" pitchFamily="2" charset="2"/>
              </a:rPr>
              <a:t>2</a:t>
            </a:r>
            <a:r>
              <a:rPr lang="en-GB" sz="2600" dirty="0">
                <a:solidFill>
                  <a:srgbClr val="FF0000"/>
                </a:solidFill>
                <a:sym typeface="Wingdings" panose="05000000000000000000" pitchFamily="2" charset="2"/>
              </a:rPr>
              <a:t>COOH </a:t>
            </a:r>
            <a:endParaRPr lang="en-GB" sz="2600" dirty="0" smtClean="0">
              <a:solidFill>
                <a:srgbClr val="FF0000"/>
              </a:solidFill>
              <a:sym typeface="Wingdings" panose="05000000000000000000" pitchFamily="2" charset="2"/>
            </a:endParaRPr>
          </a:p>
          <a:p>
            <a:pPr marL="0" indent="0">
              <a:buNone/>
            </a:pPr>
            <a:r>
              <a:rPr lang="en-GB" sz="2600" dirty="0" err="1" smtClean="0">
                <a:solidFill>
                  <a:srgbClr val="FF0000"/>
                </a:solidFill>
                <a:sym typeface="Wingdings" panose="05000000000000000000" pitchFamily="2" charset="2"/>
              </a:rPr>
              <a:t>Propanal</a:t>
            </a:r>
            <a:endParaRPr lang="en-GB" sz="2600" dirty="0" smtClean="0">
              <a:solidFill>
                <a:srgbClr val="FF0000"/>
              </a:solidFill>
            </a:endParaRPr>
          </a:p>
        </p:txBody>
      </p:sp>
    </p:spTree>
    <p:extLst>
      <p:ext uri="{BB962C8B-B14F-4D97-AF65-F5344CB8AC3E}">
        <p14:creationId xmlns:p14="http://schemas.microsoft.com/office/powerpoint/2010/main" val="3719201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esson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1472</Words>
  <Application>Microsoft Office PowerPoint</Application>
  <PresentationFormat>On-screen Show (4:3)</PresentationFormat>
  <Paragraphs>218</Paragraphs>
  <Slides>34</Slides>
  <Notes>8</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Tahoma</vt:lpstr>
      <vt:lpstr>Wingdings</vt:lpstr>
      <vt:lpstr>Office Theme</vt:lpstr>
      <vt:lpstr>3_Default Design</vt:lpstr>
      <vt:lpstr>Carboxylic Acids</vt:lpstr>
      <vt:lpstr>PowerPoint Presentation</vt:lpstr>
      <vt:lpstr>PowerPoint Presentation</vt:lpstr>
      <vt:lpstr>Carboxylic acids</vt:lpstr>
      <vt:lpstr>PowerPoint Presentation</vt:lpstr>
      <vt:lpstr>Carboxylic Acids</vt:lpstr>
      <vt:lpstr>Naming carboxylic acids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jennifers</dc:creator>
  <cp:lastModifiedBy>Jennifer Tapp</cp:lastModifiedBy>
  <cp:revision>27</cp:revision>
  <dcterms:created xsi:type="dcterms:W3CDTF">2014-06-29T16:10:19Z</dcterms:created>
  <dcterms:modified xsi:type="dcterms:W3CDTF">2017-10-31T10:44:52Z</dcterms:modified>
</cp:coreProperties>
</file>