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activeX/activeX1.xml" ContentType="application/vnd.ms-office.activeX+xml"/>
  <Override PartName="/ppt/activeX/activeX1.bin" ContentType="application/vnd.ms-office.activeX"/>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9" r:id="rId3"/>
    <p:sldId id="257" r:id="rId4"/>
    <p:sldId id="266" r:id="rId5"/>
    <p:sldId id="258" r:id="rId6"/>
    <p:sldId id="259" r:id="rId7"/>
    <p:sldId id="260" r:id="rId8"/>
    <p:sldId id="272" r:id="rId9"/>
    <p:sldId id="261" r:id="rId10"/>
    <p:sldId id="262" r:id="rId11"/>
    <p:sldId id="271" r:id="rId12"/>
    <p:sldId id="263" r:id="rId13"/>
    <p:sldId id="264" r:id="rId14"/>
    <p:sldId id="265" r:id="rId15"/>
    <p:sldId id="267" r:id="rId16"/>
    <p:sldId id="273" r:id="rId17"/>
    <p:sldId id="268"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wis Tull" initials="LT" lastIdx="1" clrIdx="0">
    <p:extLst>
      <p:ext uri="{19B8F6BF-5375-455C-9EA6-DF929625EA0E}">
        <p15:presenceInfo xmlns:p15="http://schemas.microsoft.com/office/powerpoint/2012/main" userId="51683147a044d0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comments/comment1.xml><?xml version="1.0" encoding="utf-8"?>
<p:cmLst xmlns:a="http://schemas.openxmlformats.org/drawingml/2006/main" xmlns:r="http://schemas.openxmlformats.org/officeDocument/2006/relationships" xmlns:p="http://schemas.openxmlformats.org/presentationml/2006/main">
  <p:cm authorId="1" dt="2015-09-28T19:08:18.085" idx="1">
    <p:pos x="10" y="10"/>
    <p:text>file:///D:/Downloads/Unit%204%20Chemistry%20Notes%20(1).pdf</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2B809-EAB1-4A89-94FA-672DE13607B6}" type="datetimeFigureOut">
              <a:rPr lang="en-GB" smtClean="0"/>
              <a:t>07/09/2017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28D8B-5C58-4380-A7E4-E2EB0BA4A91C}" type="slidenum">
              <a:rPr lang="en-GB" smtClean="0"/>
              <a:t>‹#›</a:t>
            </a:fld>
            <a:endParaRPr lang="en-GB"/>
          </a:p>
        </p:txBody>
      </p:sp>
    </p:spTree>
    <p:extLst>
      <p:ext uri="{BB962C8B-B14F-4D97-AF65-F5344CB8AC3E}">
        <p14:creationId xmlns:p14="http://schemas.microsoft.com/office/powerpoint/2010/main" val="308612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E4E377F-3BDE-4947-B318-DEA26E201610}" type="slidenum">
              <a:rPr lang="en-GB" altLang="en-US"/>
              <a:pPr/>
              <a:t>8</a:t>
            </a:fld>
            <a:endParaRPr lang="en-GB" altLang="en-US"/>
          </a:p>
        </p:txBody>
      </p:sp>
      <p:sp>
        <p:nvSpPr>
          <p:cNvPr id="6" name="Rectangle 10"/>
          <p:cNvSpPr>
            <a:spLocks noGrp="1" noChangeArrowheads="1"/>
          </p:cNvSpPr>
          <p:nvPr>
            <p:ph type="hdr" sz="quarter"/>
          </p:nvPr>
        </p:nvSpPr>
        <p:spPr>
          <a:ln/>
        </p:spPr>
        <p:txBody>
          <a:bodyPr/>
          <a:lstStyle/>
          <a:p>
            <a:r>
              <a:rPr lang="en-GB" altLang="en-US"/>
              <a:t>Boardworks AS Chemistry </a:t>
            </a:r>
          </a:p>
          <a:p>
            <a:r>
              <a:rPr lang="en-GB" altLang="en-US"/>
              <a:t>Aromatic Compounds</a:t>
            </a:r>
          </a:p>
        </p:txBody>
      </p:sp>
      <p:sp>
        <p:nvSpPr>
          <p:cNvPr id="1136642" name="Rectangle 2"/>
          <p:cNvSpPr>
            <a:spLocks noGrp="1" noRot="1" noChangeAspect="1" noChangeArrowheads="1" noTextEdit="1"/>
          </p:cNvSpPr>
          <p:nvPr>
            <p:ph type="sldImg"/>
          </p:nvPr>
        </p:nvSpPr>
        <p:spPr>
          <a:ln/>
        </p:spPr>
      </p:sp>
      <p:sp>
        <p:nvSpPr>
          <p:cNvPr id="1136643"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968765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252AD28-1802-4675-A28C-82E2C3057061}" type="slidenum">
              <a:rPr lang="en-GB" altLang="en-US"/>
              <a:pPr/>
              <a:t>11</a:t>
            </a:fld>
            <a:endParaRPr lang="en-GB" altLang="en-US"/>
          </a:p>
        </p:txBody>
      </p:sp>
      <p:sp>
        <p:nvSpPr>
          <p:cNvPr id="6" name="Rectangle 10"/>
          <p:cNvSpPr>
            <a:spLocks noGrp="1" noChangeArrowheads="1"/>
          </p:cNvSpPr>
          <p:nvPr>
            <p:ph type="hdr" sz="quarter"/>
          </p:nvPr>
        </p:nvSpPr>
        <p:spPr>
          <a:ln/>
        </p:spPr>
        <p:txBody>
          <a:bodyPr/>
          <a:lstStyle/>
          <a:p>
            <a:r>
              <a:rPr lang="en-GB" altLang="en-US"/>
              <a:t>Boardworks AS Chemistry </a:t>
            </a:r>
          </a:p>
          <a:p>
            <a:r>
              <a:rPr lang="en-GB" altLang="en-US"/>
              <a:t>Aromatic Compounds</a:t>
            </a:r>
          </a:p>
        </p:txBody>
      </p:sp>
      <p:sp>
        <p:nvSpPr>
          <p:cNvPr id="1138690" name="Rectangle 2"/>
          <p:cNvSpPr>
            <a:spLocks noGrp="1" noRot="1" noChangeAspect="1" noChangeArrowheads="1" noTextEdit="1"/>
          </p:cNvSpPr>
          <p:nvPr>
            <p:ph type="sldImg"/>
          </p:nvPr>
        </p:nvSpPr>
        <p:spPr>
          <a:ln/>
        </p:spPr>
      </p:sp>
      <p:sp>
        <p:nvSpPr>
          <p:cNvPr id="1138691" name="Rectangle 3"/>
          <p:cNvSpPr>
            <a:spLocks noGrp="1" noChangeArrowheads="1"/>
          </p:cNvSpPr>
          <p:nvPr>
            <p:ph type="body" idx="1"/>
          </p:nvPr>
        </p:nvSpPr>
        <p:spPr/>
        <p:txBody>
          <a:bodyPr/>
          <a:lstStyle/>
          <a:p>
            <a:r>
              <a:rPr lang="en-GB" altLang="en-US" b="1"/>
              <a:t>Teacher notes</a:t>
            </a:r>
          </a:p>
          <a:p>
            <a:r>
              <a:rPr lang="en-GB" altLang="en-US"/>
              <a:t>For the mechanism of this reaction see notes to slide 33, ‘Reaction with bromine’. Due to the increased electron density of its delocalized ring structure, phenol is able to induce a dipole in non-polar molecules such as bromine, and therefore react in the same way as the alkenes.</a:t>
            </a:r>
          </a:p>
          <a:p>
            <a:endParaRPr lang="en-GB" altLang="en-US"/>
          </a:p>
          <a:p>
            <a:r>
              <a:rPr lang="en-GB" altLang="en-US"/>
              <a:t>A similar compound is 2,4,6-trichlorophenol – the household antiseptic TCP.</a:t>
            </a:r>
          </a:p>
          <a:p>
            <a:endParaRPr lang="en-GB" altLang="en-US"/>
          </a:p>
          <a:p>
            <a:pPr>
              <a:spcBef>
                <a:spcPct val="50000"/>
              </a:spcBef>
            </a:pPr>
            <a:r>
              <a:rPr lang="en-GB" altLang="en-US"/>
              <a:t>In 1870, Joseph Lister introduced the first effective antiseptic into hospitals, using a compound based on phenol.</a:t>
            </a:r>
          </a:p>
        </p:txBody>
      </p:sp>
    </p:spTree>
    <p:extLst>
      <p:ext uri="{BB962C8B-B14F-4D97-AF65-F5344CB8AC3E}">
        <p14:creationId xmlns:p14="http://schemas.microsoft.com/office/powerpoint/2010/main" val="1672810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2EFAAD-A523-4F39-82A4-32554B80FB5C}" type="datetimeFigureOut">
              <a:rPr lang="en-GB" smtClean="0"/>
              <a:t>07/09/2017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4269324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2EFAAD-A523-4F39-82A4-32554B80FB5C}" type="datetimeFigureOut">
              <a:rPr lang="en-GB" smtClean="0"/>
              <a:t>07/09/2017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234759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2EFAAD-A523-4F39-82A4-32554B80FB5C}" type="datetimeFigureOut">
              <a:rPr lang="en-GB" smtClean="0"/>
              <a:t>07/09/2017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228467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2EFAAD-A523-4F39-82A4-32554B80FB5C}" type="datetimeFigureOut">
              <a:rPr lang="en-GB" smtClean="0"/>
              <a:t>07/09/2017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305901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EFAAD-A523-4F39-82A4-32554B80FB5C}" type="datetimeFigureOut">
              <a:rPr lang="en-GB" smtClean="0"/>
              <a:t>07/09/2017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18626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2EFAAD-A523-4F39-82A4-32554B80FB5C}" type="datetimeFigureOut">
              <a:rPr lang="en-GB" smtClean="0"/>
              <a:t>07/09/2017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1662409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2EFAAD-A523-4F39-82A4-32554B80FB5C}" type="datetimeFigureOut">
              <a:rPr lang="en-GB" smtClean="0"/>
              <a:t>07/09/2017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1278757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2EFAAD-A523-4F39-82A4-32554B80FB5C}" type="datetimeFigureOut">
              <a:rPr lang="en-GB" smtClean="0"/>
              <a:t>07/09/2017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268646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EFAAD-A523-4F39-82A4-32554B80FB5C}" type="datetimeFigureOut">
              <a:rPr lang="en-GB" smtClean="0"/>
              <a:t>07/09/2017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300998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EFAAD-A523-4F39-82A4-32554B80FB5C}" type="datetimeFigureOut">
              <a:rPr lang="en-GB" smtClean="0"/>
              <a:t>07/09/2017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176755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EFAAD-A523-4F39-82A4-32554B80FB5C}" type="datetimeFigureOut">
              <a:rPr lang="en-GB" smtClean="0"/>
              <a:t>07/09/2017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C188C-ABE6-4CEA-90BE-5C4826B32907}" type="slidenum">
              <a:rPr lang="en-GB" smtClean="0"/>
              <a:t>‹#›</a:t>
            </a:fld>
            <a:endParaRPr lang="en-GB"/>
          </a:p>
        </p:txBody>
      </p:sp>
    </p:spTree>
    <p:extLst>
      <p:ext uri="{BB962C8B-B14F-4D97-AF65-F5344CB8AC3E}">
        <p14:creationId xmlns:p14="http://schemas.microsoft.com/office/powerpoint/2010/main" val="2800762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EFAAD-A523-4F39-82A4-32554B80FB5C}" type="datetimeFigureOut">
              <a:rPr lang="en-GB" smtClean="0"/>
              <a:t>07/09/2017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C188C-ABE6-4CEA-90BE-5C4826B32907}" type="slidenum">
              <a:rPr lang="en-GB" smtClean="0"/>
              <a:t>‹#›</a:t>
            </a:fld>
            <a:endParaRPr lang="en-GB"/>
          </a:p>
        </p:txBody>
      </p:sp>
    </p:spTree>
    <p:extLst>
      <p:ext uri="{BB962C8B-B14F-4D97-AF65-F5344CB8AC3E}">
        <p14:creationId xmlns:p14="http://schemas.microsoft.com/office/powerpoint/2010/main" val="1169193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comments" Target="../comments/commen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image" Target="../media/image8.jpeg"/><Relationship Id="rId4"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63637"/>
          </a:xfrm>
        </p:spPr>
        <p:txBody>
          <a:bodyPr/>
          <a:lstStyle/>
          <a:p>
            <a:r>
              <a:rPr lang="en-GB" dirty="0" smtClean="0"/>
              <a:t>Phenols</a:t>
            </a:r>
            <a:endParaRPr lang="en-GB" dirty="0"/>
          </a:p>
        </p:txBody>
      </p:sp>
      <p:sp>
        <p:nvSpPr>
          <p:cNvPr id="3" name="Subtitle 2"/>
          <p:cNvSpPr>
            <a:spLocks noGrp="1"/>
          </p:cNvSpPr>
          <p:nvPr>
            <p:ph type="subTitle" idx="1"/>
          </p:nvPr>
        </p:nvSpPr>
        <p:spPr>
          <a:xfrm>
            <a:off x="1397876" y="2545749"/>
            <a:ext cx="9144000" cy="512762"/>
          </a:xfrm>
        </p:spPr>
        <p:txBody>
          <a:bodyPr/>
          <a:lstStyle/>
          <a:p>
            <a:r>
              <a:rPr lang="en-GB" i="1" dirty="0" smtClean="0"/>
              <a:t>What is phenol?</a:t>
            </a:r>
            <a:endParaRPr lang="en-GB" i="1" dirty="0"/>
          </a:p>
        </p:txBody>
      </p:sp>
      <p:graphicFrame>
        <p:nvGraphicFramePr>
          <p:cNvPr id="4" name="Object 3"/>
          <p:cNvGraphicFramePr>
            <a:graphicFrameLocks noChangeAspect="1"/>
          </p:cNvGraphicFramePr>
          <p:nvPr>
            <p:extLst>
              <p:ext uri="{D42A27DB-BD31-4B8C-83A1-F6EECF244321}">
                <p14:modId xmlns:p14="http://schemas.microsoft.com/office/powerpoint/2010/main" val="665954505"/>
              </p:ext>
            </p:extLst>
          </p:nvPr>
        </p:nvGraphicFramePr>
        <p:xfrm>
          <a:off x="5376725" y="3318260"/>
          <a:ext cx="1186301" cy="2079874"/>
        </p:xfrm>
        <a:graphic>
          <a:graphicData uri="http://schemas.openxmlformats.org/presentationml/2006/ole">
            <mc:AlternateContent xmlns:mc="http://schemas.openxmlformats.org/markup-compatibility/2006">
              <mc:Choice xmlns:v="urn:schemas-microsoft-com:vml" Requires="v">
                <p:oleObj spid="_x0000_s1052" name="CS ChemDraw Drawing" r:id="rId3" imgW="366838" imgH="642758" progId="ChemDraw.Document.6.0">
                  <p:embed/>
                </p:oleObj>
              </mc:Choice>
              <mc:Fallback>
                <p:oleObj name="CS ChemDraw Drawing" r:id="rId3" imgW="366838" imgH="642758" progId="ChemDraw.Document.6.0">
                  <p:embed/>
                  <p:pic>
                    <p:nvPicPr>
                      <p:cNvPr id="0" name=""/>
                      <p:cNvPicPr/>
                      <p:nvPr/>
                    </p:nvPicPr>
                    <p:blipFill>
                      <a:blip r:embed="rId4"/>
                      <a:stretch>
                        <a:fillRect/>
                      </a:stretch>
                    </p:blipFill>
                    <p:spPr>
                      <a:xfrm>
                        <a:off x="5376725" y="3318260"/>
                        <a:ext cx="1186301" cy="2079874"/>
                      </a:xfrm>
                      <a:prstGeom prst="rect">
                        <a:avLst/>
                      </a:prstGeom>
                    </p:spPr>
                  </p:pic>
                </p:oleObj>
              </mc:Fallback>
            </mc:AlternateContent>
          </a:graphicData>
        </a:graphic>
      </p:graphicFrame>
    </p:spTree>
    <p:extLst>
      <p:ext uri="{BB962C8B-B14F-4D97-AF65-F5344CB8AC3E}">
        <p14:creationId xmlns:p14="http://schemas.microsoft.com/office/powerpoint/2010/main" val="341557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Reactions of Phenol</a:t>
            </a:r>
            <a:endParaRPr lang="en-GB" dirty="0"/>
          </a:p>
        </p:txBody>
      </p:sp>
      <p:sp>
        <p:nvSpPr>
          <p:cNvPr id="3" name="Content Placeholder 2"/>
          <p:cNvSpPr>
            <a:spLocks noGrp="1"/>
          </p:cNvSpPr>
          <p:nvPr>
            <p:ph idx="1"/>
          </p:nvPr>
        </p:nvSpPr>
        <p:spPr>
          <a:xfrm>
            <a:off x="838200" y="1027134"/>
            <a:ext cx="10515600" cy="4351338"/>
          </a:xfrm>
        </p:spPr>
        <p:txBody>
          <a:bodyPr/>
          <a:lstStyle/>
          <a:p>
            <a:r>
              <a:rPr lang="en-GB" dirty="0" smtClean="0"/>
              <a:t>Phenol </a:t>
            </a:r>
            <a:r>
              <a:rPr lang="en-GB" u="sng" dirty="0" smtClean="0">
                <a:solidFill>
                  <a:srgbClr val="7030A0"/>
                </a:solidFill>
              </a:rPr>
              <a:t>reacts with halogens </a:t>
            </a:r>
            <a:r>
              <a:rPr lang="en-GB" dirty="0" smtClean="0"/>
              <a:t>similarly to benzene -&gt; </a:t>
            </a:r>
            <a:r>
              <a:rPr lang="en-GB" u="sng" dirty="0" smtClean="0">
                <a:solidFill>
                  <a:srgbClr val="7030A0"/>
                </a:solidFill>
              </a:rPr>
              <a:t>Electrophilic substitution</a:t>
            </a:r>
          </a:p>
          <a:p>
            <a:r>
              <a:rPr lang="en-GB" dirty="0" smtClean="0"/>
              <a:t>However, phenol will react with </a:t>
            </a:r>
            <a:r>
              <a:rPr lang="en-GB" u="sng" dirty="0" smtClean="0">
                <a:solidFill>
                  <a:srgbClr val="7030A0"/>
                </a:solidFill>
              </a:rPr>
              <a:t>molecular halogens </a:t>
            </a:r>
            <a:r>
              <a:rPr lang="en-GB" dirty="0" smtClean="0">
                <a:solidFill>
                  <a:srgbClr val="7030A0"/>
                </a:solidFill>
              </a:rPr>
              <a:t>at </a:t>
            </a:r>
            <a:r>
              <a:rPr lang="en-GB" u="sng" dirty="0" smtClean="0">
                <a:solidFill>
                  <a:srgbClr val="7030A0"/>
                </a:solidFill>
              </a:rPr>
              <a:t>room temperature</a:t>
            </a:r>
            <a:r>
              <a:rPr lang="en-GB" dirty="0" smtClean="0"/>
              <a:t> -&gt; </a:t>
            </a:r>
            <a:r>
              <a:rPr lang="en-GB" b="1" dirty="0" smtClean="0">
                <a:solidFill>
                  <a:srgbClr val="FF0000"/>
                </a:solidFill>
              </a:rPr>
              <a:t>no catalyst required</a:t>
            </a:r>
            <a:r>
              <a:rPr lang="en-GB" dirty="0" smtClean="0"/>
              <a:t>:</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985270410"/>
              </p:ext>
            </p:extLst>
          </p:nvPr>
        </p:nvGraphicFramePr>
        <p:xfrm>
          <a:off x="3404762" y="3290845"/>
          <a:ext cx="5575342" cy="1973700"/>
        </p:xfrm>
        <a:graphic>
          <a:graphicData uri="http://schemas.openxmlformats.org/presentationml/2006/ole">
            <mc:AlternateContent xmlns:mc="http://schemas.openxmlformats.org/markup-compatibility/2006">
              <mc:Choice xmlns:v="urn:schemas-microsoft-com:vml" Requires="v">
                <p:oleObj spid="_x0000_s4118" name="CS ChemDraw Drawing" r:id="rId3" imgW="2457922" imgH="870079" progId="ChemDraw.Document.6.0">
                  <p:embed/>
                </p:oleObj>
              </mc:Choice>
              <mc:Fallback>
                <p:oleObj name="CS ChemDraw Drawing" r:id="rId3" imgW="2457922" imgH="870079" progId="ChemDraw.Document.6.0">
                  <p:embed/>
                  <p:pic>
                    <p:nvPicPr>
                      <p:cNvPr id="0" name=""/>
                      <p:cNvPicPr/>
                      <p:nvPr/>
                    </p:nvPicPr>
                    <p:blipFill>
                      <a:blip r:embed="rId4"/>
                      <a:stretch>
                        <a:fillRect/>
                      </a:stretch>
                    </p:blipFill>
                    <p:spPr>
                      <a:xfrm>
                        <a:off x="3404762" y="3290845"/>
                        <a:ext cx="5575342" cy="1973700"/>
                      </a:xfrm>
                      <a:prstGeom prst="rect">
                        <a:avLst/>
                      </a:prstGeom>
                    </p:spPr>
                  </p:pic>
                </p:oleObj>
              </mc:Fallback>
            </mc:AlternateContent>
          </a:graphicData>
        </a:graphic>
      </p:graphicFrame>
      <p:grpSp>
        <p:nvGrpSpPr>
          <p:cNvPr id="8" name="Group 7"/>
          <p:cNvGrpSpPr/>
          <p:nvPr/>
        </p:nvGrpSpPr>
        <p:grpSpPr>
          <a:xfrm>
            <a:off x="8980104" y="2710645"/>
            <a:ext cx="2644008" cy="769249"/>
            <a:chOff x="8980104" y="3232045"/>
            <a:chExt cx="2644008" cy="769249"/>
          </a:xfrm>
        </p:grpSpPr>
        <p:cxnSp>
          <p:nvCxnSpPr>
            <p:cNvPr id="6" name="Straight Arrow Connector 5"/>
            <p:cNvCxnSpPr/>
            <p:nvPr/>
          </p:nvCxnSpPr>
          <p:spPr>
            <a:xfrm flipH="1">
              <a:off x="8980104" y="3484179"/>
              <a:ext cx="762986" cy="51711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695792" y="3232045"/>
              <a:ext cx="1928320" cy="369332"/>
            </a:xfrm>
            <a:prstGeom prst="rect">
              <a:avLst/>
            </a:prstGeom>
            <a:noFill/>
          </p:spPr>
          <p:txBody>
            <a:bodyPr wrap="square" rtlCol="0">
              <a:spAutoFit/>
            </a:bodyPr>
            <a:lstStyle/>
            <a:p>
              <a:r>
                <a:rPr lang="en-GB" b="1" smtClean="0">
                  <a:solidFill>
                    <a:srgbClr val="FF0000"/>
                  </a:solidFill>
                </a:rPr>
                <a:t>White precipitate</a:t>
              </a:r>
              <a:endParaRPr lang="en-GB" b="1">
                <a:solidFill>
                  <a:srgbClr val="FF0000"/>
                </a:solidFill>
              </a:endParaRPr>
            </a:p>
          </p:txBody>
        </p:sp>
      </p:grpSp>
      <p:sp>
        <p:nvSpPr>
          <p:cNvPr id="5" name="TextBox 4"/>
          <p:cNvSpPr txBox="1"/>
          <p:nvPr/>
        </p:nvSpPr>
        <p:spPr>
          <a:xfrm>
            <a:off x="193184" y="5445176"/>
            <a:ext cx="11629622" cy="830997"/>
          </a:xfrm>
          <a:prstGeom prst="rect">
            <a:avLst/>
          </a:prstGeom>
          <a:noFill/>
        </p:spPr>
        <p:txBody>
          <a:bodyPr wrap="square" rtlCol="0">
            <a:spAutoFit/>
          </a:bodyPr>
          <a:lstStyle/>
          <a:p>
            <a:r>
              <a:rPr lang="en-GB" sz="2400" i="1" dirty="0" smtClean="0"/>
              <a:t>The –OH group makes the ring very attractive to electrophiles, so substitution happens more than once.</a:t>
            </a:r>
            <a:endParaRPr lang="en-GB" sz="2400" i="1" dirty="0"/>
          </a:p>
        </p:txBody>
      </p:sp>
    </p:spTree>
    <p:extLst>
      <p:ext uri="{BB962C8B-B14F-4D97-AF65-F5344CB8AC3E}">
        <p14:creationId xmlns:p14="http://schemas.microsoft.com/office/powerpoint/2010/main" val="311741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7682" name="Picture 18" descr="tribromophen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0413" y="1255713"/>
            <a:ext cx="4564062" cy="2800350"/>
          </a:xfrm>
          <a:prstGeom prst="rect">
            <a:avLst/>
          </a:prstGeom>
          <a:noFill/>
          <a:extLst>
            <a:ext uri="{909E8E84-426E-40DD-AFC4-6F175D3DCCD1}">
              <a14:hiddenFill xmlns:a14="http://schemas.microsoft.com/office/drawing/2010/main">
                <a:solidFill>
                  <a:srgbClr val="FFFFFF"/>
                </a:solidFill>
              </a14:hiddenFill>
            </a:ext>
          </a:extLst>
        </p:spPr>
      </p:pic>
      <p:sp>
        <p:nvSpPr>
          <p:cNvPr id="1137666" name="Rectangle 2"/>
          <p:cNvSpPr>
            <a:spLocks noGrp="1" noChangeArrowheads="1"/>
          </p:cNvSpPr>
          <p:nvPr>
            <p:ph type="title"/>
          </p:nvPr>
        </p:nvSpPr>
        <p:spPr>
          <a:xfrm>
            <a:off x="152401" y="-122237"/>
            <a:ext cx="10515600" cy="1325563"/>
          </a:xfrm>
          <a:noFill/>
          <a:ln/>
        </p:spPr>
        <p:txBody>
          <a:bodyPr/>
          <a:lstStyle/>
          <a:p>
            <a:r>
              <a:rPr lang="en-GB" altLang="en-US" b="1" u="sng" dirty="0"/>
              <a:t>Reaction of phenol with bromine</a:t>
            </a:r>
          </a:p>
        </p:txBody>
      </p:sp>
      <p:sp>
        <p:nvSpPr>
          <p:cNvPr id="1137667" name="Text Box 3"/>
          <p:cNvSpPr txBox="1">
            <a:spLocks noChangeArrowheads="1"/>
          </p:cNvSpPr>
          <p:nvPr/>
        </p:nvSpPr>
        <p:spPr bwMode="auto">
          <a:xfrm>
            <a:off x="377371" y="1203326"/>
            <a:ext cx="5230813"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en-US" sz="2600" dirty="0"/>
              <a:t>Unlike benzene, phenol reacts instantly with bromine in the absence of a catalyst, and at room temperature, to form a precipitate of </a:t>
            </a:r>
            <a:r>
              <a:rPr lang="en-GB" altLang="en-US" sz="2600" b="1" dirty="0">
                <a:solidFill>
                  <a:srgbClr val="FF6600"/>
                </a:solidFill>
              </a:rPr>
              <a:t>2,4,6-tribromophenol</a:t>
            </a:r>
            <a:r>
              <a:rPr lang="en-GB" altLang="en-US" sz="2600" dirty="0"/>
              <a:t>. </a:t>
            </a:r>
            <a:endParaRPr lang="en-GB" altLang="en-US" sz="2600" dirty="0">
              <a:cs typeface="Arial" panose="020B0604020202020204" pitchFamily="34" charset="0"/>
            </a:endParaRPr>
          </a:p>
        </p:txBody>
      </p:sp>
      <p:sp>
        <p:nvSpPr>
          <p:cNvPr id="1137668" name="Text Box 4"/>
          <p:cNvSpPr txBox="1">
            <a:spLocks noChangeArrowheads="1"/>
          </p:cNvSpPr>
          <p:nvPr/>
        </p:nvSpPr>
        <p:spPr bwMode="auto">
          <a:xfrm>
            <a:off x="377371" y="4621770"/>
            <a:ext cx="11524343"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en-US" sz="2600" dirty="0"/>
              <a:t>The increased reactivity of phenol is due to the fact that, in solution, the lone pair of electrons from the oxygen atom are drawn into the delocalized ring, increasing its overall electron density.</a:t>
            </a:r>
          </a:p>
        </p:txBody>
      </p:sp>
      <p:sp>
        <p:nvSpPr>
          <p:cNvPr id="2" name="TextBox 1"/>
          <p:cNvSpPr txBox="1"/>
          <p:nvPr/>
        </p:nvSpPr>
        <p:spPr>
          <a:xfrm>
            <a:off x="7010399" y="1814485"/>
            <a:ext cx="263236" cy="584775"/>
          </a:xfrm>
          <a:prstGeom prst="rect">
            <a:avLst/>
          </a:prstGeom>
          <a:noFill/>
        </p:spPr>
        <p:txBody>
          <a:bodyPr wrap="square" rtlCol="0">
            <a:spAutoFit/>
          </a:bodyPr>
          <a:lstStyle/>
          <a:p>
            <a:r>
              <a:rPr lang="en-GB" sz="3200" dirty="0" smtClean="0"/>
              <a:t>3</a:t>
            </a:r>
            <a:endParaRPr lang="en-GB" sz="3200" dirty="0"/>
          </a:p>
        </p:txBody>
      </p:sp>
    </p:spTree>
    <p:extLst>
      <p:ext uri="{BB962C8B-B14F-4D97-AF65-F5344CB8AC3E}">
        <p14:creationId xmlns:p14="http://schemas.microsoft.com/office/powerpoint/2010/main" val="463200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Phenol’s Reactivity</a:t>
            </a:r>
            <a:endParaRPr lang="en-GB" dirty="0"/>
          </a:p>
        </p:txBody>
      </p:sp>
      <p:sp>
        <p:nvSpPr>
          <p:cNvPr id="3" name="Content Placeholder 2"/>
          <p:cNvSpPr>
            <a:spLocks noGrp="1"/>
          </p:cNvSpPr>
          <p:nvPr>
            <p:ph idx="1"/>
          </p:nvPr>
        </p:nvSpPr>
        <p:spPr>
          <a:xfrm>
            <a:off x="693683" y="1825625"/>
            <a:ext cx="10660117" cy="4351338"/>
          </a:xfrm>
        </p:spPr>
        <p:txBody>
          <a:bodyPr/>
          <a:lstStyle/>
          <a:p>
            <a:r>
              <a:rPr lang="en-GB" dirty="0" smtClean="0"/>
              <a:t>The </a:t>
            </a:r>
            <a:r>
              <a:rPr lang="en-GB" u="sng" dirty="0" smtClean="0">
                <a:solidFill>
                  <a:srgbClr val="7030A0"/>
                </a:solidFill>
              </a:rPr>
              <a:t>lone pairs </a:t>
            </a:r>
            <a:r>
              <a:rPr lang="en-GB" dirty="0" smtClean="0"/>
              <a:t>on the –OH group are in </a:t>
            </a:r>
            <a:r>
              <a:rPr lang="en-GB" u="sng" dirty="0" smtClean="0">
                <a:solidFill>
                  <a:srgbClr val="7030A0"/>
                </a:solidFill>
              </a:rPr>
              <a:t>p orbitals</a:t>
            </a:r>
            <a:r>
              <a:rPr lang="en-GB" dirty="0" smtClean="0"/>
              <a:t>.</a:t>
            </a:r>
            <a:br>
              <a:rPr lang="en-GB" dirty="0" smtClean="0"/>
            </a:br>
            <a:endParaRPr lang="en-GB" dirty="0" smtClean="0"/>
          </a:p>
          <a:p>
            <a:r>
              <a:rPr lang="en-GB" dirty="0" smtClean="0"/>
              <a:t>This overlaps with Benzene’s </a:t>
            </a:r>
            <a:r>
              <a:rPr lang="en-GB" u="sng" dirty="0" smtClean="0">
                <a:solidFill>
                  <a:srgbClr val="7030A0"/>
                </a:solidFill>
              </a:rPr>
              <a:t>delocalised </a:t>
            </a:r>
            <a:r>
              <a:rPr lang="el-GR" u="sng" dirty="0" smtClean="0">
                <a:solidFill>
                  <a:srgbClr val="7030A0"/>
                </a:solidFill>
              </a:rPr>
              <a:t>π</a:t>
            </a:r>
            <a:r>
              <a:rPr lang="en-GB" u="sng" dirty="0" smtClean="0">
                <a:solidFill>
                  <a:srgbClr val="7030A0"/>
                </a:solidFill>
              </a:rPr>
              <a:t> system</a:t>
            </a:r>
            <a:r>
              <a:rPr lang="en-GB" dirty="0" smtClean="0"/>
              <a:t>.</a:t>
            </a:r>
            <a:br>
              <a:rPr lang="en-GB" dirty="0" smtClean="0"/>
            </a:br>
            <a:endParaRPr lang="en-GB" dirty="0" smtClean="0"/>
          </a:p>
          <a:p>
            <a:r>
              <a:rPr lang="en-GB" dirty="0" smtClean="0"/>
              <a:t>This increases the </a:t>
            </a:r>
            <a:r>
              <a:rPr lang="en-GB" u="sng" dirty="0" smtClean="0">
                <a:solidFill>
                  <a:srgbClr val="7030A0"/>
                </a:solidFill>
              </a:rPr>
              <a:t>electron density</a:t>
            </a:r>
            <a:r>
              <a:rPr lang="en-GB" u="sng" dirty="0" smtClean="0"/>
              <a:t> </a:t>
            </a:r>
            <a:r>
              <a:rPr lang="en-GB" dirty="0" smtClean="0"/>
              <a:t>of the benzene </a:t>
            </a:r>
            <a:r>
              <a:rPr lang="en-GB" dirty="0" smtClean="0"/>
              <a:t>ring</a:t>
            </a:r>
            <a:r>
              <a:rPr lang="en-GB" dirty="0" smtClean="0">
                <a:solidFill>
                  <a:srgbClr val="7030A0"/>
                </a:solidFill>
              </a:rPr>
              <a:t>.</a:t>
            </a:r>
            <a:r>
              <a:rPr lang="en-GB" dirty="0" smtClean="0"/>
              <a:t/>
            </a:r>
            <a:br>
              <a:rPr lang="en-GB" dirty="0" smtClean="0"/>
            </a:br>
            <a:endParaRPr lang="en-GB" dirty="0" smtClean="0"/>
          </a:p>
          <a:p>
            <a:r>
              <a:rPr lang="en-GB" dirty="0" smtClean="0"/>
              <a:t>This allows the ring to </a:t>
            </a:r>
            <a:r>
              <a:rPr lang="en-GB" u="sng" dirty="0" smtClean="0">
                <a:solidFill>
                  <a:srgbClr val="7030A0"/>
                </a:solidFill>
              </a:rPr>
              <a:t>induce a dipole</a:t>
            </a:r>
            <a:r>
              <a:rPr lang="en-GB" dirty="0" smtClean="0"/>
              <a:t> across </a:t>
            </a:r>
            <a:r>
              <a:rPr lang="en-GB" u="sng" dirty="0" smtClean="0">
                <a:solidFill>
                  <a:srgbClr val="7030A0"/>
                </a:solidFill>
              </a:rPr>
              <a:t>halogens</a:t>
            </a:r>
            <a:r>
              <a:rPr lang="en-GB" dirty="0" smtClean="0"/>
              <a:t>.</a:t>
            </a:r>
            <a:br>
              <a:rPr lang="en-GB" dirty="0" smtClean="0"/>
            </a:br>
            <a:endParaRPr lang="en-GB" dirty="0" smtClean="0"/>
          </a:p>
          <a:p>
            <a:r>
              <a:rPr lang="en-GB" dirty="0" smtClean="0"/>
              <a:t>The positive end of the halogen induced dipole acts as an </a:t>
            </a:r>
            <a:r>
              <a:rPr lang="en-GB" u="sng" dirty="0" smtClean="0">
                <a:solidFill>
                  <a:srgbClr val="7030A0"/>
                </a:solidFill>
              </a:rPr>
              <a:t>electrophile</a:t>
            </a:r>
            <a:r>
              <a:rPr lang="en-GB" dirty="0" smtClean="0"/>
              <a:t>.</a:t>
            </a:r>
            <a:endParaRPr lang="en-GB" dirty="0"/>
          </a:p>
        </p:txBody>
      </p:sp>
    </p:spTree>
    <p:extLst>
      <p:ext uri="{BB962C8B-B14F-4D97-AF65-F5344CB8AC3E}">
        <p14:creationId xmlns:p14="http://schemas.microsoft.com/office/powerpoint/2010/main" val="166204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Phenol’s Reactivity</a:t>
            </a:r>
            <a:endParaRPr lang="en-GB" dirty="0"/>
          </a:p>
        </p:txBody>
      </p:sp>
      <p:sp>
        <p:nvSpPr>
          <p:cNvPr id="3" name="Content Placeholder 2"/>
          <p:cNvSpPr>
            <a:spLocks noGrp="1"/>
          </p:cNvSpPr>
          <p:nvPr>
            <p:ph idx="1"/>
          </p:nvPr>
        </p:nvSpPr>
        <p:spPr>
          <a:xfrm>
            <a:off x="693683" y="4193628"/>
            <a:ext cx="10660117" cy="2156755"/>
          </a:xfrm>
        </p:spPr>
        <p:txBody>
          <a:bodyPr>
            <a:normAutofit lnSpcReduction="10000"/>
          </a:bodyPr>
          <a:lstStyle/>
          <a:p>
            <a:r>
              <a:rPr lang="en-GB" dirty="0" smtClean="0"/>
              <a:t>The </a:t>
            </a:r>
            <a:r>
              <a:rPr lang="en-GB" u="sng" dirty="0" smtClean="0">
                <a:solidFill>
                  <a:srgbClr val="7030A0"/>
                </a:solidFill>
              </a:rPr>
              <a:t>lone pairs</a:t>
            </a:r>
            <a:r>
              <a:rPr lang="en-GB" u="sng" dirty="0" smtClean="0"/>
              <a:t> </a:t>
            </a:r>
            <a:r>
              <a:rPr lang="en-GB" dirty="0" smtClean="0"/>
              <a:t>on the –OH group are in </a:t>
            </a:r>
            <a:r>
              <a:rPr lang="en-GB" u="sng" dirty="0" smtClean="0">
                <a:solidFill>
                  <a:srgbClr val="7030A0"/>
                </a:solidFill>
              </a:rPr>
              <a:t>p orbitals</a:t>
            </a:r>
            <a:r>
              <a:rPr lang="en-GB" dirty="0" smtClean="0">
                <a:solidFill>
                  <a:srgbClr val="7030A0"/>
                </a:solidFill>
              </a:rPr>
              <a:t>.</a:t>
            </a:r>
            <a:r>
              <a:rPr lang="en-GB" dirty="0" smtClean="0"/>
              <a:t/>
            </a:r>
            <a:br>
              <a:rPr lang="en-GB" dirty="0" smtClean="0"/>
            </a:br>
            <a:endParaRPr lang="en-GB" dirty="0" smtClean="0"/>
          </a:p>
          <a:p>
            <a:r>
              <a:rPr lang="en-GB" dirty="0" smtClean="0"/>
              <a:t>This overlaps with Benzene’s </a:t>
            </a:r>
            <a:r>
              <a:rPr lang="en-GB" u="sng" dirty="0" smtClean="0">
                <a:solidFill>
                  <a:srgbClr val="7030A0"/>
                </a:solidFill>
              </a:rPr>
              <a:t>delocalised </a:t>
            </a:r>
            <a:r>
              <a:rPr lang="el-GR" u="sng" dirty="0" smtClean="0">
                <a:solidFill>
                  <a:srgbClr val="7030A0"/>
                </a:solidFill>
              </a:rPr>
              <a:t>π</a:t>
            </a:r>
            <a:r>
              <a:rPr lang="en-GB" u="sng" dirty="0" smtClean="0">
                <a:solidFill>
                  <a:srgbClr val="7030A0"/>
                </a:solidFill>
              </a:rPr>
              <a:t> system</a:t>
            </a:r>
            <a:r>
              <a:rPr lang="en-GB" dirty="0" smtClean="0">
                <a:solidFill>
                  <a:srgbClr val="7030A0"/>
                </a:solidFill>
              </a:rPr>
              <a:t>.</a:t>
            </a:r>
            <a:r>
              <a:rPr lang="en-GB" dirty="0" smtClean="0"/>
              <a:t/>
            </a:r>
            <a:br>
              <a:rPr lang="en-GB" dirty="0" smtClean="0"/>
            </a:br>
            <a:endParaRPr lang="en-GB" dirty="0" smtClean="0"/>
          </a:p>
          <a:p>
            <a:r>
              <a:rPr lang="en-GB" dirty="0" smtClean="0"/>
              <a:t>This increases the </a:t>
            </a:r>
            <a:r>
              <a:rPr lang="en-GB" u="sng" dirty="0" smtClean="0">
                <a:solidFill>
                  <a:srgbClr val="7030A0"/>
                </a:solidFill>
              </a:rPr>
              <a:t>electron density </a:t>
            </a:r>
            <a:r>
              <a:rPr lang="en-GB" dirty="0" smtClean="0"/>
              <a:t>of the benzene </a:t>
            </a:r>
            <a:r>
              <a:rPr lang="en-GB" dirty="0" smtClean="0"/>
              <a:t>ring.</a:t>
            </a:r>
            <a:endParaRPr lang="en-GB" dirty="0" smtClean="0"/>
          </a:p>
        </p:txBody>
      </p:sp>
      <p:pic>
        <p:nvPicPr>
          <p:cNvPr id="5122" name="Picture 2" descr="http://www.chemhume.co.uk/A2CHEM/Unit%201/2%20Arenes/overlap_electrons_benze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8248" y="1551198"/>
            <a:ext cx="6706147" cy="2235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30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Phenol’s Reactivity</a:t>
            </a:r>
            <a:endParaRPr lang="en-GB" dirty="0"/>
          </a:p>
        </p:txBody>
      </p:sp>
      <p:sp>
        <p:nvSpPr>
          <p:cNvPr id="3" name="Content Placeholder 2"/>
          <p:cNvSpPr>
            <a:spLocks noGrp="1"/>
          </p:cNvSpPr>
          <p:nvPr>
            <p:ph idx="1"/>
          </p:nvPr>
        </p:nvSpPr>
        <p:spPr>
          <a:xfrm>
            <a:off x="838200" y="1825625"/>
            <a:ext cx="10717924" cy="4351338"/>
          </a:xfrm>
        </p:spPr>
        <p:txBody>
          <a:bodyPr/>
          <a:lstStyle/>
          <a:p>
            <a:r>
              <a:rPr lang="en-GB" dirty="0" smtClean="0"/>
              <a:t>This allows the ring to </a:t>
            </a:r>
            <a:r>
              <a:rPr lang="en-GB" u="sng" dirty="0" smtClean="0">
                <a:solidFill>
                  <a:srgbClr val="7030A0"/>
                </a:solidFill>
              </a:rPr>
              <a:t>induce a dipole</a:t>
            </a:r>
            <a:r>
              <a:rPr lang="en-GB" dirty="0" smtClean="0">
                <a:solidFill>
                  <a:srgbClr val="7030A0"/>
                </a:solidFill>
              </a:rPr>
              <a:t> </a:t>
            </a:r>
            <a:r>
              <a:rPr lang="en-GB" dirty="0" smtClean="0"/>
              <a:t>across </a:t>
            </a:r>
            <a:r>
              <a:rPr lang="en-GB" u="sng" dirty="0" smtClean="0">
                <a:solidFill>
                  <a:srgbClr val="7030A0"/>
                </a:solidFill>
              </a:rPr>
              <a:t>halogens</a:t>
            </a:r>
            <a:r>
              <a:rPr lang="en-GB" dirty="0" smtClean="0">
                <a:solidFill>
                  <a:srgbClr val="7030A0"/>
                </a:solidFill>
              </a:rPr>
              <a:t>.</a:t>
            </a:r>
            <a:r>
              <a:rPr lang="en-GB" dirty="0" smtClean="0"/>
              <a:t/>
            </a:r>
            <a:br>
              <a:rPr lang="en-GB" dirty="0" smtClean="0"/>
            </a:br>
            <a:endParaRPr lang="en-GB" dirty="0" smtClean="0"/>
          </a:p>
          <a:p>
            <a:r>
              <a:rPr lang="en-GB" dirty="0" smtClean="0"/>
              <a:t>The positive end of the halogen induced dipole acts as an </a:t>
            </a:r>
            <a:r>
              <a:rPr lang="en-GB" u="sng" dirty="0" smtClean="0">
                <a:solidFill>
                  <a:srgbClr val="7030A0"/>
                </a:solidFill>
              </a:rPr>
              <a:t>electrophile.</a:t>
            </a:r>
            <a:endParaRPr lang="en-GB" dirty="0" smtClean="0">
              <a:solidFill>
                <a:srgbClr val="7030A0"/>
              </a:solidFill>
            </a:endParaRPr>
          </a:p>
        </p:txBody>
      </p:sp>
    </p:spTree>
    <p:extLst>
      <p:ext uri="{BB962C8B-B14F-4D97-AF65-F5344CB8AC3E}">
        <p14:creationId xmlns:p14="http://schemas.microsoft.com/office/powerpoint/2010/main" val="377751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1136086" cy="4351338"/>
          </a:xfrm>
        </p:spPr>
        <p:txBody>
          <a:bodyPr>
            <a:normAutofit/>
          </a:bodyPr>
          <a:lstStyle/>
          <a:p>
            <a:pPr marL="0" indent="0">
              <a:buNone/>
            </a:pPr>
            <a:r>
              <a:rPr lang="en-GB" dirty="0" smtClean="0"/>
              <a:t>Explain why phenol can be brominated at room temperature without a catalyst. (3 marks)</a:t>
            </a:r>
          </a:p>
          <a:p>
            <a:pPr marL="0" indent="0">
              <a:buNone/>
            </a:pPr>
            <a:endParaRPr lang="en-GB" dirty="0"/>
          </a:p>
          <a:p>
            <a:pPr marL="0" indent="0">
              <a:buNone/>
            </a:pPr>
            <a:r>
              <a:rPr lang="en-GB" dirty="0" smtClean="0">
                <a:solidFill>
                  <a:srgbClr val="FF0000"/>
                </a:solidFill>
              </a:rPr>
              <a:t>Phenol has a hydroxyl group.  (1 mark)</a:t>
            </a:r>
          </a:p>
          <a:p>
            <a:pPr marL="0" indent="0">
              <a:buNone/>
            </a:pPr>
            <a:r>
              <a:rPr lang="en-GB" dirty="0" smtClean="0">
                <a:solidFill>
                  <a:srgbClr val="FF0000"/>
                </a:solidFill>
              </a:rPr>
              <a:t>One of the lone pairs of electrons on the oxygen atom in this group delocalises with the electrons in the delocalised pi bond. (1 mark)</a:t>
            </a:r>
          </a:p>
          <a:p>
            <a:pPr marL="0" indent="0">
              <a:buNone/>
            </a:pPr>
            <a:r>
              <a:rPr lang="en-GB" dirty="0" smtClean="0">
                <a:solidFill>
                  <a:srgbClr val="FF0000"/>
                </a:solidFill>
              </a:rPr>
              <a:t>This increases the electron density of the ring, activating it and making it more susceptible to electrophilic attack. (1 mark)</a:t>
            </a:r>
          </a:p>
          <a:p>
            <a:pPr marL="514350" indent="-514350">
              <a:buAutoNum type="arabicPeriod"/>
            </a:pPr>
            <a:endParaRPr lang="en-GB" dirty="0" smtClean="0"/>
          </a:p>
          <a:p>
            <a:pPr marL="514350" indent="-514350">
              <a:buAutoNum type="arabicPeriod"/>
            </a:pPr>
            <a:endParaRPr lang="en-GB" dirty="0" smtClean="0"/>
          </a:p>
          <a:p>
            <a:pPr marL="514350" indent="-514350">
              <a:buAutoNum type="arabicPeriod"/>
            </a:pPr>
            <a:endParaRPr lang="en-GB" dirty="0" smtClean="0"/>
          </a:p>
          <a:p>
            <a:pPr marL="514350" indent="-514350">
              <a:buAutoNum type="arabicPeriod"/>
            </a:pPr>
            <a:endParaRPr lang="en-GB" dirty="0"/>
          </a:p>
        </p:txBody>
      </p:sp>
      <p:sp>
        <p:nvSpPr>
          <p:cNvPr id="4" name="Title 3"/>
          <p:cNvSpPr>
            <a:spLocks noGrp="1"/>
          </p:cNvSpPr>
          <p:nvPr>
            <p:ph type="title"/>
          </p:nvPr>
        </p:nvSpPr>
        <p:spPr/>
        <p:txBody>
          <a:bodyPr/>
          <a:lstStyle/>
          <a:p>
            <a:r>
              <a:rPr lang="en-GB" b="1" dirty="0" smtClean="0"/>
              <a:t>Phenol Questions</a:t>
            </a:r>
            <a:endParaRPr lang="en-GB" b="1" dirty="0"/>
          </a:p>
        </p:txBody>
      </p:sp>
    </p:spTree>
    <p:extLst>
      <p:ext uri="{BB962C8B-B14F-4D97-AF65-F5344CB8AC3E}">
        <p14:creationId xmlns:p14="http://schemas.microsoft.com/office/powerpoint/2010/main" val="156500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509" y="0"/>
            <a:ext cx="11738759" cy="6664036"/>
          </a:xfrm>
        </p:spPr>
        <p:txBody>
          <a:bodyPr>
            <a:normAutofit/>
          </a:bodyPr>
          <a:lstStyle/>
          <a:p>
            <a:pPr marL="0" indent="0" algn="ctr">
              <a:buNone/>
            </a:pPr>
            <a:r>
              <a:rPr lang="en-GB" b="1" u="sng" dirty="0" smtClean="0"/>
              <a:t>Phenol Questions</a:t>
            </a:r>
          </a:p>
          <a:p>
            <a:pPr marL="514350" indent="-514350">
              <a:buAutoNum type="arabicParenR"/>
            </a:pPr>
            <a:r>
              <a:rPr lang="en-GB" dirty="0" smtClean="0"/>
              <a:t>Bromine water can be used to distinguish between benzene and phenol.</a:t>
            </a:r>
            <a:br>
              <a:rPr lang="en-GB" dirty="0" smtClean="0"/>
            </a:br>
            <a:r>
              <a:rPr lang="en-GB" dirty="0" smtClean="0"/>
              <a:t>Describe what you would observe in each case and name any products formed (2 marks)</a:t>
            </a:r>
            <a:br>
              <a:rPr lang="en-GB" dirty="0" smtClean="0"/>
            </a:br>
            <a:r>
              <a:rPr lang="en-GB" dirty="0" smtClean="0"/>
              <a:t/>
            </a:r>
            <a:br>
              <a:rPr lang="en-GB" dirty="0" smtClean="0"/>
            </a:br>
            <a:r>
              <a:rPr lang="en-GB" dirty="0" smtClean="0"/>
              <a:t/>
            </a:r>
            <a:br>
              <a:rPr lang="en-GB" dirty="0" smtClean="0"/>
            </a:br>
            <a:endParaRPr lang="en-GB" dirty="0"/>
          </a:p>
          <a:p>
            <a:pPr marL="514350" indent="-514350">
              <a:buAutoNum type="arabicParenR"/>
            </a:pPr>
            <a:r>
              <a:rPr lang="en-GB" dirty="0" smtClean="0"/>
              <a:t>Explain why phenol reacts differently from benzene (2 marks)</a:t>
            </a:r>
            <a:br>
              <a:rPr lang="en-GB" dirty="0" smtClean="0"/>
            </a:br>
            <a:r>
              <a:rPr lang="en-GB" dirty="0" smtClean="0"/>
              <a:t/>
            </a:r>
            <a:br>
              <a:rPr lang="en-GB" dirty="0" smtClean="0"/>
            </a:br>
            <a:r>
              <a:rPr lang="en-GB" dirty="0" smtClean="0"/>
              <a:t/>
            </a:r>
            <a:br>
              <a:rPr lang="en-GB" dirty="0" smtClean="0"/>
            </a:br>
            <a:endParaRPr lang="en-GB" dirty="0" smtClean="0"/>
          </a:p>
          <a:p>
            <a:pPr marL="514350" indent="-514350">
              <a:buAutoNum type="arabicParenR"/>
            </a:pPr>
            <a:endParaRPr lang="en-GB" dirty="0"/>
          </a:p>
          <a:p>
            <a:pPr marL="514350" indent="-514350">
              <a:buAutoNum type="arabicParenR"/>
            </a:pPr>
            <a:r>
              <a:rPr lang="en-GB" dirty="0" smtClean="0"/>
              <a:t>Name the type of reaction that occurs between phenol and bromine (1 mark)</a:t>
            </a:r>
          </a:p>
          <a:p>
            <a:pPr marL="514350" indent="-514350">
              <a:buAutoNum type="arabicPeriod"/>
            </a:pPr>
            <a:endParaRPr lang="en-GB" dirty="0" smtClean="0"/>
          </a:p>
          <a:p>
            <a:pPr marL="514350" indent="-514350">
              <a:buAutoNum type="arabicPeriod"/>
            </a:pPr>
            <a:endParaRPr lang="en-GB" dirty="0" smtClean="0"/>
          </a:p>
          <a:p>
            <a:pPr marL="514350" indent="-514350">
              <a:buAutoNum type="arabicPeriod"/>
            </a:pPr>
            <a:endParaRPr lang="en-GB" dirty="0" smtClean="0"/>
          </a:p>
          <a:p>
            <a:pPr marL="514350" indent="-514350">
              <a:buAutoNum type="arabicPeriod"/>
            </a:pPr>
            <a:endParaRPr lang="en-GB" dirty="0"/>
          </a:p>
        </p:txBody>
      </p:sp>
      <p:sp>
        <p:nvSpPr>
          <p:cNvPr id="5" name="TextBox 4"/>
          <p:cNvSpPr txBox="1"/>
          <p:nvPr/>
        </p:nvSpPr>
        <p:spPr>
          <a:xfrm>
            <a:off x="207818" y="1593272"/>
            <a:ext cx="11738759" cy="1384995"/>
          </a:xfrm>
          <a:prstGeom prst="rect">
            <a:avLst/>
          </a:prstGeom>
          <a:noFill/>
        </p:spPr>
        <p:txBody>
          <a:bodyPr wrap="square" rtlCol="0">
            <a:spAutoFit/>
          </a:bodyPr>
          <a:lstStyle/>
          <a:p>
            <a:r>
              <a:rPr lang="en-GB" sz="2800" dirty="0" smtClean="0">
                <a:solidFill>
                  <a:srgbClr val="FF0000"/>
                </a:solidFill>
              </a:rPr>
              <a:t>With benzene there will be no reaction but with phenol a reaction will occur which decolourises the brown bromine water and forms a precipitate (1mark). The product from the reaction with phenol is 2,4,-6 tribromophenol (1 mark)</a:t>
            </a:r>
            <a:endParaRPr lang="en-GB" sz="2800" dirty="0">
              <a:solidFill>
                <a:srgbClr val="FF0000"/>
              </a:solidFill>
            </a:endParaRPr>
          </a:p>
        </p:txBody>
      </p:sp>
      <p:sp>
        <p:nvSpPr>
          <p:cNvPr id="6" name="TextBox 5"/>
          <p:cNvSpPr txBox="1"/>
          <p:nvPr/>
        </p:nvSpPr>
        <p:spPr>
          <a:xfrm>
            <a:off x="332508" y="3352799"/>
            <a:ext cx="11738759" cy="1384995"/>
          </a:xfrm>
          <a:prstGeom prst="rect">
            <a:avLst/>
          </a:prstGeom>
          <a:noFill/>
        </p:spPr>
        <p:txBody>
          <a:bodyPr wrap="square" rtlCol="0">
            <a:spAutoFit/>
          </a:bodyPr>
          <a:lstStyle/>
          <a:p>
            <a:r>
              <a:rPr lang="en-GB" sz="2800" dirty="0" smtClean="0">
                <a:solidFill>
                  <a:srgbClr val="FF0000"/>
                </a:solidFill>
              </a:rPr>
              <a:t>Electrons from one of oxygen’s p – orbitals overlap with the benzene ring’s delocalised system, increasing its electron density (1 mark).  This makes the ring more likely to be attacked by electrophiles (1 mark)</a:t>
            </a:r>
            <a:endParaRPr lang="en-GB" sz="2800" dirty="0">
              <a:solidFill>
                <a:srgbClr val="FF0000"/>
              </a:solidFill>
            </a:endParaRPr>
          </a:p>
        </p:txBody>
      </p:sp>
      <p:sp>
        <p:nvSpPr>
          <p:cNvPr id="7" name="TextBox 6"/>
          <p:cNvSpPr txBox="1"/>
          <p:nvPr/>
        </p:nvSpPr>
        <p:spPr>
          <a:xfrm>
            <a:off x="332508" y="5807846"/>
            <a:ext cx="11738759" cy="523220"/>
          </a:xfrm>
          <a:prstGeom prst="rect">
            <a:avLst/>
          </a:prstGeom>
          <a:noFill/>
        </p:spPr>
        <p:txBody>
          <a:bodyPr wrap="square" rtlCol="0">
            <a:spAutoFit/>
          </a:bodyPr>
          <a:lstStyle/>
          <a:p>
            <a:r>
              <a:rPr lang="en-GB" sz="2800" dirty="0" smtClean="0">
                <a:solidFill>
                  <a:srgbClr val="FF0000"/>
                </a:solidFill>
              </a:rPr>
              <a:t>Electrophilic substitution (1 mark)</a:t>
            </a:r>
            <a:endParaRPr lang="en-GB" sz="2800" dirty="0">
              <a:solidFill>
                <a:srgbClr val="FF0000"/>
              </a:solidFill>
            </a:endParaRPr>
          </a:p>
        </p:txBody>
      </p:sp>
    </p:spTree>
    <p:extLst>
      <p:ext uri="{BB962C8B-B14F-4D97-AF65-F5344CB8AC3E}">
        <p14:creationId xmlns:p14="http://schemas.microsoft.com/office/powerpoint/2010/main" val="175112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799" y="217714"/>
            <a:ext cx="10230686" cy="1754326"/>
          </a:xfrm>
          <a:prstGeom prst="rect">
            <a:avLst/>
          </a:prstGeom>
          <a:noFill/>
        </p:spPr>
        <p:txBody>
          <a:bodyPr wrap="none" rtlCol="0">
            <a:spAutoFit/>
          </a:bodyPr>
          <a:lstStyle/>
          <a:p>
            <a:r>
              <a:rPr lang="en-GB" sz="3600" b="1" dirty="0" smtClean="0"/>
              <a:t>Good exam practise Qs</a:t>
            </a:r>
          </a:p>
          <a:p>
            <a:endParaRPr lang="en-GB" sz="3600" b="1" dirty="0"/>
          </a:p>
          <a:p>
            <a:r>
              <a:rPr lang="en-GB" sz="3600" dirty="0" smtClean="0"/>
              <a:t>Complete the exam questions “Reactions of benzene”</a:t>
            </a:r>
            <a:endParaRPr lang="en-GB" sz="3600" dirty="0"/>
          </a:p>
        </p:txBody>
      </p:sp>
    </p:spTree>
    <p:extLst>
      <p:ext uri="{BB962C8B-B14F-4D97-AF65-F5344CB8AC3E}">
        <p14:creationId xmlns:p14="http://schemas.microsoft.com/office/powerpoint/2010/main" val="2231784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6" y="244699"/>
            <a:ext cx="11706896" cy="5932264"/>
          </a:xfrm>
        </p:spPr>
        <p:txBody>
          <a:bodyPr>
            <a:normAutofit/>
          </a:bodyPr>
          <a:lstStyle/>
          <a:p>
            <a:pPr marL="0" indent="0" algn="ctr">
              <a:buNone/>
            </a:pPr>
            <a:r>
              <a:rPr lang="en-GB" sz="3000" b="1" u="sng" dirty="0" smtClean="0"/>
              <a:t>Phenols</a:t>
            </a:r>
          </a:p>
          <a:p>
            <a:pPr marL="0" indent="0">
              <a:buNone/>
            </a:pPr>
            <a:r>
              <a:rPr lang="en-GB" sz="3000" b="1" dirty="0" smtClean="0"/>
              <a:t>Objective:</a:t>
            </a:r>
            <a:r>
              <a:rPr lang="en-GB" sz="3000" dirty="0" smtClean="0"/>
              <a:t> To know what phenol is</a:t>
            </a:r>
          </a:p>
          <a:p>
            <a:pPr marL="0" indent="0">
              <a:buNone/>
            </a:pPr>
            <a:endParaRPr lang="en-GB" sz="3000" b="1" dirty="0"/>
          </a:p>
          <a:p>
            <a:pPr marL="0" indent="0">
              <a:buNone/>
            </a:pPr>
            <a:r>
              <a:rPr lang="en-GB" sz="3000" b="1" dirty="0" smtClean="0"/>
              <a:t>Success criteria:</a:t>
            </a:r>
            <a:endParaRPr lang="en-GB" sz="3000" b="1" dirty="0"/>
          </a:p>
          <a:p>
            <a:r>
              <a:rPr lang="en-GB" sz="3000" dirty="0" smtClean="0"/>
              <a:t>Recognise phenol compounds</a:t>
            </a:r>
          </a:p>
          <a:p>
            <a:r>
              <a:rPr lang="en-GB" sz="3000" dirty="0" smtClean="0"/>
              <a:t>Recall </a:t>
            </a:r>
            <a:r>
              <a:rPr lang="en-GB" sz="3000" dirty="0"/>
              <a:t>the reaction of phenol with bromine water</a:t>
            </a:r>
          </a:p>
          <a:p>
            <a:r>
              <a:rPr lang="en-GB" sz="3000" dirty="0" smtClean="0"/>
              <a:t>Compare the reactions of phenols to that of bromine</a:t>
            </a:r>
          </a:p>
          <a:p>
            <a:r>
              <a:rPr lang="en-GB" sz="3000" dirty="0" smtClean="0"/>
              <a:t>Explain the difference in reactivity between phenols and benzene</a:t>
            </a:r>
            <a:endParaRPr lang="en-GB" sz="3000" dirty="0"/>
          </a:p>
        </p:txBody>
      </p:sp>
    </p:spTree>
    <p:extLst>
      <p:ext uri="{BB962C8B-B14F-4D97-AF65-F5344CB8AC3E}">
        <p14:creationId xmlns:p14="http://schemas.microsoft.com/office/powerpoint/2010/main" val="1733120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6" y="244699"/>
            <a:ext cx="11706896" cy="5932264"/>
          </a:xfrm>
        </p:spPr>
        <p:txBody>
          <a:bodyPr>
            <a:normAutofit/>
          </a:bodyPr>
          <a:lstStyle/>
          <a:p>
            <a:pPr marL="0" indent="0" algn="ctr">
              <a:buNone/>
            </a:pPr>
            <a:r>
              <a:rPr lang="en-GB" sz="3000" b="1" u="sng" dirty="0" smtClean="0"/>
              <a:t>Phenols</a:t>
            </a:r>
          </a:p>
          <a:p>
            <a:pPr marL="0" indent="0">
              <a:buNone/>
            </a:pPr>
            <a:r>
              <a:rPr lang="en-GB" sz="3000" b="1" dirty="0" smtClean="0"/>
              <a:t>Objective:</a:t>
            </a:r>
            <a:r>
              <a:rPr lang="en-GB" sz="3000" dirty="0" smtClean="0"/>
              <a:t> To know what phenol is</a:t>
            </a:r>
          </a:p>
          <a:p>
            <a:pPr marL="0" indent="0">
              <a:buNone/>
            </a:pPr>
            <a:endParaRPr lang="en-GB" sz="3000" b="1" dirty="0"/>
          </a:p>
          <a:p>
            <a:pPr marL="0" indent="0">
              <a:buNone/>
            </a:pPr>
            <a:r>
              <a:rPr lang="en-GB" sz="3000" b="1" dirty="0" smtClean="0"/>
              <a:t>Success criteria:</a:t>
            </a:r>
            <a:endParaRPr lang="en-GB" sz="3000" b="1" dirty="0"/>
          </a:p>
          <a:p>
            <a:r>
              <a:rPr lang="en-GB" sz="3000" dirty="0" smtClean="0"/>
              <a:t>Recognise phenol compounds</a:t>
            </a:r>
          </a:p>
          <a:p>
            <a:r>
              <a:rPr lang="en-GB" sz="3000" dirty="0" smtClean="0"/>
              <a:t>Recall </a:t>
            </a:r>
            <a:r>
              <a:rPr lang="en-GB" sz="3000" dirty="0"/>
              <a:t>the reaction of phenol with bromine water</a:t>
            </a:r>
          </a:p>
          <a:p>
            <a:r>
              <a:rPr lang="en-GB" sz="3000" dirty="0" smtClean="0"/>
              <a:t>Compare the reactions of phenols to that of bromine</a:t>
            </a:r>
          </a:p>
          <a:p>
            <a:r>
              <a:rPr lang="en-GB" sz="3000" dirty="0" smtClean="0"/>
              <a:t>Explain the difference in reactivity between phenols and benzene</a:t>
            </a:r>
            <a:endParaRPr lang="en-GB" sz="3000" dirty="0"/>
          </a:p>
        </p:txBody>
      </p:sp>
    </p:spTree>
    <p:extLst>
      <p:ext uri="{BB962C8B-B14F-4D97-AF65-F5344CB8AC3E}">
        <p14:creationId xmlns:p14="http://schemas.microsoft.com/office/powerpoint/2010/main" val="2038016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Identifying Phenols</a:t>
            </a:r>
            <a:endParaRPr lang="en-GB" b="1" dirty="0"/>
          </a:p>
        </p:txBody>
      </p:sp>
      <p:sp>
        <p:nvSpPr>
          <p:cNvPr id="3" name="Content Placeholder 2"/>
          <p:cNvSpPr>
            <a:spLocks noGrp="1"/>
          </p:cNvSpPr>
          <p:nvPr>
            <p:ph idx="1"/>
          </p:nvPr>
        </p:nvSpPr>
        <p:spPr>
          <a:xfrm>
            <a:off x="838200" y="1690688"/>
            <a:ext cx="10515600" cy="4486275"/>
          </a:xfrm>
        </p:spPr>
        <p:txBody>
          <a:bodyPr/>
          <a:lstStyle/>
          <a:p>
            <a:r>
              <a:rPr lang="en-GB" dirty="0" smtClean="0"/>
              <a:t>A phenol is an organic compound containing a </a:t>
            </a:r>
            <a:r>
              <a:rPr lang="en-GB" u="sng" dirty="0" smtClean="0">
                <a:solidFill>
                  <a:srgbClr val="7030A0"/>
                </a:solidFill>
              </a:rPr>
              <a:t>benzene</a:t>
            </a:r>
            <a:r>
              <a:rPr lang="en-GB" dirty="0" smtClean="0"/>
              <a:t> ring with a </a:t>
            </a:r>
            <a:r>
              <a:rPr lang="en-GB" u="sng" dirty="0" smtClean="0">
                <a:solidFill>
                  <a:srgbClr val="7030A0"/>
                </a:solidFill>
              </a:rPr>
              <a:t>hydroxyl (-OH)</a:t>
            </a:r>
            <a:r>
              <a:rPr lang="en-GB" dirty="0" smtClean="0">
                <a:solidFill>
                  <a:srgbClr val="7030A0"/>
                </a:solidFill>
              </a:rPr>
              <a:t> </a:t>
            </a:r>
            <a:r>
              <a:rPr lang="en-GB" dirty="0" smtClean="0"/>
              <a:t>group attached to it. </a:t>
            </a:r>
          </a:p>
          <a:p>
            <a:r>
              <a:rPr lang="en-GB" dirty="0" smtClean="0"/>
              <a:t>The </a:t>
            </a:r>
            <a:r>
              <a:rPr lang="en-GB" u="sng" dirty="0" smtClean="0">
                <a:solidFill>
                  <a:srgbClr val="7030A0"/>
                </a:solidFill>
              </a:rPr>
              <a:t>oxygen must be directly bonded to a carbon in the ring</a:t>
            </a:r>
            <a:r>
              <a:rPr lang="en-GB" dirty="0" smtClean="0">
                <a:solidFill>
                  <a:srgbClr val="7030A0"/>
                </a:solidFill>
              </a:rPr>
              <a:t>.</a:t>
            </a:r>
          </a:p>
          <a:p>
            <a:r>
              <a:rPr lang="en-GB" dirty="0" smtClean="0"/>
              <a:t>If not, the compound is known as an aromatic alcohol instead.</a:t>
            </a:r>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2820632316"/>
              </p:ext>
            </p:extLst>
          </p:nvPr>
        </p:nvGraphicFramePr>
        <p:xfrm>
          <a:off x="3110625" y="4070021"/>
          <a:ext cx="6322650" cy="2241879"/>
        </p:xfrm>
        <a:graphic>
          <a:graphicData uri="http://schemas.openxmlformats.org/presentationml/2006/ole">
            <mc:AlternateContent xmlns:mc="http://schemas.openxmlformats.org/markup-compatibility/2006">
              <mc:Choice xmlns:v="urn:schemas-microsoft-com:vml" Requires="v">
                <p:oleObj spid="_x0000_s2076" name="CS ChemDraw Drawing" r:id="rId3" imgW="2564632" imgH="909644" progId="ChemDraw.Document.6.0">
                  <p:embed/>
                </p:oleObj>
              </mc:Choice>
              <mc:Fallback>
                <p:oleObj name="CS ChemDraw Drawing" r:id="rId3" imgW="2564632" imgH="909644" progId="ChemDraw.Document.6.0">
                  <p:embed/>
                  <p:pic>
                    <p:nvPicPr>
                      <p:cNvPr id="0" name=""/>
                      <p:cNvPicPr/>
                      <p:nvPr/>
                    </p:nvPicPr>
                    <p:blipFill>
                      <a:blip r:embed="rId4"/>
                      <a:stretch>
                        <a:fillRect/>
                      </a:stretch>
                    </p:blipFill>
                    <p:spPr>
                      <a:xfrm>
                        <a:off x="3110625" y="4070021"/>
                        <a:ext cx="6322650" cy="2241879"/>
                      </a:xfrm>
                      <a:prstGeom prst="rect">
                        <a:avLst/>
                      </a:prstGeom>
                    </p:spPr>
                  </p:pic>
                </p:oleObj>
              </mc:Fallback>
            </mc:AlternateContent>
          </a:graphicData>
        </a:graphic>
      </p:graphicFrame>
      <p:sp>
        <p:nvSpPr>
          <p:cNvPr id="7" name="TextBox 6"/>
          <p:cNvSpPr txBox="1"/>
          <p:nvPr/>
        </p:nvSpPr>
        <p:spPr>
          <a:xfrm>
            <a:off x="583325" y="4070021"/>
            <a:ext cx="2146357" cy="369332"/>
          </a:xfrm>
          <a:prstGeom prst="rect">
            <a:avLst/>
          </a:prstGeom>
          <a:noFill/>
        </p:spPr>
        <p:txBody>
          <a:bodyPr wrap="none" rtlCol="0">
            <a:spAutoFit/>
          </a:bodyPr>
          <a:lstStyle/>
          <a:p>
            <a:r>
              <a:rPr lang="en-GB" b="1" dirty="0" smtClean="0">
                <a:solidFill>
                  <a:srgbClr val="FF0000"/>
                </a:solidFill>
              </a:rPr>
              <a:t>Examples of Phenols</a:t>
            </a:r>
            <a:endParaRPr lang="en-GB" b="1" dirty="0">
              <a:solidFill>
                <a:srgbClr val="FF0000"/>
              </a:solidFill>
            </a:endParaRPr>
          </a:p>
        </p:txBody>
      </p:sp>
      <p:sp>
        <p:nvSpPr>
          <p:cNvPr id="4" name="TextBox 3"/>
          <p:cNvSpPr txBox="1"/>
          <p:nvPr/>
        </p:nvSpPr>
        <p:spPr>
          <a:xfrm>
            <a:off x="2307771" y="5686871"/>
            <a:ext cx="2467428" cy="461665"/>
          </a:xfrm>
          <a:prstGeom prst="rect">
            <a:avLst/>
          </a:prstGeom>
          <a:noFill/>
        </p:spPr>
        <p:txBody>
          <a:bodyPr wrap="square" rtlCol="0">
            <a:spAutoFit/>
          </a:bodyPr>
          <a:lstStyle/>
          <a:p>
            <a:pPr algn="ctr"/>
            <a:r>
              <a:rPr lang="en-GB" sz="2400" dirty="0" smtClean="0"/>
              <a:t>Phenol</a:t>
            </a:r>
            <a:endParaRPr lang="en-GB" sz="2400" dirty="0"/>
          </a:p>
        </p:txBody>
      </p:sp>
      <p:sp>
        <p:nvSpPr>
          <p:cNvPr id="8" name="TextBox 7"/>
          <p:cNvSpPr txBox="1"/>
          <p:nvPr/>
        </p:nvSpPr>
        <p:spPr>
          <a:xfrm>
            <a:off x="4775199" y="6311900"/>
            <a:ext cx="2467428" cy="461665"/>
          </a:xfrm>
          <a:prstGeom prst="rect">
            <a:avLst/>
          </a:prstGeom>
          <a:noFill/>
        </p:spPr>
        <p:txBody>
          <a:bodyPr wrap="square" rtlCol="0">
            <a:spAutoFit/>
          </a:bodyPr>
          <a:lstStyle/>
          <a:p>
            <a:pPr algn="ctr"/>
            <a:r>
              <a:rPr lang="en-GB" sz="2400" dirty="0" smtClean="0"/>
              <a:t>4 - </a:t>
            </a:r>
            <a:r>
              <a:rPr lang="en-GB" sz="2400" dirty="0" err="1" smtClean="0"/>
              <a:t>methylphenol</a:t>
            </a:r>
            <a:endParaRPr lang="en-GB" sz="2400" dirty="0"/>
          </a:p>
        </p:txBody>
      </p:sp>
      <p:sp>
        <p:nvSpPr>
          <p:cNvPr id="9" name="TextBox 8"/>
          <p:cNvSpPr txBox="1"/>
          <p:nvPr/>
        </p:nvSpPr>
        <p:spPr>
          <a:xfrm>
            <a:off x="9663755" y="3621300"/>
            <a:ext cx="2467428" cy="1569660"/>
          </a:xfrm>
          <a:prstGeom prst="rect">
            <a:avLst/>
          </a:prstGeom>
          <a:noFill/>
        </p:spPr>
        <p:txBody>
          <a:bodyPr wrap="square" rtlCol="0">
            <a:spAutoFit/>
          </a:bodyPr>
          <a:lstStyle/>
          <a:p>
            <a:pPr algn="ctr"/>
            <a:r>
              <a:rPr lang="en-GB" sz="2400" i="1" dirty="0" smtClean="0"/>
              <a:t>Number the carbon atoms from the one with –OH on</a:t>
            </a:r>
            <a:endParaRPr lang="en-GB" sz="2400" i="1" dirty="0"/>
          </a:p>
        </p:txBody>
      </p:sp>
    </p:spTree>
    <p:extLst>
      <p:ext uri="{BB962C8B-B14F-4D97-AF65-F5344CB8AC3E}">
        <p14:creationId xmlns:p14="http://schemas.microsoft.com/office/powerpoint/2010/main" val="129456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Uses of Phenols</a:t>
            </a:r>
            <a:endParaRPr lang="en-GB" b="1" dirty="0"/>
          </a:p>
        </p:txBody>
      </p:sp>
      <p:sp>
        <p:nvSpPr>
          <p:cNvPr id="3" name="Content Placeholder 2"/>
          <p:cNvSpPr>
            <a:spLocks noGrp="1"/>
          </p:cNvSpPr>
          <p:nvPr>
            <p:ph idx="1"/>
          </p:nvPr>
        </p:nvSpPr>
        <p:spPr/>
        <p:txBody>
          <a:bodyPr/>
          <a:lstStyle/>
          <a:p>
            <a:r>
              <a:rPr lang="en-GB" dirty="0" smtClean="0"/>
              <a:t>Alkyl phenols are used in </a:t>
            </a:r>
            <a:r>
              <a:rPr lang="en-GB" u="sng" dirty="0" smtClean="0">
                <a:solidFill>
                  <a:srgbClr val="7030A0"/>
                </a:solidFill>
              </a:rPr>
              <a:t>detergents</a:t>
            </a:r>
          </a:p>
          <a:p>
            <a:endParaRPr lang="en-GB" dirty="0" smtClean="0"/>
          </a:p>
          <a:p>
            <a:r>
              <a:rPr lang="en-GB" dirty="0" smtClean="0"/>
              <a:t>Chlorophenols are used as </a:t>
            </a:r>
            <a:r>
              <a:rPr lang="en-GB" u="sng" dirty="0" smtClean="0">
                <a:solidFill>
                  <a:srgbClr val="7030A0"/>
                </a:solidFill>
              </a:rPr>
              <a:t>antiseptics.</a:t>
            </a:r>
          </a:p>
          <a:p>
            <a:endParaRPr lang="en-GB" dirty="0" smtClean="0"/>
          </a:p>
          <a:p>
            <a:r>
              <a:rPr lang="en-GB" dirty="0" smtClean="0"/>
              <a:t>Salicylic acid is important in the synthesis of </a:t>
            </a:r>
            <a:r>
              <a:rPr lang="en-GB" u="sng" dirty="0" smtClean="0">
                <a:solidFill>
                  <a:srgbClr val="7030A0"/>
                </a:solidFill>
              </a:rPr>
              <a:t>analgesics.</a:t>
            </a:r>
            <a:endParaRPr lang="en-GB" u="sng" dirty="0">
              <a:solidFill>
                <a:srgbClr val="7030A0"/>
              </a:solidFill>
            </a:endParaRPr>
          </a:p>
        </p:txBody>
      </p:sp>
      <p:pic>
        <p:nvPicPr>
          <p:cNvPr id="10242" name="Picture 2" descr="http://www.coupondad.net/blog/wp-content/uploads/2010/10/Tide_Deterg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6414" y="553872"/>
            <a:ext cx="1499585" cy="14995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10499835" y="2318928"/>
            <a:ext cx="1179786" cy="1492429"/>
          </a:xfrm>
          <a:prstGeom prst="rect">
            <a:avLst/>
          </a:prstGeom>
        </p:spPr>
      </p:pic>
      <p:pic>
        <p:nvPicPr>
          <p:cNvPr id="8" name="Picture 7"/>
          <p:cNvPicPr>
            <a:picLocks noChangeAspect="1"/>
          </p:cNvPicPr>
          <p:nvPr/>
        </p:nvPicPr>
        <p:blipFill>
          <a:blip r:embed="rId4"/>
          <a:stretch>
            <a:fillRect/>
          </a:stretch>
        </p:blipFill>
        <p:spPr>
          <a:xfrm>
            <a:off x="8429625" y="4397922"/>
            <a:ext cx="2924175" cy="1562100"/>
          </a:xfrm>
          <a:prstGeom prst="rect">
            <a:avLst/>
          </a:prstGeom>
        </p:spPr>
      </p:pic>
    </p:spTree>
    <p:extLst>
      <p:ext uri="{BB962C8B-B14F-4D97-AF65-F5344CB8AC3E}">
        <p14:creationId xmlns:p14="http://schemas.microsoft.com/office/powerpoint/2010/main" val="178048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Properties of Phenols</a:t>
            </a:r>
            <a:endParaRPr lang="en-GB" dirty="0"/>
          </a:p>
        </p:txBody>
      </p:sp>
      <p:sp>
        <p:nvSpPr>
          <p:cNvPr id="3" name="Content Placeholder 2"/>
          <p:cNvSpPr>
            <a:spLocks noGrp="1"/>
          </p:cNvSpPr>
          <p:nvPr>
            <p:ph idx="1"/>
          </p:nvPr>
        </p:nvSpPr>
        <p:spPr>
          <a:xfrm>
            <a:off x="608286" y="1690688"/>
            <a:ext cx="10975428" cy="4351338"/>
          </a:xfrm>
        </p:spPr>
        <p:txBody>
          <a:bodyPr/>
          <a:lstStyle/>
          <a:p>
            <a:r>
              <a:rPr lang="en-GB" dirty="0" smtClean="0"/>
              <a:t>Phenol is </a:t>
            </a:r>
            <a:r>
              <a:rPr lang="en-GB" u="sng" dirty="0" smtClean="0">
                <a:solidFill>
                  <a:srgbClr val="7030A0"/>
                </a:solidFill>
              </a:rPr>
              <a:t>solid</a:t>
            </a:r>
            <a:r>
              <a:rPr lang="en-GB" dirty="0" smtClean="0"/>
              <a:t> under standard conditions.</a:t>
            </a:r>
          </a:p>
          <a:p>
            <a:r>
              <a:rPr lang="en-GB" dirty="0" smtClean="0"/>
              <a:t>It is </a:t>
            </a:r>
            <a:r>
              <a:rPr lang="en-GB" u="sng" dirty="0" smtClean="0">
                <a:solidFill>
                  <a:srgbClr val="7030A0"/>
                </a:solidFill>
              </a:rPr>
              <a:t>slightly water soluble</a:t>
            </a:r>
            <a:r>
              <a:rPr lang="en-GB" dirty="0" smtClean="0">
                <a:solidFill>
                  <a:srgbClr val="7030A0"/>
                </a:solidFill>
              </a:rPr>
              <a:t> </a:t>
            </a:r>
            <a:r>
              <a:rPr lang="en-GB" dirty="0" smtClean="0"/>
              <a:t>due to </a:t>
            </a:r>
            <a:r>
              <a:rPr lang="en-GB" u="sng" dirty="0" smtClean="0">
                <a:solidFill>
                  <a:srgbClr val="7030A0"/>
                </a:solidFill>
              </a:rPr>
              <a:t>hydrogen bonding</a:t>
            </a:r>
            <a:r>
              <a:rPr lang="en-GB" dirty="0" smtClean="0">
                <a:solidFill>
                  <a:srgbClr val="7030A0"/>
                </a:solidFill>
              </a:rPr>
              <a:t> </a:t>
            </a:r>
            <a:r>
              <a:rPr lang="en-GB" dirty="0" smtClean="0"/>
              <a:t>between </a:t>
            </a:r>
            <a:r>
              <a:rPr lang="en-GB" u="sng" dirty="0" smtClean="0">
                <a:solidFill>
                  <a:srgbClr val="7030A0"/>
                </a:solidFill>
              </a:rPr>
              <a:t>OH</a:t>
            </a:r>
            <a:r>
              <a:rPr lang="en-GB" dirty="0" smtClean="0"/>
              <a:t> groups.</a:t>
            </a:r>
          </a:p>
          <a:p>
            <a:r>
              <a:rPr lang="en-GB" dirty="0" smtClean="0"/>
              <a:t>The large, </a:t>
            </a:r>
            <a:r>
              <a:rPr lang="en-GB" u="sng" dirty="0" smtClean="0">
                <a:solidFill>
                  <a:srgbClr val="7030A0"/>
                </a:solidFill>
              </a:rPr>
              <a:t>non-polar benzene</a:t>
            </a:r>
            <a:r>
              <a:rPr lang="en-GB" dirty="0" smtClean="0">
                <a:solidFill>
                  <a:srgbClr val="7030A0"/>
                </a:solidFill>
              </a:rPr>
              <a:t> </a:t>
            </a:r>
            <a:r>
              <a:rPr lang="en-GB" dirty="0" smtClean="0"/>
              <a:t>ring </a:t>
            </a:r>
            <a:r>
              <a:rPr lang="en-GB" u="sng" dirty="0" smtClean="0">
                <a:solidFill>
                  <a:srgbClr val="7030A0"/>
                </a:solidFill>
              </a:rPr>
              <a:t>decreases its solubility</a:t>
            </a:r>
            <a:r>
              <a:rPr lang="en-GB" dirty="0" smtClean="0">
                <a:solidFill>
                  <a:srgbClr val="7030A0"/>
                </a:solidFill>
              </a:rPr>
              <a:t>.</a:t>
            </a:r>
            <a:endParaRPr lang="en-GB" dirty="0">
              <a:solidFill>
                <a:srgbClr val="7030A0"/>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874944332"/>
              </p:ext>
            </p:extLst>
          </p:nvPr>
        </p:nvGraphicFramePr>
        <p:xfrm>
          <a:off x="4258232" y="3515547"/>
          <a:ext cx="2859570" cy="2822191"/>
        </p:xfrm>
        <a:graphic>
          <a:graphicData uri="http://schemas.openxmlformats.org/presentationml/2006/ole">
            <mc:AlternateContent xmlns:mc="http://schemas.openxmlformats.org/markup-compatibility/2006">
              <mc:Choice xmlns:v="urn:schemas-microsoft-com:vml" Requires="v">
                <p:oleObj spid="_x0000_s3098" name="CS ChemDraw Drawing" r:id="rId3" imgW="971887" imgH="959640" progId="ChemDraw.Document.6.0">
                  <p:embed/>
                </p:oleObj>
              </mc:Choice>
              <mc:Fallback>
                <p:oleObj name="CS ChemDraw Drawing" r:id="rId3" imgW="971887" imgH="959640" progId="ChemDraw.Document.6.0">
                  <p:embed/>
                  <p:pic>
                    <p:nvPicPr>
                      <p:cNvPr id="0" name=""/>
                      <p:cNvPicPr/>
                      <p:nvPr/>
                    </p:nvPicPr>
                    <p:blipFill>
                      <a:blip r:embed="rId4"/>
                      <a:stretch>
                        <a:fillRect/>
                      </a:stretch>
                    </p:blipFill>
                    <p:spPr>
                      <a:xfrm>
                        <a:off x="4258232" y="3515547"/>
                        <a:ext cx="2859570" cy="2822191"/>
                      </a:xfrm>
                      <a:prstGeom prst="rect">
                        <a:avLst/>
                      </a:prstGeom>
                    </p:spPr>
                  </p:pic>
                </p:oleObj>
              </mc:Fallback>
            </mc:AlternateContent>
          </a:graphicData>
        </a:graphic>
      </p:graphicFrame>
    </p:spTree>
    <p:extLst>
      <p:ext uri="{BB962C8B-B14F-4D97-AF65-F5344CB8AC3E}">
        <p14:creationId xmlns:p14="http://schemas.microsoft.com/office/powerpoint/2010/main" val="248647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Properties of Phenols</a:t>
            </a:r>
            <a:endParaRPr lang="en-GB" dirty="0"/>
          </a:p>
        </p:txBody>
      </p:sp>
      <p:sp>
        <p:nvSpPr>
          <p:cNvPr id="3" name="Content Placeholder 2"/>
          <p:cNvSpPr>
            <a:spLocks noGrp="1"/>
          </p:cNvSpPr>
          <p:nvPr>
            <p:ph idx="1"/>
          </p:nvPr>
        </p:nvSpPr>
        <p:spPr>
          <a:xfrm>
            <a:off x="608286" y="1690688"/>
            <a:ext cx="10975428" cy="4351338"/>
          </a:xfrm>
        </p:spPr>
        <p:txBody>
          <a:bodyPr/>
          <a:lstStyle/>
          <a:p>
            <a:r>
              <a:rPr lang="en-GB" dirty="0" smtClean="0"/>
              <a:t>Phenol is </a:t>
            </a:r>
            <a:r>
              <a:rPr lang="en-GB" u="sng" dirty="0" smtClean="0">
                <a:solidFill>
                  <a:srgbClr val="7030A0"/>
                </a:solidFill>
              </a:rPr>
              <a:t>weakly acidic</a:t>
            </a:r>
            <a:r>
              <a:rPr lang="en-GB" dirty="0" smtClean="0">
                <a:solidFill>
                  <a:srgbClr val="7030A0"/>
                </a:solidFill>
              </a:rPr>
              <a:t> </a:t>
            </a:r>
            <a:r>
              <a:rPr lang="en-GB" dirty="0" smtClean="0"/>
              <a:t>when </a:t>
            </a:r>
            <a:r>
              <a:rPr lang="en-GB" u="sng" dirty="0" smtClean="0">
                <a:solidFill>
                  <a:srgbClr val="7030A0"/>
                </a:solidFill>
              </a:rPr>
              <a:t>aqueous</a:t>
            </a:r>
            <a:r>
              <a:rPr lang="en-GB" dirty="0" smtClean="0">
                <a:solidFill>
                  <a:srgbClr val="7030A0"/>
                </a:solidFill>
              </a:rPr>
              <a:t>.</a:t>
            </a:r>
          </a:p>
          <a:p>
            <a:r>
              <a:rPr lang="en-GB" dirty="0" smtClean="0"/>
              <a:t>It </a:t>
            </a:r>
            <a:r>
              <a:rPr lang="en-GB" u="sng" dirty="0" smtClean="0">
                <a:solidFill>
                  <a:srgbClr val="7030A0"/>
                </a:solidFill>
              </a:rPr>
              <a:t>dissociates</a:t>
            </a:r>
            <a:r>
              <a:rPr lang="en-GB" dirty="0" smtClean="0"/>
              <a:t> to form H</a:t>
            </a:r>
            <a:r>
              <a:rPr lang="en-GB" baseline="30000" dirty="0" smtClean="0"/>
              <a:t>+</a:t>
            </a:r>
            <a:r>
              <a:rPr lang="en-GB" dirty="0" smtClean="0"/>
              <a:t> ions:</a:t>
            </a:r>
          </a:p>
          <a:p>
            <a:endParaRPr lang="en-GB" dirty="0"/>
          </a:p>
          <a:p>
            <a:endParaRPr lang="en-GB" dirty="0" smtClean="0"/>
          </a:p>
          <a:p>
            <a:pPr marL="0" indent="0" algn="ctr">
              <a:buNone/>
            </a:pPr>
            <a:r>
              <a:rPr lang="en-GB" sz="4800" dirty="0" smtClean="0"/>
              <a:t>C</a:t>
            </a:r>
            <a:r>
              <a:rPr lang="en-GB" sz="4800" baseline="-25000" dirty="0" smtClean="0"/>
              <a:t>6</a:t>
            </a:r>
            <a:r>
              <a:rPr lang="en-GB" sz="4800" dirty="0" smtClean="0"/>
              <a:t>H</a:t>
            </a:r>
            <a:r>
              <a:rPr lang="en-GB" sz="4800" baseline="-25000" dirty="0" smtClean="0"/>
              <a:t>5</a:t>
            </a:r>
            <a:r>
              <a:rPr lang="en-GB" sz="4800" dirty="0" smtClean="0"/>
              <a:t>OH	 ⇌   	</a:t>
            </a:r>
            <a:r>
              <a:rPr lang="en-GB" sz="4800" dirty="0" smtClean="0">
                <a:solidFill>
                  <a:srgbClr val="0070C0"/>
                </a:solidFill>
              </a:rPr>
              <a:t>C</a:t>
            </a:r>
            <a:r>
              <a:rPr lang="en-GB" sz="4800" baseline="-25000" dirty="0" smtClean="0">
                <a:solidFill>
                  <a:srgbClr val="0070C0"/>
                </a:solidFill>
              </a:rPr>
              <a:t>6</a:t>
            </a:r>
            <a:r>
              <a:rPr lang="en-GB" sz="4800" dirty="0" smtClean="0">
                <a:solidFill>
                  <a:srgbClr val="0070C0"/>
                </a:solidFill>
              </a:rPr>
              <a:t>H</a:t>
            </a:r>
            <a:r>
              <a:rPr lang="en-GB" sz="4800" baseline="-25000" dirty="0" smtClean="0">
                <a:solidFill>
                  <a:srgbClr val="0070C0"/>
                </a:solidFill>
              </a:rPr>
              <a:t>5</a:t>
            </a:r>
            <a:r>
              <a:rPr lang="en-GB" sz="4800" dirty="0" smtClean="0">
                <a:solidFill>
                  <a:srgbClr val="0070C0"/>
                </a:solidFill>
              </a:rPr>
              <a:t>O</a:t>
            </a:r>
            <a:r>
              <a:rPr lang="en-GB" sz="4800" baseline="30000" dirty="0" smtClean="0">
                <a:solidFill>
                  <a:srgbClr val="0070C0"/>
                </a:solidFill>
              </a:rPr>
              <a:t>-</a:t>
            </a:r>
            <a:r>
              <a:rPr lang="en-GB" sz="4800" dirty="0" smtClean="0">
                <a:solidFill>
                  <a:srgbClr val="0070C0"/>
                </a:solidFill>
              </a:rPr>
              <a:t> </a:t>
            </a:r>
            <a:r>
              <a:rPr lang="en-GB" sz="4800" dirty="0" smtClean="0"/>
              <a:t> +   </a:t>
            </a:r>
            <a:r>
              <a:rPr lang="en-GB" sz="4800" dirty="0" smtClean="0">
                <a:solidFill>
                  <a:srgbClr val="FF0000"/>
                </a:solidFill>
              </a:rPr>
              <a:t>H</a:t>
            </a:r>
            <a:r>
              <a:rPr lang="en-GB" sz="4800" baseline="30000" dirty="0" smtClean="0">
                <a:solidFill>
                  <a:srgbClr val="FF0000"/>
                </a:solidFill>
              </a:rPr>
              <a:t>+</a:t>
            </a:r>
            <a:endParaRPr lang="en-GB" sz="4800" dirty="0">
              <a:solidFill>
                <a:srgbClr val="FF0000"/>
              </a:solidFill>
            </a:endParaRPr>
          </a:p>
        </p:txBody>
      </p:sp>
    </p:spTree>
    <p:extLst>
      <p:ext uri="{BB962C8B-B14F-4D97-AF65-F5344CB8AC3E}">
        <p14:creationId xmlns:p14="http://schemas.microsoft.com/office/powerpoint/2010/main" val="262142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Properties of Phenols</a:t>
            </a:r>
            <a:endParaRPr lang="en-GB" dirty="0"/>
          </a:p>
        </p:txBody>
      </p:sp>
      <p:sp>
        <p:nvSpPr>
          <p:cNvPr id="3" name="Content Placeholder 2"/>
          <p:cNvSpPr>
            <a:spLocks noGrp="1"/>
          </p:cNvSpPr>
          <p:nvPr>
            <p:ph idx="1"/>
          </p:nvPr>
        </p:nvSpPr>
        <p:spPr>
          <a:xfrm>
            <a:off x="608286" y="1690688"/>
            <a:ext cx="10975428" cy="4351338"/>
          </a:xfrm>
        </p:spPr>
        <p:txBody>
          <a:bodyPr/>
          <a:lstStyle/>
          <a:p>
            <a:r>
              <a:rPr lang="en-GB" dirty="0" smtClean="0"/>
              <a:t>It reacts just like other </a:t>
            </a:r>
            <a:r>
              <a:rPr lang="en-GB" u="sng" dirty="0" smtClean="0">
                <a:solidFill>
                  <a:srgbClr val="7030A0"/>
                </a:solidFill>
              </a:rPr>
              <a:t>weak acids</a:t>
            </a:r>
            <a:r>
              <a:rPr lang="en-GB" dirty="0" smtClean="0">
                <a:solidFill>
                  <a:srgbClr val="7030A0"/>
                </a:solidFill>
              </a:rPr>
              <a:t>:</a:t>
            </a:r>
          </a:p>
          <a:p>
            <a:r>
              <a:rPr lang="en-GB" u="sng" dirty="0" smtClean="0">
                <a:solidFill>
                  <a:srgbClr val="7030A0"/>
                </a:solidFill>
              </a:rPr>
              <a:t>With metals</a:t>
            </a:r>
            <a:r>
              <a:rPr lang="en-GB" dirty="0" smtClean="0">
                <a:solidFill>
                  <a:srgbClr val="7030A0"/>
                </a:solidFill>
              </a:rPr>
              <a:t>, </a:t>
            </a:r>
            <a:r>
              <a:rPr lang="en-GB" dirty="0" smtClean="0"/>
              <a:t>e.g. sodium to product a salt:</a:t>
            </a:r>
          </a:p>
          <a:p>
            <a:endParaRPr lang="en-GB" dirty="0"/>
          </a:p>
          <a:p>
            <a:endParaRPr lang="en-GB" dirty="0" smtClean="0"/>
          </a:p>
          <a:p>
            <a:pPr marL="0" indent="0" algn="ctr">
              <a:buNone/>
            </a:pPr>
            <a:r>
              <a:rPr lang="en-GB" sz="4800" dirty="0" smtClean="0"/>
              <a:t> 2 C</a:t>
            </a:r>
            <a:r>
              <a:rPr lang="en-GB" sz="4800" baseline="-25000" dirty="0" smtClean="0"/>
              <a:t>6</a:t>
            </a:r>
            <a:r>
              <a:rPr lang="en-GB" sz="4800" dirty="0" smtClean="0"/>
              <a:t>H</a:t>
            </a:r>
            <a:r>
              <a:rPr lang="en-GB" sz="4800" baseline="-25000" dirty="0" smtClean="0"/>
              <a:t>5</a:t>
            </a:r>
            <a:r>
              <a:rPr lang="en-GB" sz="4800" dirty="0" smtClean="0"/>
              <a:t>OH + 2 Na  ⇌   	2 </a:t>
            </a:r>
            <a:r>
              <a:rPr lang="en-GB" sz="4800" dirty="0" smtClean="0">
                <a:solidFill>
                  <a:srgbClr val="0070C0"/>
                </a:solidFill>
              </a:rPr>
              <a:t>C</a:t>
            </a:r>
            <a:r>
              <a:rPr lang="en-GB" sz="4800" baseline="-25000" dirty="0" smtClean="0">
                <a:solidFill>
                  <a:srgbClr val="0070C0"/>
                </a:solidFill>
              </a:rPr>
              <a:t>6</a:t>
            </a:r>
            <a:r>
              <a:rPr lang="en-GB" sz="4800" dirty="0" smtClean="0">
                <a:solidFill>
                  <a:srgbClr val="0070C0"/>
                </a:solidFill>
              </a:rPr>
              <a:t>H</a:t>
            </a:r>
            <a:r>
              <a:rPr lang="en-GB" sz="4800" baseline="-25000" dirty="0" smtClean="0">
                <a:solidFill>
                  <a:srgbClr val="0070C0"/>
                </a:solidFill>
              </a:rPr>
              <a:t>5</a:t>
            </a:r>
            <a:r>
              <a:rPr lang="en-GB" sz="4800" dirty="0" smtClean="0">
                <a:solidFill>
                  <a:srgbClr val="0070C0"/>
                </a:solidFill>
              </a:rPr>
              <a:t>O</a:t>
            </a:r>
            <a:r>
              <a:rPr lang="en-GB" sz="4800" baseline="30000" dirty="0" smtClean="0">
                <a:solidFill>
                  <a:srgbClr val="0070C0"/>
                </a:solidFill>
              </a:rPr>
              <a:t>-</a:t>
            </a:r>
            <a:r>
              <a:rPr lang="en-GB" sz="4800" baseline="30000" dirty="0" smtClean="0">
                <a:solidFill>
                  <a:srgbClr val="FF0000"/>
                </a:solidFill>
              </a:rPr>
              <a:t>+</a:t>
            </a:r>
            <a:r>
              <a:rPr lang="en-GB" sz="4800" dirty="0" smtClean="0">
                <a:solidFill>
                  <a:srgbClr val="FF0000"/>
                </a:solidFill>
              </a:rPr>
              <a:t>Na  </a:t>
            </a:r>
            <a:r>
              <a:rPr lang="en-GB" sz="4800" dirty="0" smtClean="0"/>
              <a:t>+   H</a:t>
            </a:r>
            <a:r>
              <a:rPr lang="en-GB" sz="4800" baseline="-25000" dirty="0" smtClean="0"/>
              <a:t>2</a:t>
            </a:r>
            <a:endParaRPr lang="en-GB" sz="4800" baseline="-25000" dirty="0"/>
          </a:p>
        </p:txBody>
      </p:sp>
      <p:sp>
        <p:nvSpPr>
          <p:cNvPr id="4" name="TextBox 3"/>
          <p:cNvSpPr txBox="1"/>
          <p:nvPr/>
        </p:nvSpPr>
        <p:spPr>
          <a:xfrm>
            <a:off x="3184634" y="4398578"/>
            <a:ext cx="662152" cy="369332"/>
          </a:xfrm>
          <a:prstGeom prst="rect">
            <a:avLst/>
          </a:prstGeom>
          <a:noFill/>
        </p:spPr>
        <p:txBody>
          <a:bodyPr wrap="square" rtlCol="0">
            <a:spAutoFit/>
          </a:bodyPr>
          <a:lstStyle/>
          <a:p>
            <a:r>
              <a:rPr lang="en-GB" dirty="0" smtClean="0"/>
              <a:t>(</a:t>
            </a:r>
            <a:r>
              <a:rPr lang="en-GB" dirty="0" err="1" smtClean="0"/>
              <a:t>aq</a:t>
            </a:r>
            <a:r>
              <a:rPr lang="en-GB" dirty="0" smtClean="0"/>
              <a:t>)</a:t>
            </a:r>
            <a:endParaRPr lang="en-GB" dirty="0"/>
          </a:p>
        </p:txBody>
      </p:sp>
      <p:sp>
        <p:nvSpPr>
          <p:cNvPr id="5" name="TextBox 4"/>
          <p:cNvSpPr txBox="1"/>
          <p:nvPr/>
        </p:nvSpPr>
        <p:spPr>
          <a:xfrm>
            <a:off x="5071241" y="4398577"/>
            <a:ext cx="662152" cy="369332"/>
          </a:xfrm>
          <a:prstGeom prst="rect">
            <a:avLst/>
          </a:prstGeom>
          <a:noFill/>
        </p:spPr>
        <p:txBody>
          <a:bodyPr wrap="square" rtlCol="0">
            <a:spAutoFit/>
          </a:bodyPr>
          <a:lstStyle/>
          <a:p>
            <a:r>
              <a:rPr lang="en-GB" dirty="0" smtClean="0"/>
              <a:t>(s)</a:t>
            </a:r>
            <a:endParaRPr lang="en-GB" dirty="0"/>
          </a:p>
        </p:txBody>
      </p:sp>
      <p:sp>
        <p:nvSpPr>
          <p:cNvPr id="6" name="TextBox 5"/>
          <p:cNvSpPr txBox="1"/>
          <p:nvPr/>
        </p:nvSpPr>
        <p:spPr>
          <a:xfrm>
            <a:off x="9075682" y="4398577"/>
            <a:ext cx="662152" cy="369332"/>
          </a:xfrm>
          <a:prstGeom prst="rect">
            <a:avLst/>
          </a:prstGeom>
          <a:noFill/>
        </p:spPr>
        <p:txBody>
          <a:bodyPr wrap="square" rtlCol="0">
            <a:spAutoFit/>
          </a:bodyPr>
          <a:lstStyle/>
          <a:p>
            <a:r>
              <a:rPr lang="en-GB" dirty="0" smtClean="0"/>
              <a:t>(</a:t>
            </a:r>
            <a:r>
              <a:rPr lang="en-GB" dirty="0" err="1" smtClean="0"/>
              <a:t>aq</a:t>
            </a:r>
            <a:r>
              <a:rPr lang="en-GB" dirty="0" smtClean="0"/>
              <a:t>)</a:t>
            </a:r>
            <a:endParaRPr lang="en-GB" dirty="0"/>
          </a:p>
        </p:txBody>
      </p:sp>
      <p:sp>
        <p:nvSpPr>
          <p:cNvPr id="7" name="TextBox 6"/>
          <p:cNvSpPr txBox="1"/>
          <p:nvPr/>
        </p:nvSpPr>
        <p:spPr>
          <a:xfrm>
            <a:off x="10921562" y="4398577"/>
            <a:ext cx="662152" cy="369332"/>
          </a:xfrm>
          <a:prstGeom prst="rect">
            <a:avLst/>
          </a:prstGeom>
          <a:noFill/>
        </p:spPr>
        <p:txBody>
          <a:bodyPr wrap="square" rtlCol="0">
            <a:spAutoFit/>
          </a:bodyPr>
          <a:lstStyle/>
          <a:p>
            <a:r>
              <a:rPr lang="en-GB" dirty="0" smtClean="0"/>
              <a:t>(g)</a:t>
            </a:r>
            <a:endParaRPr lang="en-GB" dirty="0"/>
          </a:p>
        </p:txBody>
      </p:sp>
      <p:sp>
        <p:nvSpPr>
          <p:cNvPr id="8" name="TextBox 7"/>
          <p:cNvSpPr txBox="1"/>
          <p:nvPr/>
        </p:nvSpPr>
        <p:spPr>
          <a:xfrm>
            <a:off x="6812924" y="4881747"/>
            <a:ext cx="3116687" cy="523220"/>
          </a:xfrm>
          <a:prstGeom prst="rect">
            <a:avLst/>
          </a:prstGeom>
          <a:noFill/>
        </p:spPr>
        <p:txBody>
          <a:bodyPr wrap="square" rtlCol="0">
            <a:spAutoFit/>
          </a:bodyPr>
          <a:lstStyle/>
          <a:p>
            <a:r>
              <a:rPr lang="en-GB" sz="2800" dirty="0" smtClean="0"/>
              <a:t>Sodium </a:t>
            </a:r>
            <a:r>
              <a:rPr lang="en-GB" sz="2800" dirty="0" err="1" smtClean="0"/>
              <a:t>phenoxide</a:t>
            </a:r>
            <a:endParaRPr lang="en-GB" sz="2800" dirty="0"/>
          </a:p>
        </p:txBody>
      </p:sp>
    </p:spTree>
    <p:extLst>
      <p:ext uri="{BB962C8B-B14F-4D97-AF65-F5344CB8AC3E}">
        <p14:creationId xmlns:p14="http://schemas.microsoft.com/office/powerpoint/2010/main" val="146600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5618" name="Rectangle 2"/>
          <p:cNvSpPr>
            <a:spLocks noGrp="1" noChangeArrowheads="1"/>
          </p:cNvSpPr>
          <p:nvPr>
            <p:ph type="title"/>
          </p:nvPr>
        </p:nvSpPr>
        <p:spPr>
          <a:xfrm>
            <a:off x="850900" y="-200932"/>
            <a:ext cx="10515600" cy="1325563"/>
          </a:xfrm>
          <a:noFill/>
          <a:ln/>
        </p:spPr>
        <p:txBody>
          <a:bodyPr/>
          <a:lstStyle/>
          <a:p>
            <a:pPr algn="ctr"/>
            <a:r>
              <a:rPr lang="en-GB" altLang="en-US" dirty="0"/>
              <a:t>Reaction of phenol and sodium</a:t>
            </a:r>
          </a:p>
        </p:txBody>
      </p:sp>
      <p:pic>
        <p:nvPicPr>
          <p:cNvPr id="1135632" name="Picture 16" descr="aromatic_6_phenol_sodium_anim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9600" y="908050"/>
            <a:ext cx="8458200" cy="515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ontrols>
      <mc:AlternateContent xmlns:mc="http://schemas.openxmlformats.org/markup-compatibility/2006">
        <mc:Choice xmlns:v="urn:schemas-microsoft-com:vml" Requires="v">
          <p:control spid="5133" name="ShockwaveFlash1" r:id="rId2" imgW="8458200" imgH="5156280"/>
        </mc:Choice>
        <mc:Fallback>
          <p:control name="ShockwaveFlash1" r:id="rId2" imgW="8458200" imgH="5156280">
            <p:pic>
              <p:nvPicPr>
                <p:cNvPr id="1135631" name="ShockwaveFlash1"/>
                <p:cNvPicPr preferRelativeResize="0">
                  <a:picLocks noChangeArrowheads="1" noChangeShapeType="1"/>
                </p:cNvPicPr>
                <p:nvPr/>
              </p:nvPicPr>
              <p:blipFill>
                <a:blip r:embed="rId6"/>
                <a:srcRect/>
                <a:stretch>
                  <a:fillRect/>
                </a:stretch>
              </p:blipFill>
              <p:spPr bwMode="auto">
                <a:xfrm>
                  <a:off x="1879600" y="908050"/>
                  <a:ext cx="8458200" cy="5156200"/>
                </a:xfrm>
                <a:prstGeom prst="rect">
                  <a:avLst/>
                </a:prstGeom>
                <a:noFill/>
                <a:ln>
                  <a:noFill/>
                </a:ln>
                <a:effectLst/>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2078268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Properties of Phenols</a:t>
            </a:r>
            <a:endParaRPr lang="en-GB" dirty="0"/>
          </a:p>
        </p:txBody>
      </p:sp>
      <p:sp>
        <p:nvSpPr>
          <p:cNvPr id="3" name="Content Placeholder 2"/>
          <p:cNvSpPr>
            <a:spLocks noGrp="1"/>
          </p:cNvSpPr>
          <p:nvPr>
            <p:ph idx="1"/>
          </p:nvPr>
        </p:nvSpPr>
        <p:spPr>
          <a:xfrm>
            <a:off x="608286" y="1690688"/>
            <a:ext cx="10975428" cy="4351338"/>
          </a:xfrm>
        </p:spPr>
        <p:txBody>
          <a:bodyPr/>
          <a:lstStyle/>
          <a:p>
            <a:r>
              <a:rPr lang="en-GB" dirty="0" smtClean="0"/>
              <a:t>It reacts just like other </a:t>
            </a:r>
            <a:r>
              <a:rPr lang="en-GB" u="sng" dirty="0" smtClean="0">
                <a:solidFill>
                  <a:srgbClr val="7030A0"/>
                </a:solidFill>
              </a:rPr>
              <a:t>weak acids</a:t>
            </a:r>
            <a:r>
              <a:rPr lang="en-GB" dirty="0" smtClean="0">
                <a:solidFill>
                  <a:srgbClr val="7030A0"/>
                </a:solidFill>
              </a:rPr>
              <a:t>:</a:t>
            </a:r>
          </a:p>
          <a:p>
            <a:r>
              <a:rPr lang="en-GB" u="sng" dirty="0" smtClean="0">
                <a:solidFill>
                  <a:srgbClr val="7030A0"/>
                </a:solidFill>
              </a:rPr>
              <a:t>With alkalis</a:t>
            </a:r>
            <a:r>
              <a:rPr lang="en-GB" dirty="0" smtClean="0"/>
              <a:t>, e.g. potassium hydroxide to product a salt + water.</a:t>
            </a:r>
          </a:p>
          <a:p>
            <a:r>
              <a:rPr lang="en-GB" u="sng" dirty="0" smtClean="0">
                <a:solidFill>
                  <a:srgbClr val="7030A0"/>
                </a:solidFill>
              </a:rPr>
              <a:t>Neutralisation.</a:t>
            </a:r>
          </a:p>
          <a:p>
            <a:pPr marL="0" indent="0" algn="ctr">
              <a:buNone/>
            </a:pPr>
            <a:endParaRPr lang="en-GB" dirty="0" smtClean="0"/>
          </a:p>
          <a:p>
            <a:pPr marL="0" indent="0" algn="ctr">
              <a:buNone/>
            </a:pPr>
            <a:r>
              <a:rPr lang="en-GB" sz="4800" dirty="0" smtClean="0"/>
              <a:t>C</a:t>
            </a:r>
            <a:r>
              <a:rPr lang="en-GB" sz="4800" baseline="-25000" dirty="0" smtClean="0"/>
              <a:t>6</a:t>
            </a:r>
            <a:r>
              <a:rPr lang="en-GB" sz="4800" dirty="0" smtClean="0"/>
              <a:t>H</a:t>
            </a:r>
            <a:r>
              <a:rPr lang="en-GB" sz="4800" baseline="-25000" dirty="0" smtClean="0"/>
              <a:t>5</a:t>
            </a:r>
            <a:r>
              <a:rPr lang="en-GB" sz="4800" dirty="0" smtClean="0"/>
              <a:t>OH   +   </a:t>
            </a:r>
            <a:r>
              <a:rPr lang="en-GB" sz="4800" dirty="0" smtClean="0">
                <a:solidFill>
                  <a:srgbClr val="FF0000"/>
                </a:solidFill>
              </a:rPr>
              <a:t>K</a:t>
            </a:r>
            <a:r>
              <a:rPr lang="en-GB" sz="4800" baseline="30000" dirty="0" smtClean="0">
                <a:solidFill>
                  <a:srgbClr val="FF0000"/>
                </a:solidFill>
              </a:rPr>
              <a:t>+</a:t>
            </a:r>
            <a:r>
              <a:rPr lang="en-GB" sz="4800" baseline="30000" dirty="0" smtClean="0">
                <a:solidFill>
                  <a:srgbClr val="0070C0"/>
                </a:solidFill>
              </a:rPr>
              <a:t>-</a:t>
            </a:r>
            <a:r>
              <a:rPr lang="en-GB" sz="4800" dirty="0" smtClean="0">
                <a:solidFill>
                  <a:srgbClr val="0070C0"/>
                </a:solidFill>
              </a:rPr>
              <a:t>OH   </a:t>
            </a:r>
            <a:r>
              <a:rPr lang="en-GB" sz="4800" dirty="0" smtClean="0"/>
              <a:t>⇌   </a:t>
            </a:r>
            <a:r>
              <a:rPr lang="en-GB" sz="4800" dirty="0" smtClean="0">
                <a:solidFill>
                  <a:srgbClr val="0070C0"/>
                </a:solidFill>
              </a:rPr>
              <a:t>C</a:t>
            </a:r>
            <a:r>
              <a:rPr lang="en-GB" sz="4800" baseline="-25000" dirty="0" smtClean="0">
                <a:solidFill>
                  <a:srgbClr val="0070C0"/>
                </a:solidFill>
              </a:rPr>
              <a:t>6</a:t>
            </a:r>
            <a:r>
              <a:rPr lang="en-GB" sz="4800" dirty="0" smtClean="0">
                <a:solidFill>
                  <a:srgbClr val="0070C0"/>
                </a:solidFill>
              </a:rPr>
              <a:t>H</a:t>
            </a:r>
            <a:r>
              <a:rPr lang="en-GB" sz="4800" baseline="-25000" dirty="0" smtClean="0">
                <a:solidFill>
                  <a:srgbClr val="0070C0"/>
                </a:solidFill>
              </a:rPr>
              <a:t>5</a:t>
            </a:r>
            <a:r>
              <a:rPr lang="en-GB" sz="4800" dirty="0" smtClean="0">
                <a:solidFill>
                  <a:srgbClr val="0070C0"/>
                </a:solidFill>
              </a:rPr>
              <a:t>O</a:t>
            </a:r>
            <a:r>
              <a:rPr lang="en-GB" sz="4800" baseline="30000" dirty="0" smtClean="0">
                <a:solidFill>
                  <a:srgbClr val="0070C0"/>
                </a:solidFill>
              </a:rPr>
              <a:t>-</a:t>
            </a:r>
            <a:r>
              <a:rPr lang="en-GB" sz="4800" baseline="30000" dirty="0" smtClean="0">
                <a:solidFill>
                  <a:srgbClr val="FF0000"/>
                </a:solidFill>
              </a:rPr>
              <a:t>+</a:t>
            </a:r>
            <a:r>
              <a:rPr lang="en-GB" sz="4800" dirty="0" smtClean="0">
                <a:solidFill>
                  <a:srgbClr val="FF0000"/>
                </a:solidFill>
              </a:rPr>
              <a:t>K  </a:t>
            </a:r>
            <a:r>
              <a:rPr lang="en-GB" sz="4800" dirty="0" smtClean="0"/>
              <a:t>+   H</a:t>
            </a:r>
            <a:r>
              <a:rPr lang="en-GB" sz="4800" baseline="-25000" dirty="0" smtClean="0"/>
              <a:t>2</a:t>
            </a:r>
            <a:r>
              <a:rPr lang="en-GB" sz="4800" dirty="0" smtClean="0"/>
              <a:t>O</a:t>
            </a:r>
            <a:endParaRPr lang="en-GB" sz="4800" baseline="-25000" dirty="0"/>
          </a:p>
        </p:txBody>
      </p:sp>
      <p:sp>
        <p:nvSpPr>
          <p:cNvPr id="4" name="TextBox 3"/>
          <p:cNvSpPr txBox="1"/>
          <p:nvPr/>
        </p:nvSpPr>
        <p:spPr>
          <a:xfrm>
            <a:off x="2706413" y="4398577"/>
            <a:ext cx="662152" cy="369332"/>
          </a:xfrm>
          <a:prstGeom prst="rect">
            <a:avLst/>
          </a:prstGeom>
          <a:noFill/>
        </p:spPr>
        <p:txBody>
          <a:bodyPr wrap="square" rtlCol="0">
            <a:spAutoFit/>
          </a:bodyPr>
          <a:lstStyle/>
          <a:p>
            <a:r>
              <a:rPr lang="en-GB" dirty="0" smtClean="0"/>
              <a:t>(</a:t>
            </a:r>
            <a:r>
              <a:rPr lang="en-GB" dirty="0" err="1" smtClean="0"/>
              <a:t>aq</a:t>
            </a:r>
            <a:r>
              <a:rPr lang="en-GB" dirty="0" smtClean="0"/>
              <a:t>)</a:t>
            </a:r>
            <a:endParaRPr lang="en-GB" dirty="0"/>
          </a:p>
        </p:txBody>
      </p:sp>
      <p:sp>
        <p:nvSpPr>
          <p:cNvPr id="5" name="TextBox 4"/>
          <p:cNvSpPr txBox="1"/>
          <p:nvPr/>
        </p:nvSpPr>
        <p:spPr>
          <a:xfrm>
            <a:off x="5039709" y="4398577"/>
            <a:ext cx="662152" cy="369332"/>
          </a:xfrm>
          <a:prstGeom prst="rect">
            <a:avLst/>
          </a:prstGeom>
          <a:noFill/>
        </p:spPr>
        <p:txBody>
          <a:bodyPr wrap="square" rtlCol="0">
            <a:spAutoFit/>
          </a:bodyPr>
          <a:lstStyle/>
          <a:p>
            <a:r>
              <a:rPr lang="en-GB" dirty="0" smtClean="0"/>
              <a:t>(</a:t>
            </a:r>
            <a:r>
              <a:rPr lang="en-GB" dirty="0" err="1" smtClean="0"/>
              <a:t>aq</a:t>
            </a:r>
            <a:r>
              <a:rPr lang="en-GB" dirty="0" smtClean="0"/>
              <a:t>)</a:t>
            </a:r>
            <a:endParaRPr lang="en-GB" dirty="0"/>
          </a:p>
        </p:txBody>
      </p:sp>
      <p:sp>
        <p:nvSpPr>
          <p:cNvPr id="6" name="TextBox 5"/>
          <p:cNvSpPr txBox="1"/>
          <p:nvPr/>
        </p:nvSpPr>
        <p:spPr>
          <a:xfrm>
            <a:off x="9044150" y="4398577"/>
            <a:ext cx="662152" cy="369332"/>
          </a:xfrm>
          <a:prstGeom prst="rect">
            <a:avLst/>
          </a:prstGeom>
          <a:noFill/>
        </p:spPr>
        <p:txBody>
          <a:bodyPr wrap="square" rtlCol="0">
            <a:spAutoFit/>
          </a:bodyPr>
          <a:lstStyle/>
          <a:p>
            <a:r>
              <a:rPr lang="en-GB" dirty="0" smtClean="0"/>
              <a:t>(</a:t>
            </a:r>
            <a:r>
              <a:rPr lang="en-GB" dirty="0" err="1" smtClean="0"/>
              <a:t>aq</a:t>
            </a:r>
            <a:r>
              <a:rPr lang="en-GB" dirty="0" smtClean="0"/>
              <a:t>)</a:t>
            </a:r>
            <a:endParaRPr lang="en-GB" dirty="0"/>
          </a:p>
        </p:txBody>
      </p:sp>
      <p:sp>
        <p:nvSpPr>
          <p:cNvPr id="7" name="TextBox 6"/>
          <p:cNvSpPr txBox="1"/>
          <p:nvPr/>
        </p:nvSpPr>
        <p:spPr>
          <a:xfrm>
            <a:off x="10890030" y="4398577"/>
            <a:ext cx="662152" cy="369332"/>
          </a:xfrm>
          <a:prstGeom prst="rect">
            <a:avLst/>
          </a:prstGeom>
          <a:noFill/>
        </p:spPr>
        <p:txBody>
          <a:bodyPr wrap="square" rtlCol="0">
            <a:spAutoFit/>
          </a:bodyPr>
          <a:lstStyle/>
          <a:p>
            <a:r>
              <a:rPr lang="en-GB" dirty="0" smtClean="0"/>
              <a:t>(l)</a:t>
            </a:r>
            <a:endParaRPr lang="en-GB" dirty="0"/>
          </a:p>
        </p:txBody>
      </p:sp>
    </p:spTree>
    <p:extLst>
      <p:ext uri="{BB962C8B-B14F-4D97-AF65-F5344CB8AC3E}">
        <p14:creationId xmlns:p14="http://schemas.microsoft.com/office/powerpoint/2010/main" val="94220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785</Words>
  <Application>Microsoft Office PowerPoint</Application>
  <PresentationFormat>Widescreen</PresentationFormat>
  <Paragraphs>119</Paragraphs>
  <Slides>18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Calibri Light</vt:lpstr>
      <vt:lpstr>Office Theme</vt:lpstr>
      <vt:lpstr>CS ChemDraw Drawing</vt:lpstr>
      <vt:lpstr>Phenols</vt:lpstr>
      <vt:lpstr>PowerPoint Presentation</vt:lpstr>
      <vt:lpstr>Identifying Phenols</vt:lpstr>
      <vt:lpstr>Uses of Phenols</vt:lpstr>
      <vt:lpstr>Properties of Phenols</vt:lpstr>
      <vt:lpstr>Properties of Phenols</vt:lpstr>
      <vt:lpstr>Properties of Phenols</vt:lpstr>
      <vt:lpstr>Reaction of phenol and sodium</vt:lpstr>
      <vt:lpstr>Properties of Phenols</vt:lpstr>
      <vt:lpstr>Reactions of Phenol</vt:lpstr>
      <vt:lpstr>Reaction of phenol with bromine</vt:lpstr>
      <vt:lpstr>Phenol’s Reactivity</vt:lpstr>
      <vt:lpstr>Phenol’s Reactivity</vt:lpstr>
      <vt:lpstr>Phenol’s Reactivity</vt:lpstr>
      <vt:lpstr>Phenol Questions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F324 - Phenols</dc:title>
  <dc:creator>Lewis Tull</dc:creator>
  <cp:lastModifiedBy>Jennifer Scott</cp:lastModifiedBy>
  <cp:revision>26</cp:revision>
  <dcterms:created xsi:type="dcterms:W3CDTF">2015-09-28T17:18:08Z</dcterms:created>
  <dcterms:modified xsi:type="dcterms:W3CDTF">2017-09-07T20:54:19Z</dcterms:modified>
</cp:coreProperties>
</file>