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3" r:id="rId4"/>
    <p:sldId id="270" r:id="rId5"/>
    <p:sldId id="271" r:id="rId6"/>
    <p:sldId id="267" r:id="rId7"/>
    <p:sldId id="260" r:id="rId8"/>
    <p:sldId id="265" r:id="rId9"/>
    <p:sldId id="261" r:id="rId10"/>
    <p:sldId id="259" r:id="rId11"/>
    <p:sldId id="257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93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464E3-255B-46F6-B4F1-8A286EC9FBF5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9F0E8-A20C-4671-B398-DDCBDC57A0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85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Rules of solubility http://www.chem.sc.edu/faculty/morgan/resources/solubility/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9F0E8-A20C-4671-B398-DDCBDC57A0B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40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http://www.rsc.org/learn-chemistry/content/filerepository/CMP/00/000/811/CFNS%20Experiment%2052%20-%20Reactions%20of%20aqueous%20solutions%20of%20the%20halogens.pdf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9F0E8-A20C-4671-B398-DDCBDC57A0B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60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NaOH</a:t>
            </a:r>
            <a:r>
              <a:rPr lang="en-GB" baseline="0" dirty="0" smtClean="0"/>
              <a:t> </a:t>
            </a:r>
            <a:r>
              <a:rPr lang="en-GB" baseline="0" dirty="0" smtClean="0">
                <a:sym typeface="Wingdings" pitchFamily="2" charset="2"/>
              </a:rPr>
              <a:t> 0.1 M</a:t>
            </a:r>
          </a:p>
          <a:p>
            <a:r>
              <a:rPr lang="en-GB" baseline="0" dirty="0" smtClean="0">
                <a:sym typeface="Wingdings" pitchFamily="2" charset="2"/>
              </a:rPr>
              <a:t>Carbonate  solid</a:t>
            </a:r>
          </a:p>
          <a:p>
            <a:r>
              <a:rPr lang="en-GB" baseline="0" smtClean="0">
                <a:sym typeface="Wingdings" pitchFamily="2" charset="2"/>
              </a:rPr>
              <a:t>BaCl2  0.1 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9F0E8-A20C-4671-B398-DDCBDC57A0B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428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http://www.rsc.org/learn-chemistry/content/filerepository/CMP/00/000/811/CFNS%20Experiment%2052%20-%20Reactions%20of%20aqueous%20solutions%20of%20the%20halogens.pdf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9F0E8-A20C-4671-B398-DDCBDC57A0B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301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http://www.rsc.org/learn-chemistry/content/filerepository/CMP/00/000/811/CFNS%20Experiment%2052%20-%20Reactions%20of%20aqueous%20solutions%20of%20the%20halogens.pdf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9F0E8-A20C-4671-B398-DDCBDC57A0B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18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8590-0BAE-43C5-9918-A1982F179199}" type="datetimeFigureOut">
              <a:rPr lang="en-GB" smtClean="0"/>
              <a:pPr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9A1CF-2103-4621-AF43-73B282745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sc.edu/faculty/morgan/resources/solubilit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Writing Equations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39FE235D-AF60-40F1-944C-0963C1724118}" type="datetime2">
              <a:rPr lang="en-GB" smtClean="0"/>
              <a:pPr/>
              <a:t>Wednesday, 07 September 2016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en-GB" b="1" u="sng" dirty="0" smtClean="0"/>
              <a:t>Investigation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Complete the reactions in test tubes.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 need to record your observations and predict the products in a suitable table</a:t>
            </a:r>
            <a:br>
              <a:rPr lang="en-GB" dirty="0" smtClean="0"/>
            </a:br>
            <a:r>
              <a:rPr lang="en-GB" dirty="0" smtClean="0"/>
              <a:t>(1 mark each)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Then you need to write ionic equations for each reaction, include state symbols (1 mark each)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Total 10 marks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628800"/>
            <a:ext cx="5436096" cy="12413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Nitric Acid + Magnesium</a:t>
            </a:r>
          </a:p>
          <a:p>
            <a:r>
              <a:rPr lang="en-GB" sz="2800" dirty="0" smtClean="0"/>
              <a:t>HNO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 + Mg</a:t>
            </a:r>
          </a:p>
          <a:p>
            <a:endParaRPr lang="en-GB" sz="28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60648"/>
            <a:ext cx="6048672" cy="95410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Sulfuric</a:t>
            </a:r>
            <a:r>
              <a:rPr lang="en-GB" sz="2800" dirty="0" smtClean="0"/>
              <a:t> acid + Sodium hydroxide</a:t>
            </a:r>
          </a:p>
          <a:p>
            <a:r>
              <a:rPr lang="en-GB" sz="2800" dirty="0" smtClean="0"/>
              <a:t>H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SO</a:t>
            </a:r>
            <a:r>
              <a:rPr lang="en-GB" sz="2800" baseline="-25000" dirty="0" smtClean="0"/>
              <a:t>4</a:t>
            </a:r>
            <a:r>
              <a:rPr lang="en-GB" sz="2800" dirty="0"/>
              <a:t> </a:t>
            </a:r>
            <a:r>
              <a:rPr lang="en-GB" sz="2800" dirty="0" smtClean="0"/>
              <a:t>+  </a:t>
            </a:r>
            <a:r>
              <a:rPr lang="en-GB" sz="2800" dirty="0" err="1" smtClean="0"/>
              <a:t>NaOH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996952"/>
            <a:ext cx="5760640" cy="95410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Sodium </a:t>
            </a:r>
            <a:r>
              <a:rPr lang="en-GB" sz="2800" dirty="0" err="1" smtClean="0"/>
              <a:t>sulfate</a:t>
            </a:r>
            <a:r>
              <a:rPr lang="en-GB" sz="2800" dirty="0" smtClean="0"/>
              <a:t> + Barium Chloride</a:t>
            </a:r>
          </a:p>
          <a:p>
            <a:r>
              <a:rPr lang="en-GB" sz="2800" dirty="0" smtClean="0"/>
              <a:t>Na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SO</a:t>
            </a:r>
            <a:r>
              <a:rPr lang="en-GB" sz="2800" baseline="-25000" dirty="0" smtClean="0"/>
              <a:t>4</a:t>
            </a:r>
            <a:r>
              <a:rPr lang="en-GB" sz="2800" dirty="0" smtClean="0"/>
              <a:t> + BaCl</a:t>
            </a:r>
            <a:r>
              <a:rPr lang="en-GB" sz="2800" baseline="-25000" dirty="0" smtClean="0"/>
              <a:t>2</a:t>
            </a:r>
            <a:endParaRPr lang="en-GB" sz="28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437112"/>
            <a:ext cx="7164288" cy="181588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Potassium iodide + Chlorine</a:t>
            </a:r>
          </a:p>
          <a:p>
            <a:r>
              <a:rPr lang="en-GB" sz="2800" dirty="0" smtClean="0"/>
              <a:t>KI + Cl</a:t>
            </a:r>
            <a:r>
              <a:rPr lang="en-GB" sz="2800" baseline="-25000" dirty="0" smtClean="0"/>
              <a:t>2</a:t>
            </a:r>
          </a:p>
          <a:p>
            <a:endParaRPr lang="en-GB" sz="2800" dirty="0" smtClean="0"/>
          </a:p>
          <a:p>
            <a:r>
              <a:rPr lang="en-GB" sz="2800" dirty="0" smtClean="0"/>
              <a:t>Then add </a:t>
            </a:r>
            <a:r>
              <a:rPr lang="en-GB" sz="2800" dirty="0" err="1" smtClean="0"/>
              <a:t>cyclohexane</a:t>
            </a:r>
            <a:r>
              <a:rPr lang="en-GB" sz="2800" dirty="0" smtClean="0"/>
              <a:t> (in fume cupboard)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789040"/>
            <a:ext cx="8424936" cy="224676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Demo only</a:t>
            </a:r>
            <a:r>
              <a:rPr lang="en-GB" sz="2800" b="1" dirty="0" smtClean="0"/>
              <a:t> </a:t>
            </a:r>
            <a:r>
              <a:rPr lang="en-GB" sz="2800" dirty="0" smtClean="0"/>
              <a:t>The following reaction needs warming in a fume cupboard</a:t>
            </a:r>
          </a:p>
          <a:p>
            <a:endParaRPr lang="en-GB" sz="2800" dirty="0" smtClean="0"/>
          </a:p>
          <a:p>
            <a:r>
              <a:rPr lang="en-GB" sz="2800" dirty="0" smtClean="0"/>
              <a:t>Ammonium chloride + sodium hydroxide</a:t>
            </a:r>
          </a:p>
          <a:p>
            <a:r>
              <a:rPr lang="en-GB" sz="2800" dirty="0" smtClean="0"/>
              <a:t>NH</a:t>
            </a:r>
            <a:r>
              <a:rPr lang="en-GB" sz="2800" baseline="-25000" dirty="0" smtClean="0"/>
              <a:t>4</a:t>
            </a:r>
            <a:r>
              <a:rPr lang="en-GB" sz="2800" dirty="0" smtClean="0"/>
              <a:t>Cl + </a:t>
            </a:r>
            <a:r>
              <a:rPr lang="en-GB" sz="2800" dirty="0" err="1" smtClean="0"/>
              <a:t>NaOH</a:t>
            </a:r>
            <a:endParaRPr lang="en-GB" sz="28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60648"/>
            <a:ext cx="8208912" cy="95410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Magnesium + Copper sulphate</a:t>
            </a:r>
          </a:p>
          <a:p>
            <a:r>
              <a:rPr lang="en-GB" sz="2800" dirty="0" smtClean="0"/>
              <a:t>Mg + CuSO</a:t>
            </a:r>
            <a:r>
              <a:rPr lang="en-GB" sz="2800" baseline="-25000" dirty="0" smtClean="0"/>
              <a:t>4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You may use your text books and any other materials you have to help</a:t>
            </a:r>
          </a:p>
          <a:p>
            <a:r>
              <a:rPr lang="en-GB" sz="2000" dirty="0" smtClean="0"/>
              <a:t>Text book pages 94 – 115, 144 - 145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132856"/>
            <a:ext cx="8208912" cy="138499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Bubble through limewater</a:t>
            </a:r>
            <a:endParaRPr lang="en-GB" sz="2800" dirty="0" smtClean="0"/>
          </a:p>
          <a:p>
            <a:r>
              <a:rPr lang="en-GB" sz="2800" dirty="0" smtClean="0"/>
              <a:t>Calcium carbonate + hydrochloric acid</a:t>
            </a:r>
          </a:p>
          <a:p>
            <a:r>
              <a:rPr lang="en-GB" sz="2800" dirty="0" smtClean="0"/>
              <a:t>CaCO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 + </a:t>
            </a:r>
            <a:r>
              <a:rPr lang="en-GB" sz="2800" dirty="0" err="1" smtClean="0"/>
              <a:t>HCl</a:t>
            </a:r>
            <a:r>
              <a:rPr lang="en-GB" sz="2800" dirty="0" smtClean="0"/>
              <a:t> </a:t>
            </a:r>
            <a:endParaRPr lang="en-GB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8326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u="sng" dirty="0" smtClean="0"/>
              <a:t>Writing Equations</a:t>
            </a:r>
          </a:p>
          <a:p>
            <a:pPr>
              <a:buNone/>
            </a:pPr>
            <a:r>
              <a:rPr lang="en-GB" b="1" u="sng" dirty="0" smtClean="0"/>
              <a:t>Specification</a:t>
            </a:r>
          </a:p>
          <a:p>
            <a:r>
              <a:rPr lang="en-GB" dirty="0" smtClean="0"/>
              <a:t>Be able to write balanced full and ionic equations, including state symbols, for chemical reactions</a:t>
            </a:r>
          </a:p>
          <a:p>
            <a:r>
              <a:rPr lang="en-GB" dirty="0" smtClean="0"/>
              <a:t>Be able to relate ionic and full equations, with state symbols, to observations from simple test tube reactions, to include:</a:t>
            </a:r>
          </a:p>
          <a:p>
            <a:pPr marL="571500" indent="-571500">
              <a:buAutoNum type="romanLcParenR"/>
            </a:pPr>
            <a:r>
              <a:rPr lang="en-GB" dirty="0" smtClean="0"/>
              <a:t>Displacement reactions</a:t>
            </a:r>
          </a:p>
          <a:p>
            <a:pPr marL="571500" indent="-571500">
              <a:buAutoNum type="romanLcParenR"/>
            </a:pPr>
            <a:r>
              <a:rPr lang="en-GB" dirty="0" smtClean="0"/>
              <a:t>Reactions of acids</a:t>
            </a:r>
          </a:p>
          <a:p>
            <a:pPr marL="571500" indent="-571500">
              <a:buAutoNum type="romanLcParenR"/>
            </a:pPr>
            <a:r>
              <a:rPr lang="en-GB" dirty="0" smtClean="0"/>
              <a:t>Precipitation reactions</a:t>
            </a:r>
          </a:p>
        </p:txBody>
      </p:sp>
    </p:spTree>
    <p:extLst>
      <p:ext uri="{BB962C8B-B14F-4D97-AF65-F5344CB8AC3E}">
        <p14:creationId xmlns:p14="http://schemas.microsoft.com/office/powerpoint/2010/main" val="3631652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832648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/>
              <a:t>Witting Equations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Describe observations for chemical tests</a:t>
            </a:r>
          </a:p>
          <a:p>
            <a:r>
              <a:rPr lang="en-GB" dirty="0" smtClean="0"/>
              <a:t>Predict the products formed for reactions</a:t>
            </a:r>
          </a:p>
          <a:p>
            <a:r>
              <a:rPr lang="en-GB" dirty="0" smtClean="0"/>
              <a:t>Construct symbol equations for reactions</a:t>
            </a:r>
          </a:p>
          <a:p>
            <a:r>
              <a:rPr lang="en-GB" dirty="0" smtClean="0"/>
              <a:t>Use state symbols in equations</a:t>
            </a:r>
          </a:p>
          <a:p>
            <a:r>
              <a:rPr lang="en-GB" dirty="0" smtClean="0"/>
              <a:t>Construct ionic equations for reactions</a:t>
            </a:r>
          </a:p>
          <a:p>
            <a:r>
              <a:rPr lang="en-GB" dirty="0" smtClean="0"/>
              <a:t>Use solubility rules to predict the nature of the precipitate</a:t>
            </a:r>
          </a:p>
        </p:txBody>
      </p:sp>
    </p:spTree>
    <p:extLst>
      <p:ext uri="{BB962C8B-B14F-4D97-AF65-F5344CB8AC3E}">
        <p14:creationId xmlns:p14="http://schemas.microsoft.com/office/powerpoint/2010/main" val="132300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8326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u="sng" dirty="0" smtClean="0"/>
              <a:t>Writing Equations</a:t>
            </a:r>
          </a:p>
          <a:p>
            <a:pPr>
              <a:buNone/>
            </a:pPr>
            <a:r>
              <a:rPr lang="en-GB" b="1" u="sng" dirty="0" smtClean="0"/>
              <a:t>Specification</a:t>
            </a:r>
          </a:p>
          <a:p>
            <a:r>
              <a:rPr lang="en-GB" dirty="0" smtClean="0"/>
              <a:t>Be able to write balanced full and ionic equations, including state symbols, for chemical reactions</a:t>
            </a:r>
          </a:p>
          <a:p>
            <a:r>
              <a:rPr lang="en-GB" dirty="0" smtClean="0"/>
              <a:t>Be able to relate ionic and full equations, with state symbols, to observations from simple test tube reactions, to include:</a:t>
            </a:r>
          </a:p>
          <a:p>
            <a:pPr marL="571500" indent="-571500">
              <a:buAutoNum type="romanLcParenR"/>
            </a:pPr>
            <a:r>
              <a:rPr lang="en-GB" dirty="0" smtClean="0"/>
              <a:t>Displacement reactions</a:t>
            </a:r>
          </a:p>
          <a:p>
            <a:pPr marL="571500" indent="-571500">
              <a:buAutoNum type="romanLcParenR"/>
            </a:pPr>
            <a:r>
              <a:rPr lang="en-GB" dirty="0" smtClean="0"/>
              <a:t>Reactions of acids</a:t>
            </a:r>
          </a:p>
          <a:p>
            <a:pPr marL="571500" indent="-571500">
              <a:buAutoNum type="romanLcParenR"/>
            </a:pPr>
            <a:r>
              <a:rPr lang="en-GB" dirty="0" smtClean="0"/>
              <a:t>Precipitation reactions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832648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/>
              <a:t>Witting Equations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Describe observations for chemical tests</a:t>
            </a:r>
          </a:p>
          <a:p>
            <a:r>
              <a:rPr lang="en-GB" dirty="0" smtClean="0"/>
              <a:t>Predict the products formed for reactions</a:t>
            </a:r>
          </a:p>
          <a:p>
            <a:r>
              <a:rPr lang="en-GB" dirty="0" smtClean="0"/>
              <a:t>Construct symbol equations for reactions</a:t>
            </a:r>
          </a:p>
          <a:p>
            <a:r>
              <a:rPr lang="en-GB" dirty="0" smtClean="0"/>
              <a:t>Use state symbols in equations</a:t>
            </a:r>
          </a:p>
          <a:p>
            <a:r>
              <a:rPr lang="en-GB" dirty="0" smtClean="0"/>
              <a:t>Construct ionic equations for reactions</a:t>
            </a:r>
          </a:p>
          <a:p>
            <a:r>
              <a:rPr lang="en-GB" dirty="0" smtClean="0"/>
              <a:t>Use solubility rules to predict the nature of the precipitate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Ionic Equations</a:t>
            </a:r>
          </a:p>
          <a:p>
            <a:r>
              <a:rPr lang="en-GB" dirty="0" smtClean="0"/>
              <a:t>Ionic equations only show the reacting particles and products</a:t>
            </a:r>
          </a:p>
          <a:p>
            <a:endParaRPr lang="en-GB" dirty="0" smtClean="0"/>
          </a:p>
          <a:p>
            <a:r>
              <a:rPr lang="en-GB" dirty="0" smtClean="0"/>
              <a:t>Charges and atoms must balance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29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793507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State Symbols</a:t>
            </a:r>
          </a:p>
          <a:p>
            <a:r>
              <a:rPr lang="en-GB" dirty="0" smtClean="0"/>
              <a:t>State symbols are put after each reactant and product in an equation</a:t>
            </a:r>
          </a:p>
          <a:p>
            <a:r>
              <a:rPr lang="en-GB" dirty="0" smtClean="0"/>
              <a:t>They tell you the state of matter things are in</a:t>
            </a:r>
          </a:p>
          <a:p>
            <a:pPr marL="0" indent="0">
              <a:buNone/>
            </a:pPr>
            <a:r>
              <a:rPr lang="en-GB" dirty="0" smtClean="0"/>
              <a:t>s = solid</a:t>
            </a:r>
          </a:p>
          <a:p>
            <a:pPr marL="0" indent="0">
              <a:buNone/>
            </a:pPr>
            <a:r>
              <a:rPr lang="en-GB" dirty="0" smtClean="0"/>
              <a:t>l = liquid</a:t>
            </a:r>
          </a:p>
          <a:p>
            <a:pPr marL="0" indent="0">
              <a:buNone/>
            </a:pPr>
            <a:r>
              <a:rPr lang="en-GB" dirty="0" smtClean="0"/>
              <a:t>g = gas</a:t>
            </a:r>
          </a:p>
          <a:p>
            <a:pPr marL="0" indent="0">
              <a:buNone/>
            </a:pPr>
            <a:r>
              <a:rPr lang="en-GB" dirty="0" err="1" smtClean="0"/>
              <a:t>aq</a:t>
            </a:r>
            <a:r>
              <a:rPr lang="en-GB" dirty="0" smtClean="0"/>
              <a:t> = aqueous  (solution in water)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23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/>
              <a:t>Simple test tubes reactions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Displacement reactions</a:t>
            </a:r>
            <a:r>
              <a:rPr lang="en-GB" dirty="0" smtClean="0"/>
              <a:t>, a more reactive element reacts to take the place of a less reactive element in a compound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Neutralisation reactions </a:t>
            </a:r>
            <a:r>
              <a:rPr lang="en-GB" dirty="0" smtClean="0"/>
              <a:t>are when bases react with acids.  A salt and water are formed, sometimes other products are made like carbon dioxide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When an acid reacts </a:t>
            </a:r>
            <a:r>
              <a:rPr lang="en-GB" dirty="0" smtClean="0"/>
              <a:t>with a metal a salt and hydrogen is made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In precipitation reactions </a:t>
            </a:r>
            <a:r>
              <a:rPr lang="en-GB" dirty="0" smtClean="0"/>
              <a:t>an insoluble solid is formed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367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5865515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/>
              <a:t>Demonstration</a:t>
            </a:r>
          </a:p>
          <a:p>
            <a:pPr>
              <a:buNone/>
            </a:pPr>
            <a:r>
              <a:rPr lang="en-GB" dirty="0" smtClean="0"/>
              <a:t>Potassium chloride + Silver nitrate</a:t>
            </a:r>
          </a:p>
          <a:p>
            <a:pPr>
              <a:buNone/>
            </a:pPr>
            <a:r>
              <a:rPr lang="en-GB" dirty="0" err="1" smtClean="0"/>
              <a:t>KCl</a:t>
            </a:r>
            <a:r>
              <a:rPr lang="en-GB" dirty="0" smtClean="0"/>
              <a:t> + AgNO</a:t>
            </a:r>
            <a:r>
              <a:rPr lang="en-GB" baseline="-25000" dirty="0" smtClean="0"/>
              <a:t>3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happens in this reaction?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will the products be?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Which product will be a precipitate?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424936" cy="310854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Demonstration</a:t>
            </a:r>
          </a:p>
          <a:p>
            <a:r>
              <a:rPr lang="en-GB" sz="2800" dirty="0" smtClean="0"/>
              <a:t>The following reaction needs warming in a fume cupboard</a:t>
            </a:r>
          </a:p>
          <a:p>
            <a:endParaRPr lang="en-GB" sz="2800" dirty="0" smtClean="0"/>
          </a:p>
          <a:p>
            <a:r>
              <a:rPr lang="en-GB" sz="2800" dirty="0" smtClean="0"/>
              <a:t>Ammonium chloride + sodium hydroxide</a:t>
            </a:r>
          </a:p>
          <a:p>
            <a:endParaRPr lang="en-GB" sz="2800" dirty="0" smtClean="0"/>
          </a:p>
          <a:p>
            <a:r>
              <a:rPr lang="en-GB" sz="2800" dirty="0" smtClean="0"/>
              <a:t>NH</a:t>
            </a:r>
            <a:r>
              <a:rPr lang="en-GB" sz="2800" baseline="-25000" dirty="0" smtClean="0"/>
              <a:t>4</a:t>
            </a:r>
            <a:r>
              <a:rPr lang="en-GB" sz="2800" dirty="0" smtClean="0"/>
              <a:t>Cl + </a:t>
            </a:r>
            <a:r>
              <a:rPr lang="en-GB" sz="2800" dirty="0" err="1" smtClean="0"/>
              <a:t>NaOH</a:t>
            </a:r>
            <a:endParaRPr lang="en-GB" sz="2800" baseline="-25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hlinkClick r:id="rId2"/>
              </a:rPr>
              <a:t>http://www.chem.sc.edu/faculty/morgan/resources/solubility/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Swap partners</a:t>
            </a:r>
          </a:p>
          <a:p>
            <a:pPr marL="514350" indent="-514350">
              <a:buAutoNum type="arabicParenR"/>
            </a:pPr>
            <a:r>
              <a:rPr lang="en-GB" dirty="0" smtClean="0"/>
              <a:t>Deduce product formulae</a:t>
            </a:r>
          </a:p>
          <a:p>
            <a:pPr marL="514350" indent="-514350">
              <a:buAutoNum type="arabicParenR"/>
            </a:pPr>
            <a:r>
              <a:rPr lang="en-GB" dirty="0" smtClean="0"/>
              <a:t>Deduce which products is </a:t>
            </a:r>
            <a:r>
              <a:rPr lang="en-GB" dirty="0" err="1" smtClean="0"/>
              <a:t>ppt</a:t>
            </a:r>
            <a:r>
              <a:rPr lang="en-GB" dirty="0" smtClean="0"/>
              <a:t> (if </a:t>
            </a:r>
            <a:r>
              <a:rPr lang="en-GB" dirty="0" err="1" smtClean="0"/>
              <a:t>nes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sson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5670</TotalTime>
  <Words>530</Words>
  <Application>Microsoft Office PowerPoint</Application>
  <PresentationFormat>On-screen Show (4:3)</PresentationFormat>
  <Paragraphs>106</Paragraphs>
  <Slides>14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Wingdings</vt:lpstr>
      <vt:lpstr>Office Theme</vt:lpstr>
      <vt:lpstr>Writing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Practice</dc:title>
  <dc:creator>jennifers</dc:creator>
  <cp:lastModifiedBy>Jennifer Scott</cp:lastModifiedBy>
  <cp:revision>23</cp:revision>
  <dcterms:created xsi:type="dcterms:W3CDTF">2014-03-18T09:32:58Z</dcterms:created>
  <dcterms:modified xsi:type="dcterms:W3CDTF">2016-09-07T11:10:50Z</dcterms:modified>
</cp:coreProperties>
</file>