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59" r:id="rId3"/>
    <p:sldId id="256" r:id="rId4"/>
    <p:sldId id="279" r:id="rId5"/>
    <p:sldId id="270" r:id="rId6"/>
    <p:sldId id="271" r:id="rId7"/>
    <p:sldId id="272" r:id="rId8"/>
    <p:sldId id="273" r:id="rId9"/>
    <p:sldId id="261" r:id="rId10"/>
    <p:sldId id="262" r:id="rId11"/>
    <p:sldId id="263" r:id="rId12"/>
    <p:sldId id="260" r:id="rId13"/>
    <p:sldId id="274" r:id="rId14"/>
    <p:sldId id="275" r:id="rId15"/>
    <p:sldId id="276" r:id="rId16"/>
    <p:sldId id="278" r:id="rId17"/>
    <p:sldId id="269" r:id="rId18"/>
    <p:sldId id="265" r:id="rId19"/>
    <p:sldId id="264" r:id="rId20"/>
    <p:sldId id="281" r:id="rId21"/>
    <p:sldId id="266" r:id="rId22"/>
    <p:sldId id="268" r:id="rId23"/>
    <p:sldId id="277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42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09784-0698-4D3D-8D18-52496E87E6EC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376E3-F9F0-45C3-987C-E0A106749E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35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376E3-F9F0-45C3-987C-E0A106749E7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486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89F5B-BCAE-4EDF-8F9C-511D7045C965}" type="slidenum">
              <a:rPr lang="en-GB"/>
              <a:pPr/>
              <a:t>9</a:t>
            </a:fld>
            <a:endParaRPr lang="en-GB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One way to remember how to work out concentration is to think “concentration is moles over voles”. This “magic triangle” can help you see how the equation can be rearranged.</a:t>
            </a:r>
          </a:p>
          <a:p>
            <a:r>
              <a:rPr lang="en-GB"/>
              <a:t>Section 2.15</a:t>
            </a:r>
          </a:p>
        </p:txBody>
      </p:sp>
    </p:spTree>
    <p:extLst>
      <p:ext uri="{BB962C8B-B14F-4D97-AF65-F5344CB8AC3E}">
        <p14:creationId xmlns:p14="http://schemas.microsoft.com/office/powerpoint/2010/main" val="752571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1EE1B-76ED-4894-B728-0CF3267E6C90}" type="slidenum">
              <a:rPr lang="en-GB"/>
              <a:pPr/>
              <a:t>10</a:t>
            </a:fld>
            <a:endParaRPr lang="en-GB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There are 1000cm</a:t>
            </a:r>
            <a:r>
              <a:rPr lang="en-GB" baseline="30000"/>
              <a:t>3</a:t>
            </a:r>
            <a:r>
              <a:rPr lang="en-GB"/>
              <a:t> in 1dm</a:t>
            </a:r>
            <a:r>
              <a:rPr lang="en-GB" baseline="30000"/>
              <a:t>3</a:t>
            </a:r>
            <a:r>
              <a:rPr lang="en-GB"/>
              <a:t>.</a:t>
            </a:r>
          </a:p>
          <a:p>
            <a:r>
              <a:rPr lang="en-GB"/>
              <a:t>Section 2.15</a:t>
            </a:r>
          </a:p>
        </p:txBody>
      </p:sp>
    </p:spTree>
    <p:extLst>
      <p:ext uri="{BB962C8B-B14F-4D97-AF65-F5344CB8AC3E}">
        <p14:creationId xmlns:p14="http://schemas.microsoft.com/office/powerpoint/2010/main" val="104202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FEA4-1E89-4785-8AD2-0F1C135ABB43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BFF4-3A89-40AF-926E-0AF203BAE0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FEA4-1E89-4785-8AD2-0F1C135ABB43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BFF4-3A89-40AF-926E-0AF203BAE0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FEA4-1E89-4785-8AD2-0F1C135ABB43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BFF4-3A89-40AF-926E-0AF203BAE0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E97CC-2068-48C1-87B4-49E6E922CF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2342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EBB4-3730-41BE-A172-90459748A96C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9996-63A7-4FA6-81C7-792BDBBFD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EBB4-3730-41BE-A172-90459748A96C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9996-63A7-4FA6-81C7-792BDBBFD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EBB4-3730-41BE-A172-90459748A96C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9996-63A7-4FA6-81C7-792BDBBFD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EBB4-3730-41BE-A172-90459748A96C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9996-63A7-4FA6-81C7-792BDBBFD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EBB4-3730-41BE-A172-90459748A96C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9996-63A7-4FA6-81C7-792BDBBFD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EBB4-3730-41BE-A172-90459748A96C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9996-63A7-4FA6-81C7-792BDBBFD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EBB4-3730-41BE-A172-90459748A96C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9996-63A7-4FA6-81C7-792BDBBFD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FEA4-1E89-4785-8AD2-0F1C135ABB43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BFF4-3A89-40AF-926E-0AF203BAE0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EBB4-3730-41BE-A172-90459748A96C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9996-63A7-4FA6-81C7-792BDBBFD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EBB4-3730-41BE-A172-90459748A96C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9996-63A7-4FA6-81C7-792BDBBFD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EBB4-3730-41BE-A172-90459748A96C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9996-63A7-4FA6-81C7-792BDBBFD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EBB4-3730-41BE-A172-90459748A96C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9996-63A7-4FA6-81C7-792BDBBFD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FEA4-1E89-4785-8AD2-0F1C135ABB43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BFF4-3A89-40AF-926E-0AF203BAE0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FEA4-1E89-4785-8AD2-0F1C135ABB43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BFF4-3A89-40AF-926E-0AF203BAE0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FEA4-1E89-4785-8AD2-0F1C135ABB43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BFF4-3A89-40AF-926E-0AF203BAE0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FEA4-1E89-4785-8AD2-0F1C135ABB43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BFF4-3A89-40AF-926E-0AF203BAE0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FEA4-1E89-4785-8AD2-0F1C135ABB43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BFF4-3A89-40AF-926E-0AF203BAE0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FEA4-1E89-4785-8AD2-0F1C135ABB43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BFF4-3A89-40AF-926E-0AF203BAE0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FEA4-1E89-4785-8AD2-0F1C135ABB43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BFF4-3A89-40AF-926E-0AF203BAE0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AFEA4-1E89-4785-8AD2-0F1C135ABB43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EBFF4-3A89-40AF-926E-0AF203BAE09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7EBB4-3730-41BE-A172-90459748A96C}" type="datetimeFigureOut">
              <a:rPr lang="en-US" smtClean="0"/>
              <a:pPr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59996-63A7-4FA6-81C7-792BDBBFD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king%20standard%20soln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Last lesson review:</a:t>
            </a:r>
          </a:p>
          <a:p>
            <a:pPr algn="ctr">
              <a:buNone/>
            </a:pPr>
            <a:r>
              <a:rPr lang="en-GB" dirty="0" smtClean="0"/>
              <a:t>How do we calculate the mole?</a:t>
            </a:r>
          </a:p>
          <a:p>
            <a:pPr>
              <a:buNone/>
            </a:pPr>
            <a:r>
              <a:rPr lang="en-GB" dirty="0" smtClean="0"/>
              <a:t>Q.</a:t>
            </a:r>
          </a:p>
          <a:p>
            <a:pPr>
              <a:buNone/>
            </a:pPr>
            <a:r>
              <a:rPr lang="en-GB" dirty="0" smtClean="0"/>
              <a:t>1.) How many moles are there in  20g of Carbon?</a:t>
            </a:r>
          </a:p>
          <a:p>
            <a:pPr>
              <a:buNone/>
            </a:pPr>
            <a:r>
              <a:rPr lang="en-GB" dirty="0" smtClean="0"/>
              <a:t>2.) What is the relative atomic mass of 0.5 mol of an element, with a mass of 10g?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71736" y="3929066"/>
            <a:ext cx="228601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1.67mol</a:t>
            </a:r>
            <a:endParaRPr lang="en-GB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724136" y="5500702"/>
            <a:ext cx="228601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smtClean="0"/>
              <a:t>20g</a:t>
            </a:r>
            <a:endParaRPr lang="en-GB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02_15_AW_01N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7875" y="1338263"/>
            <a:ext cx="2508250" cy="4751387"/>
          </a:xfrm>
          <a:prstGeom prst="rect">
            <a:avLst/>
          </a:prstGeom>
          <a:noFill/>
        </p:spPr>
      </p:pic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250825" y="1338263"/>
            <a:ext cx="2519363" cy="2049863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4000" dirty="0"/>
              <a:t>There are 1000cm</a:t>
            </a:r>
            <a:r>
              <a:rPr lang="en-GB" sz="4000" baseline="30000" dirty="0"/>
              <a:t>3</a:t>
            </a:r>
            <a:r>
              <a:rPr lang="en-GB" sz="4000" dirty="0"/>
              <a:t> in 1dm</a:t>
            </a:r>
            <a:r>
              <a:rPr lang="en-GB" sz="4000" baseline="30000" dirty="0"/>
              <a:t>3</a:t>
            </a:r>
            <a:r>
              <a:rPr lang="en-GB" sz="40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u="sng" dirty="0" smtClean="0"/>
              <a:t>For our calculations</a:t>
            </a:r>
            <a:r>
              <a:rPr lang="en-GB" i="1" u="sng" smtClean="0"/>
              <a:t>, dm</a:t>
            </a:r>
            <a:r>
              <a:rPr lang="en-GB" i="1" u="sng" baseline="30000" smtClean="0"/>
              <a:t>3</a:t>
            </a:r>
            <a:r>
              <a:rPr lang="en-GB" i="1" u="sng" smtClean="0"/>
              <a:t> </a:t>
            </a:r>
            <a:r>
              <a:rPr lang="en-GB" i="1" u="sng" dirty="0" smtClean="0"/>
              <a:t>must always be used</a:t>
            </a:r>
            <a:endParaRPr lang="en-GB" i="1" u="sng" dirty="0"/>
          </a:p>
        </p:txBody>
      </p:sp>
      <p:sp>
        <p:nvSpPr>
          <p:cNvPr id="4" name="Circular Arrow 3"/>
          <p:cNvSpPr/>
          <p:nvPr/>
        </p:nvSpPr>
        <p:spPr>
          <a:xfrm>
            <a:off x="2357422" y="1857364"/>
            <a:ext cx="3857652" cy="292895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5686"/>
            </a:avLst>
          </a:prstGeom>
          <a:ln w="0"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2357423" y="3143247"/>
            <a:ext cx="3857652" cy="292895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5686"/>
            </a:avLst>
          </a:prstGeom>
          <a:ln w="0"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1604" y="3500438"/>
            <a:ext cx="5429288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357290" y="3286124"/>
            <a:ext cx="2643206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 smtClean="0">
                <a:solidFill>
                  <a:srgbClr val="FF0000"/>
                </a:solidFill>
              </a:rPr>
              <a:t>cm</a:t>
            </a:r>
            <a:r>
              <a:rPr lang="en-GB" sz="6600" b="1" baseline="30000" dirty="0" smtClean="0">
                <a:solidFill>
                  <a:srgbClr val="FF0000"/>
                </a:solidFill>
              </a:rPr>
              <a:t>3</a:t>
            </a:r>
            <a:endParaRPr lang="en-GB" sz="6600" b="1" baseline="30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3286124"/>
            <a:ext cx="2643206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 smtClean="0">
                <a:solidFill>
                  <a:srgbClr val="FF0000"/>
                </a:solidFill>
              </a:rPr>
              <a:t>dm</a:t>
            </a:r>
            <a:r>
              <a:rPr lang="en-GB" sz="6600" b="1" baseline="30000" dirty="0" smtClean="0">
                <a:solidFill>
                  <a:srgbClr val="FF0000"/>
                </a:solidFill>
              </a:rPr>
              <a:t>3</a:t>
            </a:r>
            <a:endParaRPr lang="en-GB" sz="6600" b="1" baseline="30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6050" y="1285860"/>
            <a:ext cx="2643206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rgbClr val="FF0000"/>
                </a:solidFill>
                <a:latin typeface="Lucida Sans"/>
              </a:rPr>
              <a:t>÷</a:t>
            </a:r>
            <a:r>
              <a:rPr lang="en-GB" sz="4800" b="1" dirty="0" smtClean="0">
                <a:solidFill>
                  <a:srgbClr val="FF0000"/>
                </a:solidFill>
              </a:rPr>
              <a:t>1000</a:t>
            </a:r>
            <a:endParaRPr lang="en-GB" sz="4800" b="1" baseline="30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86050" y="5286388"/>
            <a:ext cx="2643206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rgbClr val="FF0000"/>
                </a:solidFill>
              </a:rPr>
              <a:t>x1000</a:t>
            </a:r>
            <a:endParaRPr lang="en-GB" sz="4800" b="1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Calculating concentration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dirty="0" smtClean="0"/>
              <a:t>Find out how many </a:t>
            </a:r>
            <a:r>
              <a:rPr lang="en-GB" b="1" dirty="0" smtClean="0">
                <a:solidFill>
                  <a:schemeClr val="tx1"/>
                </a:solidFill>
              </a:rPr>
              <a:t>moles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>of solute you have.</a:t>
            </a:r>
          </a:p>
          <a:p>
            <a:pPr marL="609600" indent="-609600">
              <a:buFontTx/>
              <a:buAutoNum type="arabicPeriod"/>
            </a:pPr>
            <a:r>
              <a:rPr lang="en-GB" dirty="0" smtClean="0"/>
              <a:t>Find out how many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dm</a:t>
            </a:r>
            <a:r>
              <a:rPr lang="en-GB" b="1" baseline="30000" dirty="0" smtClean="0">
                <a:solidFill>
                  <a:schemeClr val="tx1"/>
                </a:solidFill>
              </a:rPr>
              <a:t>-3</a:t>
            </a:r>
            <a:r>
              <a:rPr lang="en-GB" dirty="0" smtClean="0"/>
              <a:t> of solution you have.</a:t>
            </a:r>
          </a:p>
          <a:p>
            <a:pPr marL="609600" indent="-609600">
              <a:buFontTx/>
              <a:buAutoNum type="arabicPeriod"/>
            </a:pPr>
            <a:r>
              <a:rPr lang="en-GB" dirty="0" smtClean="0"/>
              <a:t>Perform the simple calculation:</a:t>
            </a:r>
          </a:p>
        </p:txBody>
      </p:sp>
    </p:spTree>
    <p:extLst>
      <p:ext uri="{BB962C8B-B14F-4D97-AF65-F5344CB8AC3E}">
        <p14:creationId xmlns:p14="http://schemas.microsoft.com/office/powerpoint/2010/main" val="4300011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Calculating concentration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dirty="0" smtClean="0"/>
              <a:t>Find out how many</a:t>
            </a:r>
            <a:r>
              <a:rPr lang="en-GB" b="1" dirty="0" smtClean="0">
                <a:solidFill>
                  <a:schemeClr val="tx1"/>
                </a:solidFill>
              </a:rPr>
              <a:t> moles </a:t>
            </a:r>
            <a:r>
              <a:rPr lang="en-GB" dirty="0" smtClean="0"/>
              <a:t>of solute you have.</a:t>
            </a:r>
            <a:br>
              <a:rPr lang="en-GB" dirty="0" smtClean="0"/>
            </a:br>
            <a:r>
              <a:rPr lang="en-GB" dirty="0" smtClean="0"/>
              <a:t>                  Moles = </a:t>
            </a:r>
            <a:r>
              <a:rPr lang="en-GB" u="sng" dirty="0" smtClean="0"/>
              <a:t>Mass</a:t>
            </a:r>
            <a:br>
              <a:rPr lang="en-GB" u="sng" dirty="0" smtClean="0"/>
            </a:br>
            <a:r>
              <a:rPr lang="en-GB" dirty="0" smtClean="0"/>
              <a:t>		                        M</a:t>
            </a:r>
            <a:r>
              <a:rPr lang="en-GB" i="1" baseline="-25000" dirty="0" smtClean="0"/>
              <a:t>r</a:t>
            </a:r>
            <a:endParaRPr lang="en-GB" i="1" u="sng" baseline="-25000" dirty="0" smtClean="0"/>
          </a:p>
          <a:p>
            <a:pPr marL="609600" indent="-609600">
              <a:buFontTx/>
              <a:buAutoNum type="arabicPeriod"/>
            </a:pPr>
            <a:r>
              <a:rPr lang="en-GB" dirty="0" smtClean="0"/>
              <a:t>Find out how many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dm</a:t>
            </a:r>
            <a:r>
              <a:rPr lang="en-GB" b="1" baseline="30000" dirty="0" smtClean="0">
                <a:solidFill>
                  <a:schemeClr val="tx1"/>
                </a:solidFill>
              </a:rPr>
              <a:t>3</a:t>
            </a:r>
            <a:r>
              <a:rPr lang="en-GB" dirty="0" smtClean="0"/>
              <a:t> of solution you have.</a:t>
            </a:r>
            <a:br>
              <a:rPr lang="en-GB" dirty="0" smtClean="0"/>
            </a:br>
            <a:r>
              <a:rPr lang="en-GB" dirty="0" smtClean="0"/>
              <a:t>     Volume in dm</a:t>
            </a:r>
            <a:r>
              <a:rPr lang="en-GB" baseline="30000" dirty="0" smtClean="0"/>
              <a:t>3</a:t>
            </a:r>
            <a:r>
              <a:rPr lang="en-GB" dirty="0" smtClean="0"/>
              <a:t> = </a:t>
            </a:r>
            <a:r>
              <a:rPr lang="en-GB" u="sng" dirty="0" smtClean="0"/>
              <a:t>volume in cm</a:t>
            </a:r>
            <a:r>
              <a:rPr lang="en-GB" u="sng" baseline="30000" dirty="0" smtClean="0"/>
              <a:t>3</a:t>
            </a:r>
            <a:br>
              <a:rPr lang="en-GB" u="sng" baseline="30000" dirty="0" smtClean="0"/>
            </a:br>
            <a:r>
              <a:rPr lang="en-GB" baseline="30000" dirty="0" smtClean="0"/>
              <a:t>	    				       </a:t>
            </a:r>
            <a:r>
              <a:rPr lang="en-GB" dirty="0" smtClean="0"/>
              <a:t>1000</a:t>
            </a:r>
            <a:endParaRPr lang="en-GB" u="sng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4935067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Calculating concentration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en-GB" smtClean="0"/>
              <a:t>Perform the simple calculation:</a:t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concentration</a:t>
            </a:r>
            <a:r>
              <a:rPr lang="en-GB" sz="2000" smtClean="0"/>
              <a:t>(mol.dm-3)</a:t>
            </a:r>
            <a:r>
              <a:rPr lang="en-GB" smtClean="0"/>
              <a:t> =  </a:t>
            </a:r>
            <a:r>
              <a:rPr lang="en-GB" u="sng" smtClean="0"/>
              <a:t>   moles   </a:t>
            </a:r>
            <a:r>
              <a:rPr lang="en-GB" u="sng" smtClean="0">
                <a:solidFill>
                  <a:schemeClr val="bg1"/>
                </a:solidFill>
              </a:rPr>
              <a:t>.</a:t>
            </a:r>
            <a:r>
              <a:rPr lang="en-GB" u="sng" smtClean="0"/>
              <a:t/>
            </a:r>
            <a:br>
              <a:rPr lang="en-GB" u="sng" smtClean="0"/>
            </a:br>
            <a:r>
              <a:rPr lang="en-GB" smtClean="0"/>
              <a:t>					   volume </a:t>
            </a:r>
            <a:r>
              <a:rPr lang="en-GB" sz="2000" smtClean="0"/>
              <a:t>(dm</a:t>
            </a:r>
            <a:r>
              <a:rPr lang="en-GB" sz="2000" baseline="30000" smtClean="0"/>
              <a:t>3</a:t>
            </a:r>
            <a:r>
              <a:rPr lang="en-GB" sz="2000" smtClean="0"/>
              <a:t>)</a:t>
            </a:r>
            <a:endParaRPr lang="en-GB" sz="2000" u="sng" smtClean="0"/>
          </a:p>
        </p:txBody>
      </p:sp>
    </p:spTree>
    <p:extLst>
      <p:ext uri="{BB962C8B-B14F-4D97-AF65-F5344CB8AC3E}">
        <p14:creationId xmlns:p14="http://schemas.microsoft.com/office/powerpoint/2010/main" val="18615505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smtClean="0"/>
              <a:t>Mass concentration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dirty="0" smtClean="0"/>
              <a:t>The concentration of a solution can also be measured by how many grams of a substance are dissolved per dm</a:t>
            </a:r>
            <a:r>
              <a:rPr lang="en-GB" baseline="30000" dirty="0" smtClean="0"/>
              <a:t>3</a:t>
            </a:r>
            <a:r>
              <a:rPr lang="en-GB" dirty="0" smtClean="0"/>
              <a:t> of the solution.</a:t>
            </a:r>
          </a:p>
          <a:p>
            <a:pPr marL="0" indent="0">
              <a:buFontTx/>
              <a:buNone/>
              <a:defRPr/>
            </a:pPr>
            <a:r>
              <a:rPr lang="en-GB" dirty="0" smtClean="0"/>
              <a:t>Mass concentration is expressed as the mass of solute in 1dm</a:t>
            </a:r>
            <a:r>
              <a:rPr lang="en-GB" baseline="30000" dirty="0" smtClean="0"/>
              <a:t>-3</a:t>
            </a:r>
            <a:r>
              <a:rPr lang="en-GB" dirty="0" smtClean="0"/>
              <a:t> of solution:</a:t>
            </a:r>
          </a:p>
          <a:p>
            <a:pPr marL="609600" indent="-609600">
              <a:buFontTx/>
              <a:buNone/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concentration</a:t>
            </a:r>
            <a:r>
              <a:rPr lang="en-GB" sz="2000" dirty="0" smtClean="0"/>
              <a:t>(g.dm</a:t>
            </a:r>
            <a:r>
              <a:rPr lang="en-GB" sz="2000" baseline="30000" dirty="0" smtClean="0"/>
              <a:t>-3</a:t>
            </a:r>
            <a:r>
              <a:rPr lang="en-GB" sz="2000" dirty="0" smtClean="0"/>
              <a:t>)</a:t>
            </a:r>
            <a:r>
              <a:rPr lang="en-GB" dirty="0" smtClean="0"/>
              <a:t> =  </a:t>
            </a:r>
            <a:r>
              <a:rPr lang="en-GB" u="sng" dirty="0" smtClean="0"/>
              <a:t>   mass(g)   </a:t>
            </a:r>
            <a:r>
              <a:rPr lang="en-GB" u="sng" dirty="0" smtClean="0">
                <a:solidFill>
                  <a:schemeClr val="bg1"/>
                </a:solidFill>
              </a:rPr>
              <a:t>.</a:t>
            </a: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dirty="0" smtClean="0"/>
              <a:t>					   volume </a:t>
            </a:r>
            <a:r>
              <a:rPr lang="en-GB" sz="2000" dirty="0" smtClean="0"/>
              <a:t>(dm</a:t>
            </a:r>
            <a:r>
              <a:rPr lang="en-GB" sz="2000" baseline="30000" dirty="0" smtClean="0"/>
              <a:t>3</a:t>
            </a:r>
            <a:r>
              <a:rPr lang="en-GB" sz="2000" dirty="0" smtClean="0"/>
              <a:t>)</a:t>
            </a:r>
            <a:endParaRPr lang="en-GB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3776822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Moles and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GB" sz="2800" b="1" u="sng" dirty="0" smtClean="0">
                <a:solidFill>
                  <a:schemeClr val="tx1"/>
                </a:solidFill>
              </a:rPr>
              <a:t>Objective: </a:t>
            </a:r>
            <a:r>
              <a:rPr lang="en-GB" sz="2800" b="1" dirty="0" smtClean="0">
                <a:solidFill>
                  <a:schemeClr val="tx1"/>
                </a:solidFill>
              </a:rPr>
              <a:t>to know how we can calculate concentration</a:t>
            </a:r>
          </a:p>
          <a:p>
            <a:pPr marL="0" indent="0">
              <a:buFontTx/>
              <a:buNone/>
              <a:defRPr/>
            </a:pPr>
            <a:r>
              <a:rPr lang="en-GB" sz="2800" b="1" u="sng" dirty="0" smtClean="0"/>
              <a:t>Outcomes:</a:t>
            </a:r>
          </a:p>
          <a:p>
            <a:pPr>
              <a:defRPr/>
            </a:pPr>
            <a:r>
              <a:rPr lang="en-GB" sz="2800" dirty="0" smtClean="0"/>
              <a:t>carry out calculations, using amount of substance in mol, involving</a:t>
            </a:r>
            <a:r>
              <a:rPr lang="en-GB" sz="2800" dirty="0"/>
              <a:t> </a:t>
            </a:r>
            <a:r>
              <a:rPr lang="en-GB" sz="2400" dirty="0" smtClean="0"/>
              <a:t>solution volume and concentration</a:t>
            </a:r>
          </a:p>
          <a:p>
            <a:pPr>
              <a:defRPr/>
            </a:pPr>
            <a:r>
              <a:rPr lang="en-GB" sz="2800" dirty="0" smtClean="0"/>
              <a:t>deduce stoichiometric relationships from calculations</a:t>
            </a:r>
          </a:p>
          <a:p>
            <a:pPr>
              <a:defRPr/>
            </a:pPr>
            <a:r>
              <a:rPr lang="en-GB" sz="2800" dirty="0" smtClean="0"/>
              <a:t>use the terms </a:t>
            </a:r>
            <a:r>
              <a:rPr lang="en-GB" sz="2800" i="1" dirty="0" smtClean="0"/>
              <a:t>concentrated and dilute as qualitative descriptions for the concentration of a solution. 	</a:t>
            </a:r>
          </a:p>
        </p:txBody>
      </p:sp>
    </p:spTree>
    <p:extLst>
      <p:ext uri="{BB962C8B-B14F-4D97-AF65-F5344CB8AC3E}">
        <p14:creationId xmlns:p14="http://schemas.microsoft.com/office/powerpoint/2010/main" val="9359466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1) Calculate the concentration of these solutions:</a:t>
            </a:r>
          </a:p>
          <a:p>
            <a:pPr>
              <a:buNone/>
            </a:pPr>
            <a:r>
              <a:rPr lang="en-GB" dirty="0" smtClean="0"/>
              <a:t>	a) 1.0mol of solute in 2.0dm</a:t>
            </a:r>
            <a:r>
              <a:rPr lang="en-GB" baseline="30000" dirty="0" smtClean="0"/>
              <a:t>3 </a:t>
            </a:r>
            <a:r>
              <a:rPr lang="en-GB" dirty="0" smtClean="0"/>
              <a:t>of solution.</a:t>
            </a:r>
          </a:p>
          <a:p>
            <a:pPr>
              <a:buNone/>
            </a:pPr>
            <a:r>
              <a:rPr lang="en-GB" dirty="0" smtClean="0"/>
              <a:t>	b) 2.0mol of solute in 250cm</a:t>
            </a:r>
            <a:r>
              <a:rPr lang="en-GB" baseline="30000" dirty="0" smtClean="0"/>
              <a:t>3 </a:t>
            </a:r>
            <a:r>
              <a:rPr lang="en-GB" dirty="0" smtClean="0"/>
              <a:t>of solution.</a:t>
            </a:r>
          </a:p>
          <a:p>
            <a:pPr>
              <a:buNone/>
            </a:pPr>
            <a:r>
              <a:rPr lang="en-GB" dirty="0" smtClean="0"/>
              <a:t>	c) 2.0g of Sodium Hydroxide (</a:t>
            </a:r>
            <a:r>
              <a:rPr lang="en-GB" dirty="0" err="1" smtClean="0"/>
              <a:t>NaOH</a:t>
            </a:r>
            <a:r>
              <a:rPr lang="en-GB" smtClean="0"/>
              <a:t>) </a:t>
            </a:r>
            <a:r>
              <a:rPr lang="en-GB" dirty="0" smtClean="0"/>
              <a:t>in 25cm</a:t>
            </a:r>
            <a:r>
              <a:rPr lang="en-GB" baseline="30000" dirty="0" smtClean="0"/>
              <a:t>3</a:t>
            </a:r>
            <a:r>
              <a:rPr lang="en-GB" dirty="0" smtClean="0"/>
              <a:t> of solution.</a:t>
            </a:r>
          </a:p>
          <a:p>
            <a:pPr>
              <a:buNone/>
            </a:pPr>
            <a:r>
              <a:rPr lang="en-GB" dirty="0" smtClean="0"/>
              <a:t>2) How many moles of solute are dissolved in:</a:t>
            </a:r>
          </a:p>
          <a:p>
            <a:pPr>
              <a:buNone/>
            </a:pPr>
            <a:r>
              <a:rPr lang="en-GB" dirty="0" smtClean="0"/>
              <a:t>	a) 0.5dm</a:t>
            </a:r>
            <a:r>
              <a:rPr lang="en-GB" baseline="30000" dirty="0" smtClean="0"/>
              <a:t>3</a:t>
            </a:r>
            <a:r>
              <a:rPr lang="en-GB" dirty="0" smtClean="0"/>
              <a:t> of a 2.5mol dm</a:t>
            </a:r>
            <a:r>
              <a:rPr lang="en-GB" baseline="30000" dirty="0" smtClean="0"/>
              <a:t>-3</a:t>
            </a:r>
            <a:r>
              <a:rPr lang="en-GB" dirty="0" smtClean="0"/>
              <a:t> solution?</a:t>
            </a:r>
          </a:p>
          <a:p>
            <a:pPr>
              <a:buNone/>
            </a:pPr>
            <a:r>
              <a:rPr lang="en-GB" dirty="0" smtClean="0"/>
              <a:t>	b) 250cm</a:t>
            </a:r>
            <a:r>
              <a:rPr lang="en-GB" baseline="30000" dirty="0" smtClean="0"/>
              <a:t>3</a:t>
            </a:r>
            <a:r>
              <a:rPr lang="en-GB" dirty="0" smtClean="0"/>
              <a:t> of a 0.05M solution?</a:t>
            </a:r>
          </a:p>
          <a:p>
            <a:pPr>
              <a:buNone/>
            </a:pPr>
            <a:r>
              <a:rPr lang="en-GB" dirty="0" smtClean="0"/>
              <a:t>3) What mass of anhydrous sodium carbonate, Na</a:t>
            </a:r>
            <a:r>
              <a:rPr lang="en-GB" baseline="-25000" dirty="0" smtClean="0"/>
              <a:t>2</a:t>
            </a:r>
            <a:r>
              <a:rPr lang="en-GB" dirty="0" smtClean="0"/>
              <a:t>CO</a:t>
            </a:r>
            <a:r>
              <a:rPr lang="en-GB" baseline="-25000" dirty="0" smtClean="0"/>
              <a:t>3, </a:t>
            </a:r>
            <a:r>
              <a:rPr lang="en-GB" dirty="0" smtClean="0"/>
              <a:t>is needed to make 250cm</a:t>
            </a:r>
            <a:r>
              <a:rPr lang="en-GB" baseline="30000" dirty="0" smtClean="0"/>
              <a:t>3 </a:t>
            </a:r>
            <a:r>
              <a:rPr lang="en-GB" dirty="0" smtClean="0"/>
              <a:t>of a 0.10M solution?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GB" dirty="0" smtClean="0"/>
              <a:t>Answers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 lnSpcReduction="10000"/>
          </a:bodyPr>
          <a:lstStyle/>
          <a:p>
            <a:pPr marL="914400" lvl="1" indent="-514350">
              <a:buNone/>
            </a:pPr>
            <a:r>
              <a:rPr lang="en-GB" dirty="0" smtClean="0"/>
              <a:t>1.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0.5 mol dm</a:t>
            </a:r>
            <a:r>
              <a:rPr lang="en-GB" baseline="30000" dirty="0" smtClean="0"/>
              <a:t>-3 </a:t>
            </a:r>
            <a:r>
              <a:rPr lang="en-GB" dirty="0" smtClean="0"/>
              <a:t>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8 mol dm</a:t>
            </a:r>
            <a:r>
              <a:rPr lang="en-GB" baseline="30000" dirty="0" smtClean="0"/>
              <a:t>-3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2 mol dm</a:t>
            </a:r>
            <a:r>
              <a:rPr lang="en-GB" baseline="30000" dirty="0" smtClean="0"/>
              <a:t>-3</a:t>
            </a:r>
            <a:r>
              <a:rPr lang="en-GB" dirty="0" smtClean="0"/>
              <a:t> </a:t>
            </a:r>
          </a:p>
          <a:p>
            <a:pPr marL="914400" lvl="1" indent="-514350">
              <a:buNone/>
            </a:pPr>
            <a:r>
              <a:rPr lang="en-GB" dirty="0" smtClean="0"/>
              <a:t>2.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1.25 mol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0.0125 mol</a:t>
            </a:r>
          </a:p>
          <a:p>
            <a:pPr marL="914400" lvl="1" indent="-514350">
              <a:buNone/>
            </a:pPr>
            <a:r>
              <a:rPr lang="en-GB" dirty="0" smtClean="0"/>
              <a:t>3. Number of moles Na</a:t>
            </a:r>
            <a:r>
              <a:rPr lang="en-GB" baseline="-25000" dirty="0" smtClean="0"/>
              <a:t>2</a:t>
            </a:r>
            <a:r>
              <a:rPr lang="en-GB" dirty="0" smtClean="0"/>
              <a:t>CO</a:t>
            </a:r>
            <a:r>
              <a:rPr lang="en-GB" baseline="-25000" dirty="0" smtClean="0"/>
              <a:t>3 </a:t>
            </a:r>
            <a:r>
              <a:rPr lang="en-GB" dirty="0" smtClean="0"/>
              <a:t> is 0.25 x 0.1 = 0.025</a:t>
            </a:r>
          </a:p>
          <a:p>
            <a:pPr marL="914400" lvl="1" indent="-514350">
              <a:buNone/>
            </a:pPr>
            <a:r>
              <a:rPr lang="en-GB" dirty="0" smtClean="0"/>
              <a:t> 	number of moles 	= mass </a:t>
            </a:r>
            <a:r>
              <a:rPr lang="en-GB" dirty="0" smtClean="0">
                <a:latin typeface="Lucida Sans"/>
              </a:rPr>
              <a:t>÷ </a:t>
            </a:r>
            <a:r>
              <a:rPr lang="en-GB" dirty="0" smtClean="0"/>
              <a:t>M</a:t>
            </a:r>
            <a:r>
              <a:rPr lang="en-GB" baseline="-25000" dirty="0" smtClean="0"/>
              <a:t>r</a:t>
            </a:r>
          </a:p>
          <a:p>
            <a:pPr marL="914400" lvl="1" indent="-514350">
              <a:buNone/>
            </a:pPr>
            <a:r>
              <a:rPr lang="en-GB" dirty="0" smtClean="0"/>
              <a:t>			0.025	= mass </a:t>
            </a:r>
            <a:r>
              <a:rPr lang="en-GB" dirty="0" smtClean="0">
                <a:latin typeface="Lucida Sans"/>
              </a:rPr>
              <a:t>÷ </a:t>
            </a:r>
            <a:r>
              <a:rPr lang="en-GB" dirty="0" smtClean="0"/>
              <a:t>((23x2)+12+(16x3))</a:t>
            </a:r>
          </a:p>
          <a:p>
            <a:pPr marL="914400" lvl="1" indent="-514350">
              <a:buNone/>
            </a:pPr>
            <a:r>
              <a:rPr lang="en-GB" dirty="0" smtClean="0"/>
              <a:t>			mass 	= 0.025 x 106</a:t>
            </a:r>
          </a:p>
          <a:p>
            <a:pPr marL="914400" lvl="1" indent="-514350">
              <a:buNone/>
            </a:pPr>
            <a:r>
              <a:rPr lang="en-GB" dirty="0" smtClean="0"/>
              <a:t>				= </a:t>
            </a:r>
            <a:r>
              <a:rPr lang="en-GB" b="1" dirty="0" smtClean="0"/>
              <a:t>2.65g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 standard solution has a known concentration</a:t>
            </a:r>
          </a:p>
          <a:p>
            <a:r>
              <a:rPr lang="en-GB" dirty="0" smtClean="0"/>
              <a:t>If you need to make up a standard solution you will need to weigh out a substance.</a:t>
            </a:r>
          </a:p>
          <a:p>
            <a:r>
              <a:rPr lang="en-GB" dirty="0" smtClean="0"/>
              <a:t>To do this you need to:</a:t>
            </a:r>
            <a:br>
              <a:rPr lang="en-GB" dirty="0" smtClean="0"/>
            </a:br>
            <a:r>
              <a:rPr lang="en-GB" dirty="0" smtClean="0"/>
              <a:t>-consider the volume of solution required</a:t>
            </a:r>
            <a:br>
              <a:rPr lang="en-GB" dirty="0" smtClean="0"/>
            </a:br>
            <a:r>
              <a:rPr lang="en-GB" dirty="0" smtClean="0"/>
              <a:t>-work out the amount, in </a:t>
            </a:r>
            <a:r>
              <a:rPr lang="en-GB" dirty="0" err="1" smtClean="0"/>
              <a:t>mol</a:t>
            </a:r>
            <a:r>
              <a:rPr lang="en-GB" dirty="0" smtClean="0"/>
              <a:t>, of a solute needed</a:t>
            </a:r>
            <a:br>
              <a:rPr lang="en-GB" dirty="0" smtClean="0"/>
            </a:br>
            <a:r>
              <a:rPr lang="en-GB" dirty="0" smtClean="0"/>
              <a:t>- and convert this amount of solute in a mass, in g, so that you know how much to weigh 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25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1000108"/>
            <a:ext cx="6929486" cy="1752600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>Moles and solutions</a:t>
            </a:r>
            <a:endParaRPr lang="en-GB" sz="4800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3200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GB" sz="2400" kern="0" dirty="0">
                <a:latin typeface="+mn-lt"/>
                <a:cs typeface="+mn-cs"/>
              </a:rPr>
              <a:t>What units do we use to measure concentration of solutions?</a:t>
            </a:r>
            <a:endParaRPr lang="en-GB" sz="2400" dirty="0">
              <a:latin typeface="Arial" charset="0"/>
              <a:cs typeface="Arial" charset="0"/>
            </a:endParaRPr>
          </a:p>
        </p:txBody>
      </p:sp>
      <p:pic>
        <p:nvPicPr>
          <p:cNvPr id="5" name="Picture 14" descr="Coloured-transition-metal-solu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3800"/>
            <a:ext cx="8305800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a standard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hlinkClick r:id="rId2" action="ppaction://hlinkfile"/>
              </a:rPr>
              <a:t>Activity A6.01 :</a:t>
            </a:r>
            <a:r>
              <a:rPr lang="en-GB" b="1" dirty="0" smtClean="0">
                <a:hlinkClick r:id="rId2" action="ppaction://hlinkfile"/>
              </a:rPr>
              <a:t>Making a standard solution of sodium carbonate</a:t>
            </a:r>
            <a:endParaRPr lang="en-GB" b="1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019" y="-10754"/>
            <a:ext cx="7915421" cy="686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636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GB" dirty="0" smtClean="0"/>
              <a:t>Practice questions</a:t>
            </a:r>
            <a:endParaRPr lang="en-GB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Starters for 10 </a:t>
            </a:r>
          </a:p>
          <a:p>
            <a:endParaRPr lang="en-GB" dirty="0" smtClean="0"/>
          </a:p>
          <a:p>
            <a:r>
              <a:rPr lang="en-GB" dirty="0" smtClean="0"/>
              <a:t>Page 55 </a:t>
            </a:r>
            <a:r>
              <a:rPr lang="en-GB" dirty="0" err="1" smtClean="0"/>
              <a:t>edexcel</a:t>
            </a:r>
            <a:r>
              <a:rPr lang="en-GB" dirty="0" smtClean="0"/>
              <a:t> revision guide</a:t>
            </a:r>
          </a:p>
          <a:p>
            <a:endParaRPr lang="en-GB" dirty="0" smtClean="0"/>
          </a:p>
          <a:p>
            <a:r>
              <a:rPr lang="en-GB" dirty="0" smtClean="0"/>
              <a:t>OCR text book page </a:t>
            </a:r>
            <a:r>
              <a:rPr lang="en-GB" dirty="0" smtClean="0"/>
              <a:t>17</a:t>
            </a:r>
          </a:p>
          <a:p>
            <a:pPr marL="0" indent="0">
              <a:buNone/>
            </a:pPr>
            <a:r>
              <a:rPr lang="en-GB" dirty="0" smtClean="0"/>
              <a:t>Q3 mass concentration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084829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Moles and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GB" sz="2800" b="1" u="sng" dirty="0" smtClean="0">
                <a:solidFill>
                  <a:schemeClr val="tx1"/>
                </a:solidFill>
              </a:rPr>
              <a:t>Objective: </a:t>
            </a:r>
            <a:r>
              <a:rPr lang="en-GB" sz="2800" b="1" dirty="0" smtClean="0">
                <a:solidFill>
                  <a:schemeClr val="tx1"/>
                </a:solidFill>
              </a:rPr>
              <a:t>to know how we can calculate concentration</a:t>
            </a:r>
          </a:p>
          <a:p>
            <a:pPr marL="0" indent="0">
              <a:buFontTx/>
              <a:buNone/>
              <a:defRPr/>
            </a:pPr>
            <a:r>
              <a:rPr lang="en-GB" sz="2800" b="1" u="sng" dirty="0" smtClean="0"/>
              <a:t>Outcomes:</a:t>
            </a:r>
          </a:p>
          <a:p>
            <a:pPr>
              <a:defRPr/>
            </a:pPr>
            <a:r>
              <a:rPr lang="en-GB" sz="2800" dirty="0" smtClean="0"/>
              <a:t>carry out calculations, using amount of substance in mol, involving</a:t>
            </a:r>
            <a:r>
              <a:rPr lang="en-GB" sz="2800" dirty="0"/>
              <a:t> </a:t>
            </a:r>
            <a:r>
              <a:rPr lang="en-GB" sz="2400" dirty="0" smtClean="0"/>
              <a:t>solution volume and concentration</a:t>
            </a:r>
          </a:p>
          <a:p>
            <a:pPr>
              <a:defRPr/>
            </a:pPr>
            <a:r>
              <a:rPr lang="en-GB" sz="2800" dirty="0" smtClean="0"/>
              <a:t>deduce stoichiometric relationships from calculations</a:t>
            </a:r>
          </a:p>
          <a:p>
            <a:pPr>
              <a:defRPr/>
            </a:pPr>
            <a:r>
              <a:rPr lang="en-GB" sz="2800" dirty="0" smtClean="0"/>
              <a:t>use the terms </a:t>
            </a:r>
            <a:r>
              <a:rPr lang="en-GB" sz="2800" i="1" dirty="0" smtClean="0"/>
              <a:t>concentrated and dilute as qualitative descriptions for the concentration of a solution. 	</a:t>
            </a:r>
          </a:p>
        </p:txBody>
      </p:sp>
    </p:spTree>
    <p:extLst>
      <p:ext uri="{BB962C8B-B14F-4D97-AF65-F5344CB8AC3E}">
        <p14:creationId xmlns:p14="http://schemas.microsoft.com/office/powerpoint/2010/main" val="3732592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Moles and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GB" sz="2800" b="1" u="sng" dirty="0" smtClean="0">
                <a:solidFill>
                  <a:schemeClr val="tx1"/>
                </a:solidFill>
              </a:rPr>
              <a:t>Objective: </a:t>
            </a:r>
            <a:r>
              <a:rPr lang="en-GB" sz="2800" b="1" dirty="0" smtClean="0">
                <a:solidFill>
                  <a:schemeClr val="tx1"/>
                </a:solidFill>
              </a:rPr>
              <a:t>to know how we can calculate concentration</a:t>
            </a:r>
          </a:p>
          <a:p>
            <a:pPr marL="0" indent="0">
              <a:buFontTx/>
              <a:buNone/>
              <a:defRPr/>
            </a:pPr>
            <a:r>
              <a:rPr lang="en-GB" sz="2800" b="1" u="sng" dirty="0" smtClean="0"/>
              <a:t>Outcomes:</a:t>
            </a:r>
          </a:p>
          <a:p>
            <a:pPr>
              <a:defRPr/>
            </a:pPr>
            <a:r>
              <a:rPr lang="en-GB" sz="2800" dirty="0" smtClean="0"/>
              <a:t>carry out calculations, using amount of substance in mol, involving</a:t>
            </a:r>
            <a:r>
              <a:rPr lang="en-GB" sz="2800" dirty="0"/>
              <a:t> </a:t>
            </a:r>
            <a:r>
              <a:rPr lang="en-GB" sz="2400" dirty="0" smtClean="0"/>
              <a:t>solution volume and concentration</a:t>
            </a:r>
          </a:p>
          <a:p>
            <a:pPr>
              <a:defRPr/>
            </a:pPr>
            <a:r>
              <a:rPr lang="en-GB" sz="2800" dirty="0" smtClean="0"/>
              <a:t>deduce stoichiometric relationships from calculations</a:t>
            </a:r>
          </a:p>
          <a:p>
            <a:pPr>
              <a:defRPr/>
            </a:pPr>
            <a:r>
              <a:rPr lang="en-GB" sz="2800" dirty="0" smtClean="0"/>
              <a:t>use the terms </a:t>
            </a:r>
            <a:r>
              <a:rPr lang="en-GB" sz="2800" i="1" dirty="0" smtClean="0"/>
              <a:t>concentrated and dilute as qualitative descriptions for the concentration of a solution. 	</a:t>
            </a:r>
          </a:p>
        </p:txBody>
      </p:sp>
    </p:spTree>
    <p:extLst>
      <p:ext uri="{BB962C8B-B14F-4D97-AF65-F5344CB8AC3E}">
        <p14:creationId xmlns:p14="http://schemas.microsoft.com/office/powerpoint/2010/main" val="30496154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smtClean="0"/>
              <a:t>How can we measure moles of a dissolved substance?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609600" indent="-609600"/>
            <a:r>
              <a:rPr lang="en-GB" sz="2800" dirty="0" smtClean="0"/>
              <a:t>In chemistry we are very often reacting </a:t>
            </a:r>
            <a:r>
              <a:rPr lang="en-GB" sz="2800" b="1" dirty="0" smtClean="0">
                <a:solidFill>
                  <a:schemeClr val="tx1"/>
                </a:solidFill>
              </a:rPr>
              <a:t>dissolved </a:t>
            </a:r>
            <a:r>
              <a:rPr lang="en-GB" sz="2800" dirty="0" smtClean="0"/>
              <a:t>substances.</a:t>
            </a:r>
          </a:p>
          <a:p>
            <a:pPr marL="609600" indent="-609600"/>
            <a:r>
              <a:rPr lang="en-GB" sz="2800" dirty="0" smtClean="0"/>
              <a:t>In a solution there is the </a:t>
            </a:r>
            <a:r>
              <a:rPr lang="en-GB" sz="2800" b="1" dirty="0" smtClean="0">
                <a:solidFill>
                  <a:schemeClr val="tx1"/>
                </a:solidFill>
              </a:rPr>
              <a:t>solute</a:t>
            </a:r>
            <a:r>
              <a:rPr lang="en-GB" sz="2800" dirty="0" smtClean="0"/>
              <a:t> and the</a:t>
            </a:r>
            <a:r>
              <a:rPr lang="en-GB" sz="2800" b="1" dirty="0" smtClean="0">
                <a:solidFill>
                  <a:schemeClr val="tx1"/>
                </a:solidFill>
              </a:rPr>
              <a:t> solvent</a:t>
            </a:r>
            <a:r>
              <a:rPr lang="en-GB" sz="2800" dirty="0" smtClean="0"/>
              <a:t>.</a:t>
            </a:r>
          </a:p>
          <a:p>
            <a:pPr marL="609600" indent="-609600"/>
            <a:r>
              <a:rPr lang="en-GB" sz="2800" dirty="0" smtClean="0"/>
              <a:t>Usually we are interested in how much </a:t>
            </a:r>
            <a:r>
              <a:rPr lang="en-GB" sz="2800" b="1" dirty="0" smtClean="0">
                <a:solidFill>
                  <a:schemeClr val="tx1"/>
                </a:solidFill>
              </a:rPr>
              <a:t>solute</a:t>
            </a:r>
            <a:r>
              <a:rPr lang="en-GB" sz="2800" dirty="0" smtClean="0"/>
              <a:t> we have.</a:t>
            </a:r>
          </a:p>
          <a:p>
            <a:pPr marL="609600" indent="-609600"/>
            <a:r>
              <a:rPr lang="en-GB" sz="2800" dirty="0" smtClean="0"/>
              <a:t>The amount of solute that there is in a certain </a:t>
            </a:r>
            <a:r>
              <a:rPr lang="en-GB" sz="2800" b="1" dirty="0" smtClean="0">
                <a:solidFill>
                  <a:schemeClr val="tx1"/>
                </a:solidFill>
              </a:rPr>
              <a:t>volume</a:t>
            </a:r>
            <a:r>
              <a:rPr lang="en-GB" sz="2800" dirty="0" smtClean="0"/>
              <a:t> of solvent is called the …?</a:t>
            </a:r>
          </a:p>
          <a:p>
            <a:pPr marL="609600" indent="-609600" algn="ctr">
              <a:buFontTx/>
              <a:buNone/>
            </a:pPr>
            <a:r>
              <a:rPr lang="en-GB" sz="3600" b="1" dirty="0" smtClean="0">
                <a:solidFill>
                  <a:schemeClr val="tx1"/>
                </a:solidFill>
              </a:rPr>
              <a:t>Concentration!</a:t>
            </a:r>
          </a:p>
          <a:p>
            <a:pPr marL="990600" lvl="1" indent="-533400"/>
            <a:endParaRPr lang="en-GB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7459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smtClean="0"/>
              <a:t>The concentration of a solution is how many moles are dissolved per dm</a:t>
            </a:r>
            <a:r>
              <a:rPr lang="en-GB" baseline="30000" smtClean="0"/>
              <a:t>3</a:t>
            </a:r>
            <a:r>
              <a:rPr lang="en-GB" smtClean="0"/>
              <a:t> (1 litre) of solution.</a:t>
            </a:r>
          </a:p>
          <a:p>
            <a:pPr marL="0" indent="0">
              <a:buFontTx/>
              <a:buNone/>
            </a:pPr>
            <a:r>
              <a:rPr lang="en-GB" smtClean="0"/>
              <a:t>The units are mol dm</a:t>
            </a:r>
            <a:r>
              <a:rPr lang="en-GB" baseline="30000" smtClean="0"/>
              <a:t>-3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198710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Concentrations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Concentrations are measured in:</a:t>
            </a:r>
            <a:br>
              <a:rPr lang="en-GB" dirty="0" smtClean="0"/>
            </a:br>
            <a:r>
              <a:rPr lang="en-GB" dirty="0" smtClean="0"/>
              <a:t> moles per decimetre cubed - </a:t>
            </a:r>
            <a:r>
              <a:rPr lang="en-GB" b="1" dirty="0" smtClean="0">
                <a:solidFill>
                  <a:schemeClr val="tx1"/>
                </a:solidFill>
              </a:rPr>
              <a:t>mol.dm</a:t>
            </a:r>
            <a:r>
              <a:rPr lang="en-GB" b="1" baseline="30000" dirty="0" smtClean="0">
                <a:solidFill>
                  <a:schemeClr val="tx1"/>
                </a:solidFill>
              </a:rPr>
              <a:t>-3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A chemist dissolves 0.25 moles of </a:t>
            </a:r>
            <a:r>
              <a:rPr lang="en-GB" dirty="0" err="1" smtClean="0"/>
              <a:t>NaCl</a:t>
            </a:r>
            <a:r>
              <a:rPr lang="en-GB" dirty="0" smtClean="0"/>
              <a:t> (14.625g) in one litre of water.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What is the concentration?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solidFill>
                  <a:schemeClr val="tx1"/>
                </a:solidFill>
              </a:rPr>
              <a:t>0.25 mol.dm</a:t>
            </a:r>
            <a:r>
              <a:rPr lang="en-GB" b="1" baseline="30000" dirty="0" smtClean="0">
                <a:solidFill>
                  <a:schemeClr val="tx1"/>
                </a:solidFill>
              </a:rPr>
              <a:t>-3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How much </a:t>
            </a:r>
            <a:r>
              <a:rPr lang="en-GB" dirty="0" err="1" smtClean="0"/>
              <a:t>NaCl</a:t>
            </a:r>
            <a:r>
              <a:rPr lang="en-GB" dirty="0" smtClean="0"/>
              <a:t> would have to be dissolved in 250ml of water to get the same concentration?</a:t>
            </a:r>
          </a:p>
          <a:p>
            <a:pPr>
              <a:lnSpc>
                <a:spcPct val="90000"/>
              </a:lnSpc>
            </a:pPr>
            <a:endParaRPr lang="en-GB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5609439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Molarities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Concentrations are traditionally expressed in molarities.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A solution that is 1 mol.dm</a:t>
            </a:r>
            <a:r>
              <a:rPr lang="en-GB" baseline="30000" dirty="0" smtClean="0"/>
              <a:t>-3</a:t>
            </a:r>
            <a:r>
              <a:rPr lang="en-GB" baseline="30000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>is described as being</a:t>
            </a:r>
            <a:r>
              <a:rPr lang="en-GB" b="1" dirty="0" smtClean="0">
                <a:solidFill>
                  <a:schemeClr val="tx1"/>
                </a:solidFill>
              </a:rPr>
              <a:t> 1 molar (1M)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A solution that is 0.25 mol.dm</a:t>
            </a:r>
            <a:r>
              <a:rPr lang="en-GB" baseline="30000" dirty="0" smtClean="0"/>
              <a:t>-3</a:t>
            </a:r>
            <a:r>
              <a:rPr lang="en-GB" baseline="30000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>is described as being: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b="1" dirty="0" smtClean="0">
                <a:solidFill>
                  <a:schemeClr val="tx1"/>
                </a:solidFill>
              </a:rPr>
              <a:t>0.25M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This is the terminology that </a:t>
            </a:r>
            <a:br>
              <a:rPr lang="en-GB" dirty="0" smtClean="0"/>
            </a:br>
            <a:r>
              <a:rPr lang="en-GB" dirty="0" smtClean="0"/>
              <a:t>you usually see on the side </a:t>
            </a:r>
            <a:br>
              <a:rPr lang="en-GB" dirty="0" smtClean="0"/>
            </a:br>
            <a:r>
              <a:rPr lang="en-GB" dirty="0" smtClean="0"/>
              <a:t>of bottles of chemicals.</a:t>
            </a:r>
            <a:endParaRPr lang="en-GB" baseline="300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en-GB" sz="1800" dirty="0" smtClean="0"/>
          </a:p>
        </p:txBody>
      </p:sp>
      <p:pic>
        <p:nvPicPr>
          <p:cNvPr id="7172" name="Picture 4" descr="molarity on 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724400"/>
            <a:ext cx="2857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3311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525963"/>
          </a:xfrm>
        </p:spPr>
        <p:txBody>
          <a:bodyPr/>
          <a:lstStyle/>
          <a:p>
            <a:pPr>
              <a:buNone/>
            </a:pPr>
            <a:r>
              <a:rPr lang="en-GB" u="sng" dirty="0" smtClean="0"/>
              <a:t>Calculating Concentration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sz="4800" b="1" i="1" dirty="0" smtClean="0"/>
              <a:t>n = </a:t>
            </a:r>
            <a:r>
              <a:rPr lang="en-GB" sz="4800" b="1" i="1" dirty="0" err="1" smtClean="0"/>
              <a:t>cv</a:t>
            </a:r>
            <a:endParaRPr lang="en-GB" b="1" i="1" dirty="0" smtClean="0"/>
          </a:p>
          <a:p>
            <a:pPr>
              <a:buNone/>
            </a:pPr>
            <a:endParaRPr lang="en-GB" i="1" dirty="0" smtClean="0"/>
          </a:p>
          <a:p>
            <a:pPr>
              <a:buNone/>
            </a:pPr>
            <a:r>
              <a:rPr lang="en-GB" i="1" dirty="0" smtClean="0"/>
              <a:t>n = </a:t>
            </a:r>
            <a:r>
              <a:rPr lang="en-GB" dirty="0" smtClean="0"/>
              <a:t>amount of substance in mol (number of moles)</a:t>
            </a:r>
          </a:p>
          <a:p>
            <a:pPr>
              <a:buNone/>
            </a:pPr>
            <a:r>
              <a:rPr lang="en-GB" i="1" dirty="0" smtClean="0"/>
              <a:t>c = </a:t>
            </a:r>
            <a:r>
              <a:rPr lang="en-GB" dirty="0" smtClean="0"/>
              <a:t>concentration in mol dm</a:t>
            </a:r>
            <a:r>
              <a:rPr lang="en-GB" baseline="30000" dirty="0" smtClean="0"/>
              <a:t>-3 </a:t>
            </a:r>
            <a:r>
              <a:rPr lang="en-GB" dirty="0" smtClean="0"/>
              <a:t>(or M)</a:t>
            </a:r>
            <a:endParaRPr lang="en-GB" baseline="30000" dirty="0" smtClean="0"/>
          </a:p>
          <a:p>
            <a:pPr>
              <a:buNone/>
            </a:pPr>
            <a:r>
              <a:rPr lang="en-GB" i="1" dirty="0" smtClean="0"/>
              <a:t>v</a:t>
            </a:r>
            <a:r>
              <a:rPr lang="en-GB" i="1" smtClean="0"/>
              <a:t> </a:t>
            </a:r>
            <a:r>
              <a:rPr lang="en-GB" i="1" dirty="0" smtClean="0"/>
              <a:t>= </a:t>
            </a:r>
            <a:r>
              <a:rPr lang="en-GB" dirty="0" smtClean="0"/>
              <a:t>volume in dm</a:t>
            </a:r>
            <a:r>
              <a:rPr lang="en-GB" baseline="30000" dirty="0" smtClean="0"/>
              <a:t>3</a:t>
            </a:r>
            <a:r>
              <a:rPr lang="en-GB" i="1" dirty="0" smtClean="0"/>
              <a:t> 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02_15_AW_02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714488"/>
            <a:ext cx="2738437" cy="2370138"/>
          </a:xfrm>
          <a:prstGeom prst="rect">
            <a:avLst/>
          </a:prstGeom>
          <a:noFill/>
        </p:spPr>
      </p:pic>
      <p:sp>
        <p:nvSpPr>
          <p:cNvPr id="4" name="Isosceles Triangle 3"/>
          <p:cNvSpPr/>
          <p:nvPr/>
        </p:nvSpPr>
        <p:spPr>
          <a:xfrm>
            <a:off x="5072066" y="1785926"/>
            <a:ext cx="2786082" cy="235745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5715008" y="3071810"/>
            <a:ext cx="1500198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57884" y="2272721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n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143504" y="3357562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    x    v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643306" y="264318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or</a:t>
            </a:r>
            <a:endParaRPr lang="en-GB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608</Words>
  <Application>Microsoft Office PowerPoint</Application>
  <PresentationFormat>On-screen Show (4:3)</PresentationFormat>
  <Paragraphs>120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Lucida Sans</vt:lpstr>
      <vt:lpstr>Office Theme</vt:lpstr>
      <vt:lpstr>1_Office Theme</vt:lpstr>
      <vt:lpstr>Starter</vt:lpstr>
      <vt:lpstr>PowerPoint Presentation</vt:lpstr>
      <vt:lpstr>Moles and solutions</vt:lpstr>
      <vt:lpstr>How can we measure moles of a dissolved substance?</vt:lpstr>
      <vt:lpstr>PowerPoint Presentation</vt:lpstr>
      <vt:lpstr>Concentrations</vt:lpstr>
      <vt:lpstr>Molarities</vt:lpstr>
      <vt:lpstr>Main activity</vt:lpstr>
      <vt:lpstr>PowerPoint Presentation</vt:lpstr>
      <vt:lpstr>PowerPoint Presentation</vt:lpstr>
      <vt:lpstr>For our calculations, dm3 must always be used</vt:lpstr>
      <vt:lpstr>Calculating concentration</vt:lpstr>
      <vt:lpstr>Calculating concentration</vt:lpstr>
      <vt:lpstr>Calculating concentration</vt:lpstr>
      <vt:lpstr>Mass concentration</vt:lpstr>
      <vt:lpstr>Moles and solutions</vt:lpstr>
      <vt:lpstr>Questions</vt:lpstr>
      <vt:lpstr>Answers </vt:lpstr>
      <vt:lpstr>Standard solutions</vt:lpstr>
      <vt:lpstr>Making a standard solution</vt:lpstr>
      <vt:lpstr>PowerPoint Presentation</vt:lpstr>
      <vt:lpstr>Practice questions</vt:lpstr>
      <vt:lpstr>Moles and solutions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 Applied Science</dc:title>
  <dc:creator>Jennifer Scott</dc:creator>
  <cp:lastModifiedBy>Jennifer Scott</cp:lastModifiedBy>
  <cp:revision>61</cp:revision>
  <dcterms:created xsi:type="dcterms:W3CDTF">2010-06-22T17:45:03Z</dcterms:created>
  <dcterms:modified xsi:type="dcterms:W3CDTF">2016-09-07T08:29:22Z</dcterms:modified>
</cp:coreProperties>
</file>