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32"/>
  </p:notesMasterIdLst>
  <p:sldIdLst>
    <p:sldId id="256" r:id="rId4"/>
    <p:sldId id="258" r:id="rId5"/>
    <p:sldId id="259" r:id="rId6"/>
    <p:sldId id="260" r:id="rId7"/>
    <p:sldId id="261" r:id="rId8"/>
    <p:sldId id="274" r:id="rId9"/>
    <p:sldId id="270" r:id="rId10"/>
    <p:sldId id="262" r:id="rId11"/>
    <p:sldId id="268" r:id="rId12"/>
    <p:sldId id="271" r:id="rId13"/>
    <p:sldId id="275" r:id="rId14"/>
    <p:sldId id="269" r:id="rId15"/>
    <p:sldId id="266" r:id="rId16"/>
    <p:sldId id="272" r:id="rId17"/>
    <p:sldId id="273" r:id="rId18"/>
    <p:sldId id="263" r:id="rId19"/>
    <p:sldId id="264" r:id="rId20"/>
    <p:sldId id="277" r:id="rId21"/>
    <p:sldId id="276" r:id="rId22"/>
    <p:sldId id="267" r:id="rId23"/>
    <p:sldId id="279" r:id="rId24"/>
    <p:sldId id="280" r:id="rId25"/>
    <p:sldId id="283" r:id="rId26"/>
    <p:sldId id="281" r:id="rId27"/>
    <p:sldId id="282" r:id="rId28"/>
    <p:sldId id="284" r:id="rId29"/>
    <p:sldId id="285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41" autoAdjust="0"/>
    <p:restoredTop sz="81867" autoAdjust="0"/>
  </p:normalViewPr>
  <p:slideViewPr>
    <p:cSldViewPr snapToGrid="0">
      <p:cViewPr varScale="1">
        <p:scale>
          <a:sx n="59" d="100"/>
          <a:sy n="59" d="100"/>
        </p:scale>
        <p:origin x="438" y="66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0BE09B-83C0-48AD-9E74-362379E44159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EEAC9-A1A3-4C29-AAE0-5DDD42F2BB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76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Page 82 CGP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EEAC9-A1A3-4C29-AAE0-5DDD42F2BB6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82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Page 82 CGP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EEAC9-A1A3-4C29-AAE0-5DDD42F2BB6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82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83 CGP and </a:t>
            </a:r>
            <a:r>
              <a:rPr lang="en-GB" dirty="0" err="1" smtClean="0"/>
              <a:t>pg</a:t>
            </a:r>
            <a:r>
              <a:rPr lang="en-GB" dirty="0" smtClean="0"/>
              <a:t> 126 </a:t>
            </a:r>
            <a:r>
              <a:rPr lang="en-GB" dirty="0" err="1" smtClean="0"/>
              <a:t>pearson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EEAC9-A1A3-4C29-AAE0-5DDD42F2BB6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46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05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0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59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82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839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32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76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952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572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921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89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2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951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369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38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00271-C290-4753-BC54-210ED9B2B36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9127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13FEA5-756D-4833-9668-5448B214644C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146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DDCDB2-E957-4807-B3F6-62D55779615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3619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F6DFA5-2CAC-40F9-8BFA-350C00EBD120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3949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2CFB5-A3A3-4723-9C3E-86ACBE582096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4562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56793-B378-4967-BFB9-1349B1828AD1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402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43CF3B-9084-4C65-BBB5-06D29A3E9FD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95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115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031BFC-1B00-444F-B3DD-C25958EE4778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9569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7162F-65D2-438D-BFC6-D97F3D63F505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514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EE15DC-2758-4D9E-B8DB-DB571C262C93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40587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AE90F-0053-4FBB-86E3-1141DF2613D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43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62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84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84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6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38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8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8090C-D973-46CD-A0A0-BEEB82EBEA9A}" type="datetimeFigureOut">
              <a:rPr lang="en-GB" smtClean="0"/>
              <a:t>19/11/2017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A6E8-2DFC-424C-AB10-29EC44CA09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35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9EF5-99CF-47DF-B653-5C6078EEC66F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19/11/2017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EC1F0-1023-4CA3-B4C8-A55FD6BDAF6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42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EF739BD-1D97-48E8-93F4-2C2513827A47}" type="slidenum">
              <a:rPr lang="en-US" alt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337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1E6DDB18-1158-4A21-86F1-67727AC7112F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Sunday, 19 November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26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Naming Esters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with benzene ring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0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9" name="Group 13"/>
          <p:cNvGrpSpPr>
            <a:grpSpLocks/>
          </p:cNvGrpSpPr>
          <p:nvPr/>
        </p:nvGrpSpPr>
        <p:grpSpPr bwMode="auto">
          <a:xfrm>
            <a:off x="4511676" y="139701"/>
            <a:ext cx="2486025" cy="1685925"/>
            <a:chOff x="618" y="2448"/>
            <a:chExt cx="1566" cy="1062"/>
          </a:xfrm>
        </p:grpSpPr>
        <p:sp>
          <p:nvSpPr>
            <p:cNvPr id="9219" name="Text Box 3"/>
            <p:cNvSpPr txBox="1">
              <a:spLocks noChangeArrowheads="1"/>
            </p:cNvSpPr>
            <p:nvPr/>
          </p:nvSpPr>
          <p:spPr bwMode="auto">
            <a:xfrm>
              <a:off x="618" y="2880"/>
              <a:ext cx="1566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 - C – O - C -  H </a:t>
              </a:r>
            </a:p>
          </p:txBody>
        </p:sp>
        <p:sp>
          <p:nvSpPr>
            <p:cNvPr id="9220" name="Text Box 4"/>
            <p:cNvSpPr txBox="1">
              <a:spLocks noChangeArrowheads="1"/>
            </p:cNvSpPr>
            <p:nvPr/>
          </p:nvSpPr>
          <p:spPr bwMode="auto">
            <a:xfrm>
              <a:off x="906" y="2496"/>
              <a:ext cx="288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</a:t>
              </a:r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906" y="3216"/>
              <a:ext cx="288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</a:t>
              </a:r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>
              <a:off x="105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1038" y="27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1530" y="2448"/>
              <a:ext cx="270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O</a:t>
              </a:r>
            </a:p>
          </p:txBody>
        </p:sp>
        <p:grpSp>
          <p:nvGrpSpPr>
            <p:cNvPr id="9225" name="Group 9"/>
            <p:cNvGrpSpPr>
              <a:grpSpLocks/>
            </p:cNvGrpSpPr>
            <p:nvPr/>
          </p:nvGrpSpPr>
          <p:grpSpPr bwMode="auto">
            <a:xfrm rot="3395533">
              <a:off x="1572" y="2724"/>
              <a:ext cx="186" cy="144"/>
              <a:chOff x="8010" y="3374"/>
              <a:chExt cx="465" cy="360"/>
            </a:xfrm>
          </p:grpSpPr>
          <p:sp>
            <p:nvSpPr>
              <p:cNvPr id="9226" name="Line 10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27" name="Line 11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768475" y="244475"/>
            <a:ext cx="244633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When naming an ester from a structure, look for the C = O of the acid.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V="1">
            <a:off x="3570289" y="398464"/>
            <a:ext cx="2433637" cy="644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FFFFFF"/>
              </a:solidFill>
            </a:endParaRPr>
          </a:p>
        </p:txBody>
      </p:sp>
      <p:grpSp>
        <p:nvGrpSpPr>
          <p:cNvPr id="9233" name="Group 17"/>
          <p:cNvGrpSpPr>
            <a:grpSpLocks/>
          </p:cNvGrpSpPr>
          <p:nvPr/>
        </p:nvGrpSpPr>
        <p:grpSpPr bwMode="auto">
          <a:xfrm>
            <a:off x="4664076" y="2019301"/>
            <a:ext cx="2486025" cy="1685925"/>
            <a:chOff x="618" y="2448"/>
            <a:chExt cx="1566" cy="1062"/>
          </a:xfrm>
        </p:grpSpPr>
        <p:sp>
          <p:nvSpPr>
            <p:cNvPr id="9234" name="Text Box 18"/>
            <p:cNvSpPr txBox="1">
              <a:spLocks noChangeArrowheads="1"/>
            </p:cNvSpPr>
            <p:nvPr/>
          </p:nvSpPr>
          <p:spPr bwMode="auto">
            <a:xfrm>
              <a:off x="618" y="2880"/>
              <a:ext cx="1566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 - C – O - C -  H </a:t>
              </a:r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906" y="2496"/>
              <a:ext cx="288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</a:t>
              </a:r>
            </a:p>
          </p:txBody>
        </p:sp>
        <p:sp>
          <p:nvSpPr>
            <p:cNvPr id="9236" name="Text Box 20"/>
            <p:cNvSpPr txBox="1">
              <a:spLocks noChangeArrowheads="1"/>
            </p:cNvSpPr>
            <p:nvPr/>
          </p:nvSpPr>
          <p:spPr bwMode="auto">
            <a:xfrm>
              <a:off x="906" y="3216"/>
              <a:ext cx="288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H</a:t>
              </a:r>
            </a:p>
          </p:txBody>
        </p:sp>
        <p:sp>
          <p:nvSpPr>
            <p:cNvPr id="9237" name="Line 21"/>
            <p:cNvSpPr>
              <a:spLocks noChangeShapeType="1"/>
            </p:cNvSpPr>
            <p:nvPr/>
          </p:nvSpPr>
          <p:spPr bwMode="auto">
            <a:xfrm>
              <a:off x="1050" y="312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sp>
          <p:nvSpPr>
            <p:cNvPr id="9238" name="Line 22"/>
            <p:cNvSpPr>
              <a:spLocks noChangeShapeType="1"/>
            </p:cNvSpPr>
            <p:nvPr/>
          </p:nvSpPr>
          <p:spPr bwMode="auto">
            <a:xfrm>
              <a:off x="1038" y="276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FFFFFF"/>
                </a:solidFill>
              </a:endParaRPr>
            </a:p>
          </p:txBody>
        </p:sp>
        <p:sp>
          <p:nvSpPr>
            <p:cNvPr id="9239" name="Text Box 23"/>
            <p:cNvSpPr txBox="1">
              <a:spLocks noChangeArrowheads="1"/>
            </p:cNvSpPr>
            <p:nvPr/>
          </p:nvSpPr>
          <p:spPr bwMode="auto">
            <a:xfrm>
              <a:off x="1530" y="2448"/>
              <a:ext cx="270" cy="294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0000"/>
                  </a:solidFill>
                </a:rPr>
                <a:t>O</a:t>
              </a:r>
              <a:endParaRPr lang="en-GB" altLang="en-US" sz="2400">
                <a:solidFill>
                  <a:srgbClr val="FFFFFF"/>
                </a:solidFill>
              </a:endParaRPr>
            </a:p>
          </p:txBody>
        </p:sp>
        <p:grpSp>
          <p:nvGrpSpPr>
            <p:cNvPr id="9240" name="Group 24"/>
            <p:cNvGrpSpPr>
              <a:grpSpLocks/>
            </p:cNvGrpSpPr>
            <p:nvPr/>
          </p:nvGrpSpPr>
          <p:grpSpPr bwMode="auto">
            <a:xfrm rot="3395533">
              <a:off x="1572" y="2724"/>
              <a:ext cx="186" cy="144"/>
              <a:chOff x="8010" y="3374"/>
              <a:chExt cx="465" cy="360"/>
            </a:xfrm>
          </p:grpSpPr>
          <p:sp>
            <p:nvSpPr>
              <p:cNvPr id="9241" name="Line 25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42" name="Line 26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9249" name="Text Box 33"/>
          <p:cNvSpPr txBox="1">
            <a:spLocks noChangeArrowheads="1"/>
          </p:cNvSpPr>
          <p:nvPr/>
        </p:nvSpPr>
        <p:spPr bwMode="auto">
          <a:xfrm>
            <a:off x="7586664" y="541339"/>
            <a:ext cx="262572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Also look for the bond which will break</a:t>
            </a:r>
          </a:p>
        </p:txBody>
      </p:sp>
      <p:sp>
        <p:nvSpPr>
          <p:cNvPr id="9250" name="Line 34"/>
          <p:cNvSpPr>
            <a:spLocks noChangeShapeType="1"/>
          </p:cNvSpPr>
          <p:nvPr/>
        </p:nvSpPr>
        <p:spPr bwMode="auto">
          <a:xfrm>
            <a:off x="5965826" y="1131889"/>
            <a:ext cx="1711325" cy="528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FFFFFF"/>
              </a:solidFill>
            </a:endParaRPr>
          </a:p>
        </p:txBody>
      </p: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1608139" y="2840037"/>
            <a:ext cx="4492625" cy="1774824"/>
            <a:chOff x="53" y="1789"/>
            <a:chExt cx="2830" cy="1118"/>
          </a:xfrm>
        </p:grpSpPr>
        <p:grpSp>
          <p:nvGrpSpPr>
            <p:cNvPr id="9246" name="Group 30"/>
            <p:cNvGrpSpPr>
              <a:grpSpLocks/>
            </p:cNvGrpSpPr>
            <p:nvPr/>
          </p:nvGrpSpPr>
          <p:grpSpPr bwMode="auto">
            <a:xfrm flipH="1">
              <a:off x="1634" y="1789"/>
              <a:ext cx="1184" cy="481"/>
              <a:chOff x="2514" y="2765"/>
              <a:chExt cx="1184" cy="481"/>
            </a:xfrm>
          </p:grpSpPr>
          <p:sp>
            <p:nvSpPr>
              <p:cNvPr id="9247" name="Line 31"/>
              <p:cNvSpPr>
                <a:spLocks noChangeShapeType="1"/>
              </p:cNvSpPr>
              <p:nvPr/>
            </p:nvSpPr>
            <p:spPr bwMode="auto">
              <a:xfrm>
                <a:off x="2514" y="2765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48" name="Line 32"/>
              <p:cNvSpPr>
                <a:spLocks noChangeShapeType="1"/>
              </p:cNvSpPr>
              <p:nvPr/>
            </p:nvSpPr>
            <p:spPr bwMode="auto">
              <a:xfrm>
                <a:off x="2514" y="3246"/>
                <a:ext cx="1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251" name="Text Box 35"/>
            <p:cNvSpPr txBox="1">
              <a:spLocks noChangeArrowheads="1"/>
            </p:cNvSpPr>
            <p:nvPr/>
          </p:nvSpPr>
          <p:spPr bwMode="auto">
            <a:xfrm>
              <a:off x="53" y="2384"/>
              <a:ext cx="283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This bit of the ester came from the alcohol</a:t>
              </a:r>
            </a:p>
          </p:txBody>
        </p:sp>
      </p:grpSp>
      <p:grpSp>
        <p:nvGrpSpPr>
          <p:cNvPr id="9253" name="Group 37"/>
          <p:cNvGrpSpPr>
            <a:grpSpLocks/>
          </p:cNvGrpSpPr>
          <p:nvPr/>
        </p:nvGrpSpPr>
        <p:grpSpPr bwMode="auto">
          <a:xfrm>
            <a:off x="6137275" y="2840037"/>
            <a:ext cx="4624388" cy="1800224"/>
            <a:chOff x="2906" y="1789"/>
            <a:chExt cx="2913" cy="1134"/>
          </a:xfrm>
        </p:grpSpPr>
        <p:grpSp>
          <p:nvGrpSpPr>
            <p:cNvPr id="9245" name="Group 29"/>
            <p:cNvGrpSpPr>
              <a:grpSpLocks/>
            </p:cNvGrpSpPr>
            <p:nvPr/>
          </p:nvGrpSpPr>
          <p:grpSpPr bwMode="auto">
            <a:xfrm>
              <a:off x="2906" y="1789"/>
              <a:ext cx="1184" cy="481"/>
              <a:chOff x="2514" y="2765"/>
              <a:chExt cx="1184" cy="481"/>
            </a:xfrm>
          </p:grpSpPr>
          <p:sp>
            <p:nvSpPr>
              <p:cNvPr id="9243" name="Line 27"/>
              <p:cNvSpPr>
                <a:spLocks noChangeShapeType="1"/>
              </p:cNvSpPr>
              <p:nvPr/>
            </p:nvSpPr>
            <p:spPr bwMode="auto">
              <a:xfrm>
                <a:off x="2514" y="2765"/>
                <a:ext cx="0" cy="47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44" name="Line 28"/>
              <p:cNvSpPr>
                <a:spLocks noChangeShapeType="1"/>
              </p:cNvSpPr>
              <p:nvPr/>
            </p:nvSpPr>
            <p:spPr bwMode="auto">
              <a:xfrm>
                <a:off x="2514" y="3246"/>
                <a:ext cx="11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252" name="Text Box 36"/>
            <p:cNvSpPr txBox="1">
              <a:spLocks noChangeArrowheads="1"/>
            </p:cNvSpPr>
            <p:nvPr/>
          </p:nvSpPr>
          <p:spPr bwMode="auto">
            <a:xfrm>
              <a:off x="2989" y="2400"/>
              <a:ext cx="283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This bit of the ester came from the acid</a:t>
              </a:r>
            </a:p>
          </p:txBody>
        </p:sp>
      </p:grpSp>
      <p:grpSp>
        <p:nvGrpSpPr>
          <p:cNvPr id="9274" name="Group 58"/>
          <p:cNvGrpSpPr>
            <a:grpSpLocks/>
          </p:cNvGrpSpPr>
          <p:nvPr/>
        </p:nvGrpSpPr>
        <p:grpSpPr bwMode="auto">
          <a:xfrm>
            <a:off x="1924050" y="4610101"/>
            <a:ext cx="3460750" cy="1609725"/>
            <a:chOff x="252" y="2904"/>
            <a:chExt cx="2180" cy="1014"/>
          </a:xfrm>
        </p:grpSpPr>
        <p:grpSp>
          <p:nvGrpSpPr>
            <p:cNvPr id="9271" name="Group 55"/>
            <p:cNvGrpSpPr>
              <a:grpSpLocks/>
            </p:cNvGrpSpPr>
            <p:nvPr/>
          </p:nvGrpSpPr>
          <p:grpSpPr bwMode="auto">
            <a:xfrm>
              <a:off x="866" y="2904"/>
              <a:ext cx="1566" cy="1014"/>
              <a:chOff x="1738" y="3144"/>
              <a:chExt cx="1566" cy="1014"/>
            </a:xfrm>
          </p:grpSpPr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2362" y="3144"/>
                <a:ext cx="288" cy="29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>
                    <a:solidFill>
                      <a:srgbClr val="FFFFFF"/>
                    </a:solidFill>
                  </a:rPr>
                  <a:t>H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2362" y="3864"/>
                <a:ext cx="288" cy="29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>
                    <a:solidFill>
                      <a:srgbClr val="FFFFFF"/>
                    </a:solidFill>
                  </a:rPr>
                  <a:t>H</a:t>
                </a:r>
              </a:p>
            </p:txBody>
          </p:sp>
          <p:sp>
            <p:nvSpPr>
              <p:cNvPr id="9259" name="Line 43"/>
              <p:cNvSpPr>
                <a:spLocks noChangeShapeType="1"/>
              </p:cNvSpPr>
              <p:nvPr/>
            </p:nvSpPr>
            <p:spPr bwMode="auto">
              <a:xfrm>
                <a:off x="2506" y="376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60" name="Line 44"/>
              <p:cNvSpPr>
                <a:spLocks noChangeShapeType="1"/>
              </p:cNvSpPr>
              <p:nvPr/>
            </p:nvSpPr>
            <p:spPr bwMode="auto">
              <a:xfrm>
                <a:off x="2494" y="340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FFFFFF"/>
                  </a:solidFill>
                </a:endParaRP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738" y="3512"/>
                <a:ext cx="1566" cy="29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>
                    <a:solidFill>
                      <a:srgbClr val="FFFFFF"/>
                    </a:solidFill>
                  </a:rPr>
                  <a:t>      H – C - O -  H </a:t>
                </a:r>
              </a:p>
            </p:txBody>
          </p:sp>
        </p:grpSp>
        <p:sp>
          <p:nvSpPr>
            <p:cNvPr id="9273" name="Text Box 57"/>
            <p:cNvSpPr txBox="1">
              <a:spLocks noChangeArrowheads="1"/>
            </p:cNvSpPr>
            <p:nvPr/>
          </p:nvSpPr>
          <p:spPr bwMode="auto">
            <a:xfrm>
              <a:off x="252" y="2961"/>
              <a:ext cx="107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methanol</a:t>
              </a:r>
            </a:p>
          </p:txBody>
        </p:sp>
      </p:grpSp>
      <p:grpSp>
        <p:nvGrpSpPr>
          <p:cNvPr id="9276" name="Group 60"/>
          <p:cNvGrpSpPr>
            <a:grpSpLocks/>
          </p:cNvGrpSpPr>
          <p:nvPr/>
        </p:nvGrpSpPr>
        <p:grpSpPr bwMode="auto">
          <a:xfrm>
            <a:off x="5743575" y="4559301"/>
            <a:ext cx="4432300" cy="1152525"/>
            <a:chOff x="2658" y="2872"/>
            <a:chExt cx="2792" cy="726"/>
          </a:xfrm>
        </p:grpSpPr>
        <p:grpSp>
          <p:nvGrpSpPr>
            <p:cNvPr id="9272" name="Group 56"/>
            <p:cNvGrpSpPr>
              <a:grpSpLocks/>
            </p:cNvGrpSpPr>
            <p:nvPr/>
          </p:nvGrpSpPr>
          <p:grpSpPr bwMode="auto">
            <a:xfrm>
              <a:off x="2658" y="2872"/>
              <a:ext cx="1566" cy="726"/>
              <a:chOff x="3586" y="3096"/>
              <a:chExt cx="1566" cy="726"/>
            </a:xfrm>
          </p:grpSpPr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4506" y="3096"/>
                <a:ext cx="270" cy="294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>
                    <a:solidFill>
                      <a:srgbClr val="FF0000"/>
                    </a:solidFill>
                  </a:rPr>
                  <a:t>O</a:t>
                </a:r>
                <a:endParaRPr lang="en-GB" altLang="en-US" sz="240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9265" name="Group 49"/>
              <p:cNvGrpSpPr>
                <a:grpSpLocks/>
              </p:cNvGrpSpPr>
              <p:nvPr/>
            </p:nvGrpSpPr>
            <p:grpSpPr bwMode="auto">
              <a:xfrm>
                <a:off x="3586" y="3351"/>
                <a:ext cx="1566" cy="471"/>
                <a:chOff x="2074" y="3351"/>
                <a:chExt cx="1566" cy="471"/>
              </a:xfrm>
            </p:grpSpPr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074" y="3528"/>
                  <a:ext cx="1566" cy="294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GB" altLang="en-US" sz="2400">
                      <a:solidFill>
                        <a:srgbClr val="FFFFFF"/>
                      </a:solidFill>
                    </a:rPr>
                    <a:t>      H – O - C -  H </a:t>
                  </a:r>
                </a:p>
              </p:txBody>
            </p:sp>
            <p:grpSp>
              <p:nvGrpSpPr>
                <p:cNvPr id="9262" name="Group 46"/>
                <p:cNvGrpSpPr>
                  <a:grpSpLocks/>
                </p:cNvGrpSpPr>
                <p:nvPr/>
              </p:nvGrpSpPr>
              <p:grpSpPr bwMode="auto">
                <a:xfrm rot="3395533">
                  <a:off x="3028" y="3372"/>
                  <a:ext cx="186" cy="144"/>
                  <a:chOff x="8010" y="3374"/>
                  <a:chExt cx="465" cy="360"/>
                </a:xfrm>
              </p:grpSpPr>
              <p:sp>
                <p:nvSpPr>
                  <p:cNvPr id="9263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8085" y="3374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926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8010" y="3479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GB" sz="2400">
                      <a:solidFill>
                        <a:srgbClr val="FFFFFF"/>
                      </a:solidFill>
                    </a:endParaRPr>
                  </a:p>
                </p:txBody>
              </p:sp>
            </p:grpSp>
          </p:grpSp>
        </p:grpSp>
        <p:sp>
          <p:nvSpPr>
            <p:cNvPr id="9275" name="Text Box 59"/>
            <p:cNvSpPr txBox="1">
              <a:spLocks noChangeArrowheads="1"/>
            </p:cNvSpPr>
            <p:nvPr/>
          </p:nvSpPr>
          <p:spPr bwMode="auto">
            <a:xfrm>
              <a:off x="4047" y="2945"/>
              <a:ext cx="140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>
                  <a:solidFill>
                    <a:srgbClr val="FFFFFF"/>
                  </a:solidFill>
                </a:rPr>
                <a:t>methanoic acid</a:t>
              </a:r>
            </a:p>
          </p:txBody>
        </p:sp>
      </p:grpSp>
      <p:sp>
        <p:nvSpPr>
          <p:cNvPr id="9277" name="Text Box 61"/>
          <p:cNvSpPr txBox="1">
            <a:spLocks noChangeArrowheads="1"/>
          </p:cNvSpPr>
          <p:nvPr/>
        </p:nvSpPr>
        <p:spPr bwMode="auto">
          <a:xfrm>
            <a:off x="3314700" y="6229350"/>
            <a:ext cx="5367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FFFFFF"/>
                </a:solidFill>
              </a:rPr>
              <a:t>The original ester is methyl methanoate</a:t>
            </a:r>
          </a:p>
        </p:txBody>
      </p:sp>
    </p:spTree>
    <p:extLst>
      <p:ext uri="{BB962C8B-B14F-4D97-AF65-F5344CB8AC3E}">
        <p14:creationId xmlns:p14="http://schemas.microsoft.com/office/powerpoint/2010/main" val="405331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how esters are made from carboxylic acids and alcohols and about the hydrolysis of esters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esters (E)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esters (D)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esters are made from carboxylic acids and alcohols (C)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hydrolysis reactions of esters in acidic and alkaline solutions (A)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79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Esters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Heat a carboxylic acid with an alcohol in the presence of an </a:t>
            </a:r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catalyst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(e.g.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en-GB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GB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called </a:t>
            </a:r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esterification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to make ethyl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ethanoate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 reflux ethanoic acid with ethanol and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en-GB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GB" sz="2800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catalyst.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6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Esters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is slow even with a catalyst.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also reversible so the product is constantly separated as it’s formed, e.g. using distillation the product is removed at the appropriate temperature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product is mixed with sodium carbonate solution to react with any carboxylic acid that might have got mixed 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ester forms a layer on top of the aqueous layer and can be separated using a separating funnel.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 smell fruity and are often used as solvents</a:t>
            </a: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63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how esters are made from carboxylic acids and alcohols and about the hydrolysis of esters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esters (E)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esters (D)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esters are made from carboxylic acids and alcohols (C)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hydrolysis reactions of esters in acidic and alkaline solutions (A)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04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31076" y="304800"/>
            <a:ext cx="9803524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Hydrolysis of an ester.  Breaking it in to the acid and alcohol that made it by breaking the ester link and adding on the elements of water.</a:t>
            </a:r>
          </a:p>
        </p:txBody>
      </p:sp>
      <p:grpSp>
        <p:nvGrpSpPr>
          <p:cNvPr id="7188" name="Group 20"/>
          <p:cNvGrpSpPr>
            <a:grpSpLocks/>
          </p:cNvGrpSpPr>
          <p:nvPr/>
        </p:nvGrpSpPr>
        <p:grpSpPr bwMode="auto">
          <a:xfrm>
            <a:off x="3733800" y="1905000"/>
            <a:ext cx="3657600" cy="1631950"/>
            <a:chOff x="1392" y="1398"/>
            <a:chExt cx="2304" cy="1028"/>
          </a:xfrm>
        </p:grpSpPr>
        <p:grpSp>
          <p:nvGrpSpPr>
            <p:cNvPr id="7186" name="Group 18"/>
            <p:cNvGrpSpPr>
              <a:grpSpLocks/>
            </p:cNvGrpSpPr>
            <p:nvPr/>
          </p:nvGrpSpPr>
          <p:grpSpPr bwMode="auto">
            <a:xfrm>
              <a:off x="2299" y="1398"/>
              <a:ext cx="1397" cy="1028"/>
              <a:chOff x="2299" y="1398"/>
              <a:chExt cx="1397" cy="1028"/>
            </a:xfrm>
          </p:grpSpPr>
          <p:sp>
            <p:nvSpPr>
              <p:cNvPr id="7173" name="Text Box 5"/>
              <p:cNvSpPr txBox="1">
                <a:spLocks noChangeArrowheads="1"/>
              </p:cNvSpPr>
              <p:nvPr/>
            </p:nvSpPr>
            <p:spPr bwMode="auto">
              <a:xfrm>
                <a:off x="2569" y="1830"/>
                <a:ext cx="1127" cy="2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O – C  </a:t>
                </a:r>
              </a:p>
            </p:txBody>
          </p:sp>
          <p:sp>
            <p:nvSpPr>
              <p:cNvPr id="7176" name="Text Box 8"/>
              <p:cNvSpPr txBox="1">
                <a:spLocks noChangeArrowheads="1"/>
              </p:cNvSpPr>
              <p:nvPr/>
            </p:nvSpPr>
            <p:spPr bwMode="auto">
              <a:xfrm>
                <a:off x="2947" y="1398"/>
                <a:ext cx="270" cy="291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</a:p>
            </p:txBody>
          </p:sp>
          <p:grpSp>
            <p:nvGrpSpPr>
              <p:cNvPr id="7177" name="Group 9"/>
              <p:cNvGrpSpPr>
                <a:grpSpLocks/>
              </p:cNvGrpSpPr>
              <p:nvPr/>
            </p:nvGrpSpPr>
            <p:grpSpPr bwMode="auto">
              <a:xfrm rot="3395533">
                <a:off x="2977" y="1674"/>
                <a:ext cx="186" cy="144"/>
                <a:chOff x="8010" y="3374"/>
                <a:chExt cx="465" cy="360"/>
              </a:xfrm>
            </p:grpSpPr>
            <p:sp>
              <p:nvSpPr>
                <p:cNvPr id="7178" name="Line 10"/>
                <p:cNvSpPr>
                  <a:spLocks noChangeShapeType="1"/>
                </p:cNvSpPr>
                <p:nvPr/>
              </p:nvSpPr>
              <p:spPr bwMode="auto">
                <a:xfrm>
                  <a:off x="8085" y="3374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7179" name="Line 11"/>
                <p:cNvSpPr>
                  <a:spLocks noChangeShapeType="1"/>
                </p:cNvSpPr>
                <p:nvPr/>
              </p:nvSpPr>
              <p:spPr bwMode="auto">
                <a:xfrm>
                  <a:off x="8010" y="3479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4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7180" name="AutoShape 12"/>
              <p:cNvSpPr>
                <a:spLocks/>
              </p:cNvSpPr>
              <p:nvPr/>
            </p:nvSpPr>
            <p:spPr bwMode="auto">
              <a:xfrm>
                <a:off x="3187" y="1424"/>
                <a:ext cx="56" cy="1002"/>
              </a:xfrm>
              <a:prstGeom prst="rightBracket">
                <a:avLst>
                  <a:gd name="adj" fmla="val 14910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81" name="AutoShape 13"/>
              <p:cNvSpPr>
                <a:spLocks/>
              </p:cNvSpPr>
              <p:nvPr/>
            </p:nvSpPr>
            <p:spPr bwMode="auto">
              <a:xfrm>
                <a:off x="2579" y="1412"/>
                <a:ext cx="56" cy="1002"/>
              </a:xfrm>
              <a:prstGeom prst="leftBracket">
                <a:avLst>
                  <a:gd name="adj" fmla="val 14910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83" name="Line 15"/>
              <p:cNvSpPr>
                <a:spLocks noChangeShapeType="1"/>
              </p:cNvSpPr>
              <p:nvPr/>
            </p:nvSpPr>
            <p:spPr bwMode="auto">
              <a:xfrm>
                <a:off x="2299" y="197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7185" name="Line 17"/>
              <p:cNvSpPr>
                <a:spLocks noChangeShapeType="1"/>
              </p:cNvSpPr>
              <p:nvPr/>
            </p:nvSpPr>
            <p:spPr bwMode="auto">
              <a:xfrm>
                <a:off x="3168" y="1968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7187" name="Text Box 19"/>
            <p:cNvSpPr txBox="1">
              <a:spLocks noChangeArrowheads="1"/>
            </p:cNvSpPr>
            <p:nvPr/>
          </p:nvSpPr>
          <p:spPr bwMode="auto">
            <a:xfrm>
              <a:off x="1392" y="1440"/>
              <a:ext cx="10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Ester link</a:t>
              </a:r>
            </a:p>
          </p:txBody>
        </p:sp>
      </p:grp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4265979" y="1802187"/>
            <a:ext cx="4452937" cy="2660650"/>
            <a:chOff x="1675" y="1104"/>
            <a:chExt cx="2805" cy="1676"/>
          </a:xfrm>
        </p:grpSpPr>
        <p:sp>
          <p:nvSpPr>
            <p:cNvPr id="7189" name="Line 21"/>
            <p:cNvSpPr>
              <a:spLocks noChangeShapeType="1"/>
            </p:cNvSpPr>
            <p:nvPr/>
          </p:nvSpPr>
          <p:spPr bwMode="auto">
            <a:xfrm>
              <a:off x="2904" y="1104"/>
              <a:ext cx="0" cy="1344"/>
            </a:xfrm>
            <a:prstGeom prst="line">
              <a:avLst/>
            </a:prstGeom>
            <a:noFill/>
            <a:ln w="476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40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1675" y="2489"/>
              <a:ext cx="2805" cy="291"/>
            </a:xfrm>
            <a:prstGeom prst="rect">
              <a:avLst/>
            </a:prstGeom>
            <a:noFill/>
            <a:ln w="476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This is where the ester breaks</a:t>
              </a:r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331077" y="4852988"/>
            <a:ext cx="117137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 = O bond came form the acid and the O came from the alcohol</a:t>
            </a:r>
          </a:p>
        </p:txBody>
      </p:sp>
    </p:spTree>
    <p:extLst>
      <p:ext uri="{BB962C8B-B14F-4D97-AF65-F5344CB8AC3E}">
        <p14:creationId xmlns:p14="http://schemas.microsoft.com/office/powerpoint/2010/main" val="3305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28" name="Group 36"/>
          <p:cNvGrpSpPr>
            <a:grpSpLocks/>
          </p:cNvGrpSpPr>
          <p:nvPr/>
        </p:nvGrpSpPr>
        <p:grpSpPr bwMode="auto">
          <a:xfrm>
            <a:off x="3721101" y="366778"/>
            <a:ext cx="4902200" cy="2508250"/>
            <a:chOff x="1392" y="224"/>
            <a:chExt cx="3088" cy="1580"/>
          </a:xfrm>
        </p:grpSpPr>
        <p:sp>
          <p:nvSpPr>
            <p:cNvPr id="8196" name="Text Box 4"/>
            <p:cNvSpPr txBox="1">
              <a:spLocks noChangeArrowheads="1"/>
            </p:cNvSpPr>
            <p:nvPr/>
          </p:nvSpPr>
          <p:spPr bwMode="auto">
            <a:xfrm>
              <a:off x="2569" y="656"/>
              <a:ext cx="1127" cy="2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O – C  </a:t>
              </a:r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2947" y="224"/>
              <a:ext cx="270" cy="291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 rot="3395533">
              <a:off x="2977" y="500"/>
              <a:ext cx="186" cy="144"/>
              <a:chOff x="8010" y="3374"/>
              <a:chExt cx="465" cy="360"/>
            </a:xfrm>
          </p:grpSpPr>
          <p:sp>
            <p:nvSpPr>
              <p:cNvPr id="8199" name="Line 7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00" name="Line 8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8201" name="AutoShape 9"/>
            <p:cNvSpPr>
              <a:spLocks/>
            </p:cNvSpPr>
            <p:nvPr/>
          </p:nvSpPr>
          <p:spPr bwMode="auto">
            <a:xfrm>
              <a:off x="3187" y="250"/>
              <a:ext cx="56" cy="1002"/>
            </a:xfrm>
            <a:prstGeom prst="rightBracket">
              <a:avLst>
                <a:gd name="adj" fmla="val 14910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2" name="AutoShape 10"/>
            <p:cNvSpPr>
              <a:spLocks/>
            </p:cNvSpPr>
            <p:nvPr/>
          </p:nvSpPr>
          <p:spPr bwMode="auto">
            <a:xfrm>
              <a:off x="2579" y="238"/>
              <a:ext cx="56" cy="1002"/>
            </a:xfrm>
            <a:prstGeom prst="leftBracket">
              <a:avLst>
                <a:gd name="adj" fmla="val 14910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2299" y="7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3168" y="79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205" name="Text Box 13"/>
            <p:cNvSpPr txBox="1">
              <a:spLocks noChangeArrowheads="1"/>
            </p:cNvSpPr>
            <p:nvPr/>
          </p:nvSpPr>
          <p:spPr bwMode="auto">
            <a:xfrm>
              <a:off x="1392" y="266"/>
              <a:ext cx="105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Ester link</a:t>
              </a:r>
            </a:p>
          </p:txBody>
        </p:sp>
        <p:grpSp>
          <p:nvGrpSpPr>
            <p:cNvPr id="8206" name="Group 14"/>
            <p:cNvGrpSpPr>
              <a:grpSpLocks/>
            </p:cNvGrpSpPr>
            <p:nvPr/>
          </p:nvGrpSpPr>
          <p:grpSpPr bwMode="auto">
            <a:xfrm>
              <a:off x="1675" y="224"/>
              <a:ext cx="2805" cy="1580"/>
              <a:chOff x="1675" y="1200"/>
              <a:chExt cx="2805" cy="1580"/>
            </a:xfrm>
          </p:grpSpPr>
          <p:sp>
            <p:nvSpPr>
              <p:cNvPr id="8207" name="Line 15"/>
              <p:cNvSpPr>
                <a:spLocks noChangeShapeType="1"/>
              </p:cNvSpPr>
              <p:nvPr/>
            </p:nvSpPr>
            <p:spPr bwMode="auto">
              <a:xfrm>
                <a:off x="2937" y="1200"/>
                <a:ext cx="0" cy="1344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1675" y="2489"/>
                <a:ext cx="2805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 dirty="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This is where the ester breaks</a:t>
                </a:r>
              </a:p>
            </p:txBody>
          </p:sp>
        </p:grp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4754564" y="3149602"/>
            <a:ext cx="3868737" cy="992188"/>
            <a:chOff x="2035" y="1984"/>
            <a:chExt cx="2437" cy="625"/>
          </a:xfrm>
        </p:grpSpPr>
        <p:sp>
          <p:nvSpPr>
            <p:cNvPr id="8215" name="Text Box 23"/>
            <p:cNvSpPr txBox="1">
              <a:spLocks noChangeArrowheads="1"/>
            </p:cNvSpPr>
            <p:nvPr/>
          </p:nvSpPr>
          <p:spPr bwMode="auto">
            <a:xfrm>
              <a:off x="3907" y="2376"/>
              <a:ext cx="270" cy="233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</a:t>
              </a:r>
            </a:p>
          </p:txBody>
        </p:sp>
        <p:grpSp>
          <p:nvGrpSpPr>
            <p:cNvPr id="8229" name="Group 37"/>
            <p:cNvGrpSpPr>
              <a:grpSpLocks/>
            </p:cNvGrpSpPr>
            <p:nvPr/>
          </p:nvGrpSpPr>
          <p:grpSpPr bwMode="auto">
            <a:xfrm>
              <a:off x="2035" y="1984"/>
              <a:ext cx="2437" cy="613"/>
              <a:chOff x="2035" y="1984"/>
              <a:chExt cx="2437" cy="613"/>
            </a:xfrm>
          </p:grpSpPr>
          <p:sp>
            <p:nvSpPr>
              <p:cNvPr id="8210" name="Text Box 18"/>
              <p:cNvSpPr txBox="1">
                <a:spLocks noChangeArrowheads="1"/>
              </p:cNvSpPr>
              <p:nvPr/>
            </p:nvSpPr>
            <p:spPr bwMode="auto">
              <a:xfrm>
                <a:off x="3915" y="1984"/>
                <a:ext cx="270" cy="233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</a:p>
            </p:txBody>
          </p:sp>
          <p:sp>
            <p:nvSpPr>
              <p:cNvPr id="8212" name="Line 20"/>
              <p:cNvSpPr>
                <a:spLocks noChangeShapeType="1"/>
              </p:cNvSpPr>
              <p:nvPr/>
            </p:nvSpPr>
            <p:spPr bwMode="auto">
              <a:xfrm rot="3395533">
                <a:off x="3988" y="2277"/>
                <a:ext cx="148" cy="9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GB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 rot="3395533">
                <a:off x="3934" y="2280"/>
                <a:ext cx="156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4136" y="2554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219" name="Group 27"/>
              <p:cNvGrpSpPr>
                <a:grpSpLocks/>
              </p:cNvGrpSpPr>
              <p:nvPr/>
            </p:nvGrpSpPr>
            <p:grpSpPr bwMode="auto">
              <a:xfrm>
                <a:off x="2035" y="2364"/>
                <a:ext cx="532" cy="233"/>
                <a:chOff x="2011" y="2436"/>
                <a:chExt cx="532" cy="233"/>
              </a:xfrm>
            </p:grpSpPr>
            <p:sp>
              <p:nvSpPr>
                <p:cNvPr id="821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273" y="2436"/>
                  <a:ext cx="270" cy="233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O</a:t>
                  </a:r>
                </a:p>
              </p:txBody>
            </p:sp>
            <p:sp>
              <p:nvSpPr>
                <p:cNvPr id="8218" name="Line 26"/>
                <p:cNvSpPr>
                  <a:spLocks noChangeShapeType="1"/>
                </p:cNvSpPr>
                <p:nvPr/>
              </p:nvSpPr>
              <p:spPr bwMode="auto">
                <a:xfrm>
                  <a:off x="2011" y="2594"/>
                  <a:ext cx="2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</p:grpSp>
      <p:grpSp>
        <p:nvGrpSpPr>
          <p:cNvPr id="8231" name="Group 39"/>
          <p:cNvGrpSpPr>
            <a:grpSpLocks/>
          </p:cNvGrpSpPr>
          <p:nvPr/>
        </p:nvGrpSpPr>
        <p:grpSpPr bwMode="auto">
          <a:xfrm>
            <a:off x="7050089" y="4059569"/>
            <a:ext cx="3317875" cy="1958976"/>
            <a:chOff x="3481" y="2587"/>
            <a:chExt cx="2090" cy="1234"/>
          </a:xfrm>
        </p:grpSpPr>
        <p:grpSp>
          <p:nvGrpSpPr>
            <p:cNvPr id="8222" name="Group 30"/>
            <p:cNvGrpSpPr>
              <a:grpSpLocks/>
            </p:cNvGrpSpPr>
            <p:nvPr/>
          </p:nvGrpSpPr>
          <p:grpSpPr bwMode="auto">
            <a:xfrm>
              <a:off x="3481" y="2587"/>
              <a:ext cx="446" cy="397"/>
              <a:chOff x="1857" y="3275"/>
              <a:chExt cx="446" cy="397"/>
            </a:xfrm>
          </p:grpSpPr>
          <p:sp>
            <p:nvSpPr>
              <p:cNvPr id="8220" name="Text Box 28"/>
              <p:cNvSpPr txBox="1">
                <a:spLocks noChangeArrowheads="1"/>
              </p:cNvSpPr>
              <p:nvPr/>
            </p:nvSpPr>
            <p:spPr bwMode="auto">
              <a:xfrm>
                <a:off x="1857" y="3381"/>
                <a:ext cx="446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HO</a:t>
                </a:r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 flipV="1">
                <a:off x="2125" y="3275"/>
                <a:ext cx="154" cy="9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8226" name="Text Box 34"/>
            <p:cNvSpPr txBox="1">
              <a:spLocks noChangeArrowheads="1"/>
            </p:cNvSpPr>
            <p:nvPr/>
          </p:nvSpPr>
          <p:spPr bwMode="auto">
            <a:xfrm>
              <a:off x="3941" y="3065"/>
              <a:ext cx="163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</a:t>
              </a:r>
              <a:r>
                <a:rPr lang="en-GB" altLang="en-US" sz="2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OH</a:t>
              </a: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of water adds on to the acid</a:t>
              </a:r>
            </a:p>
          </p:txBody>
        </p:sp>
      </p:grpSp>
      <p:grpSp>
        <p:nvGrpSpPr>
          <p:cNvPr id="8230" name="Group 38"/>
          <p:cNvGrpSpPr>
            <a:grpSpLocks/>
          </p:cNvGrpSpPr>
          <p:nvPr/>
        </p:nvGrpSpPr>
        <p:grpSpPr bwMode="auto">
          <a:xfrm>
            <a:off x="3081339" y="3751265"/>
            <a:ext cx="3633787" cy="2479676"/>
            <a:chOff x="981" y="2363"/>
            <a:chExt cx="2289" cy="1562"/>
          </a:xfrm>
        </p:grpSpPr>
        <p:grpSp>
          <p:nvGrpSpPr>
            <p:cNvPr id="8225" name="Group 33"/>
            <p:cNvGrpSpPr>
              <a:grpSpLocks/>
            </p:cNvGrpSpPr>
            <p:nvPr/>
          </p:nvGrpSpPr>
          <p:grpSpPr bwMode="auto">
            <a:xfrm>
              <a:off x="2512" y="2363"/>
              <a:ext cx="758" cy="291"/>
              <a:chOff x="1512" y="3251"/>
              <a:chExt cx="758" cy="291"/>
            </a:xfrm>
          </p:grpSpPr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1760" y="3251"/>
                <a:ext cx="51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altLang="en-US" sz="2400">
                    <a:solidFill>
                      <a:srgbClr val="FF0000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8224" name="Line 32"/>
              <p:cNvSpPr>
                <a:spLocks noChangeShapeType="1"/>
              </p:cNvSpPr>
              <p:nvPr/>
            </p:nvSpPr>
            <p:spPr bwMode="auto">
              <a:xfrm>
                <a:off x="1512" y="3398"/>
                <a:ext cx="259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4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8227" name="Text Box 35"/>
            <p:cNvSpPr txBox="1">
              <a:spLocks noChangeArrowheads="1"/>
            </p:cNvSpPr>
            <p:nvPr/>
          </p:nvSpPr>
          <p:spPr bwMode="auto">
            <a:xfrm>
              <a:off x="981" y="3169"/>
              <a:ext cx="163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The </a:t>
              </a:r>
              <a:r>
                <a:rPr lang="en-GB" altLang="en-US" sz="2400" dirty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  <a:r>
                <a:rPr lang="en-GB" altLang="en-US" sz="24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of water adds on to the alcohol.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682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Acid hydrolysis of esters</a:t>
            </a: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Reflux 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ester with a </a:t>
            </a:r>
            <a:r>
              <a:rPr lang="en-GB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dilute acid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e.g. hydrochloric or sulphuric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 reverse of esterification, you split the ester up in to the alcohol and carboxylic acid that made it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 reversible reaction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lot of water is used to push the equilibrium to the right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8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hydrolysis of esters</a:t>
            </a: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Reflux 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ester with a </a:t>
            </a:r>
            <a:r>
              <a:rPr lang="en-GB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dilute alkali</a:t>
            </a: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e.g. sodium hydroxide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get a carboxylate ion and an alcohol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reaction is irreversible.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general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Sodium </a:t>
            </a:r>
            <a:r>
              <a:rPr lang="en-GB" sz="2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ethanoate</a:t>
            </a:r>
            <a:r>
              <a:rPr lang="en-GB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converted to ethanoic acid by heating it with excess </a:t>
            </a:r>
            <a:r>
              <a:rPr lang="en-GB" sz="26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n-GB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ilute hydrochloric acid (or </a:t>
            </a:r>
            <a:r>
              <a:rPr lang="en-GB" sz="26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sulfuric</a:t>
            </a:r>
            <a:r>
              <a:rPr lang="en-GB" sz="26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e.g.</a:t>
            </a:r>
            <a:endParaRPr lang="en-GB" sz="2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how esters are made from carboxylic acids and alcohols and about the hydrolysis of esters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esters (E)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esters (D)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esters are made from carboxylic acids and alcohols (C)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hydrolysis reactions of esters in acidic and alkaline solutions (A)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28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how esters are made from carboxylic acids and alcohols and about the hydrolysis of esters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esters (E)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esters (D)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esters are made from carboxylic acids and alcohols (C)</a:t>
            </a:r>
          </a:p>
          <a:p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hydrolysis reactions of esters in acidic and alkaline solutions (A)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0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compound below is found in raspberries.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the compound.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– </a:t>
            </a:r>
            <a:r>
              <a:rPr lang="en-GB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methylpropyl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ethanoate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5801" y="2947308"/>
            <a:ext cx="4999499" cy="261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12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514350" indent="-514350">
              <a:buAutoNum type="alphaLcParenR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and name the structures of the products formed when the compound is refluxed with dilute sulphuric acid.</a:t>
            </a:r>
          </a:p>
          <a:p>
            <a:pPr marL="514350" indent="-514350">
              <a:buAutoNum type="alphaLcParenR"/>
            </a:pPr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What kind of reaction is this?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1115" y="2718708"/>
            <a:ext cx="4999499" cy="261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00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pPr marL="514350" indent="-514350">
              <a:buAutoNum type="alphaLcParenR"/>
            </a:pP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and name the structures of the products formed when the compound is refluxed with dilute sulphuric acid.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4861501"/>
            <a:ext cx="3820886" cy="19964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95475"/>
            <a:ext cx="3698018" cy="24152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8018" y="1947656"/>
            <a:ext cx="285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Ethanoic acid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5601" y="1895475"/>
            <a:ext cx="4558661" cy="23098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55517" y="4257468"/>
            <a:ext cx="4107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2-methylpropan-1-ol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15932" y="5620013"/>
            <a:ext cx="50159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Acid hydrolysis reaction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53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methylethyl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methanoate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ester.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the structure of this ester.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9989" y="2736396"/>
            <a:ext cx="4135211" cy="2324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7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methylethyl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methanoate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ester.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Write an equation to show the formation of this ester from a suitable acid and an alcohol.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HCOOH + 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CH(CH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)OH 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 HCOOCH(CH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 + 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  <a:endParaRPr lang="en-GB" sz="28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Name the type of reaction that is taking place to form this ester.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Esterification reaction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1613" y="24774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sz="2400" baseline="30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+</a:t>
            </a:r>
            <a:endParaRPr lang="en-GB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563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you could hydrolyse the ester methyl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ethanoate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acidic conditions. </a:t>
            </a: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Include an equation.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some dilute hydrochloric acid or dilute sulphuric acid, then heat under reflux conditions.</a:t>
            </a:r>
          </a:p>
          <a:p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  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COOH + 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OH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7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45" y="362607"/>
            <a:ext cx="11682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</a:p>
          <a:p>
            <a:endParaRPr lang="en-GB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an equation to show the hydrolysis of ethyl </a:t>
            </a:r>
            <a:r>
              <a:rPr lang="en-GB" sz="28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propanoate</a:t>
            </a:r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sodium hydroxide solution</a:t>
            </a:r>
          </a:p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+ </a:t>
            </a:r>
            <a:r>
              <a:rPr lang="en-GB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NaOH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COONa + 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OH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3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Lesson 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how esters are made from carboxylic acids and alcohols and about the hydrolysis of esters</a:t>
            </a:r>
          </a:p>
          <a:p>
            <a:pPr marL="0" indent="0">
              <a:buNone/>
            </a:pPr>
            <a:endParaRPr lang="en-GB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 criteria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Recognise esters (E)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esters (D)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esters are made from carboxylic acids and alcohols (C)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Explain the hydrolysis reactions of esters in acidic and alkaline solutions (A)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7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6487" y="-94017"/>
            <a:ext cx="1183568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  <a:p>
            <a:pPr>
              <a:spcBef>
                <a:spcPct val="50000"/>
              </a:spcBef>
            </a:pP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 can be 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made by a condensation reaction between an 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</a:t>
            </a: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carboxylic acid.</a:t>
            </a:r>
            <a:endParaRPr lang="en-GB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586601" y="1609104"/>
            <a:ext cx="3023673" cy="2374901"/>
            <a:chOff x="1056" y="1488"/>
            <a:chExt cx="1488" cy="1496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56" y="1872"/>
              <a:ext cx="1152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 - C - C 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26" y="148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344" y="220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470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458" y="17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998" y="1752"/>
              <a:ext cx="546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OH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986" y="2112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1824" y="1938"/>
              <a:ext cx="18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>
              <a:off x="1824" y="2076"/>
              <a:ext cx="186" cy="144"/>
              <a:chOff x="8010" y="3374"/>
              <a:chExt cx="465" cy="360"/>
            </a:xfrm>
          </p:grpSpPr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6000425" y="1654177"/>
            <a:ext cx="3842584" cy="2603501"/>
            <a:chOff x="192" y="2736"/>
            <a:chExt cx="1891" cy="1640"/>
          </a:xfrm>
        </p:grpSpPr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816" y="3504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 flipH="1">
              <a:off x="192" y="3168"/>
              <a:ext cx="1891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H- O - C - C –H</a:t>
              </a: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 flipH="1">
              <a:off x="1152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 flipH="1">
              <a:off x="1104" y="3504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 flipH="1">
              <a:off x="864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960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1248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H="1">
              <a:off x="1248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2344874" y="3711574"/>
            <a:ext cx="2926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Ethanoic acid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654749" y="3711574"/>
            <a:ext cx="27310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</a:t>
            </a:r>
          </a:p>
        </p:txBody>
      </p: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2586601" y="4509122"/>
            <a:ext cx="6545799" cy="2603501"/>
            <a:chOff x="1853" y="2874"/>
            <a:chExt cx="3091" cy="1640"/>
          </a:xfrm>
        </p:grpSpPr>
        <p:grpSp>
          <p:nvGrpSpPr>
            <p:cNvPr id="28" name="Group 75"/>
            <p:cNvGrpSpPr>
              <a:grpSpLocks/>
            </p:cNvGrpSpPr>
            <p:nvPr/>
          </p:nvGrpSpPr>
          <p:grpSpPr bwMode="auto">
            <a:xfrm>
              <a:off x="1853" y="2874"/>
              <a:ext cx="2487" cy="1640"/>
              <a:chOff x="1248" y="2874"/>
              <a:chExt cx="2487" cy="1640"/>
            </a:xfrm>
          </p:grpSpPr>
          <p:grpSp>
            <p:nvGrpSpPr>
              <p:cNvPr id="31" name="Group 54"/>
              <p:cNvGrpSpPr>
                <a:grpSpLocks/>
              </p:cNvGrpSpPr>
              <p:nvPr/>
            </p:nvGrpSpPr>
            <p:grpSpPr bwMode="auto">
              <a:xfrm>
                <a:off x="1248" y="2922"/>
                <a:ext cx="1152" cy="1535"/>
                <a:chOff x="1152" y="1962"/>
                <a:chExt cx="1152" cy="1535"/>
              </a:xfrm>
            </p:grpSpPr>
            <p:sp>
              <p:nvSpPr>
                <p:cNvPr id="4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152" y="2346"/>
                  <a:ext cx="1152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 - C - C </a:t>
                  </a:r>
                </a:p>
              </p:txBody>
            </p:sp>
            <p:sp>
              <p:nvSpPr>
                <p:cNvPr id="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22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440" y="268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46" name="Line 58"/>
                <p:cNvSpPr>
                  <a:spLocks noChangeShapeType="1"/>
                </p:cNvSpPr>
                <p:nvPr/>
              </p:nvSpPr>
              <p:spPr bwMode="auto">
                <a:xfrm>
                  <a:off x="1537" y="258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" name="Line 59"/>
                <p:cNvSpPr>
                  <a:spLocks noChangeShapeType="1"/>
                </p:cNvSpPr>
                <p:nvPr/>
              </p:nvSpPr>
              <p:spPr bwMode="auto">
                <a:xfrm>
                  <a:off x="1537" y="22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967" y="2625"/>
                  <a:ext cx="288" cy="872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O</a:t>
                  </a:r>
                </a:p>
                <a:p>
                  <a:endParaRPr lang="en-GB" altLang="en-US" sz="2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GB" altLang="en-US" sz="2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9" name="Group 61"/>
                <p:cNvGrpSpPr>
                  <a:grpSpLocks/>
                </p:cNvGrpSpPr>
                <p:nvPr/>
              </p:nvGrpSpPr>
              <p:grpSpPr bwMode="auto">
                <a:xfrm>
                  <a:off x="1822" y="2584"/>
                  <a:ext cx="207" cy="148"/>
                  <a:chOff x="7774" y="3461"/>
                  <a:chExt cx="518" cy="370"/>
                </a:xfrm>
              </p:grpSpPr>
              <p:sp>
                <p:nvSpPr>
                  <p:cNvPr id="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7902" y="3461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GB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7774" y="3576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GB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grpSp>
            <p:nvGrpSpPr>
              <p:cNvPr id="32" name="Group 64"/>
              <p:cNvGrpSpPr>
                <a:grpSpLocks/>
              </p:cNvGrpSpPr>
              <p:nvPr/>
            </p:nvGrpSpPr>
            <p:grpSpPr bwMode="auto">
              <a:xfrm>
                <a:off x="1844" y="2874"/>
                <a:ext cx="1891" cy="1640"/>
                <a:chOff x="3361" y="1962"/>
                <a:chExt cx="1891" cy="1640"/>
              </a:xfrm>
            </p:grpSpPr>
            <p:sp>
              <p:nvSpPr>
                <p:cNvPr id="3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65" y="2730"/>
                  <a:ext cx="288" cy="872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  <a:p>
                  <a:endPara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" name="Text Box 66"/>
                <p:cNvSpPr txBox="1">
                  <a:spLocks noChangeArrowheads="1"/>
                </p:cNvSpPr>
                <p:nvPr/>
              </p:nvSpPr>
              <p:spPr bwMode="auto">
                <a:xfrm flipH="1">
                  <a:off x="3361" y="2362"/>
                  <a:ext cx="1891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      O - C - C –H</a:t>
                  </a:r>
                </a:p>
              </p:txBody>
            </p:sp>
            <p:sp>
              <p:nvSpPr>
                <p:cNvPr id="36" name="Text Box 67"/>
                <p:cNvSpPr txBox="1">
                  <a:spLocks noChangeArrowheads="1"/>
                </p:cNvSpPr>
                <p:nvPr/>
              </p:nvSpPr>
              <p:spPr bwMode="auto">
                <a:xfrm flipH="1">
                  <a:off x="4301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7" name="Text Box 68"/>
                <p:cNvSpPr txBox="1">
                  <a:spLocks noChangeArrowheads="1"/>
                </p:cNvSpPr>
                <p:nvPr/>
              </p:nvSpPr>
              <p:spPr bwMode="auto">
                <a:xfrm flipH="1">
                  <a:off x="4253" y="2730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8" name="Text Box 69"/>
                <p:cNvSpPr txBox="1">
                  <a:spLocks noChangeArrowheads="1"/>
                </p:cNvSpPr>
                <p:nvPr/>
              </p:nvSpPr>
              <p:spPr bwMode="auto">
                <a:xfrm flipH="1">
                  <a:off x="4013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9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4109" y="263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397" y="263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4109" y="225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4397" y="225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33" name="Line 74"/>
              <p:cNvSpPr>
                <a:spLocks noChangeShapeType="1"/>
              </p:cNvSpPr>
              <p:nvPr/>
            </p:nvSpPr>
            <p:spPr bwMode="auto">
              <a:xfrm>
                <a:off x="2016" y="34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9" name="Text Box 76"/>
            <p:cNvSpPr txBox="1">
              <a:spLocks noChangeArrowheads="1"/>
            </p:cNvSpPr>
            <p:nvPr/>
          </p:nvSpPr>
          <p:spPr bwMode="auto">
            <a:xfrm>
              <a:off x="2304" y="3984"/>
              <a:ext cx="25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Ethyl ethanoate</a:t>
              </a:r>
            </a:p>
          </p:txBody>
        </p:sp>
        <p:sp>
          <p:nvSpPr>
            <p:cNvPr id="30" name="Text Box 77"/>
            <p:cNvSpPr txBox="1">
              <a:spLocks noChangeArrowheads="1"/>
            </p:cNvSpPr>
            <p:nvPr/>
          </p:nvSpPr>
          <p:spPr bwMode="auto">
            <a:xfrm>
              <a:off x="4032" y="3312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 H</a:t>
              </a:r>
              <a:r>
                <a:rPr lang="en-GB" altLang="en-US" sz="2800" baseline="-25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78954" y="4322300"/>
            <a:ext cx="265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produced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3626448" y="4959179"/>
            <a:ext cx="1641158" cy="1229979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32400" y="4278624"/>
            <a:ext cx="2656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functional group is COO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69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2829090" y="3648077"/>
            <a:ext cx="2949140" cy="2374901"/>
            <a:chOff x="1056" y="1488"/>
            <a:chExt cx="1488" cy="1496"/>
          </a:xfrm>
        </p:grpSpPr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056" y="1872"/>
              <a:ext cx="1152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 - C - C </a:t>
              </a:r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326" y="148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1344" y="220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4102" name="Line 6"/>
            <p:cNvSpPr>
              <a:spLocks noChangeShapeType="1"/>
            </p:cNvSpPr>
            <p:nvPr/>
          </p:nvSpPr>
          <p:spPr bwMode="auto">
            <a:xfrm>
              <a:off x="1470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3" name="Line 7"/>
            <p:cNvSpPr>
              <a:spLocks noChangeShapeType="1"/>
            </p:cNvSpPr>
            <p:nvPr/>
          </p:nvSpPr>
          <p:spPr bwMode="auto">
            <a:xfrm>
              <a:off x="1458" y="17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1998" y="1752"/>
              <a:ext cx="546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OH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986" y="2112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 flipH="1">
              <a:off x="1824" y="1938"/>
              <a:ext cx="18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107" name="Group 11"/>
            <p:cNvGrpSpPr>
              <a:grpSpLocks/>
            </p:cNvGrpSpPr>
            <p:nvPr/>
          </p:nvGrpSpPr>
          <p:grpSpPr bwMode="auto">
            <a:xfrm>
              <a:off x="1824" y="2076"/>
              <a:ext cx="186" cy="144"/>
              <a:chOff x="8010" y="3374"/>
              <a:chExt cx="465" cy="360"/>
            </a:xfrm>
          </p:grpSpPr>
          <p:sp>
            <p:nvSpPr>
              <p:cNvPr id="4108" name="Line 12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4109" name="Line 13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6203564" y="3352803"/>
            <a:ext cx="3747866" cy="2603501"/>
            <a:chOff x="192" y="2736"/>
            <a:chExt cx="1891" cy="1640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816" y="3504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 flipH="1">
              <a:off x="192" y="3168"/>
              <a:ext cx="1891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H- O - C - C –H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 flipH="1">
              <a:off x="1152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 flipH="1">
              <a:off x="1104" y="3504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 flipH="1">
              <a:off x="864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 flipH="1">
              <a:off x="960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 flipH="1">
              <a:off x="1248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 flipH="1">
              <a:off x="1248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940157" y="457201"/>
            <a:ext cx="1008415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easiest way to draw an ester is to draw the acid and alcohol from which it is made with their functional groups facing each other.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052291" y="1981201"/>
            <a:ext cx="979875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OH is then removed from the acid and the H (of the OH) from the alcohol to form water.</a:t>
            </a:r>
          </a:p>
        </p:txBody>
      </p:sp>
      <p:sp>
        <p:nvSpPr>
          <p:cNvPr id="4122" name="Oval 26"/>
          <p:cNvSpPr>
            <a:spLocks noChangeArrowheads="1"/>
          </p:cNvSpPr>
          <p:nvPr/>
        </p:nvSpPr>
        <p:spPr bwMode="auto">
          <a:xfrm>
            <a:off x="4329133" y="3886200"/>
            <a:ext cx="2540367" cy="914400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2607" y="5644055"/>
            <a:ext cx="11398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 condensation reaction because two molecules react to produce a large molecule an a small molecule (in this case water)</a:t>
            </a:r>
            <a:endParaRPr lang="en-GB" sz="2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0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71" name="Group 51"/>
          <p:cNvGrpSpPr>
            <a:grpSpLocks/>
          </p:cNvGrpSpPr>
          <p:nvPr/>
        </p:nvGrpSpPr>
        <p:grpSpPr bwMode="auto">
          <a:xfrm>
            <a:off x="3208337" y="-44003"/>
            <a:ext cx="8640201" cy="2670176"/>
            <a:chOff x="1056" y="240"/>
            <a:chExt cx="4080" cy="1682"/>
          </a:xfrm>
        </p:grpSpPr>
        <p:grpSp>
          <p:nvGrpSpPr>
            <p:cNvPr id="5122" name="Group 2"/>
            <p:cNvGrpSpPr>
              <a:grpSpLocks/>
            </p:cNvGrpSpPr>
            <p:nvPr/>
          </p:nvGrpSpPr>
          <p:grpSpPr bwMode="auto">
            <a:xfrm>
              <a:off x="1056" y="426"/>
              <a:ext cx="1488" cy="1496"/>
              <a:chOff x="1056" y="1488"/>
              <a:chExt cx="1488" cy="1496"/>
            </a:xfrm>
          </p:grpSpPr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1056" y="1872"/>
                <a:ext cx="1152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 - C - C </a:t>
                </a:r>
              </a:p>
            </p:txBody>
          </p:sp>
          <p:sp>
            <p:nvSpPr>
              <p:cNvPr id="5124" name="Text Box 4"/>
              <p:cNvSpPr txBox="1">
                <a:spLocks noChangeArrowheads="1"/>
              </p:cNvSpPr>
              <p:nvPr/>
            </p:nvSpPr>
            <p:spPr bwMode="auto">
              <a:xfrm>
                <a:off x="1326" y="1488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25" name="Text Box 5"/>
              <p:cNvSpPr txBox="1">
                <a:spLocks noChangeArrowheads="1"/>
              </p:cNvSpPr>
              <p:nvPr/>
            </p:nvSpPr>
            <p:spPr bwMode="auto">
              <a:xfrm>
                <a:off x="1344" y="2208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26" name="Line 6"/>
              <p:cNvSpPr>
                <a:spLocks noChangeShapeType="1"/>
              </p:cNvSpPr>
              <p:nvPr/>
            </p:nvSpPr>
            <p:spPr bwMode="auto">
              <a:xfrm>
                <a:off x="1470" y="211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1458" y="1752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1998" y="1752"/>
                <a:ext cx="546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OH</a:t>
                </a:r>
              </a:p>
            </p:txBody>
          </p:sp>
          <p:sp>
            <p:nvSpPr>
              <p:cNvPr id="5129" name="Text Box 9"/>
              <p:cNvSpPr txBox="1">
                <a:spLocks noChangeArrowheads="1"/>
              </p:cNvSpPr>
              <p:nvPr/>
            </p:nvSpPr>
            <p:spPr bwMode="auto">
              <a:xfrm>
                <a:off x="1986" y="2112"/>
                <a:ext cx="288" cy="87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 flipH="1">
                <a:off x="1824" y="1938"/>
                <a:ext cx="180" cy="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131" name="Group 11"/>
              <p:cNvGrpSpPr>
                <a:grpSpLocks/>
              </p:cNvGrpSpPr>
              <p:nvPr/>
            </p:nvGrpSpPr>
            <p:grpSpPr bwMode="auto">
              <a:xfrm>
                <a:off x="1824" y="2076"/>
                <a:ext cx="186" cy="144"/>
                <a:chOff x="8010" y="3374"/>
                <a:chExt cx="465" cy="360"/>
              </a:xfrm>
            </p:grpSpPr>
            <p:sp>
              <p:nvSpPr>
                <p:cNvPr id="5132" name="Line 12"/>
                <p:cNvSpPr>
                  <a:spLocks noChangeShapeType="1"/>
                </p:cNvSpPr>
                <p:nvPr/>
              </p:nvSpPr>
              <p:spPr bwMode="auto">
                <a:xfrm>
                  <a:off x="8085" y="3374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33" name="Line 13"/>
                <p:cNvSpPr>
                  <a:spLocks noChangeShapeType="1"/>
                </p:cNvSpPr>
                <p:nvPr/>
              </p:nvSpPr>
              <p:spPr bwMode="auto">
                <a:xfrm>
                  <a:off x="8010" y="3479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grpSp>
          <p:nvGrpSpPr>
            <p:cNvPr id="5134" name="Group 14"/>
            <p:cNvGrpSpPr>
              <a:grpSpLocks/>
            </p:cNvGrpSpPr>
            <p:nvPr/>
          </p:nvGrpSpPr>
          <p:grpSpPr bwMode="auto">
            <a:xfrm>
              <a:off x="3245" y="240"/>
              <a:ext cx="1891" cy="1640"/>
              <a:chOff x="192" y="2736"/>
              <a:chExt cx="1891" cy="1640"/>
            </a:xfrm>
          </p:grpSpPr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816" y="3504"/>
                <a:ext cx="288" cy="87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36" name="Text Box 16"/>
              <p:cNvSpPr txBox="1">
                <a:spLocks noChangeArrowheads="1"/>
              </p:cNvSpPr>
              <p:nvPr/>
            </p:nvSpPr>
            <p:spPr bwMode="auto">
              <a:xfrm flipH="1">
                <a:off x="192" y="3168"/>
                <a:ext cx="1891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H- O - C - C –H</a:t>
                </a:r>
              </a:p>
            </p:txBody>
          </p:sp>
          <p:sp>
            <p:nvSpPr>
              <p:cNvPr id="5137" name="Text Box 17"/>
              <p:cNvSpPr txBox="1">
                <a:spLocks noChangeArrowheads="1"/>
              </p:cNvSpPr>
              <p:nvPr/>
            </p:nvSpPr>
            <p:spPr bwMode="auto">
              <a:xfrm flipH="1">
                <a:off x="1152" y="2736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38" name="Text Box 18"/>
              <p:cNvSpPr txBox="1">
                <a:spLocks noChangeArrowheads="1"/>
              </p:cNvSpPr>
              <p:nvPr/>
            </p:nvSpPr>
            <p:spPr bwMode="auto">
              <a:xfrm flipH="1">
                <a:off x="1104" y="3504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39" name="Text Box 19"/>
              <p:cNvSpPr txBox="1">
                <a:spLocks noChangeArrowheads="1"/>
              </p:cNvSpPr>
              <p:nvPr/>
            </p:nvSpPr>
            <p:spPr bwMode="auto">
              <a:xfrm flipH="1">
                <a:off x="864" y="2736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40" name="Line 20"/>
              <p:cNvSpPr>
                <a:spLocks noChangeShapeType="1"/>
              </p:cNvSpPr>
              <p:nvPr/>
            </p:nvSpPr>
            <p:spPr bwMode="auto">
              <a:xfrm flipH="1">
                <a:off x="960" y="340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41" name="Line 21"/>
              <p:cNvSpPr>
                <a:spLocks noChangeShapeType="1"/>
              </p:cNvSpPr>
              <p:nvPr/>
            </p:nvSpPr>
            <p:spPr bwMode="auto">
              <a:xfrm flipH="1">
                <a:off x="1248" y="3408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42" name="Line 22"/>
              <p:cNvSpPr>
                <a:spLocks noChangeShapeType="1"/>
              </p:cNvSpPr>
              <p:nvPr/>
            </p:nvSpPr>
            <p:spPr bwMode="auto">
              <a:xfrm flipH="1">
                <a:off x="960" y="30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43" name="Line 23"/>
              <p:cNvSpPr>
                <a:spLocks noChangeShapeType="1"/>
              </p:cNvSpPr>
              <p:nvPr/>
            </p:nvSpPr>
            <p:spPr bwMode="auto">
              <a:xfrm flipH="1">
                <a:off x="1248" y="302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5144" name="Oval 24"/>
            <p:cNvSpPr>
              <a:spLocks noChangeArrowheads="1"/>
            </p:cNvSpPr>
            <p:nvPr/>
          </p:nvSpPr>
          <p:spPr bwMode="auto">
            <a:xfrm>
              <a:off x="2016" y="576"/>
              <a:ext cx="1565" cy="576"/>
            </a:xfrm>
            <a:prstGeom prst="ellips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5169" name="Line 49"/>
          <p:cNvSpPr>
            <a:spLocks noChangeShapeType="1"/>
          </p:cNvSpPr>
          <p:nvPr/>
        </p:nvSpPr>
        <p:spPr bwMode="auto">
          <a:xfrm>
            <a:off x="6019800" y="1447800"/>
            <a:ext cx="0" cy="1143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73" name="Text Box 53"/>
          <p:cNvSpPr txBox="1">
            <a:spLocks noChangeArrowheads="1"/>
          </p:cNvSpPr>
          <p:nvPr/>
        </p:nvSpPr>
        <p:spPr bwMode="auto">
          <a:xfrm>
            <a:off x="200025" y="1752601"/>
            <a:ext cx="3076575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 of the acid has only 3 bonds and the O of the alcohol has only 1 bond.  So they join.</a:t>
            </a:r>
          </a:p>
        </p:txBody>
      </p:sp>
      <p:grpSp>
        <p:nvGrpSpPr>
          <p:cNvPr id="5199" name="Group 79"/>
          <p:cNvGrpSpPr>
            <a:grpSpLocks/>
          </p:cNvGrpSpPr>
          <p:nvPr/>
        </p:nvGrpSpPr>
        <p:grpSpPr bwMode="auto">
          <a:xfrm>
            <a:off x="3352799" y="2352677"/>
            <a:ext cx="9351747" cy="2603501"/>
            <a:chOff x="1152" y="1482"/>
            <a:chExt cx="4416" cy="1640"/>
          </a:xfrm>
        </p:grpSpPr>
        <p:grpSp>
          <p:nvGrpSpPr>
            <p:cNvPr id="5172" name="Group 52"/>
            <p:cNvGrpSpPr>
              <a:grpSpLocks/>
            </p:cNvGrpSpPr>
            <p:nvPr/>
          </p:nvGrpSpPr>
          <p:grpSpPr bwMode="auto">
            <a:xfrm>
              <a:off x="1152" y="1488"/>
              <a:ext cx="1218" cy="1496"/>
              <a:chOff x="1152" y="1962"/>
              <a:chExt cx="1218" cy="1496"/>
            </a:xfrm>
          </p:grpSpPr>
          <p:sp>
            <p:nvSpPr>
              <p:cNvPr id="5147" name="Text Box 27"/>
              <p:cNvSpPr txBox="1">
                <a:spLocks noChangeArrowheads="1"/>
              </p:cNvSpPr>
              <p:nvPr/>
            </p:nvSpPr>
            <p:spPr bwMode="auto">
              <a:xfrm>
                <a:off x="1152" y="2346"/>
                <a:ext cx="1152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 - C - C </a:t>
                </a:r>
              </a:p>
            </p:txBody>
          </p:sp>
          <p:sp>
            <p:nvSpPr>
              <p:cNvPr id="5148" name="Text Box 28"/>
              <p:cNvSpPr txBox="1">
                <a:spLocks noChangeArrowheads="1"/>
              </p:cNvSpPr>
              <p:nvPr/>
            </p:nvSpPr>
            <p:spPr bwMode="auto">
              <a:xfrm>
                <a:off x="1422" y="1962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49" name="Text Box 29"/>
              <p:cNvSpPr txBox="1">
                <a:spLocks noChangeArrowheads="1"/>
              </p:cNvSpPr>
              <p:nvPr/>
            </p:nvSpPr>
            <p:spPr bwMode="auto">
              <a:xfrm>
                <a:off x="1440" y="2682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50" name="Line 30"/>
              <p:cNvSpPr>
                <a:spLocks noChangeShapeType="1"/>
              </p:cNvSpPr>
              <p:nvPr/>
            </p:nvSpPr>
            <p:spPr bwMode="auto">
              <a:xfrm>
                <a:off x="1566" y="258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51" name="Line 31"/>
              <p:cNvSpPr>
                <a:spLocks noChangeShapeType="1"/>
              </p:cNvSpPr>
              <p:nvPr/>
            </p:nvSpPr>
            <p:spPr bwMode="auto">
              <a:xfrm>
                <a:off x="1554" y="222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53" name="Text Box 33"/>
              <p:cNvSpPr txBox="1">
                <a:spLocks noChangeArrowheads="1"/>
              </p:cNvSpPr>
              <p:nvPr/>
            </p:nvSpPr>
            <p:spPr bwMode="auto">
              <a:xfrm>
                <a:off x="2082" y="2586"/>
                <a:ext cx="288" cy="87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O</a:t>
                </a: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155" name="Group 35"/>
              <p:cNvGrpSpPr>
                <a:grpSpLocks/>
              </p:cNvGrpSpPr>
              <p:nvPr/>
            </p:nvGrpSpPr>
            <p:grpSpPr bwMode="auto">
              <a:xfrm>
                <a:off x="1920" y="2550"/>
                <a:ext cx="186" cy="144"/>
                <a:chOff x="8010" y="3374"/>
                <a:chExt cx="465" cy="360"/>
              </a:xfrm>
            </p:grpSpPr>
            <p:sp>
              <p:nvSpPr>
                <p:cNvPr id="5156" name="Line 36"/>
                <p:cNvSpPr>
                  <a:spLocks noChangeShapeType="1"/>
                </p:cNvSpPr>
                <p:nvPr/>
              </p:nvSpPr>
              <p:spPr bwMode="auto">
                <a:xfrm>
                  <a:off x="8085" y="3374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157" name="Line 37"/>
                <p:cNvSpPr>
                  <a:spLocks noChangeShapeType="1"/>
                </p:cNvSpPr>
                <p:nvPr/>
              </p:nvSpPr>
              <p:spPr bwMode="auto">
                <a:xfrm>
                  <a:off x="8010" y="3479"/>
                  <a:ext cx="390" cy="25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</p:grpSp>
        <p:grpSp>
          <p:nvGrpSpPr>
            <p:cNvPr id="5168" name="Group 48"/>
            <p:cNvGrpSpPr>
              <a:grpSpLocks/>
            </p:cNvGrpSpPr>
            <p:nvPr/>
          </p:nvGrpSpPr>
          <p:grpSpPr bwMode="auto">
            <a:xfrm>
              <a:off x="2928" y="1482"/>
              <a:ext cx="1891" cy="1640"/>
              <a:chOff x="3341" y="1962"/>
              <a:chExt cx="1891" cy="1640"/>
            </a:xfrm>
          </p:grpSpPr>
          <p:sp>
            <p:nvSpPr>
              <p:cNvPr id="5159" name="Text Box 39"/>
              <p:cNvSpPr txBox="1">
                <a:spLocks noChangeArrowheads="1"/>
              </p:cNvSpPr>
              <p:nvPr/>
            </p:nvSpPr>
            <p:spPr bwMode="auto">
              <a:xfrm>
                <a:off x="3965" y="2730"/>
                <a:ext cx="288" cy="872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  <a:p>
                <a:endPara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60" name="Text Box 40"/>
              <p:cNvSpPr txBox="1">
                <a:spLocks noChangeArrowheads="1"/>
              </p:cNvSpPr>
              <p:nvPr/>
            </p:nvSpPr>
            <p:spPr bwMode="auto">
              <a:xfrm flipH="1">
                <a:off x="3341" y="2394"/>
                <a:ext cx="1891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       O - C - C –H</a:t>
                </a:r>
              </a:p>
            </p:txBody>
          </p:sp>
          <p:sp>
            <p:nvSpPr>
              <p:cNvPr id="5161" name="Text Box 41"/>
              <p:cNvSpPr txBox="1">
                <a:spLocks noChangeArrowheads="1"/>
              </p:cNvSpPr>
              <p:nvPr/>
            </p:nvSpPr>
            <p:spPr bwMode="auto">
              <a:xfrm flipH="1">
                <a:off x="4301" y="1962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62" name="Text Box 42"/>
              <p:cNvSpPr txBox="1">
                <a:spLocks noChangeArrowheads="1"/>
              </p:cNvSpPr>
              <p:nvPr/>
            </p:nvSpPr>
            <p:spPr bwMode="auto">
              <a:xfrm flipH="1">
                <a:off x="4253" y="2730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63" name="Text Box 43"/>
              <p:cNvSpPr txBox="1">
                <a:spLocks noChangeArrowheads="1"/>
              </p:cNvSpPr>
              <p:nvPr/>
            </p:nvSpPr>
            <p:spPr bwMode="auto">
              <a:xfrm flipH="1">
                <a:off x="4013" y="1962"/>
                <a:ext cx="288" cy="330"/>
              </a:xfrm>
              <a:prstGeom prst="rect">
                <a:avLst/>
              </a:prstGeom>
              <a:noFill/>
              <a:ln w="9525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H</a:t>
                </a:r>
              </a:p>
            </p:txBody>
          </p:sp>
          <p:sp>
            <p:nvSpPr>
              <p:cNvPr id="5164" name="Line 44"/>
              <p:cNvSpPr>
                <a:spLocks noChangeShapeType="1"/>
              </p:cNvSpPr>
              <p:nvPr/>
            </p:nvSpPr>
            <p:spPr bwMode="auto">
              <a:xfrm flipH="1">
                <a:off x="4109" y="263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65" name="Line 45"/>
              <p:cNvSpPr>
                <a:spLocks noChangeShapeType="1"/>
              </p:cNvSpPr>
              <p:nvPr/>
            </p:nvSpPr>
            <p:spPr bwMode="auto">
              <a:xfrm flipH="1">
                <a:off x="4397" y="2634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66" name="Line 46"/>
              <p:cNvSpPr>
                <a:spLocks noChangeShapeType="1"/>
              </p:cNvSpPr>
              <p:nvPr/>
            </p:nvSpPr>
            <p:spPr bwMode="auto">
              <a:xfrm flipH="1">
                <a:off x="4109" y="225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5167" name="Line 47"/>
              <p:cNvSpPr>
                <a:spLocks noChangeShapeType="1"/>
              </p:cNvSpPr>
              <p:nvPr/>
            </p:nvSpPr>
            <p:spPr bwMode="auto">
              <a:xfrm flipH="1">
                <a:off x="4397" y="225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5198" name="Text Box 78"/>
            <p:cNvSpPr txBox="1">
              <a:spLocks noChangeArrowheads="1"/>
            </p:cNvSpPr>
            <p:nvPr/>
          </p:nvSpPr>
          <p:spPr bwMode="auto">
            <a:xfrm>
              <a:off x="4656" y="1920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 H</a:t>
              </a:r>
              <a:r>
                <a:rPr lang="en-GB" altLang="en-US" sz="2800" baseline="-25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2478" y="4145404"/>
            <a:ext cx="6669602" cy="2676376"/>
          </a:xfrm>
          <a:prstGeom prst="rect">
            <a:avLst/>
          </a:prstGeom>
        </p:spPr>
      </p:pic>
      <p:sp>
        <p:nvSpPr>
          <p:cNvPr id="76" name="TextBox 75"/>
          <p:cNvSpPr txBox="1"/>
          <p:nvPr/>
        </p:nvSpPr>
        <p:spPr>
          <a:xfrm>
            <a:off x="1123516" y="4737103"/>
            <a:ext cx="265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produced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7" name="Oval 24"/>
          <p:cNvSpPr>
            <a:spLocks noChangeArrowheads="1"/>
          </p:cNvSpPr>
          <p:nvPr/>
        </p:nvSpPr>
        <p:spPr bwMode="auto">
          <a:xfrm>
            <a:off x="4977914" y="4737103"/>
            <a:ext cx="2020445" cy="1199871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7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9/96/Propyl_ethano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3632" y="2564905"/>
            <a:ext cx="5529698" cy="220638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Naming Esters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 part from the alcohol</a:t>
            </a:r>
          </a:p>
          <a:p>
            <a:r>
              <a:rPr lang="en-GB" dirty="0" smtClean="0"/>
              <a:t>Second part from the acid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447928" y="3068960"/>
            <a:ext cx="1800200" cy="2016224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495600" y="472514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From the alcohol (</a:t>
            </a:r>
            <a:r>
              <a:rPr lang="en-GB" b="1" dirty="0" err="1">
                <a:solidFill>
                  <a:srgbClr val="C00000"/>
                </a:solidFill>
              </a:rPr>
              <a:t>propanol</a:t>
            </a:r>
            <a:r>
              <a:rPr lang="en-GB" b="1" dirty="0">
                <a:solidFill>
                  <a:srgbClr val="C00000"/>
                </a:solidFill>
              </a:rPr>
              <a:t>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48128" y="46531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00000"/>
                </a:solidFill>
              </a:rPr>
              <a:t>From the acid (</a:t>
            </a:r>
            <a:r>
              <a:rPr lang="en-GB" b="1" dirty="0" err="1">
                <a:solidFill>
                  <a:srgbClr val="C00000"/>
                </a:solidFill>
              </a:rPr>
              <a:t>Ethanoic</a:t>
            </a:r>
            <a:r>
              <a:rPr lang="en-GB" b="1" dirty="0">
                <a:solidFill>
                  <a:srgbClr val="C00000"/>
                </a:solidFill>
              </a:rPr>
              <a:t> Acid)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7769" y="5373216"/>
            <a:ext cx="5128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Propyl</a:t>
            </a:r>
            <a:r>
              <a:rPr lang="en-US" sz="5400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Ethanoate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0160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26487" y="-94017"/>
            <a:ext cx="118356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</a:t>
            </a:r>
          </a:p>
        </p:txBody>
      </p:sp>
      <p:grpSp>
        <p:nvGrpSpPr>
          <p:cNvPr id="3089" name="Group 17"/>
          <p:cNvGrpSpPr>
            <a:grpSpLocks/>
          </p:cNvGrpSpPr>
          <p:nvPr/>
        </p:nvGrpSpPr>
        <p:grpSpPr bwMode="auto">
          <a:xfrm>
            <a:off x="2628857" y="302602"/>
            <a:ext cx="3023673" cy="2374901"/>
            <a:chOff x="1056" y="1488"/>
            <a:chExt cx="1488" cy="1496"/>
          </a:xfrm>
        </p:grpSpPr>
        <p:sp>
          <p:nvSpPr>
            <p:cNvPr id="3077" name="Text Box 5"/>
            <p:cNvSpPr txBox="1">
              <a:spLocks noChangeArrowheads="1"/>
            </p:cNvSpPr>
            <p:nvPr/>
          </p:nvSpPr>
          <p:spPr bwMode="auto">
            <a:xfrm>
              <a:off x="1056" y="1872"/>
              <a:ext cx="1152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 - C - C </a:t>
              </a:r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1326" y="148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344" y="2208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80" name="Line 8"/>
            <p:cNvSpPr>
              <a:spLocks noChangeShapeType="1"/>
            </p:cNvSpPr>
            <p:nvPr/>
          </p:nvSpPr>
          <p:spPr bwMode="auto">
            <a:xfrm>
              <a:off x="1470" y="211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458" y="175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1998" y="1752"/>
              <a:ext cx="546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OH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986" y="2112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 flipH="1">
              <a:off x="1824" y="1938"/>
              <a:ext cx="18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3085" name="Group 13"/>
            <p:cNvGrpSpPr>
              <a:grpSpLocks/>
            </p:cNvGrpSpPr>
            <p:nvPr/>
          </p:nvGrpSpPr>
          <p:grpSpPr bwMode="auto">
            <a:xfrm>
              <a:off x="1824" y="2076"/>
              <a:ext cx="186" cy="144"/>
              <a:chOff x="8010" y="3374"/>
              <a:chExt cx="465" cy="360"/>
            </a:xfrm>
          </p:grpSpPr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8085" y="3374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8010" y="3479"/>
                <a:ext cx="390" cy="2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</p:grp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6042681" y="347675"/>
            <a:ext cx="3842584" cy="2603501"/>
            <a:chOff x="192" y="2736"/>
            <a:chExt cx="1891" cy="1640"/>
          </a:xfrm>
        </p:grpSpPr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816" y="3504"/>
              <a:ext cx="288" cy="872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endPara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 flipH="1">
              <a:off x="192" y="3168"/>
              <a:ext cx="1891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H- O - C - C –H</a:t>
              </a: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 flipH="1">
              <a:off x="1152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4" name="Text Box 22"/>
            <p:cNvSpPr txBox="1">
              <a:spLocks noChangeArrowheads="1"/>
            </p:cNvSpPr>
            <p:nvPr/>
          </p:nvSpPr>
          <p:spPr bwMode="auto">
            <a:xfrm flipH="1">
              <a:off x="1104" y="3504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 flipH="1">
              <a:off x="864" y="2736"/>
              <a:ext cx="288" cy="330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</a:t>
              </a: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960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1248" y="340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 flipH="1">
              <a:off x="960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 flipH="1">
              <a:off x="1248" y="30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2387130" y="2405072"/>
            <a:ext cx="292613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Ethanoic acid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6697005" y="2405072"/>
            <a:ext cx="27310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Ethanol</a:t>
            </a:r>
          </a:p>
        </p:txBody>
      </p:sp>
      <p:grpSp>
        <p:nvGrpSpPr>
          <p:cNvPr id="27" name="Group 80"/>
          <p:cNvGrpSpPr>
            <a:grpSpLocks/>
          </p:cNvGrpSpPr>
          <p:nvPr/>
        </p:nvGrpSpPr>
        <p:grpSpPr bwMode="auto">
          <a:xfrm>
            <a:off x="2628857" y="3250245"/>
            <a:ext cx="6545799" cy="2603501"/>
            <a:chOff x="1853" y="2874"/>
            <a:chExt cx="3091" cy="1640"/>
          </a:xfrm>
        </p:grpSpPr>
        <p:grpSp>
          <p:nvGrpSpPr>
            <p:cNvPr id="28" name="Group 75"/>
            <p:cNvGrpSpPr>
              <a:grpSpLocks/>
            </p:cNvGrpSpPr>
            <p:nvPr/>
          </p:nvGrpSpPr>
          <p:grpSpPr bwMode="auto">
            <a:xfrm>
              <a:off x="1853" y="2874"/>
              <a:ext cx="2487" cy="1640"/>
              <a:chOff x="1248" y="2874"/>
              <a:chExt cx="2487" cy="1640"/>
            </a:xfrm>
          </p:grpSpPr>
          <p:grpSp>
            <p:nvGrpSpPr>
              <p:cNvPr id="31" name="Group 54"/>
              <p:cNvGrpSpPr>
                <a:grpSpLocks/>
              </p:cNvGrpSpPr>
              <p:nvPr/>
            </p:nvGrpSpPr>
            <p:grpSpPr bwMode="auto">
              <a:xfrm>
                <a:off x="1248" y="2922"/>
                <a:ext cx="1152" cy="1535"/>
                <a:chOff x="1152" y="1962"/>
                <a:chExt cx="1152" cy="1535"/>
              </a:xfrm>
            </p:grpSpPr>
            <p:sp>
              <p:nvSpPr>
                <p:cNvPr id="43" name="Text Box 55"/>
                <p:cNvSpPr txBox="1">
                  <a:spLocks noChangeArrowheads="1"/>
                </p:cNvSpPr>
                <p:nvPr/>
              </p:nvSpPr>
              <p:spPr bwMode="auto">
                <a:xfrm>
                  <a:off x="1152" y="2346"/>
                  <a:ext cx="1152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 - C - C </a:t>
                  </a:r>
                </a:p>
              </p:txBody>
            </p:sp>
            <p:sp>
              <p:nvSpPr>
                <p:cNvPr id="44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1422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440" y="268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46" name="Line 58"/>
                <p:cNvSpPr>
                  <a:spLocks noChangeShapeType="1"/>
                </p:cNvSpPr>
                <p:nvPr/>
              </p:nvSpPr>
              <p:spPr bwMode="auto">
                <a:xfrm>
                  <a:off x="1537" y="2586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7" name="Line 59"/>
                <p:cNvSpPr>
                  <a:spLocks noChangeShapeType="1"/>
                </p:cNvSpPr>
                <p:nvPr/>
              </p:nvSpPr>
              <p:spPr bwMode="auto">
                <a:xfrm>
                  <a:off x="1537" y="224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wrap="none" anchor="ctr">
                  <a:spAutoFit/>
                </a:bodyPr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8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1967" y="2625"/>
                  <a:ext cx="288" cy="872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O</a:t>
                  </a:r>
                </a:p>
                <a:p>
                  <a:endParaRPr lang="en-GB" altLang="en-US" sz="2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GB" altLang="en-US" sz="2800" dirty="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grpSp>
              <p:nvGrpSpPr>
                <p:cNvPr id="49" name="Group 61"/>
                <p:cNvGrpSpPr>
                  <a:grpSpLocks/>
                </p:cNvGrpSpPr>
                <p:nvPr/>
              </p:nvGrpSpPr>
              <p:grpSpPr bwMode="auto">
                <a:xfrm>
                  <a:off x="1822" y="2584"/>
                  <a:ext cx="207" cy="148"/>
                  <a:chOff x="7774" y="3461"/>
                  <a:chExt cx="518" cy="370"/>
                </a:xfrm>
              </p:grpSpPr>
              <p:sp>
                <p:nvSpPr>
                  <p:cNvPr id="50" name="Line 62"/>
                  <p:cNvSpPr>
                    <a:spLocks noChangeShapeType="1"/>
                  </p:cNvSpPr>
                  <p:nvPr/>
                </p:nvSpPr>
                <p:spPr bwMode="auto">
                  <a:xfrm>
                    <a:off x="7902" y="3461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GB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  <p:sp>
                <p:nvSpPr>
                  <p:cNvPr id="51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7774" y="3576"/>
                    <a:ext cx="390" cy="255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>
                    <a:spAutoFit/>
                  </a:bodyPr>
                  <a:lstStyle/>
                  <a:p>
                    <a:endParaRPr lang="en-GB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p:txBody>
              </p:sp>
            </p:grpSp>
          </p:grpSp>
          <p:grpSp>
            <p:nvGrpSpPr>
              <p:cNvPr id="32" name="Group 64"/>
              <p:cNvGrpSpPr>
                <a:grpSpLocks/>
              </p:cNvGrpSpPr>
              <p:nvPr/>
            </p:nvGrpSpPr>
            <p:grpSpPr bwMode="auto">
              <a:xfrm>
                <a:off x="1844" y="2874"/>
                <a:ext cx="1891" cy="1640"/>
                <a:chOff x="3361" y="1962"/>
                <a:chExt cx="1891" cy="1640"/>
              </a:xfrm>
            </p:grpSpPr>
            <p:sp>
              <p:nvSpPr>
                <p:cNvPr id="34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65" y="2730"/>
                  <a:ext cx="288" cy="872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  <a:p>
                  <a:endPara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  <a:p>
                  <a:endParaRPr lang="en-GB" altLang="en-US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35" name="Text Box 66"/>
                <p:cNvSpPr txBox="1">
                  <a:spLocks noChangeArrowheads="1"/>
                </p:cNvSpPr>
                <p:nvPr/>
              </p:nvSpPr>
              <p:spPr bwMode="auto">
                <a:xfrm flipH="1">
                  <a:off x="3361" y="2362"/>
                  <a:ext cx="1891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 dirty="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      O - C - C –H</a:t>
                  </a:r>
                </a:p>
              </p:txBody>
            </p:sp>
            <p:sp>
              <p:nvSpPr>
                <p:cNvPr id="36" name="Text Box 67"/>
                <p:cNvSpPr txBox="1">
                  <a:spLocks noChangeArrowheads="1"/>
                </p:cNvSpPr>
                <p:nvPr/>
              </p:nvSpPr>
              <p:spPr bwMode="auto">
                <a:xfrm flipH="1">
                  <a:off x="4301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7" name="Text Box 68"/>
                <p:cNvSpPr txBox="1">
                  <a:spLocks noChangeArrowheads="1"/>
                </p:cNvSpPr>
                <p:nvPr/>
              </p:nvSpPr>
              <p:spPr bwMode="auto">
                <a:xfrm flipH="1">
                  <a:off x="4253" y="2730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8" name="Text Box 69"/>
                <p:cNvSpPr txBox="1">
                  <a:spLocks noChangeArrowheads="1"/>
                </p:cNvSpPr>
                <p:nvPr/>
              </p:nvSpPr>
              <p:spPr bwMode="auto">
                <a:xfrm flipH="1">
                  <a:off x="4013" y="1962"/>
                  <a:ext cx="288" cy="330"/>
                </a:xfrm>
                <a:prstGeom prst="rect">
                  <a:avLst/>
                </a:prstGeom>
                <a:noFill/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en-GB" altLang="en-US" sz="2800"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H</a:t>
                  </a:r>
                </a:p>
              </p:txBody>
            </p:sp>
            <p:sp>
              <p:nvSpPr>
                <p:cNvPr id="39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4109" y="263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0" name="Line 71"/>
                <p:cNvSpPr>
                  <a:spLocks noChangeShapeType="1"/>
                </p:cNvSpPr>
                <p:nvPr/>
              </p:nvSpPr>
              <p:spPr bwMode="auto">
                <a:xfrm flipH="1">
                  <a:off x="4397" y="2634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1" name="Line 72"/>
                <p:cNvSpPr>
                  <a:spLocks noChangeShapeType="1"/>
                </p:cNvSpPr>
                <p:nvPr/>
              </p:nvSpPr>
              <p:spPr bwMode="auto">
                <a:xfrm flipH="1">
                  <a:off x="4109" y="225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42" name="Line 73"/>
                <p:cNvSpPr>
                  <a:spLocks noChangeShapeType="1"/>
                </p:cNvSpPr>
                <p:nvPr/>
              </p:nvSpPr>
              <p:spPr bwMode="auto">
                <a:xfrm flipH="1">
                  <a:off x="4397" y="2250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GB" sz="2800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</p:grpSp>
          <p:sp>
            <p:nvSpPr>
              <p:cNvPr id="33" name="Line 74"/>
              <p:cNvSpPr>
                <a:spLocks noChangeShapeType="1"/>
              </p:cNvSpPr>
              <p:nvPr/>
            </p:nvSpPr>
            <p:spPr bwMode="auto">
              <a:xfrm>
                <a:off x="2016" y="34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29" name="Text Box 76"/>
            <p:cNvSpPr txBox="1">
              <a:spLocks noChangeArrowheads="1"/>
            </p:cNvSpPr>
            <p:nvPr/>
          </p:nvSpPr>
          <p:spPr bwMode="auto">
            <a:xfrm>
              <a:off x="2304" y="3984"/>
              <a:ext cx="25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Ethyl ethanoate</a:t>
              </a:r>
            </a:p>
          </p:txBody>
        </p:sp>
        <p:sp>
          <p:nvSpPr>
            <p:cNvPr id="30" name="Text Box 77"/>
            <p:cNvSpPr txBox="1">
              <a:spLocks noChangeArrowheads="1"/>
            </p:cNvSpPr>
            <p:nvPr/>
          </p:nvSpPr>
          <p:spPr bwMode="auto">
            <a:xfrm>
              <a:off x="4032" y="3312"/>
              <a:ext cx="91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+ H</a:t>
              </a:r>
              <a:r>
                <a:rPr lang="en-GB" altLang="en-US" sz="2800" baseline="-250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2</a:t>
              </a: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21210" y="3015798"/>
            <a:ext cx="2656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 produced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Oval 26"/>
          <p:cNvSpPr>
            <a:spLocks noChangeArrowheads="1"/>
          </p:cNvSpPr>
          <p:nvPr/>
        </p:nvSpPr>
        <p:spPr bwMode="auto">
          <a:xfrm>
            <a:off x="3668704" y="3652677"/>
            <a:ext cx="1641158" cy="1229979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487" y="5483642"/>
            <a:ext cx="117137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alkyl group coming from the alcohol goes first.</a:t>
            </a:r>
          </a:p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second part of the name comes from the acid, the ending is changed from </a:t>
            </a:r>
            <a:r>
              <a:rPr lang="en-GB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oic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</a:t>
            </a:r>
            <a:r>
              <a:rPr lang="en-GB" sz="28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oate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3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41668" y="228600"/>
            <a:ext cx="1006913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Esters are named by joining the name of the alcohol with the name of the acid.</a:t>
            </a:r>
          </a:p>
        </p:txBody>
      </p: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1034787" y="1439865"/>
            <a:ext cx="6204213" cy="954089"/>
            <a:chOff x="672" y="907"/>
            <a:chExt cx="2928" cy="601"/>
          </a:xfrm>
        </p:grpSpPr>
        <p:sp>
          <p:nvSpPr>
            <p:cNvPr id="6147" name="Text Box 3"/>
            <p:cNvSpPr txBox="1">
              <a:spLocks noChangeArrowheads="1"/>
            </p:cNvSpPr>
            <p:nvPr/>
          </p:nvSpPr>
          <p:spPr bwMode="auto">
            <a:xfrm>
              <a:off x="672" y="907"/>
              <a:ext cx="20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Ethanol + ethanoic acid</a:t>
              </a: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2880" y="1056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159548" y="1447800"/>
            <a:ext cx="3051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 ethanoate</a:t>
            </a:r>
          </a:p>
        </p:txBody>
      </p:sp>
      <p:grpSp>
        <p:nvGrpSpPr>
          <p:cNvPr id="6163" name="Group 19"/>
          <p:cNvGrpSpPr>
            <a:grpSpLocks/>
          </p:cNvGrpSpPr>
          <p:nvPr/>
        </p:nvGrpSpPr>
        <p:grpSpPr bwMode="auto">
          <a:xfrm>
            <a:off x="882712" y="3670374"/>
            <a:ext cx="6204213" cy="954089"/>
            <a:chOff x="672" y="1296"/>
            <a:chExt cx="2928" cy="601"/>
          </a:xfrm>
        </p:grpSpPr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672" y="1296"/>
              <a:ext cx="20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Propanol + ethanoic acid</a:t>
              </a:r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2880" y="144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007473" y="3695771"/>
            <a:ext cx="3051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Propyl ethanoate</a:t>
            </a:r>
          </a:p>
        </p:txBody>
      </p: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882712" y="4300614"/>
            <a:ext cx="6204213" cy="954089"/>
            <a:chOff x="672" y="1728"/>
            <a:chExt cx="2928" cy="601"/>
          </a:xfrm>
        </p:grpSpPr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672" y="1728"/>
              <a:ext cx="20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Butanol + ethanoic acid</a:t>
              </a:r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2880" y="1872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7007473" y="4343471"/>
            <a:ext cx="30512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Butyl ethanoate</a:t>
            </a:r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908221" y="4930852"/>
            <a:ext cx="6102504" cy="954089"/>
            <a:chOff x="720" y="2160"/>
            <a:chExt cx="2880" cy="601"/>
          </a:xfrm>
        </p:grpSpPr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720" y="2160"/>
              <a:ext cx="20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Ethanol + propanoic acid</a:t>
              </a:r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880" y="2304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6854422" y="4991171"/>
            <a:ext cx="3661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 propanoate</a:t>
            </a:r>
          </a:p>
        </p:txBody>
      </p: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915662" y="5562677"/>
            <a:ext cx="6072839" cy="954089"/>
            <a:chOff x="734" y="2496"/>
            <a:chExt cx="2866" cy="601"/>
          </a:xfrm>
        </p:grpSpPr>
        <p:sp>
          <p:nvSpPr>
            <p:cNvPr id="6159" name="Text Box 15"/>
            <p:cNvSpPr txBox="1">
              <a:spLocks noChangeArrowheads="1"/>
            </p:cNvSpPr>
            <p:nvPr/>
          </p:nvSpPr>
          <p:spPr bwMode="auto">
            <a:xfrm>
              <a:off x="734" y="2496"/>
              <a:ext cx="205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80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Ethanol + benzoic acid</a:t>
              </a:r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2880" y="2640"/>
              <a:ext cx="72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6854422" y="5638871"/>
            <a:ext cx="366150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Ethyl benzoate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9000" y="1971020"/>
            <a:ext cx="2780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sz="2800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endParaRPr lang="en-GB" sz="2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0354" y="2484439"/>
            <a:ext cx="8358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part coming from the alcohol is on the right of COO</a:t>
            </a:r>
          </a:p>
          <a:p>
            <a:r>
              <a:rPr lang="en-GB" sz="2400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functional group is written as </a:t>
            </a:r>
            <a:r>
              <a:rPr lang="en-GB" sz="2400" b="1" i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</a:t>
            </a:r>
            <a:endParaRPr lang="en-GB" sz="2400" i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2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5" grpId="0"/>
      <p:bldP spid="6158" grpId="0"/>
      <p:bldP spid="616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Naming Esters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either carbon chain is branched you need to name the attached groups too.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an ester you number the carbons starting from the C atoms in the C-O-C bond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</a:t>
            </a:r>
          </a:p>
          <a:p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52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1417</Words>
  <Application>Microsoft Office PowerPoint</Application>
  <PresentationFormat>Widescreen</PresentationFormat>
  <Paragraphs>290</Paragraphs>
  <Slides>28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1_Office Theme</vt:lpstr>
      <vt:lpstr>Blank Presentation</vt:lpstr>
      <vt:lpstr>Esters</vt:lpstr>
      <vt:lpstr>PowerPoint Presentation</vt:lpstr>
      <vt:lpstr>PowerPoint Presentation</vt:lpstr>
      <vt:lpstr>PowerPoint Presentation</vt:lpstr>
      <vt:lpstr>PowerPoint Presentation</vt:lpstr>
      <vt:lpstr>Naming Esters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Esters</dc:title>
  <dc:creator>Jennifer Tapp</dc:creator>
  <cp:lastModifiedBy>Jennifer Tapp</cp:lastModifiedBy>
  <cp:revision>25</cp:revision>
  <dcterms:created xsi:type="dcterms:W3CDTF">2017-11-19T11:55:13Z</dcterms:created>
  <dcterms:modified xsi:type="dcterms:W3CDTF">2017-11-19T17:11:56Z</dcterms:modified>
</cp:coreProperties>
</file>