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57" r:id="rId4"/>
    <p:sldId id="263" r:id="rId5"/>
    <p:sldId id="264" r:id="rId6"/>
    <p:sldId id="265" r:id="rId7"/>
    <p:sldId id="258" r:id="rId8"/>
    <p:sldId id="262" r:id="rId9"/>
    <p:sldId id="266" r:id="rId10"/>
    <p:sldId id="267" r:id="rId11"/>
    <p:sldId id="260"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ahoma" panose="020B060403050404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ahoma" panose="020B0604030504040204" pitchFamily="34" charset="0"/>
              </a:defRPr>
            </a:lvl1pPr>
          </a:lstStyle>
          <a:p>
            <a:fld id="{9A9BC8CC-1CBA-4B83-9795-70C435D6CD77}" type="datetimeFigureOut">
              <a:rPr lang="en-GB" smtClean="0"/>
              <a:pPr/>
              <a:t>07/10/2016</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ahoma" panose="020B060403050404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ahoma" panose="020B0604030504040204" pitchFamily="34" charset="0"/>
              </a:defRPr>
            </a:lvl1pPr>
          </a:lstStyle>
          <a:p>
            <a:fld id="{22EE3319-071F-440E-A169-9BF175FEAE6D}" type="slidenum">
              <a:rPr lang="en-GB" smtClean="0"/>
              <a:pPr/>
              <a:t>‹#›</a:t>
            </a:fld>
            <a:endParaRPr lang="en-GB" dirty="0"/>
          </a:p>
        </p:txBody>
      </p:sp>
    </p:spTree>
    <p:extLst>
      <p:ext uri="{BB962C8B-B14F-4D97-AF65-F5344CB8AC3E}">
        <p14:creationId xmlns:p14="http://schemas.microsoft.com/office/powerpoint/2010/main" val="197484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anose="020B0604030504040204" pitchFamily="34" charset="0"/>
        <a:ea typeface="+mn-ea"/>
        <a:cs typeface="+mn-cs"/>
      </a:defRPr>
    </a:lvl1pPr>
    <a:lvl2pPr marL="457200" algn="l" defTabSz="914400" rtl="0" eaLnBrk="1" latinLnBrk="0" hangingPunct="1">
      <a:defRPr sz="1200" kern="1200">
        <a:solidFill>
          <a:schemeClr val="tx1"/>
        </a:solidFill>
        <a:latin typeface="Tahoma" panose="020B0604030504040204" pitchFamily="34" charset="0"/>
        <a:ea typeface="+mn-ea"/>
        <a:cs typeface="+mn-cs"/>
      </a:defRPr>
    </a:lvl2pPr>
    <a:lvl3pPr marL="914400" algn="l" defTabSz="914400" rtl="0" eaLnBrk="1" latinLnBrk="0" hangingPunct="1">
      <a:defRPr sz="1200" kern="1200">
        <a:solidFill>
          <a:schemeClr val="tx1"/>
        </a:solidFill>
        <a:latin typeface="Tahoma" panose="020B0604030504040204" pitchFamily="34" charset="0"/>
        <a:ea typeface="+mn-ea"/>
        <a:cs typeface="+mn-cs"/>
      </a:defRPr>
    </a:lvl3pPr>
    <a:lvl4pPr marL="1371600" algn="l" defTabSz="914400" rtl="0" eaLnBrk="1" latinLnBrk="0" hangingPunct="1">
      <a:defRPr sz="1200" kern="1200">
        <a:solidFill>
          <a:schemeClr val="tx1"/>
        </a:solidFill>
        <a:latin typeface="Tahoma" panose="020B0604030504040204" pitchFamily="34" charset="0"/>
        <a:ea typeface="+mn-ea"/>
        <a:cs typeface="+mn-cs"/>
      </a:defRPr>
    </a:lvl4pPr>
    <a:lvl5pPr marL="1828800" algn="l" defTabSz="914400" rtl="0" eaLnBrk="1" latinLnBrk="0" hangingPunct="1">
      <a:defRPr sz="1200" kern="1200">
        <a:solidFill>
          <a:schemeClr val="tx1"/>
        </a:solidFill>
        <a:latin typeface="Tahom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C6DB436-F124-4A04-A2D5-7F81788BBD17}" type="slidenum">
              <a:rPr lang="en-GB"/>
              <a:pPr/>
              <a:t>7</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Chemical Calculations</a:t>
            </a:r>
          </a:p>
        </p:txBody>
      </p:sp>
      <p:sp>
        <p:nvSpPr>
          <p:cNvPr id="1090562" name="Rectangle 2"/>
          <p:cNvSpPr>
            <a:spLocks noGrp="1" noRot="1" noChangeAspect="1" noChangeArrowheads="1" noTextEdit="1"/>
          </p:cNvSpPr>
          <p:nvPr>
            <p:ph type="sldImg"/>
          </p:nvPr>
        </p:nvSpPr>
        <p:spPr>
          <a:ln/>
        </p:spPr>
      </p:sp>
      <p:sp>
        <p:nvSpPr>
          <p:cNvPr id="1090563" name="Rectangle 3"/>
          <p:cNvSpPr>
            <a:spLocks noGrp="1" noChangeArrowheads="1"/>
          </p:cNvSpPr>
          <p:nvPr>
            <p:ph type="body" idx="1"/>
          </p:nvPr>
        </p:nvSpPr>
        <p:spPr>
          <a:xfrm>
            <a:off x="914400" y="4343400"/>
            <a:ext cx="5029200" cy="4114800"/>
          </a:xfrm>
        </p:spPr>
        <p:txBody>
          <a:bodyPr/>
          <a:lstStyle/>
          <a:p>
            <a:r>
              <a:rPr lang="en-GB" b="1"/>
              <a:t>Photo credit:</a:t>
            </a:r>
            <a:r>
              <a:rPr lang="en-GB"/>
              <a:t> Andrew Lambert Photography / Science Photo Library</a:t>
            </a:r>
          </a:p>
          <a:p>
            <a:r>
              <a:rPr lang="en-GB"/>
              <a:t>Potassium permanganate (purple) being added, from a burette, to a known volume of iron(II) solution, in a flask. This is the end point of the reaction. As the potassium permanganate reacts with the iron it becomes colourless. At the end point there are no more iron ions for the potassium permanganate to react with, and so the last drop retains its colour. The burette is graduated to show volumes, allowing the volume of the potassium permanganate added to the iron to be measured. The volume of potassium permanganate is compared to the known volume of iron, giving information on reaction chemistry and chemical concentrations.</a:t>
            </a:r>
          </a:p>
          <a:p>
            <a:endParaRPr lang="en-GB"/>
          </a:p>
          <a:p>
            <a:r>
              <a:rPr lang="en-GB" b="1"/>
              <a:t>Teacher notes</a:t>
            </a:r>
          </a:p>
          <a:p>
            <a:r>
              <a:rPr lang="en-GB"/>
              <a:t>Titrations can be used to monitor water purity, measure blood composition and for quality control in the food industry.</a:t>
            </a:r>
          </a:p>
          <a:p>
            <a:endParaRPr lang="en-GB"/>
          </a:p>
        </p:txBody>
      </p:sp>
    </p:spTree>
    <p:extLst>
      <p:ext uri="{BB962C8B-B14F-4D97-AF65-F5344CB8AC3E}">
        <p14:creationId xmlns:p14="http://schemas.microsoft.com/office/powerpoint/2010/main" val="259955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14C6E83-E379-4010-89EE-C3D7B0C5FBF7}" type="slidenum">
              <a:rPr lang="en-GB"/>
              <a:pPr/>
              <a:t>11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Chemical Calculations</a:t>
            </a:r>
          </a:p>
        </p:txBody>
      </p:sp>
      <p:sp>
        <p:nvSpPr>
          <p:cNvPr id="1120258" name="Rectangle 2"/>
          <p:cNvSpPr>
            <a:spLocks noGrp="1" noRot="1" noChangeAspect="1" noChangeArrowheads="1" noTextEdit="1"/>
          </p:cNvSpPr>
          <p:nvPr>
            <p:ph type="sldImg"/>
          </p:nvPr>
        </p:nvSpPr>
        <p:spPr>
          <a:ln/>
        </p:spPr>
      </p:sp>
      <p:sp>
        <p:nvSpPr>
          <p:cNvPr id="1120259"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80308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884309-F9A5-4DC4-B82F-B3EEA9DAA4F4}" type="datetimeFigureOut">
              <a:rPr lang="en-GB" smtClean="0"/>
              <a:t>07/10/2016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117150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84309-F9A5-4DC4-B82F-B3EEA9DAA4F4}" type="datetimeFigureOut">
              <a:rPr lang="en-GB" smtClean="0"/>
              <a:t>07/10/2016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237654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84309-F9A5-4DC4-B82F-B3EEA9DAA4F4}" type="datetimeFigureOut">
              <a:rPr lang="en-GB" smtClean="0"/>
              <a:t>07/10/2016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114422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057467" cy="6122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1402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84309-F9A5-4DC4-B82F-B3EEA9DAA4F4}" type="datetimeFigureOut">
              <a:rPr lang="en-GB" smtClean="0"/>
              <a:t>07/10/2016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332866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84309-F9A5-4DC4-B82F-B3EEA9DAA4F4}" type="datetimeFigureOut">
              <a:rPr lang="en-GB" smtClean="0"/>
              <a:t>07/10/2016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382131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884309-F9A5-4DC4-B82F-B3EEA9DAA4F4}" type="datetimeFigureOut">
              <a:rPr lang="en-GB" smtClean="0"/>
              <a:t>07/10/2016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6397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884309-F9A5-4DC4-B82F-B3EEA9DAA4F4}" type="datetimeFigureOut">
              <a:rPr lang="en-GB" smtClean="0"/>
              <a:t>07/10/2016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76624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884309-F9A5-4DC4-B82F-B3EEA9DAA4F4}" type="datetimeFigureOut">
              <a:rPr lang="en-GB" smtClean="0"/>
              <a:t>07/10/2016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96793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84309-F9A5-4DC4-B82F-B3EEA9DAA4F4}" type="datetimeFigureOut">
              <a:rPr lang="en-GB" smtClean="0"/>
              <a:t>07/10/2016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58631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84309-F9A5-4DC4-B82F-B3EEA9DAA4F4}" type="datetimeFigureOut">
              <a:rPr lang="en-GB" smtClean="0"/>
              <a:t>07/10/2016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223463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84309-F9A5-4DC4-B82F-B3EEA9DAA4F4}" type="datetimeFigureOut">
              <a:rPr lang="en-GB" smtClean="0"/>
              <a:t>07/10/2016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524EB5-2B5A-4580-AC37-A19CB299FE9C}" type="slidenum">
              <a:rPr lang="en-GB" smtClean="0"/>
              <a:t>‹#›</a:t>
            </a:fld>
            <a:endParaRPr lang="en-GB"/>
          </a:p>
        </p:txBody>
      </p:sp>
    </p:spTree>
    <p:extLst>
      <p:ext uri="{BB962C8B-B14F-4D97-AF65-F5344CB8AC3E}">
        <p14:creationId xmlns:p14="http://schemas.microsoft.com/office/powerpoint/2010/main" val="253149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ahoma" panose="020B0604030504040204" pitchFamily="34" charset="0"/>
              </a:defRPr>
            </a:lvl1pPr>
          </a:lstStyle>
          <a:p>
            <a:fld id="{04884309-F9A5-4DC4-B82F-B3EEA9DAA4F4}" type="datetimeFigureOut">
              <a:rPr lang="en-GB" smtClean="0"/>
              <a:pPr/>
              <a:t>07/10/2016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ahoma" panose="020B0604030504040204" pitchFamily="34"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ahoma" panose="020B0604030504040204" pitchFamily="34" charset="0"/>
              </a:defRPr>
            </a:lvl1pPr>
          </a:lstStyle>
          <a:p>
            <a:fld id="{BB524EB5-2B5A-4580-AC37-A19CB299FE9C}" type="slidenum">
              <a:rPr lang="en-GB" smtClean="0"/>
              <a:pPr/>
              <a:t>‹#›</a:t>
            </a:fld>
            <a:endParaRPr lang="en-GB" dirty="0"/>
          </a:p>
        </p:txBody>
      </p:sp>
    </p:spTree>
    <p:extLst>
      <p:ext uri="{BB962C8B-B14F-4D97-AF65-F5344CB8AC3E}">
        <p14:creationId xmlns:p14="http://schemas.microsoft.com/office/powerpoint/2010/main" val="349113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Titrations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9198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Reliability and Accuracy</a:t>
            </a:r>
            <a:endParaRPr lang="en-US" dirty="0"/>
          </a:p>
        </p:txBody>
      </p:sp>
      <p:sp>
        <p:nvSpPr>
          <p:cNvPr id="3" name="Content Placeholder 2"/>
          <p:cNvSpPr>
            <a:spLocks noGrp="1"/>
          </p:cNvSpPr>
          <p:nvPr>
            <p:ph idx="1"/>
          </p:nvPr>
        </p:nvSpPr>
        <p:spPr/>
        <p:txBody>
          <a:bodyPr/>
          <a:lstStyle/>
          <a:p>
            <a:r>
              <a:rPr lang="en-GB" sz="2400" dirty="0" smtClean="0"/>
              <a:t>How do you know if your results are reliable?</a:t>
            </a:r>
          </a:p>
          <a:p>
            <a:endParaRPr lang="en-GB" sz="2400" dirty="0"/>
          </a:p>
          <a:p>
            <a:endParaRPr lang="en-GB" sz="2400" dirty="0" smtClean="0"/>
          </a:p>
          <a:p>
            <a:endParaRPr lang="en-GB" sz="2400" dirty="0" smtClean="0"/>
          </a:p>
          <a:p>
            <a:endParaRPr lang="en-GB" sz="2400" dirty="0"/>
          </a:p>
          <a:p>
            <a:r>
              <a:rPr lang="en-GB" sz="2400" dirty="0" smtClean="0"/>
              <a:t>How do you know if your results are accurate</a:t>
            </a:r>
            <a:r>
              <a:rPr lang="en-GB" dirty="0" smtClean="0"/>
              <a:t>?</a:t>
            </a:r>
            <a:endParaRPr lang="en-US" dirty="0"/>
          </a:p>
        </p:txBody>
      </p:sp>
    </p:spTree>
    <p:extLst>
      <p:ext uri="{BB962C8B-B14F-4D97-AF65-F5344CB8AC3E}">
        <p14:creationId xmlns:p14="http://schemas.microsoft.com/office/powerpoint/2010/main" val="512248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57" name="AutoShape 25"/>
          <p:cNvSpPr>
            <a:spLocks noChangeArrowheads="1"/>
          </p:cNvSpPr>
          <p:nvPr/>
        </p:nvSpPr>
        <p:spPr bwMode="auto">
          <a:xfrm>
            <a:off x="1058091" y="1903095"/>
            <a:ext cx="9399272" cy="4471988"/>
          </a:xfrm>
          <a:prstGeom prst="roundRect">
            <a:avLst>
              <a:gd name="adj" fmla="val 2977"/>
            </a:avLst>
          </a:prstGeom>
          <a:solidFill>
            <a:srgbClr val="FFD4B7"/>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latin typeface="Tahoma" panose="020B0604030504040204" pitchFamily="34" charset="0"/>
            </a:endParaRPr>
          </a:p>
        </p:txBody>
      </p:sp>
      <p:sp>
        <p:nvSpPr>
          <p:cNvPr id="1119234" name="Rectangle 2"/>
          <p:cNvSpPr>
            <a:spLocks noGrp="1" noChangeArrowheads="1"/>
          </p:cNvSpPr>
          <p:nvPr>
            <p:ph type="title" idx="4294967295"/>
          </p:nvPr>
        </p:nvSpPr>
        <p:spPr>
          <a:xfrm>
            <a:off x="900113" y="4299"/>
            <a:ext cx="10515600" cy="714284"/>
          </a:xfrm>
        </p:spPr>
        <p:txBody>
          <a:bodyPr/>
          <a:lstStyle/>
          <a:p>
            <a:r>
              <a:rPr lang="en-GB" dirty="0"/>
              <a:t>Titration calculations examples</a:t>
            </a:r>
          </a:p>
        </p:txBody>
      </p:sp>
      <p:sp>
        <p:nvSpPr>
          <p:cNvPr id="1119235" name="Text Box 3"/>
          <p:cNvSpPr txBox="1">
            <a:spLocks noChangeArrowheads="1"/>
          </p:cNvSpPr>
          <p:nvPr/>
        </p:nvSpPr>
        <p:spPr bwMode="auto">
          <a:xfrm>
            <a:off x="218941" y="798810"/>
            <a:ext cx="1051970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dirty="0">
                <a:latin typeface="Tahoma" panose="020B0604030504040204" pitchFamily="34" charset="0"/>
              </a:rPr>
              <a:t>What is the concentration of an </a:t>
            </a:r>
            <a:r>
              <a:rPr lang="en-GB" sz="2400" dirty="0" err="1">
                <a:latin typeface="Tahoma" panose="020B0604030504040204" pitchFamily="34" charset="0"/>
              </a:rPr>
              <a:t>NaOH</a:t>
            </a:r>
            <a:r>
              <a:rPr lang="en-GB" sz="2400" dirty="0">
                <a:latin typeface="Tahoma" panose="020B0604030504040204" pitchFamily="34" charset="0"/>
              </a:rPr>
              <a:t> solution if 25.0 </a:t>
            </a:r>
            <a:r>
              <a:rPr lang="en-GB" sz="2400" dirty="0" smtClean="0">
                <a:latin typeface="Tahoma" panose="020B0604030504040204" pitchFamily="34" charset="0"/>
              </a:rPr>
              <a:t>cm</a:t>
            </a:r>
            <a:r>
              <a:rPr lang="en-GB" sz="2400" baseline="30000" dirty="0" smtClean="0">
                <a:latin typeface="Tahoma" panose="020B0604030504040204" pitchFamily="34" charset="0"/>
              </a:rPr>
              <a:t>3 </a:t>
            </a:r>
            <a:r>
              <a:rPr lang="en-GB" sz="2400" dirty="0" smtClean="0">
                <a:latin typeface="Tahoma" panose="020B0604030504040204" pitchFamily="34" charset="0"/>
              </a:rPr>
              <a:t>is </a:t>
            </a:r>
            <a:r>
              <a:rPr lang="en-GB" sz="2400" dirty="0">
                <a:latin typeface="Tahoma" panose="020B0604030504040204" pitchFamily="34" charset="0"/>
              </a:rPr>
              <a:t>neutralized by 23.4 cm</a:t>
            </a:r>
            <a:r>
              <a:rPr lang="en-GB" sz="2400" baseline="30000" dirty="0">
                <a:latin typeface="Tahoma" panose="020B0604030504040204" pitchFamily="34" charset="0"/>
              </a:rPr>
              <a:t>3</a:t>
            </a:r>
            <a:r>
              <a:rPr lang="en-GB" sz="2400" dirty="0">
                <a:latin typeface="Tahoma" panose="020B0604030504040204" pitchFamily="34" charset="0"/>
              </a:rPr>
              <a:t> 0.998 </a:t>
            </a:r>
            <a:r>
              <a:rPr lang="en-GB" sz="2400" dirty="0" err="1">
                <a:latin typeface="Tahoma" panose="020B0604030504040204" pitchFamily="34" charset="0"/>
              </a:rPr>
              <a:t>mol</a:t>
            </a:r>
            <a:r>
              <a:rPr lang="en-GB" sz="2400" dirty="0">
                <a:latin typeface="Tahoma" panose="020B0604030504040204" pitchFamily="34" charset="0"/>
              </a:rPr>
              <a:t> dm</a:t>
            </a:r>
            <a:r>
              <a:rPr lang="en-GB" sz="2400" baseline="30000" dirty="0">
                <a:latin typeface="Tahoma" panose="020B0604030504040204" pitchFamily="34" charset="0"/>
              </a:rPr>
              <a:t>-3</a:t>
            </a:r>
            <a:r>
              <a:rPr lang="en-GB" sz="2400" dirty="0">
                <a:latin typeface="Tahoma" panose="020B0604030504040204" pitchFamily="34" charset="0"/>
              </a:rPr>
              <a:t> </a:t>
            </a:r>
            <a:r>
              <a:rPr lang="en-GB" sz="2400" dirty="0" err="1">
                <a:latin typeface="Tahoma" panose="020B0604030504040204" pitchFamily="34" charset="0"/>
              </a:rPr>
              <a:t>HCl</a:t>
            </a:r>
            <a:r>
              <a:rPr lang="en-GB" sz="2400" dirty="0">
                <a:latin typeface="Tahoma" panose="020B0604030504040204" pitchFamily="34" charset="0"/>
              </a:rPr>
              <a:t> solution?</a:t>
            </a:r>
          </a:p>
        </p:txBody>
      </p:sp>
      <p:sp>
        <p:nvSpPr>
          <p:cNvPr id="1119239" name="Text Box 7"/>
          <p:cNvSpPr txBox="1">
            <a:spLocks noChangeArrowheads="1"/>
          </p:cNvSpPr>
          <p:nvPr/>
        </p:nvSpPr>
        <p:spPr bwMode="auto">
          <a:xfrm>
            <a:off x="1058091" y="4255771"/>
            <a:ext cx="35191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3.</a:t>
            </a:r>
            <a:r>
              <a:rPr lang="en-GB" dirty="0">
                <a:latin typeface="Tahoma" panose="020B0604030504040204" pitchFamily="34" charset="0"/>
              </a:rPr>
              <a:t> Calculate no.</a:t>
            </a:r>
            <a:br>
              <a:rPr lang="en-GB" dirty="0">
                <a:latin typeface="Tahoma" panose="020B0604030504040204" pitchFamily="34" charset="0"/>
              </a:rPr>
            </a:br>
            <a:r>
              <a:rPr lang="en-GB" dirty="0">
                <a:latin typeface="Tahoma" panose="020B0604030504040204" pitchFamily="34" charset="0"/>
              </a:rPr>
              <a:t>    moles of </a:t>
            </a:r>
            <a:r>
              <a:rPr lang="en-GB" dirty="0" err="1">
                <a:latin typeface="Tahoma" panose="020B0604030504040204" pitchFamily="34" charset="0"/>
              </a:rPr>
              <a:t>NaOH</a:t>
            </a:r>
            <a:r>
              <a:rPr lang="en-GB" dirty="0">
                <a:latin typeface="Tahoma" panose="020B0604030504040204" pitchFamily="34" charset="0"/>
              </a:rPr>
              <a:t>:</a:t>
            </a:r>
          </a:p>
        </p:txBody>
      </p:sp>
      <p:sp>
        <p:nvSpPr>
          <p:cNvPr id="1119240" name="Text Box 8"/>
          <p:cNvSpPr txBox="1">
            <a:spLocks noChangeArrowheads="1"/>
          </p:cNvSpPr>
          <p:nvPr/>
        </p:nvSpPr>
        <p:spPr bwMode="auto">
          <a:xfrm>
            <a:off x="3795860" y="4255771"/>
            <a:ext cx="58417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0.0234 moles </a:t>
            </a:r>
            <a:r>
              <a:rPr lang="en-GB" b="1" dirty="0" err="1">
                <a:latin typeface="Tahoma" panose="020B0604030504040204" pitchFamily="34" charset="0"/>
              </a:rPr>
              <a:t>HCl</a:t>
            </a:r>
            <a:r>
              <a:rPr lang="en-GB" b="1" dirty="0">
                <a:latin typeface="Tahoma" panose="020B0604030504040204" pitchFamily="34" charset="0"/>
              </a:rPr>
              <a:t> = 0.0234 moles </a:t>
            </a:r>
            <a:r>
              <a:rPr lang="en-GB" b="1" dirty="0" err="1">
                <a:latin typeface="Tahoma" panose="020B0604030504040204" pitchFamily="34" charset="0"/>
              </a:rPr>
              <a:t>NaOH</a:t>
            </a:r>
            <a:r>
              <a:rPr lang="en-GB" b="1" dirty="0">
                <a:latin typeface="Tahoma" panose="020B0604030504040204" pitchFamily="34" charset="0"/>
              </a:rPr>
              <a:t> </a:t>
            </a:r>
          </a:p>
        </p:txBody>
      </p:sp>
      <p:sp>
        <p:nvSpPr>
          <p:cNvPr id="1119241" name="Text Box 9"/>
          <p:cNvSpPr txBox="1">
            <a:spLocks noChangeArrowheads="1"/>
          </p:cNvSpPr>
          <p:nvPr/>
        </p:nvSpPr>
        <p:spPr bwMode="auto">
          <a:xfrm>
            <a:off x="1074206" y="5192396"/>
            <a:ext cx="33887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4.</a:t>
            </a:r>
            <a:r>
              <a:rPr lang="en-GB" dirty="0">
                <a:latin typeface="Tahoma" panose="020B0604030504040204" pitchFamily="34" charset="0"/>
              </a:rPr>
              <a:t> Calculate conc.</a:t>
            </a:r>
            <a:br>
              <a:rPr lang="en-GB" dirty="0">
                <a:latin typeface="Tahoma" panose="020B0604030504040204" pitchFamily="34" charset="0"/>
              </a:rPr>
            </a:br>
            <a:r>
              <a:rPr lang="en-GB" dirty="0">
                <a:latin typeface="Tahoma" panose="020B0604030504040204" pitchFamily="34" charset="0"/>
              </a:rPr>
              <a:t>    of </a:t>
            </a:r>
            <a:r>
              <a:rPr lang="en-GB" dirty="0" err="1">
                <a:latin typeface="Tahoma" panose="020B0604030504040204" pitchFamily="34" charset="0"/>
              </a:rPr>
              <a:t>NaOH</a:t>
            </a:r>
            <a:r>
              <a:rPr lang="en-GB" dirty="0">
                <a:latin typeface="Tahoma" panose="020B0604030504040204" pitchFamily="34" charset="0"/>
              </a:rPr>
              <a:t>:</a:t>
            </a:r>
          </a:p>
        </p:txBody>
      </p:sp>
      <p:sp>
        <p:nvSpPr>
          <p:cNvPr id="1119246" name="Text Box 14"/>
          <p:cNvSpPr txBox="1">
            <a:spLocks noChangeArrowheads="1"/>
          </p:cNvSpPr>
          <p:nvPr/>
        </p:nvSpPr>
        <p:spPr bwMode="auto">
          <a:xfrm>
            <a:off x="4658739" y="5557521"/>
            <a:ext cx="3508814" cy="36933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0"/>
              </a:spcBef>
            </a:pPr>
            <a:r>
              <a:rPr lang="en-GB" b="1" dirty="0">
                <a:latin typeface="Tahoma" panose="020B0604030504040204" pitchFamily="34" charset="0"/>
              </a:rPr>
              <a:t>= (0.0234 × 1000) / 25.0</a:t>
            </a:r>
          </a:p>
        </p:txBody>
      </p:sp>
      <p:sp>
        <p:nvSpPr>
          <p:cNvPr id="1119251" name="Rectangle 19"/>
          <p:cNvSpPr>
            <a:spLocks noChangeArrowheads="1"/>
          </p:cNvSpPr>
          <p:nvPr/>
        </p:nvSpPr>
        <p:spPr bwMode="auto">
          <a:xfrm>
            <a:off x="3787898" y="5192396"/>
            <a:ext cx="4722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n-GB" b="1" dirty="0">
                <a:latin typeface="Tahoma" panose="020B0604030504040204" pitchFamily="34" charset="0"/>
              </a:rPr>
              <a:t>conc. = (moles × 1000) / volume </a:t>
            </a:r>
          </a:p>
        </p:txBody>
      </p:sp>
      <p:sp>
        <p:nvSpPr>
          <p:cNvPr id="1119253" name="Rectangle 21"/>
          <p:cNvSpPr>
            <a:spLocks noChangeArrowheads="1"/>
          </p:cNvSpPr>
          <p:nvPr/>
        </p:nvSpPr>
        <p:spPr bwMode="auto">
          <a:xfrm>
            <a:off x="4648874" y="5922646"/>
            <a:ext cx="21220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0"/>
              </a:spcBef>
            </a:pPr>
            <a:r>
              <a:rPr lang="en-GB" b="1" dirty="0">
                <a:latin typeface="Tahoma" panose="020B0604030504040204" pitchFamily="34" charset="0"/>
              </a:rPr>
              <a:t>= 0.936</a:t>
            </a:r>
            <a:r>
              <a:rPr lang="en-GB" sz="1000" b="1" dirty="0">
                <a:latin typeface="Tahoma" panose="020B0604030504040204" pitchFamily="34" charset="0"/>
              </a:rPr>
              <a:t> </a:t>
            </a:r>
            <a:r>
              <a:rPr lang="en-GB" b="1" dirty="0" err="1">
                <a:latin typeface="Tahoma" panose="020B0604030504040204" pitchFamily="34" charset="0"/>
              </a:rPr>
              <a:t>mol</a:t>
            </a:r>
            <a:r>
              <a:rPr lang="en-GB" sz="1000" b="1" dirty="0">
                <a:latin typeface="Tahoma" panose="020B0604030504040204" pitchFamily="34" charset="0"/>
              </a:rPr>
              <a:t> </a:t>
            </a:r>
            <a:r>
              <a:rPr lang="en-GB" b="1" dirty="0">
                <a:latin typeface="Tahoma" panose="020B0604030504040204" pitchFamily="34" charset="0"/>
              </a:rPr>
              <a:t>dm</a:t>
            </a:r>
            <a:r>
              <a:rPr lang="en-GB" b="1" baseline="30000" dirty="0">
                <a:latin typeface="Tahoma" panose="020B0604030504040204" pitchFamily="34" charset="0"/>
              </a:rPr>
              <a:t>-3</a:t>
            </a:r>
          </a:p>
        </p:txBody>
      </p:sp>
      <p:sp>
        <p:nvSpPr>
          <p:cNvPr id="1119236" name="Text Box 4"/>
          <p:cNvSpPr txBox="1">
            <a:spLocks noChangeArrowheads="1"/>
          </p:cNvSpPr>
          <p:nvPr/>
        </p:nvSpPr>
        <p:spPr bwMode="auto">
          <a:xfrm>
            <a:off x="1168162" y="1925321"/>
            <a:ext cx="30138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1.</a:t>
            </a:r>
            <a:r>
              <a:rPr lang="en-GB" dirty="0">
                <a:latin typeface="Tahoma" panose="020B0604030504040204" pitchFamily="34" charset="0"/>
              </a:rPr>
              <a:t> Calculate no.</a:t>
            </a:r>
            <a:br>
              <a:rPr lang="en-GB" dirty="0">
                <a:latin typeface="Tahoma" panose="020B0604030504040204" pitchFamily="34" charset="0"/>
              </a:rPr>
            </a:br>
            <a:r>
              <a:rPr lang="en-GB" dirty="0">
                <a:latin typeface="Tahoma" panose="020B0604030504040204" pitchFamily="34" charset="0"/>
              </a:rPr>
              <a:t>    moles </a:t>
            </a:r>
            <a:r>
              <a:rPr lang="en-GB" dirty="0" err="1">
                <a:latin typeface="Tahoma" panose="020B0604030504040204" pitchFamily="34" charset="0"/>
              </a:rPr>
              <a:t>HCl</a:t>
            </a:r>
            <a:r>
              <a:rPr lang="en-GB" dirty="0">
                <a:latin typeface="Tahoma" panose="020B0604030504040204" pitchFamily="34" charset="0"/>
              </a:rPr>
              <a:t>:</a:t>
            </a:r>
          </a:p>
        </p:txBody>
      </p:sp>
      <p:sp>
        <p:nvSpPr>
          <p:cNvPr id="1119248" name="Rectangle 16"/>
          <p:cNvSpPr>
            <a:spLocks noChangeArrowheads="1"/>
          </p:cNvSpPr>
          <p:nvPr/>
        </p:nvSpPr>
        <p:spPr bwMode="auto">
          <a:xfrm>
            <a:off x="3782850" y="1925321"/>
            <a:ext cx="40129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n-GB" b="1" dirty="0">
                <a:latin typeface="Tahoma" panose="020B0604030504040204" pitchFamily="34" charset="0"/>
              </a:rPr>
              <a:t>moles = (</a:t>
            </a:r>
            <a:r>
              <a:rPr lang="en-US" b="1" dirty="0">
                <a:latin typeface="Tahoma" panose="020B0604030504040204" pitchFamily="34" charset="0"/>
              </a:rPr>
              <a:t>conc. × volume) / 1000</a:t>
            </a:r>
          </a:p>
        </p:txBody>
      </p:sp>
      <p:sp>
        <p:nvSpPr>
          <p:cNvPr id="1119250" name="Rectangle 18"/>
          <p:cNvSpPr>
            <a:spLocks noChangeArrowheads="1"/>
          </p:cNvSpPr>
          <p:nvPr/>
        </p:nvSpPr>
        <p:spPr bwMode="auto">
          <a:xfrm>
            <a:off x="4731512" y="2657159"/>
            <a:ext cx="12418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0"/>
              </a:spcBef>
            </a:pPr>
            <a:r>
              <a:rPr lang="en-GB" b="1" dirty="0">
                <a:latin typeface="Tahoma" panose="020B0604030504040204" pitchFamily="34" charset="0"/>
              </a:rPr>
              <a:t>= 0.0234</a:t>
            </a:r>
          </a:p>
        </p:txBody>
      </p:sp>
      <p:sp>
        <p:nvSpPr>
          <p:cNvPr id="1119255" name="Rectangle 23"/>
          <p:cNvSpPr>
            <a:spLocks noChangeArrowheads="1"/>
          </p:cNvSpPr>
          <p:nvPr/>
        </p:nvSpPr>
        <p:spPr bwMode="auto">
          <a:xfrm>
            <a:off x="4740746" y="2288859"/>
            <a:ext cx="29863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 (</a:t>
            </a:r>
            <a:r>
              <a:rPr lang="en-US" b="1" dirty="0">
                <a:latin typeface="Tahoma" panose="020B0604030504040204" pitchFamily="34" charset="0"/>
              </a:rPr>
              <a:t>0.998 × 23.4) / 1000</a:t>
            </a:r>
          </a:p>
        </p:txBody>
      </p:sp>
      <p:sp>
        <p:nvSpPr>
          <p:cNvPr id="1119237" name="Text Box 5"/>
          <p:cNvSpPr txBox="1">
            <a:spLocks noChangeArrowheads="1"/>
          </p:cNvSpPr>
          <p:nvPr/>
        </p:nvSpPr>
        <p:spPr bwMode="auto">
          <a:xfrm>
            <a:off x="1061693" y="3227071"/>
            <a:ext cx="350286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b="1" dirty="0">
                <a:latin typeface="Tahoma" panose="020B0604030504040204" pitchFamily="34" charset="0"/>
              </a:rPr>
              <a:t>2.</a:t>
            </a:r>
            <a:r>
              <a:rPr lang="en-GB" dirty="0">
                <a:latin typeface="Tahoma" panose="020B0604030504040204" pitchFamily="34" charset="0"/>
              </a:rPr>
              <a:t> Determine ratio</a:t>
            </a:r>
            <a:br>
              <a:rPr lang="en-GB" dirty="0">
                <a:latin typeface="Tahoma" panose="020B0604030504040204" pitchFamily="34" charset="0"/>
              </a:rPr>
            </a:br>
            <a:r>
              <a:rPr lang="en-GB" dirty="0">
                <a:latin typeface="Tahoma" panose="020B0604030504040204" pitchFamily="34" charset="0"/>
              </a:rPr>
              <a:t>    of </a:t>
            </a:r>
            <a:r>
              <a:rPr lang="en-GB" dirty="0" err="1">
                <a:latin typeface="Tahoma" panose="020B0604030504040204" pitchFamily="34" charset="0"/>
              </a:rPr>
              <a:t>NaOH</a:t>
            </a:r>
            <a:r>
              <a:rPr lang="en-GB" dirty="0">
                <a:latin typeface="Tahoma" panose="020B0604030504040204" pitchFamily="34" charset="0"/>
              </a:rPr>
              <a:t> to </a:t>
            </a:r>
            <a:r>
              <a:rPr lang="en-GB" dirty="0" err="1">
                <a:latin typeface="Tahoma" panose="020B0604030504040204" pitchFamily="34" charset="0"/>
              </a:rPr>
              <a:t>HCl</a:t>
            </a:r>
            <a:r>
              <a:rPr lang="en-GB" dirty="0">
                <a:latin typeface="Tahoma" panose="020B0604030504040204" pitchFamily="34" charset="0"/>
              </a:rPr>
              <a:t>:</a:t>
            </a:r>
          </a:p>
        </p:txBody>
      </p:sp>
      <p:sp>
        <p:nvSpPr>
          <p:cNvPr id="1119238" name="Text Box 6"/>
          <p:cNvSpPr txBox="1">
            <a:spLocks noChangeArrowheads="1"/>
          </p:cNvSpPr>
          <p:nvPr/>
        </p:nvSpPr>
        <p:spPr bwMode="auto">
          <a:xfrm>
            <a:off x="3782583" y="3227071"/>
            <a:ext cx="39753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GB" b="1" dirty="0" err="1">
                <a:latin typeface="Tahoma" panose="020B0604030504040204" pitchFamily="34" charset="0"/>
              </a:rPr>
              <a:t>NaOH</a:t>
            </a:r>
            <a:r>
              <a:rPr lang="en-GB" b="1" dirty="0">
                <a:latin typeface="Tahoma" panose="020B0604030504040204" pitchFamily="34" charset="0"/>
              </a:rPr>
              <a:t> + </a:t>
            </a:r>
            <a:r>
              <a:rPr lang="en-GB" b="1" dirty="0" err="1">
                <a:latin typeface="Tahoma" panose="020B0604030504040204" pitchFamily="34" charset="0"/>
              </a:rPr>
              <a:t>HCl</a:t>
            </a:r>
            <a:r>
              <a:rPr lang="en-GB" b="1" dirty="0">
                <a:latin typeface="Tahoma" panose="020B0604030504040204" pitchFamily="34" charset="0"/>
              </a:rPr>
              <a:t> </a:t>
            </a:r>
            <a:r>
              <a:rPr lang="en-GB" b="1" dirty="0">
                <a:latin typeface="Symbol" panose="05050102010706020507" pitchFamily="18" charset="2"/>
                <a:cs typeface="Tahoma" panose="020B0604030504040204" pitchFamily="34" charset="0"/>
              </a:rPr>
              <a:t>®</a:t>
            </a:r>
            <a:r>
              <a:rPr lang="en-GB" b="1" dirty="0">
                <a:latin typeface="Tahoma" panose="020B0604030504040204" pitchFamily="34" charset="0"/>
                <a:cs typeface="Tahoma" panose="020B0604030504040204" pitchFamily="34" charset="0"/>
              </a:rPr>
              <a:t> </a:t>
            </a:r>
            <a:r>
              <a:rPr lang="en-GB" b="1" dirty="0" err="1">
                <a:latin typeface="Tahoma" panose="020B0604030504040204" pitchFamily="34" charset="0"/>
                <a:cs typeface="Tahoma" panose="020B0604030504040204" pitchFamily="34" charset="0"/>
              </a:rPr>
              <a:t>NaCl</a:t>
            </a:r>
            <a:r>
              <a:rPr lang="en-GB" b="1" dirty="0">
                <a:latin typeface="Tahoma" panose="020B0604030504040204" pitchFamily="34" charset="0"/>
                <a:cs typeface="Tahoma" panose="020B0604030504040204" pitchFamily="34" charset="0"/>
              </a:rPr>
              <a:t> + H</a:t>
            </a:r>
            <a:r>
              <a:rPr lang="en-GB" b="1" baseline="-25000" dirty="0">
                <a:latin typeface="Tahoma" panose="020B0604030504040204" pitchFamily="34" charset="0"/>
                <a:cs typeface="Tahoma" panose="020B0604030504040204" pitchFamily="34" charset="0"/>
              </a:rPr>
              <a:t>2</a:t>
            </a:r>
            <a:r>
              <a:rPr lang="en-GB" b="1" dirty="0">
                <a:latin typeface="Tahoma" panose="020B0604030504040204" pitchFamily="34" charset="0"/>
                <a:cs typeface="Tahoma" panose="020B0604030504040204" pitchFamily="34" charset="0"/>
              </a:rPr>
              <a:t>O</a:t>
            </a:r>
          </a:p>
        </p:txBody>
      </p:sp>
      <p:sp>
        <p:nvSpPr>
          <p:cNvPr id="1119256" name="Text Box 24"/>
          <p:cNvSpPr txBox="1">
            <a:spLocks noChangeArrowheads="1"/>
          </p:cNvSpPr>
          <p:nvPr/>
        </p:nvSpPr>
        <p:spPr bwMode="auto">
          <a:xfrm>
            <a:off x="3780161" y="3684271"/>
            <a:ext cx="36349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GB" b="1" dirty="0">
                <a:latin typeface="Tahoma" panose="020B0604030504040204" pitchFamily="34" charset="0"/>
                <a:cs typeface="Tahoma" panose="020B0604030504040204" pitchFamily="34" charset="0"/>
              </a:rPr>
              <a:t>ratio </a:t>
            </a:r>
            <a:r>
              <a:rPr lang="en-GB" b="1" dirty="0" err="1">
                <a:latin typeface="Tahoma" panose="020B0604030504040204" pitchFamily="34" charset="0"/>
                <a:cs typeface="Tahoma" panose="020B0604030504040204" pitchFamily="34" charset="0"/>
              </a:rPr>
              <a:t>NaOH:NaCl</a:t>
            </a:r>
            <a:r>
              <a:rPr lang="en-GB" b="1" dirty="0">
                <a:latin typeface="Tahoma" panose="020B0604030504040204" pitchFamily="34" charset="0"/>
                <a:cs typeface="Tahoma" panose="020B0604030504040204" pitchFamily="34" charset="0"/>
              </a:rPr>
              <a:t> = 1:1</a:t>
            </a:r>
          </a:p>
        </p:txBody>
      </p:sp>
    </p:spTree>
    <p:extLst>
      <p:ext uri="{BB962C8B-B14F-4D97-AF65-F5344CB8AC3E}">
        <p14:creationId xmlns:p14="http://schemas.microsoft.com/office/powerpoint/2010/main" val="110342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9248"/>
                                        </p:tgtEl>
                                        <p:attrNameLst>
                                          <p:attrName>style.visibility</p:attrName>
                                        </p:attrNameLst>
                                      </p:cBhvr>
                                      <p:to>
                                        <p:strVal val="visible"/>
                                      </p:to>
                                    </p:set>
                                    <p:animEffect transition="in" filter="dissolve">
                                      <p:cBhvr>
                                        <p:cTn id="7" dur="500"/>
                                        <p:tgtEl>
                                          <p:spTgt spid="111924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19255"/>
                                        </p:tgtEl>
                                        <p:attrNameLst>
                                          <p:attrName>style.visibility</p:attrName>
                                        </p:attrNameLst>
                                      </p:cBhvr>
                                      <p:to>
                                        <p:strVal val="visible"/>
                                      </p:to>
                                    </p:set>
                                    <p:animEffect transition="in" filter="dissolve">
                                      <p:cBhvr>
                                        <p:cTn id="11" dur="500"/>
                                        <p:tgtEl>
                                          <p:spTgt spid="1119255"/>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19250"/>
                                        </p:tgtEl>
                                        <p:attrNameLst>
                                          <p:attrName>style.visibility</p:attrName>
                                        </p:attrNameLst>
                                      </p:cBhvr>
                                      <p:to>
                                        <p:strVal val="visible"/>
                                      </p:to>
                                    </p:set>
                                    <p:animEffect transition="in" filter="dissolve">
                                      <p:cBhvr>
                                        <p:cTn id="15" dur="500"/>
                                        <p:tgtEl>
                                          <p:spTgt spid="111925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19238"/>
                                        </p:tgtEl>
                                        <p:attrNameLst>
                                          <p:attrName>style.visibility</p:attrName>
                                        </p:attrNameLst>
                                      </p:cBhvr>
                                      <p:to>
                                        <p:strVal val="visible"/>
                                      </p:to>
                                    </p:set>
                                    <p:animEffect transition="in" filter="dissolve">
                                      <p:cBhvr>
                                        <p:cTn id="20" dur="500"/>
                                        <p:tgtEl>
                                          <p:spTgt spid="1119238"/>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119256"/>
                                        </p:tgtEl>
                                        <p:attrNameLst>
                                          <p:attrName>style.visibility</p:attrName>
                                        </p:attrNameLst>
                                      </p:cBhvr>
                                      <p:to>
                                        <p:strVal val="visible"/>
                                      </p:to>
                                    </p:set>
                                    <p:animEffect transition="in" filter="dissolve">
                                      <p:cBhvr>
                                        <p:cTn id="24" dur="500"/>
                                        <p:tgtEl>
                                          <p:spTgt spid="111925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19240"/>
                                        </p:tgtEl>
                                        <p:attrNameLst>
                                          <p:attrName>style.visibility</p:attrName>
                                        </p:attrNameLst>
                                      </p:cBhvr>
                                      <p:to>
                                        <p:strVal val="visible"/>
                                      </p:to>
                                    </p:set>
                                    <p:animEffect transition="in" filter="dissolve">
                                      <p:cBhvr>
                                        <p:cTn id="29" dur="500"/>
                                        <p:tgtEl>
                                          <p:spTgt spid="11192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119251"/>
                                        </p:tgtEl>
                                        <p:attrNameLst>
                                          <p:attrName>style.visibility</p:attrName>
                                        </p:attrNameLst>
                                      </p:cBhvr>
                                      <p:to>
                                        <p:strVal val="visible"/>
                                      </p:to>
                                    </p:set>
                                    <p:animEffect transition="in" filter="dissolve">
                                      <p:cBhvr>
                                        <p:cTn id="34" dur="500"/>
                                        <p:tgtEl>
                                          <p:spTgt spid="1119251"/>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1119246"/>
                                        </p:tgtEl>
                                        <p:attrNameLst>
                                          <p:attrName>style.visibility</p:attrName>
                                        </p:attrNameLst>
                                      </p:cBhvr>
                                      <p:to>
                                        <p:strVal val="visible"/>
                                      </p:to>
                                    </p:set>
                                    <p:animEffect transition="in" filter="dissolve">
                                      <p:cBhvr>
                                        <p:cTn id="38" dur="500"/>
                                        <p:tgtEl>
                                          <p:spTgt spid="1119246"/>
                                        </p:tgtEl>
                                      </p:cBhvr>
                                    </p:animEffect>
                                  </p:childTnLst>
                                </p:cTn>
                              </p:par>
                            </p:childTnLst>
                          </p:cTn>
                        </p:par>
                        <p:par>
                          <p:cTn id="39" fill="hold" nodeType="afterGroup">
                            <p:stCondLst>
                              <p:cond delay="1000"/>
                            </p:stCondLst>
                            <p:childTnLst>
                              <p:par>
                                <p:cTn id="40" presetID="9" presetClass="entr" presetSubtype="0" fill="hold" grpId="0" nodeType="afterEffect">
                                  <p:stCondLst>
                                    <p:cond delay="0"/>
                                  </p:stCondLst>
                                  <p:childTnLst>
                                    <p:set>
                                      <p:cBhvr>
                                        <p:cTn id="41" dur="1" fill="hold">
                                          <p:stCondLst>
                                            <p:cond delay="0"/>
                                          </p:stCondLst>
                                        </p:cTn>
                                        <p:tgtEl>
                                          <p:spTgt spid="1119253"/>
                                        </p:tgtEl>
                                        <p:attrNameLst>
                                          <p:attrName>style.visibility</p:attrName>
                                        </p:attrNameLst>
                                      </p:cBhvr>
                                      <p:to>
                                        <p:strVal val="visible"/>
                                      </p:to>
                                    </p:set>
                                    <p:animEffect transition="in" filter="dissolve">
                                      <p:cBhvr>
                                        <p:cTn id="42" dur="500"/>
                                        <p:tgtEl>
                                          <p:spTgt spid="1119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40" grpId="0"/>
      <p:bldP spid="1119246" grpId="0"/>
      <p:bldP spid="1119251" grpId="0"/>
      <p:bldP spid="1119253" grpId="0"/>
      <p:bldP spid="1119248" grpId="0"/>
      <p:bldP spid="1119250" grpId="0"/>
      <p:bldP spid="1119255" grpId="0"/>
      <p:bldP spid="1119238" grpId="0"/>
      <p:bldP spid="11192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Write ‘An idiot’s guide to titration’</a:t>
            </a:r>
          </a:p>
          <a:p>
            <a:pPr marL="0" indent="0">
              <a:buNone/>
            </a:pPr>
            <a:r>
              <a:rPr lang="en-GB" sz="2400" dirty="0" smtClean="0"/>
              <a:t>Highlight the key parts of the procedure, include references to how you ensure accuracy and reliability.</a:t>
            </a:r>
          </a:p>
          <a:p>
            <a:pPr marL="0" indent="0">
              <a:buNone/>
            </a:pPr>
            <a:r>
              <a:rPr lang="en-GB" sz="2400" dirty="0" smtClean="0"/>
              <a:t>Make sure you point out potential mistakes and how to avoid them!</a:t>
            </a:r>
            <a:endParaRPr lang="en-GB" sz="2400" dirty="0"/>
          </a:p>
        </p:txBody>
      </p:sp>
    </p:spTree>
    <p:extLst>
      <p:ext uri="{BB962C8B-B14F-4D97-AF65-F5344CB8AC3E}">
        <p14:creationId xmlns:p14="http://schemas.microsoft.com/office/powerpoint/2010/main" val="3663488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Photocopy revision guide page 63</a:t>
            </a:r>
            <a:endParaRPr lang="en-GB" dirty="0"/>
          </a:p>
        </p:txBody>
      </p:sp>
    </p:spTree>
    <p:extLst>
      <p:ext uri="{BB962C8B-B14F-4D97-AF65-F5344CB8AC3E}">
        <p14:creationId xmlns:p14="http://schemas.microsoft.com/office/powerpoint/2010/main" val="12224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81200" y="76200"/>
            <a:ext cx="8229600" cy="1143000"/>
          </a:xfrm>
        </p:spPr>
        <p:txBody>
          <a:bodyPr/>
          <a:lstStyle/>
          <a:p>
            <a:pPr algn="ctr" eaLnBrk="1" hangingPunct="1"/>
            <a:r>
              <a:rPr lang="en-GB" b="1" u="sng" dirty="0" smtClean="0"/>
              <a:t>Titrations</a:t>
            </a:r>
          </a:p>
        </p:txBody>
      </p:sp>
      <p:sp>
        <p:nvSpPr>
          <p:cNvPr id="3" name="Content Placeholder 2"/>
          <p:cNvSpPr>
            <a:spLocks noGrp="1"/>
          </p:cNvSpPr>
          <p:nvPr>
            <p:ph idx="1"/>
          </p:nvPr>
        </p:nvSpPr>
        <p:spPr>
          <a:xfrm>
            <a:off x="579549" y="1295401"/>
            <a:ext cx="9631251" cy="4525963"/>
          </a:xfrm>
        </p:spPr>
        <p:txBody>
          <a:bodyPr>
            <a:normAutofit/>
          </a:bodyPr>
          <a:lstStyle/>
          <a:p>
            <a:pPr>
              <a:buFontTx/>
              <a:buNone/>
              <a:defRPr/>
            </a:pPr>
            <a:r>
              <a:rPr lang="en-GB" b="1" u="sng" dirty="0"/>
              <a:t>Objective:</a:t>
            </a:r>
            <a:r>
              <a:rPr lang="en-GB" b="1" dirty="0"/>
              <a:t> </a:t>
            </a:r>
            <a:r>
              <a:rPr lang="en-GB" b="1" dirty="0" smtClean="0"/>
              <a:t> </a:t>
            </a:r>
            <a:r>
              <a:rPr lang="en-GB" dirty="0" smtClean="0"/>
              <a:t>to </a:t>
            </a:r>
            <a:r>
              <a:rPr lang="en-GB" dirty="0"/>
              <a:t>know how we </a:t>
            </a:r>
            <a:r>
              <a:rPr lang="en-GB" dirty="0" smtClean="0"/>
              <a:t>carry out titrations</a:t>
            </a:r>
            <a:endParaRPr lang="en-GB" dirty="0"/>
          </a:p>
          <a:p>
            <a:pPr marL="0" indent="0">
              <a:buNone/>
              <a:defRPr/>
            </a:pPr>
            <a:endParaRPr lang="en-GB" b="1" u="sng" dirty="0" smtClean="0"/>
          </a:p>
          <a:p>
            <a:pPr marL="0" indent="0">
              <a:buNone/>
              <a:defRPr/>
            </a:pPr>
            <a:r>
              <a:rPr lang="en-GB" b="1" u="sng" dirty="0" smtClean="0"/>
              <a:t>Outcomes</a:t>
            </a:r>
            <a:r>
              <a:rPr lang="en-GB" b="1" u="sng" dirty="0"/>
              <a:t>:</a:t>
            </a:r>
          </a:p>
          <a:p>
            <a:r>
              <a:rPr lang="en-GB" dirty="0"/>
              <a:t>be able to calculate solution concentrations, in </a:t>
            </a:r>
            <a:r>
              <a:rPr lang="en-GB" dirty="0" err="1"/>
              <a:t>mol</a:t>
            </a:r>
            <a:r>
              <a:rPr lang="en-GB" dirty="0"/>
              <a:t> dm</a:t>
            </a:r>
            <a:r>
              <a:rPr lang="en-GB" baseline="30000" dirty="0"/>
              <a:t>-3</a:t>
            </a:r>
            <a:r>
              <a:rPr lang="en-GB" dirty="0"/>
              <a:t> and g dm</a:t>
            </a:r>
            <a:r>
              <a:rPr lang="en-GB" baseline="30000" dirty="0"/>
              <a:t>-3</a:t>
            </a:r>
            <a:r>
              <a:rPr lang="en-GB" dirty="0"/>
              <a:t>, </a:t>
            </a:r>
            <a:r>
              <a:rPr lang="en-GB" dirty="0" smtClean="0"/>
              <a:t>including simple </a:t>
            </a:r>
            <a:r>
              <a:rPr lang="en-GB" dirty="0"/>
              <a:t>acid-base titrations using a range of acids, alkalis and indicators</a:t>
            </a:r>
          </a:p>
          <a:p>
            <a:r>
              <a:rPr lang="en-GB" i="1" dirty="0"/>
              <a:t>The use of both phenolphthalein and methyl orange as indicators will </a:t>
            </a:r>
            <a:r>
              <a:rPr lang="en-GB" i="1" dirty="0" smtClean="0"/>
              <a:t>be expected</a:t>
            </a:r>
            <a:r>
              <a:rPr lang="en-GB" dirty="0"/>
              <a:t>.</a:t>
            </a:r>
            <a:r>
              <a:rPr lang="en-GB" i="1" dirty="0"/>
              <a:t>	</a:t>
            </a:r>
          </a:p>
        </p:txBody>
      </p:sp>
    </p:spTree>
    <p:extLst>
      <p:ext uri="{BB962C8B-B14F-4D97-AF65-F5344CB8AC3E}">
        <p14:creationId xmlns:p14="http://schemas.microsoft.com/office/powerpoint/2010/main" val="41467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US" dirty="0"/>
          </a:p>
        </p:txBody>
      </p:sp>
      <p:sp>
        <p:nvSpPr>
          <p:cNvPr id="3" name="Content Placeholder 2"/>
          <p:cNvSpPr>
            <a:spLocks noGrp="1"/>
          </p:cNvSpPr>
          <p:nvPr>
            <p:ph idx="1"/>
          </p:nvPr>
        </p:nvSpPr>
        <p:spPr/>
        <p:txBody>
          <a:bodyPr>
            <a:normAutofit/>
          </a:bodyPr>
          <a:lstStyle/>
          <a:p>
            <a:r>
              <a:rPr lang="en-GB" sz="2800" dirty="0" smtClean="0"/>
              <a:t>can carry out an acid-base titration accurately and safely (C)</a:t>
            </a:r>
          </a:p>
          <a:p>
            <a:r>
              <a:rPr lang="en-GB" sz="2800" dirty="0" smtClean="0"/>
              <a:t>can identify potential errors and mistakes in the titration procedure (B)</a:t>
            </a:r>
          </a:p>
          <a:p>
            <a:r>
              <a:rPr lang="en-GB" sz="2800" dirty="0" smtClean="0"/>
              <a:t>can predict the effect of mistakes on the true value of the titre (A)</a:t>
            </a:r>
            <a:endParaRPr lang="en-US" sz="2800" dirty="0"/>
          </a:p>
        </p:txBody>
      </p:sp>
    </p:spTree>
    <p:extLst>
      <p:ext uri="{BB962C8B-B14F-4D97-AF65-F5344CB8AC3E}">
        <p14:creationId xmlns:p14="http://schemas.microsoft.com/office/powerpoint/2010/main" val="299161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04" y="94669"/>
            <a:ext cx="10515600" cy="1325563"/>
          </a:xfrm>
        </p:spPr>
        <p:txBody>
          <a:bodyPr/>
          <a:lstStyle/>
          <a:p>
            <a:pPr algn="ctr"/>
            <a:r>
              <a:rPr lang="en-GB" u="sng" dirty="0" smtClean="0"/>
              <a:t>Why Titrate?</a:t>
            </a:r>
            <a:endParaRPr lang="en-US" u="sng" dirty="0"/>
          </a:p>
        </p:txBody>
      </p:sp>
      <p:sp>
        <p:nvSpPr>
          <p:cNvPr id="3" name="Content Placeholder 2"/>
          <p:cNvSpPr>
            <a:spLocks noGrp="1"/>
          </p:cNvSpPr>
          <p:nvPr>
            <p:ph idx="1"/>
          </p:nvPr>
        </p:nvSpPr>
        <p:spPr>
          <a:xfrm>
            <a:off x="360608" y="1270000"/>
            <a:ext cx="11526592" cy="4757313"/>
          </a:xfrm>
        </p:spPr>
        <p:txBody>
          <a:bodyPr>
            <a:noAutofit/>
          </a:bodyPr>
          <a:lstStyle/>
          <a:p>
            <a:pPr marL="0" indent="0">
              <a:buNone/>
            </a:pPr>
            <a:r>
              <a:rPr lang="en-GB" sz="3200" dirty="0"/>
              <a:t>A titration is a method of analysis that will allow you to determine the precise endpoint of a reaction and therefore the precise quantity of reactant in the titration flask. </a:t>
            </a:r>
            <a:endParaRPr lang="en-GB" sz="3200" dirty="0" smtClean="0"/>
          </a:p>
          <a:p>
            <a:pPr marL="0" indent="0">
              <a:buNone/>
            </a:pPr>
            <a:endParaRPr lang="en-GB" sz="3200" dirty="0"/>
          </a:p>
          <a:p>
            <a:pPr marL="0" indent="0">
              <a:buNone/>
            </a:pPr>
            <a:r>
              <a:rPr lang="en-GB" sz="3200" dirty="0" smtClean="0"/>
              <a:t>A burette </a:t>
            </a:r>
            <a:r>
              <a:rPr lang="en-GB" sz="3200" dirty="0"/>
              <a:t>is used to deliver the second reactant to the flask and an indicator or pH Meter is used to detect the endpoint of the reaction.</a:t>
            </a:r>
            <a:endParaRPr lang="en-US" sz="3200" dirty="0"/>
          </a:p>
        </p:txBody>
      </p:sp>
    </p:spTree>
    <p:extLst>
      <p:ext uri="{BB962C8B-B14F-4D97-AF65-F5344CB8AC3E}">
        <p14:creationId xmlns:p14="http://schemas.microsoft.com/office/powerpoint/2010/main" val="215055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Titration Apparatus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648175"/>
            <a:ext cx="5474552" cy="4471672"/>
          </a:xfrm>
        </p:spPr>
      </p:pic>
    </p:spTree>
    <p:extLst>
      <p:ext uri="{BB962C8B-B14F-4D97-AF65-F5344CB8AC3E}">
        <p14:creationId xmlns:p14="http://schemas.microsoft.com/office/powerpoint/2010/main" val="2803624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42" name="Text Box 6"/>
          <p:cNvSpPr txBox="1">
            <a:spLocks noChangeArrowheads="1"/>
          </p:cNvSpPr>
          <p:nvPr/>
        </p:nvSpPr>
        <p:spPr bwMode="auto">
          <a:xfrm>
            <a:off x="437882" y="784225"/>
            <a:ext cx="100062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dirty="0">
                <a:latin typeface="Tahoma" panose="020B0604030504040204" pitchFamily="34" charset="0"/>
              </a:rPr>
              <a:t>A </a:t>
            </a:r>
            <a:r>
              <a:rPr lang="en-GB" sz="2400" b="1" dirty="0">
                <a:solidFill>
                  <a:srgbClr val="FF6600"/>
                </a:solidFill>
                <a:latin typeface="Tahoma" panose="020B0604030504040204" pitchFamily="34" charset="0"/>
              </a:rPr>
              <a:t>titration</a:t>
            </a:r>
            <a:r>
              <a:rPr lang="en-GB" sz="2400" dirty="0">
                <a:latin typeface="Tahoma" panose="020B0604030504040204" pitchFamily="34" charset="0"/>
              </a:rPr>
              <a:t> is a procedure used to identify the concentration of a solution by reacting it with a solution of known concentration and measuring the volume required for a complete reaction.</a:t>
            </a:r>
          </a:p>
        </p:txBody>
      </p:sp>
      <p:sp>
        <p:nvSpPr>
          <p:cNvPr id="1089543" name="Rectangle 7"/>
          <p:cNvSpPr>
            <a:spLocks noChangeArrowheads="1"/>
          </p:cNvSpPr>
          <p:nvPr/>
        </p:nvSpPr>
        <p:spPr bwMode="auto">
          <a:xfrm>
            <a:off x="966118" y="5000626"/>
            <a:ext cx="659038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dirty="0">
                <a:latin typeface="Tahoma" panose="020B0604030504040204" pitchFamily="34" charset="0"/>
              </a:rPr>
              <a:t>Once the number of moles for the solution is known, the concentration can be easily calculated. </a:t>
            </a:r>
          </a:p>
        </p:txBody>
      </p:sp>
      <p:sp>
        <p:nvSpPr>
          <p:cNvPr id="1089544" name="Rectangle 8"/>
          <p:cNvSpPr>
            <a:spLocks noChangeArrowheads="1"/>
          </p:cNvSpPr>
          <p:nvPr/>
        </p:nvSpPr>
        <p:spPr bwMode="auto">
          <a:xfrm>
            <a:off x="1025349" y="2527301"/>
            <a:ext cx="623111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dirty="0">
                <a:latin typeface="Tahoma" panose="020B0604030504040204" pitchFamily="34" charset="0"/>
              </a:rPr>
              <a:t>The number of moles in the standard solution is calculated. Using a balanced equation for the reaction, the number of moles in the solution of unknown concentration can also be calculated. </a:t>
            </a:r>
          </a:p>
        </p:txBody>
      </p:sp>
      <p:sp>
        <p:nvSpPr>
          <p:cNvPr id="1089538" name="Rectangle 2"/>
          <p:cNvSpPr>
            <a:spLocks noGrp="1" noChangeArrowheads="1"/>
          </p:cNvSpPr>
          <p:nvPr>
            <p:ph type="title" idx="4294967295"/>
          </p:nvPr>
        </p:nvSpPr>
        <p:spPr>
          <a:xfrm>
            <a:off x="786684" y="1"/>
            <a:ext cx="10515600" cy="978794"/>
          </a:xfrm>
        </p:spPr>
        <p:txBody>
          <a:bodyPr/>
          <a:lstStyle/>
          <a:p>
            <a:r>
              <a:rPr lang="en-GB" dirty="0"/>
              <a:t>What is a titration?</a:t>
            </a:r>
          </a:p>
        </p:txBody>
      </p:sp>
      <p:pic>
        <p:nvPicPr>
          <p:cNvPr id="1089548" name="Picture 12" descr="A500547-Titration-SP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8726" y="2151064"/>
            <a:ext cx="2798763" cy="377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73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lgn="ctr">
              <a:buNone/>
            </a:pPr>
            <a:r>
              <a:rPr lang="en-GB" b="1" u="sng" dirty="0" smtClean="0"/>
              <a:t>Indicators</a:t>
            </a:r>
          </a:p>
          <a:p>
            <a:pPr marL="0" indent="0">
              <a:buNone/>
            </a:pPr>
            <a:r>
              <a:rPr lang="en-GB" dirty="0" smtClean="0"/>
              <a:t>Indicators are chemicals that change colour depending on the </a:t>
            </a:r>
            <a:r>
              <a:rPr lang="en-GB" dirty="0" err="1" smtClean="0"/>
              <a:t>pH.</a:t>
            </a:r>
            <a:endParaRPr lang="en-GB" dirty="0" smtClean="0"/>
          </a:p>
          <a:p>
            <a:pPr marL="0" indent="0">
              <a:buNone/>
            </a:pPr>
            <a:r>
              <a:rPr lang="en-GB" dirty="0" smtClean="0"/>
              <a:t>For titrations we use indicators that change colour quickly over a very small pH range.</a:t>
            </a:r>
          </a:p>
          <a:p>
            <a:pPr marL="0" indent="0">
              <a:buNone/>
            </a:pPr>
            <a:endParaRPr lang="en-GB" dirty="0"/>
          </a:p>
          <a:p>
            <a:pPr marL="0" indent="0">
              <a:buNone/>
            </a:pPr>
            <a:r>
              <a:rPr lang="en-GB" b="1" dirty="0" smtClean="0"/>
              <a:t>Methyl orange: </a:t>
            </a:r>
            <a:r>
              <a:rPr lang="en-GB" dirty="0" smtClean="0"/>
              <a:t>yellow to orange when adding acid </a:t>
            </a:r>
            <a:r>
              <a:rPr lang="en-GB" smtClean="0"/>
              <a:t>to alkali</a:t>
            </a:r>
          </a:p>
          <a:p>
            <a:pPr marL="0" indent="0">
              <a:buNone/>
            </a:pPr>
            <a:endParaRPr lang="en-GB" dirty="0" smtClean="0"/>
          </a:p>
          <a:p>
            <a:pPr marL="0" indent="0">
              <a:buNone/>
            </a:pPr>
            <a:r>
              <a:rPr lang="en-GB" b="1" dirty="0" smtClean="0"/>
              <a:t>Phenolphthalein: </a:t>
            </a:r>
            <a:r>
              <a:rPr lang="en-GB" dirty="0" smtClean="0"/>
              <a:t>red to colourless when adding acid to alkali</a:t>
            </a:r>
            <a:endParaRPr lang="en-GB" b="1" dirty="0"/>
          </a:p>
        </p:txBody>
      </p:sp>
    </p:spTree>
    <p:extLst>
      <p:ext uri="{BB962C8B-B14F-4D97-AF65-F5344CB8AC3E}">
        <p14:creationId xmlns:p14="http://schemas.microsoft.com/office/powerpoint/2010/main" val="264595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113809"/>
            <a:ext cx="10515600" cy="1325563"/>
          </a:xfrm>
        </p:spPr>
        <p:txBody>
          <a:bodyPr/>
          <a:lstStyle/>
          <a:p>
            <a:pPr algn="ctr"/>
            <a:r>
              <a:rPr lang="en-GB" u="sng" dirty="0" smtClean="0"/>
              <a:t>Errors and Mistakes</a:t>
            </a:r>
            <a:endParaRPr lang="en-US" u="sng" dirty="0"/>
          </a:p>
        </p:txBody>
      </p:sp>
      <p:sp>
        <p:nvSpPr>
          <p:cNvPr id="3" name="Content Placeholder 2"/>
          <p:cNvSpPr>
            <a:spLocks noGrp="1"/>
          </p:cNvSpPr>
          <p:nvPr>
            <p:ph idx="1"/>
          </p:nvPr>
        </p:nvSpPr>
        <p:spPr>
          <a:xfrm>
            <a:off x="677334" y="1439372"/>
            <a:ext cx="11029562" cy="3880773"/>
          </a:xfrm>
        </p:spPr>
        <p:txBody>
          <a:bodyPr>
            <a:noAutofit/>
          </a:bodyPr>
          <a:lstStyle/>
          <a:p>
            <a:pPr marL="0" indent="0">
              <a:buNone/>
            </a:pPr>
            <a:r>
              <a:rPr lang="en-GB" sz="2400" dirty="0" smtClean="0"/>
              <a:t>We’ll come back to errors and uncertainties later in the unit…today we need to concentrate on the mistakes</a:t>
            </a:r>
          </a:p>
          <a:p>
            <a:pPr marL="0" indent="0">
              <a:buNone/>
            </a:pPr>
            <a:endParaRPr lang="en-GB" sz="2400" dirty="0"/>
          </a:p>
          <a:p>
            <a:r>
              <a:rPr lang="en-GB" sz="2400" dirty="0" smtClean="0"/>
              <a:t>leaving funnel in top of burette</a:t>
            </a:r>
          </a:p>
          <a:p>
            <a:r>
              <a:rPr lang="en-GB" sz="2400" dirty="0" smtClean="0"/>
              <a:t>not getting rid of air bubbles in burette</a:t>
            </a:r>
          </a:p>
          <a:p>
            <a:r>
              <a:rPr lang="en-GB" sz="2400" dirty="0" smtClean="0"/>
              <a:t>going past the end point</a:t>
            </a:r>
          </a:p>
          <a:p>
            <a:r>
              <a:rPr lang="en-GB" sz="2400" dirty="0" smtClean="0"/>
              <a:t>not reading burette at eye level</a:t>
            </a:r>
          </a:p>
          <a:p>
            <a:pPr marL="0" indent="0">
              <a:buNone/>
            </a:pPr>
            <a:endParaRPr lang="en-GB" sz="2400" dirty="0"/>
          </a:p>
          <a:p>
            <a:pPr marL="0" indent="0">
              <a:buNone/>
            </a:pPr>
            <a:r>
              <a:rPr lang="en-GB" sz="2400" dirty="0" smtClean="0"/>
              <a:t>Deduce the effect each of these mistakes would have on you final titre</a:t>
            </a:r>
            <a:endParaRPr lang="en-US" sz="2400" dirty="0"/>
          </a:p>
        </p:txBody>
      </p:sp>
    </p:spTree>
    <p:extLst>
      <p:ext uri="{BB962C8B-B14F-4D97-AF65-F5344CB8AC3E}">
        <p14:creationId xmlns:p14="http://schemas.microsoft.com/office/powerpoint/2010/main" val="479687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693</Words>
  <Application>Microsoft Office PowerPoint</Application>
  <PresentationFormat>Widescreen</PresentationFormat>
  <Paragraphs>74</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Symbol</vt:lpstr>
      <vt:lpstr>Tahoma</vt:lpstr>
      <vt:lpstr>Office Theme</vt:lpstr>
      <vt:lpstr>Titrations</vt:lpstr>
      <vt:lpstr>PowerPoint Presentation</vt:lpstr>
      <vt:lpstr>Titrations</vt:lpstr>
      <vt:lpstr>Objectives</vt:lpstr>
      <vt:lpstr>Why Titrate?</vt:lpstr>
      <vt:lpstr>Titration Apparatus</vt:lpstr>
      <vt:lpstr>What is a titration?</vt:lpstr>
      <vt:lpstr>PowerPoint Presentation</vt:lpstr>
      <vt:lpstr>Errors and Mistakes</vt:lpstr>
      <vt:lpstr>Reliability and Accuracy</vt:lpstr>
      <vt:lpstr>Titration calculations examples</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Scott</dc:creator>
  <cp:lastModifiedBy>Jennifer Scott</cp:lastModifiedBy>
  <cp:revision>8</cp:revision>
  <dcterms:created xsi:type="dcterms:W3CDTF">2016-09-26T20:43:00Z</dcterms:created>
  <dcterms:modified xsi:type="dcterms:W3CDTF">2016-10-07T13:35:49Z</dcterms:modified>
</cp:coreProperties>
</file>