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1"/>
  </p:notesMasterIdLst>
  <p:sldIdLst>
    <p:sldId id="258" r:id="rId3"/>
    <p:sldId id="256" r:id="rId4"/>
    <p:sldId id="257" r:id="rId5"/>
    <p:sldId id="260" r:id="rId6"/>
    <p:sldId id="274" r:id="rId7"/>
    <p:sldId id="266" r:id="rId8"/>
    <p:sldId id="267" r:id="rId9"/>
    <p:sldId id="268" r:id="rId10"/>
    <p:sldId id="263" r:id="rId11"/>
    <p:sldId id="269" r:id="rId12"/>
    <p:sldId id="259" r:id="rId13"/>
    <p:sldId id="265" r:id="rId14"/>
    <p:sldId id="270" r:id="rId15"/>
    <p:sldId id="272" r:id="rId16"/>
    <p:sldId id="273" r:id="rId17"/>
    <p:sldId id="275" r:id="rId18"/>
    <p:sldId id="276" r:id="rId19"/>
    <p:sldId id="271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2101" autoAdjust="0"/>
  </p:normalViewPr>
  <p:slideViewPr>
    <p:cSldViewPr snapToGrid="0">
      <p:cViewPr>
        <p:scale>
          <a:sx n="70" d="100"/>
          <a:sy n="70" d="100"/>
        </p:scale>
        <p:origin x="738" y="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A9A64E-A60D-43B1-930C-A21AC4416AED}" type="datetimeFigureOut">
              <a:rPr lang="en-GB" smtClean="0"/>
              <a:t>19/11/2017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F08362-54AE-4C82-9547-900DA58753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1083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08362-54AE-4C82-9547-900DA587533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09044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Pg</a:t>
            </a:r>
            <a:r>
              <a:rPr lang="en-GB" dirty="0" smtClean="0"/>
              <a:t> 127 </a:t>
            </a:r>
            <a:r>
              <a:rPr lang="en-GB" dirty="0" err="1" smtClean="0"/>
              <a:t>Pearsons</a:t>
            </a:r>
            <a:r>
              <a:rPr lang="en-GB" dirty="0" smtClean="0"/>
              <a:t>, </a:t>
            </a:r>
            <a:r>
              <a:rPr lang="en-GB" dirty="0" err="1" smtClean="0"/>
              <a:t>pg</a:t>
            </a:r>
            <a:r>
              <a:rPr lang="en-GB" dirty="0" smtClean="0"/>
              <a:t> 83 </a:t>
            </a:r>
            <a:r>
              <a:rPr lang="en-GB" dirty="0" err="1" smtClean="0"/>
              <a:t>cgp</a:t>
            </a:r>
            <a:r>
              <a:rPr lang="en-GB" dirty="0" smtClean="0"/>
              <a:t>, 190-191 text book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08362-54AE-4C82-9547-900DA587533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65448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Page 127 </a:t>
            </a:r>
            <a:r>
              <a:rPr lang="en-GB" dirty="0" err="1" smtClean="0"/>
              <a:t>pearsons</a:t>
            </a:r>
            <a:r>
              <a:rPr lang="en-GB" dirty="0" smtClean="0"/>
              <a:t>, worked</a:t>
            </a:r>
            <a:r>
              <a:rPr lang="en-GB" baseline="0" dirty="0" smtClean="0"/>
              <a:t> example and look example with </a:t>
            </a:r>
            <a:r>
              <a:rPr lang="en-GB" baseline="0" dirty="0" err="1" smtClean="0"/>
              <a:t>dioyl</a:t>
            </a:r>
            <a:r>
              <a:rPr lang="en-GB" baseline="0" dirty="0" smtClean="0"/>
              <a:t> dichloride, Now try this. </a:t>
            </a:r>
            <a:r>
              <a:rPr lang="en-GB" baseline="0" dirty="0" err="1" smtClean="0"/>
              <a:t>Pg</a:t>
            </a:r>
            <a:r>
              <a:rPr lang="en-GB" baseline="0" dirty="0" smtClean="0"/>
              <a:t> 127 workbook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08362-54AE-4C82-9547-900DA5875336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81826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CGP page 83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08362-54AE-4C82-9547-900DA5875336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04821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CGP page 83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08362-54AE-4C82-9547-900DA5875336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80062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CGP page 83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08362-54AE-4C82-9547-900DA5875336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5251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0312A-1EE1-473E-BCC7-89CC02244BCB}" type="datetimeFigureOut">
              <a:rPr lang="en-GB" smtClean="0"/>
              <a:t>19/11/2017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030D-1686-4C28-B4D7-97BA3F6B7C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2055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0312A-1EE1-473E-BCC7-89CC02244BCB}" type="datetimeFigureOut">
              <a:rPr lang="en-GB" smtClean="0"/>
              <a:t>19/11/2017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030D-1686-4C28-B4D7-97BA3F6B7C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7699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0312A-1EE1-473E-BCC7-89CC02244BCB}" type="datetimeFigureOut">
              <a:rPr lang="en-GB" smtClean="0"/>
              <a:t>19/11/2017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030D-1686-4C28-B4D7-97BA3F6B7C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1991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E3C05-065B-470D-B2A4-ADDB7BFFC94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19/11/2017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C18B-7268-4017-B450-73D0A0D2C83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31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E3C05-065B-470D-B2A4-ADDB7BFFC94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19/11/2017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C18B-7268-4017-B450-73D0A0D2C83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718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E3C05-065B-470D-B2A4-ADDB7BFFC94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19/11/2017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C18B-7268-4017-B450-73D0A0D2C83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6910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E3C05-065B-470D-B2A4-ADDB7BFFC94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19/11/2017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C18B-7268-4017-B450-73D0A0D2C83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4262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E3C05-065B-470D-B2A4-ADDB7BFFC94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19/11/2017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C18B-7268-4017-B450-73D0A0D2C83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5717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E3C05-065B-470D-B2A4-ADDB7BFFC94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19/11/2017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C18B-7268-4017-B450-73D0A0D2C83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2246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E3C05-065B-470D-B2A4-ADDB7BFFC94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19/11/2017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C18B-7268-4017-B450-73D0A0D2C83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475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E3C05-065B-470D-B2A4-ADDB7BFFC94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19/11/2017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C18B-7268-4017-B450-73D0A0D2C83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598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0312A-1EE1-473E-BCC7-89CC02244BCB}" type="datetimeFigureOut">
              <a:rPr lang="en-GB" smtClean="0"/>
              <a:t>19/11/2017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030D-1686-4C28-B4D7-97BA3F6B7C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4816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E3C05-065B-470D-B2A4-ADDB7BFFC94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19/11/2017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C18B-7268-4017-B450-73D0A0D2C83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6154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E3C05-065B-470D-B2A4-ADDB7BFFC94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19/11/2017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C18B-7268-4017-B450-73D0A0D2C83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0362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E3C05-065B-470D-B2A4-ADDB7BFFC94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19/11/2017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C18B-7268-4017-B450-73D0A0D2C83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7686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96333" y="53975"/>
            <a:ext cx="11286067" cy="60721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6868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0312A-1EE1-473E-BCC7-89CC02244BCB}" type="datetimeFigureOut">
              <a:rPr lang="en-GB" smtClean="0"/>
              <a:t>19/11/2017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030D-1686-4C28-B4D7-97BA3F6B7C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699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0312A-1EE1-473E-BCC7-89CC02244BCB}" type="datetimeFigureOut">
              <a:rPr lang="en-GB" smtClean="0"/>
              <a:t>19/11/2017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030D-1686-4C28-B4D7-97BA3F6B7C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2749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0312A-1EE1-473E-BCC7-89CC02244BCB}" type="datetimeFigureOut">
              <a:rPr lang="en-GB" smtClean="0"/>
              <a:t>19/11/2017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030D-1686-4C28-B4D7-97BA3F6B7C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233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0312A-1EE1-473E-BCC7-89CC02244BCB}" type="datetimeFigureOut">
              <a:rPr lang="en-GB" smtClean="0"/>
              <a:t>19/11/2017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030D-1686-4C28-B4D7-97BA3F6B7C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719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0312A-1EE1-473E-BCC7-89CC02244BCB}" type="datetimeFigureOut">
              <a:rPr lang="en-GB" smtClean="0"/>
              <a:t>19/11/2017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030D-1686-4C28-B4D7-97BA3F6B7C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0031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0312A-1EE1-473E-BCC7-89CC02244BCB}" type="datetimeFigureOut">
              <a:rPr lang="en-GB" smtClean="0"/>
              <a:t>19/11/2017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030D-1686-4C28-B4D7-97BA3F6B7C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452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0312A-1EE1-473E-BCC7-89CC02244BCB}" type="datetimeFigureOut">
              <a:rPr lang="en-GB" smtClean="0"/>
              <a:t>19/11/2017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030D-1686-4C28-B4D7-97BA3F6B7C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0169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0312A-1EE1-473E-BCC7-89CC02244BCB}" type="datetimeFigureOut">
              <a:rPr lang="en-GB" smtClean="0"/>
              <a:t>19/11/2017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3030D-1686-4C28-B4D7-97BA3F6B7C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850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E3C05-065B-470D-B2A4-ADDB7BFFC94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19/11/2017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8C18B-7268-4017-B450-73D0A0D2C83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485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103030" y="446089"/>
            <a:ext cx="9015211" cy="10156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solidFill>
                  <a:prstClr val="black"/>
                </a:solidFill>
              </a:rPr>
              <a:t>Stage 1: This picture definitely shows me</a:t>
            </a:r>
            <a:r>
              <a:rPr lang="en-GB" sz="2400" dirty="0">
                <a:solidFill>
                  <a:prstClr val="black"/>
                </a:solidFill>
              </a:rPr>
              <a:t>…</a:t>
            </a:r>
            <a:endParaRPr lang="en-GB" sz="2400" dirty="0">
              <a:solidFill>
                <a:prstClr val="black"/>
              </a:solidFill>
            </a:endParaRPr>
          </a:p>
          <a:p>
            <a:pPr>
              <a:spcBef>
                <a:spcPct val="50000"/>
              </a:spcBef>
            </a:pP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9335132" y="446089"/>
            <a:ext cx="2593554" cy="470898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solidFill>
                  <a:prstClr val="black"/>
                </a:solidFill>
              </a:rPr>
              <a:t>Stage 2: I think this picture shows me</a:t>
            </a:r>
            <a:r>
              <a:rPr lang="en-GB" sz="2400" dirty="0">
                <a:solidFill>
                  <a:prstClr val="black"/>
                </a:solidFill>
              </a:rPr>
              <a:t>…</a:t>
            </a:r>
            <a:endParaRPr lang="en-GB" sz="2400" dirty="0">
              <a:solidFill>
                <a:prstClr val="black"/>
              </a:solidFill>
            </a:endParaRPr>
          </a:p>
          <a:p>
            <a:pPr>
              <a:spcBef>
                <a:spcPct val="50000"/>
              </a:spcBef>
            </a:pPr>
            <a:endParaRPr lang="en-GB" sz="2400" dirty="0">
              <a:solidFill>
                <a:prstClr val="black"/>
              </a:solidFill>
            </a:endParaRPr>
          </a:p>
          <a:p>
            <a:pPr>
              <a:spcBef>
                <a:spcPct val="50000"/>
              </a:spcBef>
            </a:pPr>
            <a:endParaRPr lang="en-GB" sz="2400" dirty="0" smtClean="0">
              <a:solidFill>
                <a:prstClr val="black"/>
              </a:solidFill>
            </a:endParaRPr>
          </a:p>
          <a:p>
            <a:pPr>
              <a:spcBef>
                <a:spcPct val="50000"/>
              </a:spcBef>
            </a:pPr>
            <a:endParaRPr lang="en-GB" sz="2400" dirty="0">
              <a:solidFill>
                <a:prstClr val="black"/>
              </a:solidFill>
            </a:endParaRPr>
          </a:p>
          <a:p>
            <a:pPr>
              <a:spcBef>
                <a:spcPct val="50000"/>
              </a:spcBef>
            </a:pPr>
            <a:endParaRPr lang="en-GB" sz="2400" dirty="0">
              <a:solidFill>
                <a:prstClr val="black"/>
              </a:solidFill>
            </a:endParaRPr>
          </a:p>
          <a:p>
            <a:pPr>
              <a:spcBef>
                <a:spcPct val="50000"/>
              </a:spcBef>
            </a:pPr>
            <a:endParaRPr lang="en-GB" sz="2400" dirty="0">
              <a:solidFill>
                <a:prstClr val="black"/>
              </a:solidFill>
            </a:endParaRPr>
          </a:p>
          <a:p>
            <a:pPr>
              <a:spcBef>
                <a:spcPct val="50000"/>
              </a:spcBef>
            </a:pPr>
            <a:endParaRPr lang="en-GB" sz="2400" dirty="0">
              <a:solidFill>
                <a:prstClr val="black"/>
              </a:solidFill>
            </a:endParaRPr>
          </a:p>
          <a:p>
            <a:pPr>
              <a:spcBef>
                <a:spcPct val="50000"/>
              </a:spcBef>
            </a:pP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794715" y="5389323"/>
            <a:ext cx="9247031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solidFill>
                  <a:prstClr val="black"/>
                </a:solidFill>
              </a:rPr>
              <a:t>Stage 3: This picture does not show me</a:t>
            </a:r>
            <a:r>
              <a:rPr lang="en-GB" sz="2400" dirty="0">
                <a:solidFill>
                  <a:prstClr val="black"/>
                </a:solidFill>
              </a:rPr>
              <a:t>…</a:t>
            </a:r>
            <a:endParaRPr lang="en-GB" sz="2400" dirty="0">
              <a:solidFill>
                <a:prstClr val="black"/>
              </a:solidFill>
            </a:endParaRPr>
          </a:p>
          <a:p>
            <a:pPr>
              <a:spcBef>
                <a:spcPct val="50000"/>
              </a:spcBef>
            </a:pPr>
            <a:endParaRPr lang="en-US" sz="2400" dirty="0" smtClean="0">
              <a:solidFill>
                <a:prstClr val="black"/>
              </a:solidFill>
            </a:endParaRPr>
          </a:p>
          <a:p>
            <a:pPr>
              <a:spcBef>
                <a:spcPct val="50000"/>
              </a:spcBef>
            </a:pP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103031" y="1765202"/>
            <a:ext cx="2520950" cy="43396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solidFill>
                  <a:prstClr val="black"/>
                </a:solidFill>
              </a:rPr>
              <a:t>Stage 4:  The questions I need to ask about this picture are</a:t>
            </a:r>
            <a:r>
              <a:rPr lang="en-GB" sz="2400" dirty="0">
                <a:solidFill>
                  <a:prstClr val="black"/>
                </a:solidFill>
              </a:rPr>
              <a:t>…</a:t>
            </a:r>
            <a:endParaRPr lang="en-GB" sz="2400" dirty="0">
              <a:solidFill>
                <a:prstClr val="black"/>
              </a:solidFill>
            </a:endParaRPr>
          </a:p>
          <a:p>
            <a:pPr>
              <a:spcBef>
                <a:spcPct val="50000"/>
              </a:spcBef>
            </a:pPr>
            <a:endParaRPr lang="en-GB" sz="2400" dirty="0">
              <a:solidFill>
                <a:prstClr val="black"/>
              </a:solidFill>
            </a:endParaRPr>
          </a:p>
          <a:p>
            <a:pPr>
              <a:spcBef>
                <a:spcPct val="50000"/>
              </a:spcBef>
            </a:pPr>
            <a:endParaRPr lang="en-GB" sz="2400" dirty="0">
              <a:solidFill>
                <a:prstClr val="black"/>
              </a:solidFill>
            </a:endParaRPr>
          </a:p>
          <a:p>
            <a:pPr>
              <a:spcBef>
                <a:spcPct val="50000"/>
              </a:spcBef>
            </a:pPr>
            <a:endParaRPr lang="en-GB" sz="2400" dirty="0">
              <a:solidFill>
                <a:prstClr val="black"/>
              </a:solidFill>
            </a:endParaRPr>
          </a:p>
          <a:p>
            <a:pPr>
              <a:spcBef>
                <a:spcPct val="50000"/>
              </a:spcBef>
            </a:pPr>
            <a:endParaRPr lang="en-GB" sz="2400" dirty="0">
              <a:solidFill>
                <a:prstClr val="black"/>
              </a:solidFill>
            </a:endParaRPr>
          </a:p>
          <a:p>
            <a:pPr>
              <a:spcBef>
                <a:spcPct val="50000"/>
              </a:spcBef>
            </a:pP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2424114" y="38101"/>
            <a:ext cx="7634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 u="sng">
                <a:solidFill>
                  <a:prstClr val="black"/>
                </a:solidFill>
              </a:rPr>
              <a:t>Thinking skills – Try to use key scientific words where possible.</a:t>
            </a:r>
            <a:endParaRPr lang="en-US" b="1" u="sng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23981" y="1549958"/>
            <a:ext cx="491029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1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Complete on Post Its and stick on the board!</a:t>
            </a:r>
            <a:endParaRPr lang="en-GB" sz="21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833" y="2522875"/>
            <a:ext cx="3698975" cy="2552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22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577" y="321972"/>
            <a:ext cx="11642502" cy="624625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32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Polyesters</a:t>
            </a:r>
          </a:p>
          <a:p>
            <a:pPr marL="0" indent="0">
              <a:buNone/>
            </a:pPr>
            <a:r>
              <a:rPr lang="en-GB" sz="30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Lesson objective</a:t>
            </a:r>
            <a:r>
              <a:rPr lang="en-GB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en-GB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know how we make polyesters</a:t>
            </a:r>
          </a:p>
          <a:p>
            <a:pPr marL="0" indent="0">
              <a:buNone/>
            </a:pPr>
            <a:endParaRPr lang="en-GB" sz="30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sz="30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Success criteria:</a:t>
            </a:r>
          </a:p>
          <a:p>
            <a:r>
              <a:rPr lang="en-GB" sz="32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Identify the monomer(s) required to form a given section of a polymer and vice versa</a:t>
            </a:r>
          </a:p>
          <a:p>
            <a:endParaRPr lang="en-GB" sz="3000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3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Describe condensation polymerisation</a:t>
            </a:r>
          </a:p>
          <a:p>
            <a:endParaRPr lang="en-GB" sz="3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Compare addition and condensation polymerisation</a:t>
            </a:r>
          </a:p>
          <a:p>
            <a:endParaRPr lang="en-GB" sz="3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3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Explain how polyesters are formed during condensation polymerisation</a:t>
            </a:r>
          </a:p>
        </p:txBody>
      </p:sp>
    </p:spTree>
    <p:extLst>
      <p:ext uri="{BB962C8B-B14F-4D97-AF65-F5344CB8AC3E}">
        <p14:creationId xmlns:p14="http://schemas.microsoft.com/office/powerpoint/2010/main" val="80171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577" y="321972"/>
            <a:ext cx="11642502" cy="624625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2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Polymerisation</a:t>
            </a:r>
          </a:p>
          <a:p>
            <a:pPr marL="0" indent="0">
              <a:buNone/>
            </a:pPr>
            <a:r>
              <a:rPr lang="en-GB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Compare addition and condensation polymerisation.</a:t>
            </a:r>
          </a:p>
          <a:p>
            <a:pPr marL="0" indent="0">
              <a:buNone/>
            </a:pPr>
            <a:r>
              <a:rPr lang="en-GB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are the similarities and differences?</a:t>
            </a:r>
          </a:p>
          <a:p>
            <a:pPr marL="0" indent="0">
              <a:buNone/>
            </a:pPr>
            <a:endParaRPr lang="en-GB" sz="3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70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577" y="193183"/>
            <a:ext cx="11616744" cy="5983780"/>
          </a:xfrm>
        </p:spPr>
        <p:txBody>
          <a:bodyPr/>
          <a:lstStyle/>
          <a:p>
            <a:pPr marL="0" indent="0" algn="ctr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Addition Polymerisation</a:t>
            </a:r>
          </a:p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Examples such as poly(</a:t>
            </a:r>
            <a:r>
              <a:rPr lang="en-GB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ethene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Monomers are unsaturated organic compounds, e.g. alkenes</a:t>
            </a:r>
          </a:p>
          <a:p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polymer formed is the only product</a:t>
            </a:r>
          </a:p>
          <a:p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Condensation Polymerisation</a:t>
            </a:r>
          </a:p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Monomers are organic compounds with at least two reactive groups (such as hydroxyl, carboxyl or amine groups)</a:t>
            </a:r>
          </a:p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polymer is not the only product formed (a smaller product such as H</a:t>
            </a:r>
            <a:r>
              <a:rPr lang="en-GB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or </a:t>
            </a:r>
            <a:r>
              <a:rPr lang="en-GB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HCl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forms too)</a:t>
            </a:r>
          </a:p>
        </p:txBody>
      </p:sp>
    </p:spTree>
    <p:extLst>
      <p:ext uri="{BB962C8B-B14F-4D97-AF65-F5344CB8AC3E}">
        <p14:creationId xmlns:p14="http://schemas.microsoft.com/office/powerpoint/2010/main" val="288038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577" y="321972"/>
            <a:ext cx="11642502" cy="624625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32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Polyesters</a:t>
            </a:r>
          </a:p>
          <a:p>
            <a:pPr marL="0" indent="0">
              <a:buNone/>
            </a:pPr>
            <a:r>
              <a:rPr lang="en-GB" sz="30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Lesson objective</a:t>
            </a:r>
            <a:r>
              <a:rPr lang="en-GB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en-GB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know how we make polyesters</a:t>
            </a:r>
          </a:p>
          <a:p>
            <a:pPr marL="0" indent="0">
              <a:buNone/>
            </a:pPr>
            <a:endParaRPr lang="en-GB" sz="30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sz="30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Success criteria:</a:t>
            </a:r>
          </a:p>
          <a:p>
            <a:r>
              <a:rPr lang="en-GB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Identify the monomer(s) required to form a given section of a polymer and vice versa</a:t>
            </a:r>
          </a:p>
          <a:p>
            <a:endParaRPr lang="en-GB" sz="3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Describe condensation polymerisation</a:t>
            </a:r>
          </a:p>
          <a:p>
            <a:endParaRPr lang="en-GB" sz="3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3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Compare addition and condensation polymerisation</a:t>
            </a:r>
          </a:p>
          <a:p>
            <a:endParaRPr lang="en-GB" sz="3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Explain how polyesters are formed during condensation polymerisation</a:t>
            </a:r>
          </a:p>
        </p:txBody>
      </p:sp>
    </p:spTree>
    <p:extLst>
      <p:ext uri="{BB962C8B-B14F-4D97-AF65-F5344CB8AC3E}">
        <p14:creationId xmlns:p14="http://schemas.microsoft.com/office/powerpoint/2010/main" val="379892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577" y="321972"/>
            <a:ext cx="11642502" cy="624625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2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Questions</a:t>
            </a:r>
          </a:p>
          <a:p>
            <a:pPr marL="0" indent="0">
              <a:buNone/>
            </a:pPr>
            <a:endParaRPr lang="en-GB" sz="3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84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577" y="321972"/>
            <a:ext cx="11642502" cy="624625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2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Questions</a:t>
            </a:r>
          </a:p>
          <a:p>
            <a:pPr marL="0" indent="0">
              <a:buNone/>
            </a:pPr>
            <a:r>
              <a:rPr lang="en-GB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– methyl </a:t>
            </a:r>
            <a:r>
              <a:rPr lang="en-GB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methanoate</a:t>
            </a:r>
            <a:r>
              <a:rPr lang="en-GB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is an ester.</a:t>
            </a:r>
          </a:p>
          <a:p>
            <a:pPr marL="0" indent="0">
              <a:buNone/>
            </a:pPr>
            <a:r>
              <a:rPr lang="en-GB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a) Draw the structure of this ester</a:t>
            </a:r>
          </a:p>
        </p:txBody>
      </p:sp>
    </p:spTree>
    <p:extLst>
      <p:ext uri="{BB962C8B-B14F-4D97-AF65-F5344CB8AC3E}">
        <p14:creationId xmlns:p14="http://schemas.microsoft.com/office/powerpoint/2010/main" val="303249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577" y="321972"/>
            <a:ext cx="11642502" cy="624625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2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Questions</a:t>
            </a:r>
          </a:p>
          <a:p>
            <a:pPr marL="0" indent="0">
              <a:buNone/>
            </a:pPr>
            <a:r>
              <a:rPr lang="en-GB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– methyl </a:t>
            </a:r>
            <a:r>
              <a:rPr lang="en-GB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methanoate</a:t>
            </a:r>
            <a:r>
              <a:rPr lang="en-GB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is an ester.</a:t>
            </a:r>
          </a:p>
          <a:p>
            <a:pPr marL="0" indent="0">
              <a:buNone/>
            </a:pPr>
            <a:r>
              <a:rPr lang="en-GB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b) Write an equation to show the formation of this ester from a suitable acid and an alcohol</a:t>
            </a:r>
          </a:p>
        </p:txBody>
      </p:sp>
    </p:spTree>
    <p:extLst>
      <p:ext uri="{BB962C8B-B14F-4D97-AF65-F5344CB8AC3E}">
        <p14:creationId xmlns:p14="http://schemas.microsoft.com/office/powerpoint/2010/main" val="421054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577" y="321972"/>
            <a:ext cx="11642502" cy="624625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2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Questions</a:t>
            </a:r>
          </a:p>
          <a:p>
            <a:pPr marL="0" indent="0">
              <a:buNone/>
            </a:pPr>
            <a:r>
              <a:rPr lang="en-GB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– methyl </a:t>
            </a:r>
            <a:r>
              <a:rPr lang="en-GB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methanoate</a:t>
            </a:r>
            <a:r>
              <a:rPr lang="en-GB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is an ester.</a:t>
            </a:r>
          </a:p>
          <a:p>
            <a:pPr marL="0" indent="0">
              <a:buNone/>
            </a:pPr>
            <a:r>
              <a:rPr lang="en-GB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c) Name the type of reaction that is taking place to form this ester.</a:t>
            </a:r>
          </a:p>
        </p:txBody>
      </p:sp>
    </p:spTree>
    <p:extLst>
      <p:ext uri="{BB962C8B-B14F-4D97-AF65-F5344CB8AC3E}">
        <p14:creationId xmlns:p14="http://schemas.microsoft.com/office/powerpoint/2010/main" val="244049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577" y="321972"/>
            <a:ext cx="11642502" cy="624625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32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Polyesters</a:t>
            </a:r>
          </a:p>
          <a:p>
            <a:pPr marL="0" indent="0">
              <a:buNone/>
            </a:pPr>
            <a:r>
              <a:rPr lang="en-GB" sz="30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Lesson objective</a:t>
            </a:r>
            <a:r>
              <a:rPr lang="en-GB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en-GB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know how we make polyesters</a:t>
            </a:r>
          </a:p>
          <a:p>
            <a:pPr marL="0" indent="0">
              <a:buNone/>
            </a:pPr>
            <a:endParaRPr lang="en-GB" sz="30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sz="30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Success criteria:</a:t>
            </a:r>
          </a:p>
          <a:p>
            <a:r>
              <a:rPr lang="en-GB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Identify the monomer(s) required to form a given section of a polymer and vice versa</a:t>
            </a:r>
          </a:p>
          <a:p>
            <a:endParaRPr lang="en-GB" sz="3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Describe condensation polymerisation</a:t>
            </a:r>
          </a:p>
          <a:p>
            <a:endParaRPr lang="en-GB" sz="3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Compare addition and condensation polymerisation</a:t>
            </a:r>
          </a:p>
          <a:p>
            <a:endParaRPr lang="en-GB" sz="3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Explain how polyesters are formed during condensation polymerisation</a:t>
            </a:r>
          </a:p>
        </p:txBody>
      </p:sp>
    </p:spTree>
    <p:extLst>
      <p:ext uri="{BB962C8B-B14F-4D97-AF65-F5344CB8AC3E}">
        <p14:creationId xmlns:p14="http://schemas.microsoft.com/office/powerpoint/2010/main" val="385112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Polyesters</a:t>
            </a: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fld id="{60881DF1-AECB-413C-B0BC-C78CCB7C62D9}" type="datetime2">
              <a:rPr lang="en-GB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Sunday, 19 November 2017</a:t>
            </a:fld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33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577" y="321972"/>
            <a:ext cx="11642502" cy="624625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32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Polyesters</a:t>
            </a:r>
          </a:p>
          <a:p>
            <a:pPr marL="0" indent="0">
              <a:buNone/>
            </a:pPr>
            <a:r>
              <a:rPr lang="en-GB" sz="30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Lesson objective</a:t>
            </a:r>
            <a:r>
              <a:rPr lang="en-GB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en-GB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know how we make polyesters</a:t>
            </a:r>
          </a:p>
          <a:p>
            <a:pPr marL="0" indent="0">
              <a:buNone/>
            </a:pPr>
            <a:endParaRPr lang="en-GB" sz="30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sz="30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Success criteria:</a:t>
            </a:r>
          </a:p>
          <a:p>
            <a:r>
              <a:rPr lang="en-GB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Identify the monomer(s) required to form a given section of a polymer and vice versa</a:t>
            </a:r>
          </a:p>
          <a:p>
            <a:endParaRPr lang="en-GB" sz="3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Describe condensation polymerisation</a:t>
            </a:r>
          </a:p>
          <a:p>
            <a:endParaRPr lang="en-GB" sz="3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Compare addition and condensation polymerisation</a:t>
            </a:r>
          </a:p>
          <a:p>
            <a:endParaRPr lang="en-GB" sz="3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Explain how polyesters are formed during condensation polymerisation</a:t>
            </a:r>
          </a:p>
        </p:txBody>
      </p:sp>
    </p:spTree>
    <p:extLst>
      <p:ext uri="{BB962C8B-B14F-4D97-AF65-F5344CB8AC3E}">
        <p14:creationId xmlns:p14="http://schemas.microsoft.com/office/powerpoint/2010/main" val="202583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dirty="0">
                <a:solidFill>
                  <a:srgbClr val="66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Rearrange the words to define ‘Condensation’</a:t>
            </a:r>
            <a:endParaRPr lang="en-GB" sz="4000" dirty="0">
              <a:solidFill>
                <a:srgbClr val="6600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which two small</a:t>
            </a:r>
          </a:p>
          <a:p>
            <a:r>
              <a:rPr lang="en-GB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such as water</a:t>
            </a:r>
          </a:p>
          <a:p>
            <a:r>
              <a:rPr lang="en-GB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molecules react</a:t>
            </a:r>
          </a:p>
          <a:p>
            <a:r>
              <a:rPr lang="en-GB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a reaction in</a:t>
            </a:r>
          </a:p>
          <a:p>
            <a:r>
              <a:rPr lang="en-GB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larger molecule,</a:t>
            </a:r>
          </a:p>
          <a:p>
            <a:r>
              <a:rPr lang="en-GB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  <a:r>
              <a:rPr lang="en-GB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 a small molecule</a:t>
            </a:r>
          </a:p>
          <a:p>
            <a:r>
              <a:rPr lang="en-GB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</a:t>
            </a:r>
            <a:r>
              <a:rPr lang="en-GB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ith the elimination</a:t>
            </a:r>
          </a:p>
          <a:p>
            <a:r>
              <a:rPr lang="en-GB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  <a:r>
              <a:rPr lang="en-GB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ogether to form</a:t>
            </a:r>
            <a:endParaRPr lang="en-GB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81200" y="1828801"/>
            <a:ext cx="8229600" cy="3477875"/>
          </a:xfrm>
          <a:prstGeom prst="rect">
            <a:avLst/>
          </a:prstGeom>
          <a:solidFill>
            <a:srgbClr val="99CCFF"/>
          </a:solidFill>
        </p:spPr>
        <p:txBody>
          <a:bodyPr wrap="square" rtlCol="0">
            <a:spAutoFit/>
          </a:bodyPr>
          <a:lstStyle/>
          <a:p>
            <a:r>
              <a:rPr lang="en-GB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a reaction in which two small molecules react together to form a larger molecule, with the elimination of a small molecule such as water.</a:t>
            </a:r>
            <a:endParaRPr lang="en-GB" sz="4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217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577" y="321972"/>
            <a:ext cx="11642502" cy="624625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2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Condensation Polymerisation Definition</a:t>
            </a:r>
          </a:p>
          <a:p>
            <a:pPr marL="0" indent="0">
              <a:buNone/>
            </a:pPr>
            <a:endParaRPr lang="en-GB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formation of a polymer, usually by the reaction of two different monomers, and in which a small molecule is also formed.</a:t>
            </a:r>
          </a:p>
          <a:p>
            <a:pPr marL="0" indent="0">
              <a:buNone/>
            </a:pPr>
            <a:endParaRPr lang="en-GB" sz="3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93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577" y="321972"/>
            <a:ext cx="7083381" cy="624625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2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Polyesters</a:t>
            </a:r>
          </a:p>
          <a:p>
            <a:pPr marL="0" indent="0">
              <a:buNone/>
            </a:pPr>
            <a:r>
              <a:rPr lang="en-GB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general polyesters are made from:</a:t>
            </a:r>
          </a:p>
          <a:p>
            <a:r>
              <a:rPr lang="en-GB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GB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diol</a:t>
            </a:r>
            <a:r>
              <a:rPr lang="en-GB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(a compound with two hydroxyl groups)</a:t>
            </a:r>
          </a:p>
          <a:p>
            <a:pPr marL="0" indent="0">
              <a:buNone/>
            </a:pPr>
            <a:endParaRPr lang="en-GB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dicarboxylic acid (a compound with two carboxyl groups) or a </a:t>
            </a:r>
            <a:r>
              <a:rPr lang="en-GB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dioyl</a:t>
            </a:r>
            <a:r>
              <a:rPr lang="en-GB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dichloride (a compound with two acyl chloride groups)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117" y="3606267"/>
            <a:ext cx="3761837" cy="24842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50237" y="321972"/>
            <a:ext cx="3579720" cy="235683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040000"/>
            <a:ext cx="4101822" cy="18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10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577" y="321972"/>
            <a:ext cx="11642502" cy="624625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2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Condensation Polymerisation</a:t>
            </a:r>
          </a:p>
          <a:p>
            <a:pPr marL="0" indent="0">
              <a:buNone/>
            </a:pPr>
            <a:r>
              <a:rPr lang="en-GB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Making polyethylene terephthalate, PET a polyester</a:t>
            </a:r>
          </a:p>
          <a:p>
            <a:pPr marL="0" indent="0">
              <a:buNone/>
            </a:pPr>
            <a:endParaRPr lang="en-GB" sz="3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sz="32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GB" sz="32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diol</a:t>
            </a:r>
            <a:r>
              <a:rPr lang="en-GB" sz="32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monomer is:				The other monomer is:</a:t>
            </a:r>
          </a:p>
          <a:p>
            <a:pPr marL="0" indent="0">
              <a:buNone/>
            </a:pPr>
            <a:r>
              <a:rPr lang="en-GB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14795"/>
          <a:stretch/>
        </p:blipFill>
        <p:spPr>
          <a:xfrm>
            <a:off x="7927142" y="2488010"/>
            <a:ext cx="3761837" cy="211667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26230"/>
          <a:stretch/>
        </p:blipFill>
        <p:spPr>
          <a:xfrm>
            <a:off x="857846" y="2677022"/>
            <a:ext cx="3579720" cy="1738649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>
            <a:off x="6691977" y="3102026"/>
            <a:ext cx="1648496" cy="309093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458660" y="2810954"/>
            <a:ext cx="16724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 smtClean="0"/>
              <a:t>Two carboxyl groups</a:t>
            </a:r>
            <a:endParaRPr lang="en-GB" sz="2400" i="1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742217" y="3256572"/>
            <a:ext cx="504011" cy="544586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3565664"/>
            <a:ext cx="16724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 smtClean="0"/>
              <a:t>Two hydroxyl groups</a:t>
            </a:r>
            <a:endParaRPr lang="en-GB" sz="2400" i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/>
          <a:srcRect t="3264"/>
          <a:stretch/>
        </p:blipFill>
        <p:spPr>
          <a:xfrm>
            <a:off x="2717741" y="4840523"/>
            <a:ext cx="4798484" cy="202778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516225" y="5271015"/>
            <a:ext cx="1672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PET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8997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577" y="208547"/>
            <a:ext cx="11642502" cy="664945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6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Condensation Polymerisation</a:t>
            </a:r>
          </a:p>
          <a:p>
            <a:pPr marL="0" indent="0">
              <a:buNone/>
            </a:pPr>
            <a:r>
              <a:rPr lang="en-GB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hydroxyl group on the </a:t>
            </a:r>
            <a:r>
              <a:rPr lang="en-GB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diol</a:t>
            </a:r>
            <a:r>
              <a:rPr lang="en-GB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can react with a carboxyl group on the dicarboxylic acid.</a:t>
            </a:r>
          </a:p>
          <a:p>
            <a:pPr marL="0" indent="0">
              <a:buNone/>
            </a:pPr>
            <a:r>
              <a:rPr lang="en-GB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Reaction</a:t>
            </a:r>
          </a:p>
          <a:p>
            <a:pPr marL="0" indent="0">
              <a:buNone/>
            </a:pPr>
            <a:endParaRPr lang="en-GB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GB" sz="2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GB" sz="2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GB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GB" sz="2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GB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Note the ester linkage</a:t>
            </a:r>
          </a:p>
          <a:p>
            <a:pPr marL="0" indent="0">
              <a:buNone/>
            </a:pPr>
            <a:r>
              <a:rPr lang="en-GB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Note the water molecule formed</a:t>
            </a:r>
          </a:p>
          <a:p>
            <a:pPr marL="0" indent="0">
              <a:buNone/>
            </a:pPr>
            <a:r>
              <a:rPr lang="en-GB" sz="2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product has a hydroxyl group and a carboxyl group. Further reactions can happen, leading to a long polymer molecule.</a:t>
            </a:r>
          </a:p>
        </p:txBody>
      </p:sp>
    </p:spTree>
    <p:extLst>
      <p:ext uri="{BB962C8B-B14F-4D97-AF65-F5344CB8AC3E}">
        <p14:creationId xmlns:p14="http://schemas.microsoft.com/office/powerpoint/2010/main" val="3131305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91476" y="798490"/>
            <a:ext cx="5455532" cy="1066800"/>
          </a:xfrm>
        </p:spPr>
        <p:txBody>
          <a:bodyPr>
            <a:noAutofit/>
          </a:bodyPr>
          <a:lstStyle/>
          <a:p>
            <a:pPr lvl="1"/>
            <a:r>
              <a:rPr lang="en-GB" sz="2800" dirty="0" smtClean="0">
                <a:solidFill>
                  <a:srgbClr val="66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Monomers:</a:t>
            </a:r>
          </a:p>
          <a:p>
            <a:pPr lvl="1"/>
            <a:r>
              <a:rPr lang="en-GB" sz="2800" b="0" dirty="0" smtClean="0">
                <a:solidFill>
                  <a:srgbClr val="66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Ethane-1,2-diol </a:t>
            </a:r>
            <a:endParaRPr lang="en-GB" sz="2800" b="0" dirty="0">
              <a:solidFill>
                <a:srgbClr val="6600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GB" sz="2800" b="0" dirty="0">
                <a:solidFill>
                  <a:srgbClr val="66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Benzene-1,4-dicarboxylic </a:t>
            </a:r>
            <a:r>
              <a:rPr lang="en-GB" sz="2800" b="0" dirty="0" smtClean="0">
                <a:solidFill>
                  <a:srgbClr val="66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acid</a:t>
            </a:r>
            <a:endParaRPr lang="en-GB" sz="2800" b="0" dirty="0">
              <a:solidFill>
                <a:srgbClr val="6600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48706" y="1981200"/>
            <a:ext cx="4041775" cy="639762"/>
          </a:xfrm>
        </p:spPr>
        <p:txBody>
          <a:bodyPr/>
          <a:lstStyle/>
          <a:p>
            <a:r>
              <a:rPr lang="en-US" sz="2800" dirty="0" smtClean="0">
                <a:solidFill>
                  <a:srgbClr val="66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Repeat unit:</a:t>
            </a:r>
            <a:endParaRPr lang="en-US" sz="2800" dirty="0">
              <a:solidFill>
                <a:srgbClr val="6600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1" y="2514600"/>
            <a:ext cx="2441509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811588"/>
            <a:ext cx="2412262" cy="106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Grp="1" noChangeAspect="1" noChangeArrowheads="1"/>
          </p:cNvPicPr>
          <p:nvPr>
            <p:ph sz="quarter" idx="4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56" r="1849"/>
          <a:stretch/>
        </p:blipFill>
        <p:spPr bwMode="auto">
          <a:xfrm>
            <a:off x="6147493" y="2895601"/>
            <a:ext cx="3967018" cy="128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0053320" y="3753141"/>
            <a:ext cx="27432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620000" y="2971800"/>
            <a:ext cx="838200" cy="839788"/>
          </a:xfrm>
          <a:prstGeom prst="rect">
            <a:avLst/>
          </a:prstGeom>
          <a:solidFill>
            <a:schemeClr val="accent1">
              <a:alpha val="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7315200" y="3811588"/>
            <a:ext cx="457200" cy="12176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858000" y="5029200"/>
            <a:ext cx="1752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66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Ester linkage</a:t>
            </a:r>
            <a:endParaRPr lang="en-US" sz="2800" dirty="0">
              <a:solidFill>
                <a:srgbClr val="6600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286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658</Words>
  <Application>Microsoft Office PowerPoint</Application>
  <PresentationFormat>Widescreen</PresentationFormat>
  <Paragraphs>137</Paragraphs>
  <Slides>18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Tahoma</vt:lpstr>
      <vt:lpstr>Office Theme</vt:lpstr>
      <vt:lpstr>1_Office Theme</vt:lpstr>
      <vt:lpstr>PowerPoint Presentation</vt:lpstr>
      <vt:lpstr>Polyesters</vt:lpstr>
      <vt:lpstr>PowerPoint Presentation</vt:lpstr>
      <vt:lpstr>Rearrange the words to define ‘Condensation’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Tapp</dc:creator>
  <cp:lastModifiedBy>Jennifer Tapp</cp:lastModifiedBy>
  <cp:revision>19</cp:revision>
  <dcterms:created xsi:type="dcterms:W3CDTF">2017-11-19T20:05:51Z</dcterms:created>
  <dcterms:modified xsi:type="dcterms:W3CDTF">2017-11-19T21:26:47Z</dcterms:modified>
</cp:coreProperties>
</file>