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1.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688" r:id="rId4"/>
    <p:sldMasterId id="2147483701" r:id="rId5"/>
    <p:sldMasterId id="2147483714" r:id="rId6"/>
    <p:sldMasterId id="2147483727" r:id="rId7"/>
    <p:sldMasterId id="2147483740" r:id="rId8"/>
    <p:sldMasterId id="2147483753" r:id="rId9"/>
    <p:sldMasterId id="2147483766" r:id="rId10"/>
  </p:sldMasterIdLst>
  <p:notesMasterIdLst>
    <p:notesMasterId r:id="rId38"/>
  </p:notesMasterIdLst>
  <p:sldIdLst>
    <p:sldId id="271" r:id="rId11"/>
    <p:sldId id="256" r:id="rId12"/>
    <p:sldId id="274" r:id="rId13"/>
    <p:sldId id="275" r:id="rId14"/>
    <p:sldId id="257" r:id="rId15"/>
    <p:sldId id="258" r:id="rId16"/>
    <p:sldId id="259" r:id="rId17"/>
    <p:sldId id="283" r:id="rId18"/>
    <p:sldId id="284" r:id="rId19"/>
    <p:sldId id="260" r:id="rId20"/>
    <p:sldId id="261" r:id="rId21"/>
    <p:sldId id="285" r:id="rId22"/>
    <p:sldId id="282" r:id="rId23"/>
    <p:sldId id="286" r:id="rId24"/>
    <p:sldId id="277" r:id="rId25"/>
    <p:sldId id="278" r:id="rId26"/>
    <p:sldId id="287" r:id="rId27"/>
    <p:sldId id="279" r:id="rId28"/>
    <p:sldId id="280" r:id="rId29"/>
    <p:sldId id="292" r:id="rId30"/>
    <p:sldId id="281" r:id="rId31"/>
    <p:sldId id="288" r:id="rId32"/>
    <p:sldId id="289" r:id="rId33"/>
    <p:sldId id="291" r:id="rId34"/>
    <p:sldId id="290" r:id="rId35"/>
    <p:sldId id="294" r:id="rId36"/>
    <p:sldId id="29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ECB4F-FF69-4C0D-A2B0-82C31EC53C34}" type="datetimeFigureOut">
              <a:rPr lang="en-GB" smtClean="0"/>
              <a:pPr/>
              <a:t>28/03/2017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768B70-7E53-40B3-A459-80098AFAB32B}" type="slidenum">
              <a:rPr lang="en-GB" smtClean="0"/>
              <a:pPr/>
              <a:t>‹#›</a:t>
            </a:fld>
            <a:endParaRPr lang="en-GB"/>
          </a:p>
        </p:txBody>
      </p:sp>
    </p:spTree>
    <p:extLst>
      <p:ext uri="{BB962C8B-B14F-4D97-AF65-F5344CB8AC3E}">
        <p14:creationId xmlns:p14="http://schemas.microsoft.com/office/powerpoint/2010/main" val="50348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3DEA8C6-1DEB-465A-B241-346BDE59CEB6}" type="slidenum">
              <a:rPr lang="en-GB"/>
              <a:pPr/>
              <a:t>5</a:t>
            </a:fld>
            <a:endParaRPr lang="en-GB"/>
          </a:p>
        </p:txBody>
      </p:sp>
      <p:sp>
        <p:nvSpPr>
          <p:cNvPr id="6" name="Rectangle 10"/>
          <p:cNvSpPr>
            <a:spLocks noGrp="1" noChangeArrowheads="1"/>
          </p:cNvSpPr>
          <p:nvPr>
            <p:ph type="hdr" sz="quarter"/>
          </p:nvPr>
        </p:nvSpPr>
        <p:spPr>
          <a:ln/>
        </p:spPr>
        <p:txBody>
          <a:bodyPr/>
          <a:lstStyle/>
          <a:p>
            <a:r>
              <a:rPr lang="en-GB"/>
              <a:t>Boardworks A2 Chemistry </a:t>
            </a:r>
          </a:p>
          <a:p>
            <a:r>
              <a:rPr lang="en-GB"/>
              <a:t>Carbonyl Compounds</a:t>
            </a:r>
          </a:p>
        </p:txBody>
      </p:sp>
      <p:sp>
        <p:nvSpPr>
          <p:cNvPr id="998402" name="Rectangle 2"/>
          <p:cNvSpPr>
            <a:spLocks noGrp="1" noRot="1" noChangeAspect="1" noChangeArrowheads="1" noTextEdit="1"/>
          </p:cNvSpPr>
          <p:nvPr>
            <p:ph type="sldImg"/>
          </p:nvPr>
        </p:nvSpPr>
        <p:spPr>
          <a:ln/>
        </p:spPr>
      </p:sp>
      <p:sp>
        <p:nvSpPr>
          <p:cNvPr id="998403" name="Rectangle 3"/>
          <p:cNvSpPr>
            <a:spLocks noGrp="1" noChangeArrowheads="1"/>
          </p:cNvSpPr>
          <p:nvPr>
            <p:ph type="body" idx="1"/>
          </p:nvPr>
        </p:nvSpPr>
        <p:spPr>
          <a:xfrm>
            <a:off x="914400" y="4343400"/>
            <a:ext cx="5029200" cy="4114800"/>
          </a:xfrm>
        </p:spPr>
        <p:txBody>
          <a:bodyPr/>
          <a:lstStyle/>
          <a:p>
            <a:r>
              <a:rPr lang="en-GB" b="1"/>
              <a:t>Teacher notes</a:t>
            </a:r>
          </a:p>
          <a:p>
            <a:r>
              <a:rPr lang="en-GB"/>
              <a:t>It could be pointed out to students that the carbonyl group is sometimes orientated differently in different displayed formulae (compare the top diagram with the bottom two) and that they should take care when identifying such structures.</a:t>
            </a:r>
          </a:p>
        </p:txBody>
      </p:sp>
    </p:spTree>
    <p:extLst>
      <p:ext uri="{BB962C8B-B14F-4D97-AF65-F5344CB8AC3E}">
        <p14:creationId xmlns:p14="http://schemas.microsoft.com/office/powerpoint/2010/main" val="3362473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DF26E01-D311-4EE9-A6D9-F8ED67AAE15F}" type="slidenum">
              <a:rPr lang="en-GB" altLang="en-US">
                <a:solidFill>
                  <a:srgbClr val="000000"/>
                </a:solidFill>
              </a:rPr>
              <a:pPr/>
              <a:t>19</a:t>
            </a:fld>
            <a:endParaRPr lang="en-GB" altLang="en-US">
              <a:solidFill>
                <a:srgbClr val="000000"/>
              </a:solidFill>
            </a:endParaRPr>
          </a:p>
        </p:txBody>
      </p:sp>
      <p:sp>
        <p:nvSpPr>
          <p:cNvPr id="6" name="Rectangle 10"/>
          <p:cNvSpPr>
            <a:spLocks noGrp="1" noChangeArrowheads="1"/>
          </p:cNvSpPr>
          <p:nvPr>
            <p:ph type="hdr" sz="quarter"/>
          </p:nvPr>
        </p:nvSpPr>
        <p:spPr>
          <a:ln/>
        </p:spPr>
        <p:txBody>
          <a:bodyPr/>
          <a:lstStyle/>
          <a:p>
            <a:r>
              <a:rPr lang="en-GB" altLang="en-US">
                <a:solidFill>
                  <a:srgbClr val="000000"/>
                </a:solidFill>
              </a:rPr>
              <a:t>Boardworks AS Chemistry </a:t>
            </a:r>
          </a:p>
          <a:p>
            <a:r>
              <a:rPr lang="en-GB" altLang="en-US">
                <a:solidFill>
                  <a:srgbClr val="000000"/>
                </a:solidFill>
              </a:rPr>
              <a:t>Alcohols</a:t>
            </a:r>
          </a:p>
        </p:txBody>
      </p:sp>
      <p:sp>
        <p:nvSpPr>
          <p:cNvPr id="993282" name="Rectangle 2"/>
          <p:cNvSpPr>
            <a:spLocks noGrp="1" noRot="1" noChangeAspect="1" noChangeArrowheads="1" noTextEdit="1"/>
          </p:cNvSpPr>
          <p:nvPr>
            <p:ph type="sldImg"/>
          </p:nvPr>
        </p:nvSpPr>
        <p:spPr>
          <a:ln/>
        </p:spPr>
      </p:sp>
      <p:sp>
        <p:nvSpPr>
          <p:cNvPr id="993283" name="Rectangle 3"/>
          <p:cNvSpPr>
            <a:spLocks noGrp="1" noChangeArrowheads="1"/>
          </p:cNvSpPr>
          <p:nvPr>
            <p:ph type="body" idx="1"/>
          </p:nvPr>
        </p:nvSpPr>
        <p:spPr>
          <a:xfrm>
            <a:off x="914400" y="4343400"/>
            <a:ext cx="5029200" cy="4114800"/>
          </a:xfrm>
        </p:spPr>
        <p:txBody>
          <a:bodyPr/>
          <a:lstStyle/>
          <a:p>
            <a:r>
              <a:rPr lang="en-GB" altLang="en-US" b="1"/>
              <a:t>Teacher notes</a:t>
            </a:r>
          </a:p>
          <a:p>
            <a:r>
              <a:rPr lang="en-GB" altLang="en-US"/>
              <a:t>See the ‘</a:t>
            </a:r>
            <a:r>
              <a:rPr lang="en-GB" altLang="en-US" b="1"/>
              <a:t>Redox Reactions</a:t>
            </a:r>
            <a:r>
              <a:rPr lang="en-GB" altLang="en-US"/>
              <a:t>’ presentation for more information about oxidation states.</a:t>
            </a:r>
          </a:p>
        </p:txBody>
      </p:sp>
    </p:spTree>
    <p:extLst>
      <p:ext uri="{BB962C8B-B14F-4D97-AF65-F5344CB8AC3E}">
        <p14:creationId xmlns:p14="http://schemas.microsoft.com/office/powerpoint/2010/main" val="2616961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C836300-8055-44E6-9A0C-424F738469E1}" type="slidenum">
              <a:rPr lang="en-GB" altLang="en-US">
                <a:solidFill>
                  <a:srgbClr val="000000"/>
                </a:solidFill>
              </a:rPr>
              <a:pPr/>
              <a:t>21</a:t>
            </a:fld>
            <a:endParaRPr lang="en-GB" altLang="en-US">
              <a:solidFill>
                <a:srgbClr val="000000"/>
              </a:solidFill>
            </a:endParaRPr>
          </a:p>
        </p:txBody>
      </p:sp>
      <p:sp>
        <p:nvSpPr>
          <p:cNvPr id="6" name="Rectangle 10"/>
          <p:cNvSpPr>
            <a:spLocks noGrp="1" noChangeArrowheads="1"/>
          </p:cNvSpPr>
          <p:nvPr>
            <p:ph type="hdr" sz="quarter"/>
          </p:nvPr>
        </p:nvSpPr>
        <p:spPr>
          <a:ln/>
        </p:spPr>
        <p:txBody>
          <a:bodyPr/>
          <a:lstStyle/>
          <a:p>
            <a:r>
              <a:rPr lang="en-GB" altLang="en-US">
                <a:solidFill>
                  <a:srgbClr val="000000"/>
                </a:solidFill>
              </a:rPr>
              <a:t>Boardworks AS Chemistry </a:t>
            </a:r>
          </a:p>
          <a:p>
            <a:r>
              <a:rPr lang="en-GB" altLang="en-US">
                <a:solidFill>
                  <a:srgbClr val="000000"/>
                </a:solidFill>
              </a:rPr>
              <a:t>Alcohols</a:t>
            </a:r>
          </a:p>
        </p:txBody>
      </p:sp>
      <p:sp>
        <p:nvSpPr>
          <p:cNvPr id="995330" name="Rectangle 2"/>
          <p:cNvSpPr>
            <a:spLocks noGrp="1" noRot="1" noChangeAspect="1" noChangeArrowheads="1" noTextEdit="1"/>
          </p:cNvSpPr>
          <p:nvPr>
            <p:ph type="sldImg"/>
          </p:nvPr>
        </p:nvSpPr>
        <p:spPr>
          <a:ln/>
        </p:spPr>
      </p:sp>
      <p:sp>
        <p:nvSpPr>
          <p:cNvPr id="995331" name="Rectangle 3"/>
          <p:cNvSpPr>
            <a:spLocks noGrp="1" noChangeArrowheads="1"/>
          </p:cNvSpPr>
          <p:nvPr>
            <p:ph type="body" idx="1"/>
          </p:nvPr>
        </p:nvSpPr>
        <p:spPr>
          <a:xfrm>
            <a:off x="914400" y="4343400"/>
            <a:ext cx="5029200" cy="4114800"/>
          </a:xfrm>
        </p:spPr>
        <p:txBody>
          <a:bodyPr/>
          <a:lstStyle/>
          <a:p>
            <a:r>
              <a:rPr lang="en-GB" altLang="en-US" b="1"/>
              <a:t>Teacher notes</a:t>
            </a:r>
          </a:p>
          <a:p>
            <a:r>
              <a:rPr lang="en-GB" altLang="en-US"/>
              <a:t>Tertiary alcohols are very resistant to oxidation except under extreme conditions, which result in the breaking of C–C bonds.</a:t>
            </a:r>
          </a:p>
        </p:txBody>
      </p:sp>
    </p:spTree>
    <p:extLst>
      <p:ext uri="{BB962C8B-B14F-4D97-AF65-F5344CB8AC3E}">
        <p14:creationId xmlns:p14="http://schemas.microsoft.com/office/powerpoint/2010/main" val="1006608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E096916-0E7C-4328-A817-9E0A341199DF}" type="slidenum">
              <a:rPr lang="en-GB"/>
              <a:pPr/>
              <a:t>6</a:t>
            </a:fld>
            <a:endParaRPr lang="en-GB"/>
          </a:p>
        </p:txBody>
      </p:sp>
      <p:sp>
        <p:nvSpPr>
          <p:cNvPr id="6" name="Rectangle 10"/>
          <p:cNvSpPr>
            <a:spLocks noGrp="1" noChangeArrowheads="1"/>
          </p:cNvSpPr>
          <p:nvPr>
            <p:ph type="hdr" sz="quarter"/>
          </p:nvPr>
        </p:nvSpPr>
        <p:spPr>
          <a:ln/>
        </p:spPr>
        <p:txBody>
          <a:bodyPr/>
          <a:lstStyle/>
          <a:p>
            <a:r>
              <a:rPr lang="en-GB"/>
              <a:t>Boardworks A2 Chemistry </a:t>
            </a:r>
          </a:p>
          <a:p>
            <a:r>
              <a:rPr lang="en-GB"/>
              <a:t>Carbonyl Compounds</a:t>
            </a:r>
          </a:p>
        </p:txBody>
      </p:sp>
      <p:sp>
        <p:nvSpPr>
          <p:cNvPr id="1000450" name="Rectangle 2"/>
          <p:cNvSpPr>
            <a:spLocks noGrp="1" noRot="1" noChangeAspect="1" noChangeArrowheads="1" noTextEdit="1"/>
          </p:cNvSpPr>
          <p:nvPr>
            <p:ph type="sldImg"/>
          </p:nvPr>
        </p:nvSpPr>
        <p:spPr>
          <a:ln/>
        </p:spPr>
      </p:sp>
      <p:sp>
        <p:nvSpPr>
          <p:cNvPr id="1000451"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208770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51B75DB-FBFA-487A-B9E0-BB09ECB5F3FF}" type="slidenum">
              <a:rPr lang="en-GB"/>
              <a:pPr/>
              <a:t>7</a:t>
            </a:fld>
            <a:endParaRPr lang="en-GB"/>
          </a:p>
        </p:txBody>
      </p:sp>
      <p:sp>
        <p:nvSpPr>
          <p:cNvPr id="6" name="Rectangle 10"/>
          <p:cNvSpPr>
            <a:spLocks noGrp="1" noChangeArrowheads="1"/>
          </p:cNvSpPr>
          <p:nvPr>
            <p:ph type="hdr" sz="quarter"/>
          </p:nvPr>
        </p:nvSpPr>
        <p:spPr>
          <a:ln/>
        </p:spPr>
        <p:txBody>
          <a:bodyPr/>
          <a:lstStyle/>
          <a:p>
            <a:r>
              <a:rPr lang="en-GB"/>
              <a:t>Boardworks A2 Chemistry </a:t>
            </a:r>
          </a:p>
          <a:p>
            <a:r>
              <a:rPr lang="en-GB"/>
              <a:t>Carbonyl Compounds</a:t>
            </a:r>
          </a:p>
        </p:txBody>
      </p:sp>
      <p:sp>
        <p:nvSpPr>
          <p:cNvPr id="1002498" name="Rectangle 2"/>
          <p:cNvSpPr>
            <a:spLocks noGrp="1" noRot="1" noChangeAspect="1" noChangeArrowheads="1" noTextEdit="1"/>
          </p:cNvSpPr>
          <p:nvPr>
            <p:ph type="sldImg"/>
          </p:nvPr>
        </p:nvSpPr>
        <p:spPr>
          <a:ln/>
        </p:spPr>
      </p:sp>
      <p:sp>
        <p:nvSpPr>
          <p:cNvPr id="1002499" name="Rectangle 3"/>
          <p:cNvSpPr>
            <a:spLocks noGrp="1" noChangeArrowheads="1"/>
          </p:cNvSpPr>
          <p:nvPr>
            <p:ph type="body" idx="1"/>
          </p:nvPr>
        </p:nvSpPr>
        <p:spPr>
          <a:xfrm>
            <a:off x="914400" y="4343400"/>
            <a:ext cx="5029200" cy="4114800"/>
          </a:xfrm>
        </p:spPr>
        <p:txBody>
          <a:bodyPr/>
          <a:lstStyle/>
          <a:p>
            <a:r>
              <a:rPr lang="en-GB" b="1"/>
              <a:t>Teacher notes</a:t>
            </a:r>
          </a:p>
          <a:p>
            <a:r>
              <a:rPr lang="en-GB"/>
              <a:t>See the </a:t>
            </a:r>
            <a:r>
              <a:rPr lang="en-GB" b="1" i="1"/>
              <a:t>Boardworks AS Chemistry</a:t>
            </a:r>
            <a:r>
              <a:rPr lang="en-GB"/>
              <a:t> ‘</a:t>
            </a:r>
            <a:r>
              <a:rPr lang="en-GB" b="1"/>
              <a:t>Introducing Organic Chemistry</a:t>
            </a:r>
            <a:r>
              <a:rPr lang="en-GB"/>
              <a:t>’ presentation for more information about representing chemical structures.</a:t>
            </a:r>
          </a:p>
          <a:p>
            <a:endParaRPr lang="en-GB"/>
          </a:p>
        </p:txBody>
      </p:sp>
    </p:spTree>
    <p:extLst>
      <p:ext uri="{BB962C8B-B14F-4D97-AF65-F5344CB8AC3E}">
        <p14:creationId xmlns:p14="http://schemas.microsoft.com/office/powerpoint/2010/main" val="12909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48AB172-F484-4B40-BE65-94C5F4AC5B92}" type="slidenum">
              <a:rPr lang="en-GB" altLang="en-US">
                <a:solidFill>
                  <a:srgbClr val="000000"/>
                </a:solidFill>
              </a:rPr>
              <a:pPr/>
              <a:t>8</a:t>
            </a:fld>
            <a:endParaRPr lang="en-GB" altLang="en-US">
              <a:solidFill>
                <a:srgbClr val="000000"/>
              </a:solidFill>
            </a:endParaRPr>
          </a:p>
        </p:txBody>
      </p:sp>
      <p:sp>
        <p:nvSpPr>
          <p:cNvPr id="6" name="Rectangle 10"/>
          <p:cNvSpPr>
            <a:spLocks noGrp="1" noChangeArrowheads="1"/>
          </p:cNvSpPr>
          <p:nvPr>
            <p:ph type="hdr" sz="quarter"/>
          </p:nvPr>
        </p:nvSpPr>
        <p:spPr>
          <a:ln/>
        </p:spPr>
        <p:txBody>
          <a:bodyPr/>
          <a:lstStyle/>
          <a:p>
            <a:r>
              <a:rPr lang="en-GB" altLang="en-US">
                <a:solidFill>
                  <a:srgbClr val="000000"/>
                </a:solidFill>
              </a:rPr>
              <a:t>Boardworks AS Chemistry </a:t>
            </a:r>
          </a:p>
          <a:p>
            <a:r>
              <a:rPr lang="en-GB" altLang="en-US">
                <a:solidFill>
                  <a:srgbClr val="000000"/>
                </a:solidFill>
              </a:rPr>
              <a:t>Introducing Organic Chemistry</a:t>
            </a:r>
          </a:p>
        </p:txBody>
      </p:sp>
      <p:sp>
        <p:nvSpPr>
          <p:cNvPr id="982018" name="Rectangle 2"/>
          <p:cNvSpPr>
            <a:spLocks noGrp="1" noRot="1" noChangeAspect="1" noChangeArrowheads="1" noTextEdit="1"/>
          </p:cNvSpPr>
          <p:nvPr>
            <p:ph type="sldImg"/>
          </p:nvPr>
        </p:nvSpPr>
        <p:spPr>
          <a:ln/>
        </p:spPr>
      </p:sp>
      <p:sp>
        <p:nvSpPr>
          <p:cNvPr id="982019" name="Rectangle 3"/>
          <p:cNvSpPr>
            <a:spLocks noGrp="1" noChangeArrowheads="1"/>
          </p:cNvSpPr>
          <p:nvPr>
            <p:ph type="body" idx="1"/>
          </p:nvPr>
        </p:nvSpPr>
        <p:spPr>
          <a:xfrm>
            <a:off x="914400" y="4343400"/>
            <a:ext cx="5029200" cy="4114800"/>
          </a:xfrm>
        </p:spPr>
        <p:txBody>
          <a:bodyPr/>
          <a:lstStyle/>
          <a:p>
            <a:endParaRPr lang="en-GB" altLang="en-US" dirty="0"/>
          </a:p>
        </p:txBody>
      </p:sp>
    </p:spTree>
    <p:extLst>
      <p:ext uri="{BB962C8B-B14F-4D97-AF65-F5344CB8AC3E}">
        <p14:creationId xmlns:p14="http://schemas.microsoft.com/office/powerpoint/2010/main" val="30900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18AB8A4-9E91-4301-A308-AD866CBEC597}" type="slidenum">
              <a:rPr lang="en-GB"/>
              <a:pPr/>
              <a:t>10</a:t>
            </a:fld>
            <a:endParaRPr lang="en-GB"/>
          </a:p>
        </p:txBody>
      </p:sp>
      <p:sp>
        <p:nvSpPr>
          <p:cNvPr id="6" name="Rectangle 10"/>
          <p:cNvSpPr>
            <a:spLocks noGrp="1" noChangeArrowheads="1"/>
          </p:cNvSpPr>
          <p:nvPr>
            <p:ph type="hdr" sz="quarter"/>
          </p:nvPr>
        </p:nvSpPr>
        <p:spPr>
          <a:ln/>
        </p:spPr>
        <p:txBody>
          <a:bodyPr/>
          <a:lstStyle/>
          <a:p>
            <a:r>
              <a:rPr lang="en-GB"/>
              <a:t>Boardworks A2 Chemistry </a:t>
            </a:r>
          </a:p>
          <a:p>
            <a:r>
              <a:rPr lang="en-GB"/>
              <a:t>Carbonyl Compounds</a:t>
            </a:r>
          </a:p>
        </p:txBody>
      </p:sp>
      <p:sp>
        <p:nvSpPr>
          <p:cNvPr id="1004546" name="Rectangle 2"/>
          <p:cNvSpPr>
            <a:spLocks noGrp="1" noRot="1" noChangeAspect="1" noChangeArrowheads="1" noTextEdit="1"/>
          </p:cNvSpPr>
          <p:nvPr>
            <p:ph type="sldImg"/>
          </p:nvPr>
        </p:nvSpPr>
        <p:spPr>
          <a:ln/>
        </p:spPr>
      </p:sp>
      <p:sp>
        <p:nvSpPr>
          <p:cNvPr id="1004547" name="Rectangle 3"/>
          <p:cNvSpPr>
            <a:spLocks noGrp="1" noChangeArrowheads="1"/>
          </p:cNvSpPr>
          <p:nvPr>
            <p:ph type="body" idx="1"/>
          </p:nvPr>
        </p:nvSpPr>
        <p:spPr>
          <a:xfrm>
            <a:off x="914400" y="4343400"/>
            <a:ext cx="5029200" cy="4114800"/>
          </a:xfrm>
        </p:spPr>
        <p:txBody>
          <a:bodyPr/>
          <a:lstStyle/>
          <a:p>
            <a:r>
              <a:rPr lang="en-GB" b="1"/>
              <a:t>Teacher notes</a:t>
            </a:r>
          </a:p>
          <a:p>
            <a:r>
              <a:rPr lang="en-GB"/>
              <a:t>See the </a:t>
            </a:r>
            <a:r>
              <a:rPr lang="en-GB" b="1" i="1"/>
              <a:t>Boardworks AS Chemistry</a:t>
            </a:r>
            <a:r>
              <a:rPr lang="en-GB"/>
              <a:t> ‘</a:t>
            </a:r>
            <a:r>
              <a:rPr lang="en-GB" b="1"/>
              <a:t>Alkanes</a:t>
            </a:r>
            <a:r>
              <a:rPr lang="en-GB"/>
              <a:t>’ presentation for more information about naming alkanes, including branched-chain alkanes.</a:t>
            </a:r>
          </a:p>
        </p:txBody>
      </p:sp>
    </p:spTree>
    <p:extLst>
      <p:ext uri="{BB962C8B-B14F-4D97-AF65-F5344CB8AC3E}">
        <p14:creationId xmlns:p14="http://schemas.microsoft.com/office/powerpoint/2010/main" val="1536673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6D8B6E9-20A0-47B7-98E6-908B20557FBF}" type="slidenum">
              <a:rPr lang="en-GB"/>
              <a:pPr/>
              <a:t>11</a:t>
            </a:fld>
            <a:endParaRPr lang="en-GB"/>
          </a:p>
        </p:txBody>
      </p:sp>
      <p:sp>
        <p:nvSpPr>
          <p:cNvPr id="6" name="Rectangle 10"/>
          <p:cNvSpPr>
            <a:spLocks noGrp="1" noChangeArrowheads="1"/>
          </p:cNvSpPr>
          <p:nvPr>
            <p:ph type="hdr" sz="quarter"/>
          </p:nvPr>
        </p:nvSpPr>
        <p:spPr>
          <a:ln/>
        </p:spPr>
        <p:txBody>
          <a:bodyPr/>
          <a:lstStyle/>
          <a:p>
            <a:r>
              <a:rPr lang="en-GB"/>
              <a:t>Boardworks A2 Chemistry </a:t>
            </a:r>
          </a:p>
          <a:p>
            <a:r>
              <a:rPr lang="en-GB"/>
              <a:t>Carbonyl Compounds</a:t>
            </a:r>
          </a:p>
        </p:txBody>
      </p:sp>
      <p:sp>
        <p:nvSpPr>
          <p:cNvPr id="1078274" name="Rectangle 2"/>
          <p:cNvSpPr>
            <a:spLocks noGrp="1" noRot="1" noChangeAspect="1" noChangeArrowheads="1" noTextEdit="1"/>
          </p:cNvSpPr>
          <p:nvPr>
            <p:ph type="sldImg"/>
          </p:nvPr>
        </p:nvSpPr>
        <p:spPr>
          <a:ln/>
        </p:spPr>
      </p:sp>
      <p:sp>
        <p:nvSpPr>
          <p:cNvPr id="1078275" name="Rectangle 3"/>
          <p:cNvSpPr>
            <a:spLocks noGrp="1" noChangeArrowheads="1"/>
          </p:cNvSpPr>
          <p:nvPr>
            <p:ph type="body" idx="1"/>
          </p:nvPr>
        </p:nvSpPr>
        <p:spPr>
          <a:xfrm>
            <a:off x="914400" y="4343400"/>
            <a:ext cx="5029200" cy="4114800"/>
          </a:xfrm>
        </p:spPr>
        <p:txBody>
          <a:bodyPr/>
          <a:lstStyle/>
          <a:p>
            <a:r>
              <a:rPr lang="en-GB" b="1"/>
              <a:t>Teacher notes</a:t>
            </a:r>
          </a:p>
          <a:p>
            <a:r>
              <a:rPr lang="en-GB"/>
              <a:t>See the </a:t>
            </a:r>
            <a:r>
              <a:rPr lang="en-GB" b="1" i="1"/>
              <a:t>Boardworks AS Chemistry</a:t>
            </a:r>
            <a:r>
              <a:rPr lang="en-GB"/>
              <a:t> ‘</a:t>
            </a:r>
            <a:r>
              <a:rPr lang="en-GB" b="1"/>
              <a:t>Alkenes</a:t>
            </a:r>
            <a:r>
              <a:rPr lang="en-GB"/>
              <a:t>’ presentation for more information about naming alkenes.</a:t>
            </a:r>
          </a:p>
          <a:p>
            <a:endParaRPr lang="en-GB"/>
          </a:p>
          <a:p>
            <a:r>
              <a:rPr lang="en-GB"/>
              <a:t>Propanone is more commonly known as acetone, which is an important solvent.</a:t>
            </a:r>
          </a:p>
        </p:txBody>
      </p:sp>
    </p:spTree>
    <p:extLst>
      <p:ext uri="{BB962C8B-B14F-4D97-AF65-F5344CB8AC3E}">
        <p14:creationId xmlns:p14="http://schemas.microsoft.com/office/powerpoint/2010/main" val="1099509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B54DB8B-ED55-49B7-9AA6-958F2A276AAC}" type="slidenum">
              <a:rPr lang="en-GB" altLang="en-US">
                <a:solidFill>
                  <a:srgbClr val="000000"/>
                </a:solidFill>
              </a:rPr>
              <a:pPr/>
              <a:t>15</a:t>
            </a:fld>
            <a:endParaRPr lang="en-GB" altLang="en-US">
              <a:solidFill>
                <a:srgbClr val="000000"/>
              </a:solidFill>
            </a:endParaRPr>
          </a:p>
        </p:txBody>
      </p:sp>
      <p:sp>
        <p:nvSpPr>
          <p:cNvPr id="6" name="Rectangle 10"/>
          <p:cNvSpPr>
            <a:spLocks noGrp="1" noChangeArrowheads="1"/>
          </p:cNvSpPr>
          <p:nvPr>
            <p:ph type="hdr" sz="quarter"/>
          </p:nvPr>
        </p:nvSpPr>
        <p:spPr>
          <a:ln/>
        </p:spPr>
        <p:txBody>
          <a:bodyPr/>
          <a:lstStyle/>
          <a:p>
            <a:r>
              <a:rPr lang="en-GB" altLang="en-US">
                <a:solidFill>
                  <a:srgbClr val="000000"/>
                </a:solidFill>
              </a:rPr>
              <a:t>Boardworks AS Chemistry </a:t>
            </a:r>
          </a:p>
          <a:p>
            <a:r>
              <a:rPr lang="en-GB" altLang="en-US">
                <a:solidFill>
                  <a:srgbClr val="000000"/>
                </a:solidFill>
              </a:rPr>
              <a:t>Alcohols</a:t>
            </a:r>
          </a:p>
        </p:txBody>
      </p:sp>
      <p:sp>
        <p:nvSpPr>
          <p:cNvPr id="987138" name="Rectangle 2"/>
          <p:cNvSpPr>
            <a:spLocks noGrp="1" noRot="1" noChangeAspect="1" noChangeArrowheads="1" noTextEdit="1"/>
          </p:cNvSpPr>
          <p:nvPr>
            <p:ph type="sldImg"/>
          </p:nvPr>
        </p:nvSpPr>
        <p:spPr>
          <a:ln/>
        </p:spPr>
      </p:sp>
      <p:sp>
        <p:nvSpPr>
          <p:cNvPr id="987139" name="Rectangle 3"/>
          <p:cNvSpPr>
            <a:spLocks noGrp="1" noChangeArrowheads="1"/>
          </p:cNvSpPr>
          <p:nvPr>
            <p:ph type="body" idx="1"/>
          </p:nvPr>
        </p:nvSpPr>
        <p:spPr>
          <a:xfrm>
            <a:off x="914400" y="4343400"/>
            <a:ext cx="5029200" cy="4114800"/>
          </a:xfrm>
        </p:spPr>
        <p:txBody>
          <a:bodyPr/>
          <a:lstStyle/>
          <a:p>
            <a:r>
              <a:rPr lang="en-GB" altLang="en-US" b="1"/>
              <a:t>Teacher notes</a:t>
            </a:r>
          </a:p>
          <a:p>
            <a:r>
              <a:rPr lang="en-GB" altLang="en-US"/>
              <a:t>Students could be made aware that alcohols are oxidized during combustion, but that this destroys the carbon skeleton. Oxidizing alcohols using potassium dichromate(VI) (which contains the dichromate ion (Cr</a:t>
            </a:r>
            <a:r>
              <a:rPr lang="en-GB" altLang="en-US" baseline="-25000"/>
              <a:t>2</a:t>
            </a:r>
            <a:r>
              <a:rPr lang="en-GB" altLang="en-US"/>
              <a:t>O</a:t>
            </a:r>
            <a:r>
              <a:rPr lang="en-GB" altLang="en-US" baseline="-25000"/>
              <a:t>7</a:t>
            </a:r>
            <a:r>
              <a:rPr lang="en-GB" altLang="en-US" baseline="30000"/>
              <a:t>2-</a:t>
            </a:r>
            <a:r>
              <a:rPr lang="en-GB" altLang="en-US"/>
              <a:t>)) or potassium manganate(VII) (which contains the manganate ion (MnO</a:t>
            </a:r>
            <a:r>
              <a:rPr lang="en-GB" altLang="en-US" baseline="-25000"/>
              <a:t>4</a:t>
            </a:r>
            <a:r>
              <a:rPr lang="en-GB" altLang="en-US" baseline="30000"/>
              <a:t>-</a:t>
            </a:r>
            <a:r>
              <a:rPr lang="en-GB" altLang="en-US"/>
              <a:t>)) leaves the carbon skeleton of the alcohol intact.</a:t>
            </a:r>
          </a:p>
        </p:txBody>
      </p:sp>
    </p:spTree>
    <p:extLst>
      <p:ext uri="{BB962C8B-B14F-4D97-AF65-F5344CB8AC3E}">
        <p14:creationId xmlns:p14="http://schemas.microsoft.com/office/powerpoint/2010/main" val="2734610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AC0FBE6-0C96-4182-A239-4DD12B068406}" type="slidenum">
              <a:rPr lang="en-GB" altLang="en-US">
                <a:solidFill>
                  <a:srgbClr val="000000"/>
                </a:solidFill>
              </a:rPr>
              <a:pPr/>
              <a:t>16</a:t>
            </a:fld>
            <a:endParaRPr lang="en-GB" altLang="en-US">
              <a:solidFill>
                <a:srgbClr val="000000"/>
              </a:solidFill>
            </a:endParaRPr>
          </a:p>
        </p:txBody>
      </p:sp>
      <p:sp>
        <p:nvSpPr>
          <p:cNvPr id="6" name="Rectangle 10"/>
          <p:cNvSpPr>
            <a:spLocks noGrp="1" noChangeArrowheads="1"/>
          </p:cNvSpPr>
          <p:nvPr>
            <p:ph type="hdr" sz="quarter"/>
          </p:nvPr>
        </p:nvSpPr>
        <p:spPr>
          <a:ln/>
        </p:spPr>
        <p:txBody>
          <a:bodyPr/>
          <a:lstStyle/>
          <a:p>
            <a:r>
              <a:rPr lang="en-GB" altLang="en-US">
                <a:solidFill>
                  <a:srgbClr val="000000"/>
                </a:solidFill>
              </a:rPr>
              <a:t>Boardworks AS Chemistry </a:t>
            </a:r>
          </a:p>
          <a:p>
            <a:r>
              <a:rPr lang="en-GB" altLang="en-US">
                <a:solidFill>
                  <a:srgbClr val="000000"/>
                </a:solidFill>
              </a:rPr>
              <a:t>Alcohols</a:t>
            </a:r>
          </a:p>
        </p:txBody>
      </p:sp>
      <p:sp>
        <p:nvSpPr>
          <p:cNvPr id="989186" name="Rectangle 2"/>
          <p:cNvSpPr>
            <a:spLocks noGrp="1" noRot="1" noChangeAspect="1" noChangeArrowheads="1" noTextEdit="1"/>
          </p:cNvSpPr>
          <p:nvPr>
            <p:ph type="sldImg"/>
          </p:nvPr>
        </p:nvSpPr>
        <p:spPr>
          <a:ln/>
        </p:spPr>
      </p:sp>
      <p:sp>
        <p:nvSpPr>
          <p:cNvPr id="989187" name="Rectangle 3"/>
          <p:cNvSpPr>
            <a:spLocks noGrp="1" noChangeArrowheads="1"/>
          </p:cNvSpPr>
          <p:nvPr>
            <p:ph type="body" idx="1"/>
          </p:nvPr>
        </p:nvSpPr>
        <p:spPr>
          <a:xfrm>
            <a:off x="914400" y="4343400"/>
            <a:ext cx="5029200" cy="4114800"/>
          </a:xfrm>
        </p:spPr>
        <p:txBody>
          <a:bodyPr/>
          <a:lstStyle/>
          <a:p>
            <a:r>
              <a:rPr lang="en-GB" altLang="en-US" b="1"/>
              <a:t>Teacher notes</a:t>
            </a:r>
          </a:p>
          <a:p>
            <a:r>
              <a:rPr lang="en-GB" altLang="en-US"/>
              <a:t>An excess of alcohol is also used to prevent secondary oxidation – this ensures there isn’t enough oxidizing agent present.</a:t>
            </a:r>
          </a:p>
        </p:txBody>
      </p:sp>
    </p:spTree>
    <p:extLst>
      <p:ext uri="{BB962C8B-B14F-4D97-AF65-F5344CB8AC3E}">
        <p14:creationId xmlns:p14="http://schemas.microsoft.com/office/powerpoint/2010/main" val="1382200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4DDF5D0-F15C-4FB3-AA25-129DB63CDB70}" type="slidenum">
              <a:rPr lang="en-GB" altLang="en-US">
                <a:solidFill>
                  <a:srgbClr val="000000"/>
                </a:solidFill>
              </a:rPr>
              <a:pPr/>
              <a:t>18</a:t>
            </a:fld>
            <a:endParaRPr lang="en-GB" altLang="en-US">
              <a:solidFill>
                <a:srgbClr val="000000"/>
              </a:solidFill>
            </a:endParaRPr>
          </a:p>
        </p:txBody>
      </p:sp>
      <p:sp>
        <p:nvSpPr>
          <p:cNvPr id="6" name="Rectangle 10"/>
          <p:cNvSpPr>
            <a:spLocks noGrp="1" noChangeArrowheads="1"/>
          </p:cNvSpPr>
          <p:nvPr>
            <p:ph type="hdr" sz="quarter"/>
          </p:nvPr>
        </p:nvSpPr>
        <p:spPr>
          <a:ln/>
        </p:spPr>
        <p:txBody>
          <a:bodyPr/>
          <a:lstStyle/>
          <a:p>
            <a:r>
              <a:rPr lang="en-GB" altLang="en-US">
                <a:solidFill>
                  <a:srgbClr val="000000"/>
                </a:solidFill>
              </a:rPr>
              <a:t>Boardworks AS Chemistry </a:t>
            </a:r>
          </a:p>
          <a:p>
            <a:r>
              <a:rPr lang="en-GB" altLang="en-US">
                <a:solidFill>
                  <a:srgbClr val="000000"/>
                </a:solidFill>
              </a:rPr>
              <a:t>Alcohols</a:t>
            </a:r>
          </a:p>
        </p:txBody>
      </p:sp>
      <p:sp>
        <p:nvSpPr>
          <p:cNvPr id="991234" name="Rectangle 2"/>
          <p:cNvSpPr>
            <a:spLocks noGrp="1" noRot="1" noChangeAspect="1" noChangeArrowheads="1" noTextEdit="1"/>
          </p:cNvSpPr>
          <p:nvPr>
            <p:ph type="sldImg"/>
          </p:nvPr>
        </p:nvSpPr>
        <p:spPr>
          <a:ln/>
        </p:spPr>
      </p:sp>
      <p:sp>
        <p:nvSpPr>
          <p:cNvPr id="991235" name="Rectangle 3"/>
          <p:cNvSpPr>
            <a:spLocks noGrp="1" noChangeArrowheads="1"/>
          </p:cNvSpPr>
          <p:nvPr>
            <p:ph type="body" idx="1"/>
          </p:nvPr>
        </p:nvSpPr>
        <p:spPr>
          <a:xfrm>
            <a:off x="914400" y="4343400"/>
            <a:ext cx="5029200" cy="4114800"/>
          </a:xfrm>
        </p:spPr>
        <p:txBody>
          <a:bodyPr/>
          <a:lstStyle/>
          <a:p>
            <a:endParaRPr lang="en-GB" altLang="en-US"/>
          </a:p>
        </p:txBody>
      </p:sp>
    </p:spTree>
    <p:extLst>
      <p:ext uri="{BB962C8B-B14F-4D97-AF65-F5344CB8AC3E}">
        <p14:creationId xmlns:p14="http://schemas.microsoft.com/office/powerpoint/2010/main" val="2788037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B4B8041-242A-4240-A77A-D0F413A35F2E}" type="datetimeFigureOut">
              <a:rPr lang="en-GB" smtClean="0"/>
              <a:pPr/>
              <a:t>28/03/2017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02E46-3817-4A7D-9F90-5064DA54B76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4B8041-242A-4240-A77A-D0F413A35F2E}" type="datetimeFigureOut">
              <a:rPr lang="en-GB" smtClean="0"/>
              <a:pPr/>
              <a:t>28/03/2017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02E46-3817-4A7D-9F90-5064DA54B765}" type="slidenum">
              <a:rPr lang="en-GB" smtClean="0"/>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83EC2C3-A189-4134-945C-864A2FDBF092}"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2730300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5B246BD-F5F0-4566-9A8D-D74E37D1B91D}"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9268937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EF7DDCF4-698F-4511-A98A-BF33B0543FEE}"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41257645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D5EACFE5-C175-49C4-8A1F-29AC0158E2F2}"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7802604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D935AB7B-7767-4B31-AE08-17AD97D23B84}"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4416267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EF37A5B-9176-40DB-BA1A-13FA5D598A85}"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1483354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98A9E62-6F66-4344-8F9E-E4E44B7C348A}"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1544021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7359B91-61FF-4D59-B46E-419733B43CC7}"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8869280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76F08F23-3651-4AD8-A498-D1DD519496FB}"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1651195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26A50001-FC79-4DB4-94A6-655A0FCEAFF3}"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230005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4B8041-242A-4240-A77A-D0F413A35F2E}" type="datetimeFigureOut">
              <a:rPr lang="en-GB" smtClean="0"/>
              <a:pPr/>
              <a:t>28/03/2017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02E46-3817-4A7D-9F90-5064DA54B765}" type="slidenum">
              <a:rPr lang="en-GB" smtClean="0"/>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52B15F4-FB9C-4F74-B664-551D0115E66F}"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6874002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5BB94078-B858-4E87-B34D-5227CFF304A2}"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7032806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83EC2C3-A189-4134-945C-864A2FDBF092}"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1019151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5B246BD-F5F0-4566-9A8D-D74E37D1B91D}"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0917235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EF7DDCF4-698F-4511-A98A-BF33B0543FEE}"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1940684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D5EACFE5-C175-49C4-8A1F-29AC0158E2F2}"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4984932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D935AB7B-7767-4B31-AE08-17AD97D23B84}"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40011432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EF37A5B-9176-40DB-BA1A-13FA5D598A85}"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6046447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98A9E62-6F66-4344-8F9E-E4E44B7C348A}"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672625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7359B91-61FF-4D59-B46E-419733B43CC7}"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517360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2250" y="53975"/>
            <a:ext cx="7240588" cy="54927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76F08F23-3651-4AD8-A498-D1DD519496FB}"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6967618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26A50001-FC79-4DB4-94A6-655A0FCEAFF3}"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480263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46455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52B15F4-FB9C-4F74-B664-551D0115E66F}"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4152822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5BB94078-B858-4E87-B34D-5227CFF304A2}"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804132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83EC2C3-A189-4134-945C-864A2FDBF092}"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031562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5B246BD-F5F0-4566-9A8D-D74E37D1B91D}"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236227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EF7DDCF4-698F-4511-A98A-BF33B0543FEE}"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180665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D5EACFE5-C175-49C4-8A1F-29AC0158E2F2}"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649986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4B8041-242A-4240-A77A-D0F413A35F2E}" type="datetimeFigureOut">
              <a:rPr lang="en-GB" smtClean="0"/>
              <a:pPr/>
              <a:t>28/03/2017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02E46-3817-4A7D-9F90-5064DA54B765}"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D935AB7B-7767-4B31-AE08-17AD97D23B84}"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377400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EF37A5B-9176-40DB-BA1A-13FA5D598A85}"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495601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98A9E62-6F66-4344-8F9E-E4E44B7C348A}"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041036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7359B91-61FF-4D59-B46E-419733B43CC7}"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457362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76F08F23-3651-4AD8-A498-D1DD519496FB}"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010343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26A50001-FC79-4DB4-94A6-655A0FCEAFF3}"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628057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7679" name="Picture 31" descr="title_slide_alcohol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extLst>
            <a:ext uri="{909E8E84-426E-40DD-AFC4-6F175D3DCCD1}">
              <a14:hiddenFill xmlns:a14="http://schemas.microsoft.com/office/drawing/2010/main">
                <a:solidFill>
                  <a:srgbClr val="FFFFFF"/>
                </a:solidFill>
              </a14:hiddenFill>
            </a:ext>
          </a:extLst>
        </p:spPr>
      </p:pic>
      <p:sp>
        <p:nvSpPr>
          <p:cNvPr id="667667" name="Text Box 19"/>
          <p:cNvSpPr txBox="1">
            <a:spLocks noChangeArrowheads="1"/>
          </p:cNvSpPr>
          <p:nvPr userDrawn="1"/>
        </p:nvSpPr>
        <p:spPr bwMode="auto">
          <a:xfrm>
            <a:off x="896938" y="6654800"/>
            <a:ext cx="655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fld id="{9B94984B-8C0D-47FE-B116-21BD9D7D2499}" type="slidenum">
              <a:rPr lang="en-GB" altLang="en-US" sz="1000" smtClean="0">
                <a:solidFill>
                  <a:srgbClr val="5B0091"/>
                </a:solidFill>
                <a:cs typeface="Arial" panose="020B0604020202020204" pitchFamily="34" charset="0"/>
              </a:rPr>
              <a:pPr algn="ctr" fontAlgn="base">
                <a:spcBef>
                  <a:spcPct val="50000"/>
                </a:spcBef>
                <a:spcAft>
                  <a:spcPct val="0"/>
                </a:spcAft>
              </a:pPr>
              <a:t>‹#›</a:t>
            </a:fld>
            <a:r>
              <a:rPr lang="en-GB" altLang="en-US" sz="1000" smtClean="0">
                <a:solidFill>
                  <a:srgbClr val="5B0091"/>
                </a:solidFill>
                <a:cs typeface="Arial" panose="020B0604020202020204" pitchFamily="34" charset="0"/>
              </a:rPr>
              <a:t> of 33</a:t>
            </a:r>
          </a:p>
        </p:txBody>
      </p:sp>
      <p:sp>
        <p:nvSpPr>
          <p:cNvPr id="667668" name="Text Box 20"/>
          <p:cNvSpPr txBox="1">
            <a:spLocks noChangeArrowheads="1"/>
          </p:cNvSpPr>
          <p:nvPr userDrawn="1"/>
        </p:nvSpPr>
        <p:spPr bwMode="auto">
          <a:xfrm>
            <a:off x="6445250" y="6654800"/>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0"/>
              </a:spcBef>
              <a:spcAft>
                <a:spcPct val="0"/>
              </a:spcAft>
            </a:pPr>
            <a:r>
              <a:rPr lang="en-GB" altLang="en-US" sz="1000" smtClean="0">
                <a:solidFill>
                  <a:srgbClr val="5B0091"/>
                </a:solidFill>
                <a:cs typeface="Arial" panose="020B0604020202020204" pitchFamily="34" charset="0"/>
              </a:rPr>
              <a:t>© Boardworks Ltd 2009</a:t>
            </a:r>
          </a:p>
        </p:txBody>
      </p:sp>
      <p:pic>
        <p:nvPicPr>
          <p:cNvPr id="667669" name="Picture 21" descr="forward_arrow_colour">
            <a:hlinkClick r:id="" action="ppaction://hlinkshowjump?jump=next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2800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60844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996040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135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4B8041-242A-4240-A77A-D0F413A35F2E}" type="datetimeFigureOut">
              <a:rPr lang="en-GB" smtClean="0"/>
              <a:pPr/>
              <a:t>28/03/2017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02E46-3817-4A7D-9F90-5064DA54B765}"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16095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6862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77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924679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5325743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991519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2075" y="53975"/>
            <a:ext cx="2073275" cy="61229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2250" y="53975"/>
            <a:ext cx="6067425" cy="61229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25828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293100" cy="6122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80137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52B15F4-FB9C-4F74-B664-551D0115E66F}"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0242700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5BB94078-B858-4E87-B34D-5227CFF304A2}"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46771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B4B8041-242A-4240-A77A-D0F413A35F2E}" type="datetimeFigureOut">
              <a:rPr lang="en-GB" smtClean="0"/>
              <a:pPr/>
              <a:t>28/03/2017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02E46-3817-4A7D-9F90-5064DA54B765}"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83EC2C3-A189-4134-945C-864A2FDBF092}"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85862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5B246BD-F5F0-4566-9A8D-D74E37D1B91D}"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9656821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EF7DDCF4-698F-4511-A98A-BF33B0543FEE}"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4021022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D5EACFE5-C175-49C4-8A1F-29AC0158E2F2}"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531597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D935AB7B-7767-4B31-AE08-17AD97D23B84}"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4087084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EF37A5B-9176-40DB-BA1A-13FA5D598A85}"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41386635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98A9E62-6F66-4344-8F9E-E4E44B7C348A}"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5254632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7359B91-61FF-4D59-B46E-419733B43CC7}"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4232153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76F08F23-3651-4AD8-A498-D1DD519496FB}"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5560977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26A50001-FC79-4DB4-94A6-655A0FCEAFF3}"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64602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B4B8041-242A-4240-A77A-D0F413A35F2E}" type="datetimeFigureOut">
              <a:rPr lang="en-GB" smtClean="0"/>
              <a:pPr/>
              <a:t>28/03/2017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002E46-3817-4A7D-9F90-5064DA54B765}"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7677" name="Picture 29" descr="title_slide_organi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extLst>
            <a:ext uri="{909E8E84-426E-40DD-AFC4-6F175D3DCCD1}">
              <a14:hiddenFill xmlns:a14="http://schemas.microsoft.com/office/drawing/2010/main">
                <a:solidFill>
                  <a:srgbClr val="FFFFFF"/>
                </a:solidFill>
              </a14:hiddenFill>
            </a:ext>
          </a:extLst>
        </p:spPr>
      </p:pic>
      <p:sp>
        <p:nvSpPr>
          <p:cNvPr id="667667" name="Text Box 19"/>
          <p:cNvSpPr txBox="1">
            <a:spLocks noChangeArrowheads="1"/>
          </p:cNvSpPr>
          <p:nvPr userDrawn="1"/>
        </p:nvSpPr>
        <p:spPr bwMode="auto">
          <a:xfrm>
            <a:off x="896938" y="6654800"/>
            <a:ext cx="655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fld id="{81B50A45-209D-463A-8512-451B9AEE2956}" type="slidenum">
              <a:rPr lang="en-GB" altLang="en-US" sz="1000" smtClean="0">
                <a:solidFill>
                  <a:srgbClr val="5B0091"/>
                </a:solidFill>
                <a:cs typeface="Arial" panose="020B0604020202020204" pitchFamily="34" charset="0"/>
              </a:rPr>
              <a:pPr algn="ctr" fontAlgn="base">
                <a:spcBef>
                  <a:spcPct val="50000"/>
                </a:spcBef>
                <a:spcAft>
                  <a:spcPct val="0"/>
                </a:spcAft>
              </a:pPr>
              <a:t>‹#›</a:t>
            </a:fld>
            <a:r>
              <a:rPr lang="en-GB" altLang="en-US" sz="1000" smtClean="0">
                <a:solidFill>
                  <a:srgbClr val="5B0091"/>
                </a:solidFill>
                <a:cs typeface="Arial" panose="020B0604020202020204" pitchFamily="34" charset="0"/>
              </a:rPr>
              <a:t> of 30</a:t>
            </a:r>
          </a:p>
        </p:txBody>
      </p:sp>
      <p:sp>
        <p:nvSpPr>
          <p:cNvPr id="667668" name="Text Box 20"/>
          <p:cNvSpPr txBox="1">
            <a:spLocks noChangeArrowheads="1"/>
          </p:cNvSpPr>
          <p:nvPr userDrawn="1"/>
        </p:nvSpPr>
        <p:spPr bwMode="auto">
          <a:xfrm>
            <a:off x="6445250" y="6654800"/>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0"/>
              </a:spcBef>
              <a:spcAft>
                <a:spcPct val="0"/>
              </a:spcAft>
            </a:pPr>
            <a:r>
              <a:rPr lang="en-GB" altLang="en-US" sz="1000" smtClean="0">
                <a:solidFill>
                  <a:srgbClr val="5B0091"/>
                </a:solidFill>
                <a:cs typeface="Arial" panose="020B0604020202020204" pitchFamily="34" charset="0"/>
              </a:rPr>
              <a:t>© Boardworks Ltd 2009</a:t>
            </a:r>
          </a:p>
        </p:txBody>
      </p:sp>
      <p:pic>
        <p:nvPicPr>
          <p:cNvPr id="667669" name="Picture 21" descr="forward_arrow_colour">
            <a:hlinkClick r:id="" action="ppaction://hlinkshowjump?jump=next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59142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74856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5658512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578994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607184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130412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3229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2493320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1687559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4063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4B8041-242A-4240-A77A-D0F413A35F2E}" type="datetimeFigureOut">
              <a:rPr lang="en-GB" smtClean="0"/>
              <a:pPr/>
              <a:t>28/03/2017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002E46-3817-4A7D-9F90-5064DA54B765}"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2075" y="53975"/>
            <a:ext cx="2073275" cy="61229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2250" y="53975"/>
            <a:ext cx="6067425" cy="61229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691822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293100" cy="6122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625077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52B15F4-FB9C-4F74-B664-551D0115E66F}"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2708264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5BB94078-B858-4E87-B34D-5227CFF304A2}"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9543362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83EC2C3-A189-4134-945C-864A2FDBF092}"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3646119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5B246BD-F5F0-4566-9A8D-D74E37D1B91D}"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8556449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EF7DDCF4-698F-4511-A98A-BF33B0543FEE}"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41247353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D5EACFE5-C175-49C4-8A1F-29AC0158E2F2}"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3422950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D935AB7B-7767-4B31-AE08-17AD97D23B84}"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0996119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EF37A5B-9176-40DB-BA1A-13FA5D598A85}"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199313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B8041-242A-4240-A77A-D0F413A35F2E}" type="datetimeFigureOut">
              <a:rPr lang="en-GB" smtClean="0"/>
              <a:pPr/>
              <a:t>28/03/2017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002E46-3817-4A7D-9F90-5064DA54B765}"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98A9E62-6F66-4344-8F9E-E4E44B7C348A}"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6529681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7359B91-61FF-4D59-B46E-419733B43CC7}"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674263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76F08F23-3651-4AD8-A498-D1DD519496FB}"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9234264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26A50001-FC79-4DB4-94A6-655A0FCEAFF3}"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6823124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52B15F4-FB9C-4F74-B664-551D0115E66F}"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6198032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5BB94078-B858-4E87-B34D-5227CFF304A2}"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6437029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83EC2C3-A189-4134-945C-864A2FDBF092}"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7952319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5B246BD-F5F0-4566-9A8D-D74E37D1B91D}"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960500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EF7DDCF4-698F-4511-A98A-BF33B0543FEE}"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7831181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D5EACFE5-C175-49C4-8A1F-29AC0158E2F2}"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03493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B8041-242A-4240-A77A-D0F413A35F2E}" type="datetimeFigureOut">
              <a:rPr lang="en-GB" smtClean="0"/>
              <a:pPr/>
              <a:t>28/03/2017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02E46-3817-4A7D-9F90-5064DA54B765}"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D935AB7B-7767-4B31-AE08-17AD97D23B84}"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9532170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EF37A5B-9176-40DB-BA1A-13FA5D598A85}"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1470004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98A9E62-6F66-4344-8F9E-E4E44B7C348A}"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9826340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7359B91-61FF-4D59-B46E-419733B43CC7}"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8559873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76F08F23-3651-4AD8-A498-D1DD519496FB}"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5472185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26A50001-FC79-4DB4-94A6-655A0FCEAFF3}"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6597035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52B15F4-FB9C-4F74-B664-551D0115E66F}"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9349397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5BB94078-B858-4E87-B34D-5227CFF304A2}"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5586853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83EC2C3-A189-4134-945C-864A2FDBF092}"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8796293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5B246BD-F5F0-4566-9A8D-D74E37D1B91D}"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413432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B8041-242A-4240-A77A-D0F413A35F2E}" type="datetimeFigureOut">
              <a:rPr lang="en-GB" smtClean="0"/>
              <a:pPr/>
              <a:t>28/03/2017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02E46-3817-4A7D-9F90-5064DA54B765}"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EF7DDCF4-698F-4511-A98A-BF33B0543FEE}"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1843856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D5EACFE5-C175-49C4-8A1F-29AC0158E2F2}"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5281903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D935AB7B-7767-4B31-AE08-17AD97D23B84}"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42049104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EF37A5B-9176-40DB-BA1A-13FA5D598A85}"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6184151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98A9E62-6F66-4344-8F9E-E4E44B7C348A}"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1481141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7359B91-61FF-4D59-B46E-419733B43CC7}"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4689750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76F08F23-3651-4AD8-A498-D1DD519496FB}"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7910307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26A50001-FC79-4DB4-94A6-655A0FCEAFF3}"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0833153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52B15F4-FB9C-4F74-B664-551D0115E66F}"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42264725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5BB94078-B858-4E87-B34D-5227CFF304A2}"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94819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3.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B8041-242A-4240-A77A-D0F413A35F2E}" type="datetimeFigureOut">
              <a:rPr lang="en-GB" smtClean="0"/>
              <a:pPr/>
              <a:t>28/03/2017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02E46-3817-4A7D-9F90-5064DA54B76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5B2567B-1800-4177-8ADF-BC54D63D45DD}" type="slidenum">
              <a:rPr lang="en-GB" altLang="en-US" smtClean="0">
                <a:solidFill>
                  <a:srgbClr val="FFFFFF"/>
                </a:solidFill>
              </a:rPr>
              <a:pPr fontAlgn="base">
                <a:spcBef>
                  <a:spcPct val="0"/>
                </a:spcBef>
                <a:spcAft>
                  <a:spcPct val="0"/>
                </a:spcAft>
              </a:pPr>
              <a:t>‹#›</a:t>
            </a:fld>
            <a:endParaRPr lang="en-GB" altLang="en-US" smtClean="0">
              <a:solidFill>
                <a:srgbClr val="FFFFFF"/>
              </a:solidFill>
            </a:endParaRPr>
          </a:p>
        </p:txBody>
      </p:sp>
    </p:spTree>
    <p:extLst>
      <p:ext uri="{BB962C8B-B14F-4D97-AF65-F5344CB8AC3E}">
        <p14:creationId xmlns:p14="http://schemas.microsoft.com/office/powerpoint/2010/main" val="3874384717"/>
      </p:ext>
    </p:extLst>
  </p:cSld>
  <p:clrMap bg1="dk2" tx1="lt1" bg2="dk1"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5B2567B-1800-4177-8ADF-BC54D63D45DD}" type="slidenum">
              <a:rPr lang="en-GB" altLang="en-US" smtClean="0">
                <a:solidFill>
                  <a:srgbClr val="FFFFFF"/>
                </a:solidFill>
              </a:rPr>
              <a:pPr fontAlgn="base">
                <a:spcBef>
                  <a:spcPct val="0"/>
                </a:spcBef>
                <a:spcAft>
                  <a:spcPct val="0"/>
                </a:spcAft>
              </a:pPr>
              <a:t>‹#›</a:t>
            </a:fld>
            <a:endParaRPr lang="en-GB" altLang="en-US" smtClean="0">
              <a:solidFill>
                <a:srgbClr val="FFFFFF"/>
              </a:solidFill>
            </a:endParaRPr>
          </a:p>
        </p:txBody>
      </p:sp>
    </p:spTree>
    <p:extLst>
      <p:ext uri="{BB962C8B-B14F-4D97-AF65-F5344CB8AC3E}">
        <p14:creationId xmlns:p14="http://schemas.microsoft.com/office/powerpoint/2010/main" val="1521992890"/>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86" name="Picture 62" descr="slide bgroun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extLst>
            <a:ext uri="{909E8E84-426E-40DD-AFC4-6F175D3DCCD1}">
              <a14:hiddenFill xmlns:a14="http://schemas.microsoft.com/office/drawing/2010/main">
                <a:solidFill>
                  <a:srgbClr val="FFFFFF"/>
                </a:solidFill>
              </a14:hiddenFill>
            </a:ext>
          </a:extLst>
        </p:spPr>
      </p:pic>
      <p:sp>
        <p:nvSpPr>
          <p:cNvPr id="1072" name="Text Box 48"/>
          <p:cNvSpPr txBox="1">
            <a:spLocks noChangeArrowheads="1"/>
          </p:cNvSpPr>
          <p:nvPr userDrawn="1"/>
        </p:nvSpPr>
        <p:spPr bwMode="auto">
          <a:xfrm>
            <a:off x="896938" y="6654800"/>
            <a:ext cx="655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fld id="{DDE29657-5090-40EA-91D5-339D41FA348A}" type="slidenum">
              <a:rPr lang="en-GB" altLang="en-US" sz="1000" smtClean="0">
                <a:solidFill>
                  <a:srgbClr val="5B0091"/>
                </a:solidFill>
                <a:cs typeface="Arial" panose="020B0604020202020204" pitchFamily="34" charset="0"/>
              </a:rPr>
              <a:pPr algn="ctr" fontAlgn="base">
                <a:spcBef>
                  <a:spcPct val="50000"/>
                </a:spcBef>
                <a:spcAft>
                  <a:spcPct val="0"/>
                </a:spcAft>
              </a:pPr>
              <a:t>‹#›</a:t>
            </a:fld>
            <a:r>
              <a:rPr lang="en-GB" altLang="en-US" sz="1000" smtClean="0">
                <a:solidFill>
                  <a:srgbClr val="5B0091"/>
                </a:solidFill>
                <a:cs typeface="Arial" panose="020B0604020202020204" pitchFamily="34" charset="0"/>
              </a:rPr>
              <a:t> of 33</a:t>
            </a:r>
          </a:p>
        </p:txBody>
      </p:sp>
      <p:sp>
        <p:nvSpPr>
          <p:cNvPr id="1073" name="Text Box 49"/>
          <p:cNvSpPr txBox="1">
            <a:spLocks noChangeArrowheads="1"/>
          </p:cNvSpPr>
          <p:nvPr userDrawn="1"/>
        </p:nvSpPr>
        <p:spPr bwMode="auto">
          <a:xfrm>
            <a:off x="6445250" y="6654800"/>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0"/>
              </a:spcBef>
              <a:spcAft>
                <a:spcPct val="0"/>
              </a:spcAft>
            </a:pPr>
            <a:r>
              <a:rPr lang="en-GB" altLang="en-US" sz="1000" smtClean="0">
                <a:solidFill>
                  <a:srgbClr val="5B0091"/>
                </a:solidFill>
                <a:cs typeface="Arial" panose="020B0604020202020204" pitchFamily="34" charset="0"/>
              </a:rPr>
              <a:t>© Boardworks Ltd 2009</a:t>
            </a:r>
          </a:p>
        </p:txBody>
      </p:sp>
      <p:pic>
        <p:nvPicPr>
          <p:cNvPr id="1074" name="Picture 50" descr="back_arrow_trans">
            <a:hlinkClick r:id="" action="ppaction://hlinkshowjump?jump=previous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extLst>
            <a:ext uri="{909E8E84-426E-40DD-AFC4-6F175D3DCCD1}">
              <a14:hiddenFill xmlns:a14="http://schemas.microsoft.com/office/drawing/2010/main">
                <a:solidFill>
                  <a:srgbClr val="FFFFFF"/>
                </a:solidFill>
              </a14:hiddenFill>
            </a:ext>
          </a:extLst>
        </p:spPr>
      </p:pic>
      <p:sp>
        <p:nvSpPr>
          <p:cNvPr id="1077" name="Rectangle 53"/>
          <p:cNvSpPr>
            <a:spLocks noGrp="1" noChangeArrowheads="1"/>
          </p:cNvSpPr>
          <p:nvPr>
            <p:ph type="title"/>
          </p:nvPr>
        </p:nvSpPr>
        <p:spPr bwMode="auto">
          <a:xfrm>
            <a:off x="222250" y="53975"/>
            <a:ext cx="72405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pic>
        <p:nvPicPr>
          <p:cNvPr id="1084" name="Picture 60" descr="forward_arrow_grey">
            <a:hlinkClick r:id="" action="ppaction://hlinkshowjump?jump=next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11886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par>
    </p:tnLst>
  </p:timing>
  <p:txStyles>
    <p:titleStyle>
      <a:lvl1pPr algn="l" rtl="0" fontAlgn="base">
        <a:spcBef>
          <a:spcPct val="0"/>
        </a:spcBef>
        <a:spcAft>
          <a:spcPct val="0"/>
        </a:spcAft>
        <a:defRPr sz="2800" b="1" kern="1200">
          <a:solidFill>
            <a:srgbClr val="FF6600"/>
          </a:solidFill>
          <a:latin typeface="+mj-lt"/>
          <a:ea typeface="+mj-ea"/>
          <a:cs typeface="+mj-cs"/>
        </a:defRPr>
      </a:lvl1pPr>
      <a:lvl2pPr algn="l" rtl="0" fontAlgn="base">
        <a:spcBef>
          <a:spcPct val="0"/>
        </a:spcBef>
        <a:spcAft>
          <a:spcPct val="0"/>
        </a:spcAft>
        <a:defRPr sz="2800" b="1">
          <a:solidFill>
            <a:srgbClr val="FF6600"/>
          </a:solidFill>
          <a:latin typeface="Arial" panose="020B0604020202020204" pitchFamily="34" charset="0"/>
        </a:defRPr>
      </a:lvl2pPr>
      <a:lvl3pPr algn="l" rtl="0" fontAlgn="base">
        <a:spcBef>
          <a:spcPct val="0"/>
        </a:spcBef>
        <a:spcAft>
          <a:spcPct val="0"/>
        </a:spcAft>
        <a:defRPr sz="2800" b="1">
          <a:solidFill>
            <a:srgbClr val="FF6600"/>
          </a:solidFill>
          <a:latin typeface="Arial" panose="020B0604020202020204" pitchFamily="34" charset="0"/>
        </a:defRPr>
      </a:lvl3pPr>
      <a:lvl4pPr algn="l" rtl="0" fontAlgn="base">
        <a:spcBef>
          <a:spcPct val="0"/>
        </a:spcBef>
        <a:spcAft>
          <a:spcPct val="0"/>
        </a:spcAft>
        <a:defRPr sz="2800" b="1">
          <a:solidFill>
            <a:srgbClr val="FF6600"/>
          </a:solidFill>
          <a:latin typeface="Arial" panose="020B0604020202020204" pitchFamily="34" charset="0"/>
        </a:defRPr>
      </a:lvl4pPr>
      <a:lvl5pPr algn="l" rtl="0" fontAlgn="base">
        <a:spcBef>
          <a:spcPct val="0"/>
        </a:spcBef>
        <a:spcAft>
          <a:spcPct val="0"/>
        </a:spcAft>
        <a:defRPr sz="2800" b="1">
          <a:solidFill>
            <a:srgbClr val="FF6600"/>
          </a:solidFill>
          <a:latin typeface="Arial" panose="020B0604020202020204" pitchFamily="34" charset="0"/>
        </a:defRPr>
      </a:lvl5pPr>
      <a:lvl6pPr marL="457200" algn="l" rtl="0" fontAlgn="base">
        <a:spcBef>
          <a:spcPct val="0"/>
        </a:spcBef>
        <a:spcAft>
          <a:spcPct val="0"/>
        </a:spcAft>
        <a:defRPr sz="2800" b="1">
          <a:solidFill>
            <a:srgbClr val="FF6600"/>
          </a:solidFill>
          <a:latin typeface="Arial" panose="020B0604020202020204" pitchFamily="34" charset="0"/>
        </a:defRPr>
      </a:lvl6pPr>
      <a:lvl7pPr marL="914400" algn="l" rtl="0" fontAlgn="base">
        <a:spcBef>
          <a:spcPct val="0"/>
        </a:spcBef>
        <a:spcAft>
          <a:spcPct val="0"/>
        </a:spcAft>
        <a:defRPr sz="2800" b="1">
          <a:solidFill>
            <a:srgbClr val="FF6600"/>
          </a:solidFill>
          <a:latin typeface="Arial" panose="020B0604020202020204" pitchFamily="34" charset="0"/>
        </a:defRPr>
      </a:lvl7pPr>
      <a:lvl8pPr marL="1371600" algn="l" rtl="0" fontAlgn="base">
        <a:spcBef>
          <a:spcPct val="0"/>
        </a:spcBef>
        <a:spcAft>
          <a:spcPct val="0"/>
        </a:spcAft>
        <a:defRPr sz="2800" b="1">
          <a:solidFill>
            <a:srgbClr val="FF6600"/>
          </a:solidFill>
          <a:latin typeface="Arial" panose="020B0604020202020204" pitchFamily="34" charset="0"/>
        </a:defRPr>
      </a:lvl8pPr>
      <a:lvl9pPr marL="1828800" algn="l" rtl="0" fontAlgn="base">
        <a:spcBef>
          <a:spcPct val="0"/>
        </a:spcBef>
        <a:spcAft>
          <a:spcPct val="0"/>
        </a:spcAft>
        <a:defRPr sz="2800" b="1">
          <a:solidFill>
            <a:srgbClr val="FF6600"/>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5B2567B-1800-4177-8ADF-BC54D63D45DD}" type="slidenum">
              <a:rPr lang="en-GB" altLang="en-US" smtClean="0">
                <a:solidFill>
                  <a:srgbClr val="FFFFFF"/>
                </a:solidFill>
              </a:rPr>
              <a:pPr fontAlgn="base">
                <a:spcBef>
                  <a:spcPct val="0"/>
                </a:spcBef>
                <a:spcAft>
                  <a:spcPct val="0"/>
                </a:spcAft>
              </a:pPr>
              <a:t>‹#›</a:t>
            </a:fld>
            <a:endParaRPr lang="en-GB" altLang="en-US" smtClean="0">
              <a:solidFill>
                <a:srgbClr val="FFFFFF"/>
              </a:solidFill>
            </a:endParaRPr>
          </a:p>
        </p:txBody>
      </p:sp>
    </p:spTree>
    <p:extLst>
      <p:ext uri="{BB962C8B-B14F-4D97-AF65-F5344CB8AC3E}">
        <p14:creationId xmlns:p14="http://schemas.microsoft.com/office/powerpoint/2010/main" val="2600859113"/>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86" name="Picture 62" descr="slide bgroun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extLst>
            <a:ext uri="{909E8E84-426E-40DD-AFC4-6F175D3DCCD1}">
              <a14:hiddenFill xmlns:a14="http://schemas.microsoft.com/office/drawing/2010/main">
                <a:solidFill>
                  <a:srgbClr val="FFFFFF"/>
                </a:solidFill>
              </a14:hiddenFill>
            </a:ext>
          </a:extLst>
        </p:spPr>
      </p:pic>
      <p:sp>
        <p:nvSpPr>
          <p:cNvPr id="1072" name="Text Box 48"/>
          <p:cNvSpPr txBox="1">
            <a:spLocks noChangeArrowheads="1"/>
          </p:cNvSpPr>
          <p:nvPr userDrawn="1"/>
        </p:nvSpPr>
        <p:spPr bwMode="auto">
          <a:xfrm>
            <a:off x="896938" y="6654800"/>
            <a:ext cx="655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fld id="{34F5014A-0361-48C6-979B-FFDC94476DCB}" type="slidenum">
              <a:rPr lang="en-GB" altLang="en-US" sz="1000" smtClean="0">
                <a:solidFill>
                  <a:srgbClr val="5B0091"/>
                </a:solidFill>
                <a:cs typeface="Arial" panose="020B0604020202020204" pitchFamily="34" charset="0"/>
              </a:rPr>
              <a:pPr algn="ctr" fontAlgn="base">
                <a:spcBef>
                  <a:spcPct val="50000"/>
                </a:spcBef>
                <a:spcAft>
                  <a:spcPct val="0"/>
                </a:spcAft>
              </a:pPr>
              <a:t>‹#›</a:t>
            </a:fld>
            <a:r>
              <a:rPr lang="en-GB" altLang="en-US" sz="1000" smtClean="0">
                <a:solidFill>
                  <a:srgbClr val="5B0091"/>
                </a:solidFill>
                <a:cs typeface="Arial" panose="020B0604020202020204" pitchFamily="34" charset="0"/>
              </a:rPr>
              <a:t> of 30</a:t>
            </a:r>
          </a:p>
        </p:txBody>
      </p:sp>
      <p:sp>
        <p:nvSpPr>
          <p:cNvPr id="1073" name="Text Box 49"/>
          <p:cNvSpPr txBox="1">
            <a:spLocks noChangeArrowheads="1"/>
          </p:cNvSpPr>
          <p:nvPr userDrawn="1"/>
        </p:nvSpPr>
        <p:spPr bwMode="auto">
          <a:xfrm>
            <a:off x="6445250" y="6654800"/>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0"/>
              </a:spcBef>
              <a:spcAft>
                <a:spcPct val="0"/>
              </a:spcAft>
            </a:pPr>
            <a:r>
              <a:rPr lang="en-GB" altLang="en-US" sz="1000" smtClean="0">
                <a:solidFill>
                  <a:srgbClr val="5B0091"/>
                </a:solidFill>
                <a:cs typeface="Arial" panose="020B0604020202020204" pitchFamily="34" charset="0"/>
              </a:rPr>
              <a:t>© Boardworks Ltd 2009</a:t>
            </a:r>
          </a:p>
        </p:txBody>
      </p:sp>
      <p:pic>
        <p:nvPicPr>
          <p:cNvPr id="1074" name="Picture 50" descr="back_arrow_trans">
            <a:hlinkClick r:id="" action="ppaction://hlinkshowjump?jump=previous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extLst>
            <a:ext uri="{909E8E84-426E-40DD-AFC4-6F175D3DCCD1}">
              <a14:hiddenFill xmlns:a14="http://schemas.microsoft.com/office/drawing/2010/main">
                <a:solidFill>
                  <a:srgbClr val="FFFFFF"/>
                </a:solidFill>
              </a14:hiddenFill>
            </a:ext>
          </a:extLst>
        </p:spPr>
      </p:pic>
      <p:sp>
        <p:nvSpPr>
          <p:cNvPr id="1077" name="Rectangle 53"/>
          <p:cNvSpPr>
            <a:spLocks noGrp="1" noChangeArrowheads="1"/>
          </p:cNvSpPr>
          <p:nvPr>
            <p:ph type="title"/>
          </p:nvPr>
        </p:nvSpPr>
        <p:spPr bwMode="auto">
          <a:xfrm>
            <a:off x="222250" y="53975"/>
            <a:ext cx="72405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pic>
        <p:nvPicPr>
          <p:cNvPr id="1084" name="Picture 60" descr="forward_arrow_grey">
            <a:hlinkClick r:id="" action="ppaction://hlinkshowjump?jump=next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95373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iming>
    <p:tnLst>
      <p:par>
        <p:cTn id="1" dur="indefinite" restart="never" nodeType="tmRoot"/>
      </p:par>
    </p:tnLst>
  </p:timing>
  <p:txStyles>
    <p:titleStyle>
      <a:lvl1pPr algn="l" rtl="0" fontAlgn="base">
        <a:spcBef>
          <a:spcPct val="0"/>
        </a:spcBef>
        <a:spcAft>
          <a:spcPct val="0"/>
        </a:spcAft>
        <a:defRPr sz="2800" b="1" kern="1200">
          <a:solidFill>
            <a:srgbClr val="FF6600"/>
          </a:solidFill>
          <a:latin typeface="+mj-lt"/>
          <a:ea typeface="+mj-ea"/>
          <a:cs typeface="+mj-cs"/>
        </a:defRPr>
      </a:lvl1pPr>
      <a:lvl2pPr algn="l" rtl="0" fontAlgn="base">
        <a:spcBef>
          <a:spcPct val="0"/>
        </a:spcBef>
        <a:spcAft>
          <a:spcPct val="0"/>
        </a:spcAft>
        <a:defRPr sz="2800" b="1">
          <a:solidFill>
            <a:srgbClr val="FF6600"/>
          </a:solidFill>
          <a:latin typeface="Arial" panose="020B0604020202020204" pitchFamily="34" charset="0"/>
        </a:defRPr>
      </a:lvl2pPr>
      <a:lvl3pPr algn="l" rtl="0" fontAlgn="base">
        <a:spcBef>
          <a:spcPct val="0"/>
        </a:spcBef>
        <a:spcAft>
          <a:spcPct val="0"/>
        </a:spcAft>
        <a:defRPr sz="2800" b="1">
          <a:solidFill>
            <a:srgbClr val="FF6600"/>
          </a:solidFill>
          <a:latin typeface="Arial" panose="020B0604020202020204" pitchFamily="34" charset="0"/>
        </a:defRPr>
      </a:lvl3pPr>
      <a:lvl4pPr algn="l" rtl="0" fontAlgn="base">
        <a:spcBef>
          <a:spcPct val="0"/>
        </a:spcBef>
        <a:spcAft>
          <a:spcPct val="0"/>
        </a:spcAft>
        <a:defRPr sz="2800" b="1">
          <a:solidFill>
            <a:srgbClr val="FF6600"/>
          </a:solidFill>
          <a:latin typeface="Arial" panose="020B0604020202020204" pitchFamily="34" charset="0"/>
        </a:defRPr>
      </a:lvl4pPr>
      <a:lvl5pPr algn="l" rtl="0" fontAlgn="base">
        <a:spcBef>
          <a:spcPct val="0"/>
        </a:spcBef>
        <a:spcAft>
          <a:spcPct val="0"/>
        </a:spcAft>
        <a:defRPr sz="2800" b="1">
          <a:solidFill>
            <a:srgbClr val="FF6600"/>
          </a:solidFill>
          <a:latin typeface="Arial" panose="020B0604020202020204" pitchFamily="34" charset="0"/>
        </a:defRPr>
      </a:lvl5pPr>
      <a:lvl6pPr marL="457200" algn="l" rtl="0" fontAlgn="base">
        <a:spcBef>
          <a:spcPct val="0"/>
        </a:spcBef>
        <a:spcAft>
          <a:spcPct val="0"/>
        </a:spcAft>
        <a:defRPr sz="2800" b="1">
          <a:solidFill>
            <a:srgbClr val="FF6600"/>
          </a:solidFill>
          <a:latin typeface="Arial" panose="020B0604020202020204" pitchFamily="34" charset="0"/>
        </a:defRPr>
      </a:lvl6pPr>
      <a:lvl7pPr marL="914400" algn="l" rtl="0" fontAlgn="base">
        <a:spcBef>
          <a:spcPct val="0"/>
        </a:spcBef>
        <a:spcAft>
          <a:spcPct val="0"/>
        </a:spcAft>
        <a:defRPr sz="2800" b="1">
          <a:solidFill>
            <a:srgbClr val="FF6600"/>
          </a:solidFill>
          <a:latin typeface="Arial" panose="020B0604020202020204" pitchFamily="34" charset="0"/>
        </a:defRPr>
      </a:lvl7pPr>
      <a:lvl8pPr marL="1371600" algn="l" rtl="0" fontAlgn="base">
        <a:spcBef>
          <a:spcPct val="0"/>
        </a:spcBef>
        <a:spcAft>
          <a:spcPct val="0"/>
        </a:spcAft>
        <a:defRPr sz="2800" b="1">
          <a:solidFill>
            <a:srgbClr val="FF6600"/>
          </a:solidFill>
          <a:latin typeface="Arial" panose="020B0604020202020204" pitchFamily="34" charset="0"/>
        </a:defRPr>
      </a:lvl8pPr>
      <a:lvl9pPr marL="1828800" algn="l" rtl="0" fontAlgn="base">
        <a:spcBef>
          <a:spcPct val="0"/>
        </a:spcBef>
        <a:spcAft>
          <a:spcPct val="0"/>
        </a:spcAft>
        <a:defRPr sz="2800" b="1">
          <a:solidFill>
            <a:srgbClr val="FF6600"/>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5B2567B-1800-4177-8ADF-BC54D63D45DD}" type="slidenum">
              <a:rPr lang="en-GB" altLang="en-US" smtClean="0">
                <a:solidFill>
                  <a:srgbClr val="FFFFFF"/>
                </a:solidFill>
              </a:rPr>
              <a:pPr fontAlgn="base">
                <a:spcBef>
                  <a:spcPct val="0"/>
                </a:spcBef>
                <a:spcAft>
                  <a:spcPct val="0"/>
                </a:spcAft>
              </a:pPr>
              <a:t>‹#›</a:t>
            </a:fld>
            <a:endParaRPr lang="en-GB" altLang="en-US" smtClean="0">
              <a:solidFill>
                <a:srgbClr val="FFFFFF"/>
              </a:solidFill>
            </a:endParaRPr>
          </a:p>
        </p:txBody>
      </p:sp>
    </p:spTree>
    <p:extLst>
      <p:ext uri="{BB962C8B-B14F-4D97-AF65-F5344CB8AC3E}">
        <p14:creationId xmlns:p14="http://schemas.microsoft.com/office/powerpoint/2010/main" val="3458908669"/>
      </p:ext>
    </p:extLst>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5B2567B-1800-4177-8ADF-BC54D63D45DD}" type="slidenum">
              <a:rPr lang="en-GB" altLang="en-US" smtClean="0">
                <a:solidFill>
                  <a:srgbClr val="FFFFFF"/>
                </a:solidFill>
              </a:rPr>
              <a:pPr fontAlgn="base">
                <a:spcBef>
                  <a:spcPct val="0"/>
                </a:spcBef>
                <a:spcAft>
                  <a:spcPct val="0"/>
                </a:spcAft>
              </a:pPr>
              <a:t>‹#›</a:t>
            </a:fld>
            <a:endParaRPr lang="en-GB" altLang="en-US" smtClean="0">
              <a:solidFill>
                <a:srgbClr val="FFFFFF"/>
              </a:solidFill>
            </a:endParaRPr>
          </a:p>
        </p:txBody>
      </p:sp>
    </p:spTree>
    <p:extLst>
      <p:ext uri="{BB962C8B-B14F-4D97-AF65-F5344CB8AC3E}">
        <p14:creationId xmlns:p14="http://schemas.microsoft.com/office/powerpoint/2010/main" val="226744110"/>
      </p:ext>
    </p:extLst>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5B2567B-1800-4177-8ADF-BC54D63D45DD}" type="slidenum">
              <a:rPr lang="en-GB" altLang="en-US" smtClean="0">
                <a:solidFill>
                  <a:srgbClr val="FFFFFF"/>
                </a:solidFill>
              </a:rPr>
              <a:pPr fontAlgn="base">
                <a:spcBef>
                  <a:spcPct val="0"/>
                </a:spcBef>
                <a:spcAft>
                  <a:spcPct val="0"/>
                </a:spcAft>
              </a:pPr>
              <a:t>‹#›</a:t>
            </a:fld>
            <a:endParaRPr lang="en-GB" altLang="en-US" smtClean="0">
              <a:solidFill>
                <a:srgbClr val="FFFFFF"/>
              </a:solidFill>
            </a:endParaRPr>
          </a:p>
        </p:txBody>
      </p:sp>
    </p:spTree>
    <p:extLst>
      <p:ext uri="{BB962C8B-B14F-4D97-AF65-F5344CB8AC3E}">
        <p14:creationId xmlns:p14="http://schemas.microsoft.com/office/powerpoint/2010/main" val="2366885420"/>
      </p:ext>
    </p:extLst>
  </p:cSld>
  <p:clrMap bg1="dk2" tx1="lt1" bg2="dk1"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5B2567B-1800-4177-8ADF-BC54D63D45DD}" type="slidenum">
              <a:rPr lang="en-GB" altLang="en-US" smtClean="0">
                <a:solidFill>
                  <a:srgbClr val="FFFFFF"/>
                </a:solidFill>
              </a:rPr>
              <a:pPr fontAlgn="base">
                <a:spcBef>
                  <a:spcPct val="0"/>
                </a:spcBef>
                <a:spcAft>
                  <a:spcPct val="0"/>
                </a:spcAft>
              </a:pPr>
              <a:t>‹#›</a:t>
            </a:fld>
            <a:endParaRPr lang="en-GB" altLang="en-US" smtClean="0">
              <a:solidFill>
                <a:srgbClr val="FFFFFF"/>
              </a:solidFill>
            </a:endParaRPr>
          </a:p>
        </p:txBody>
      </p:sp>
    </p:spTree>
    <p:extLst>
      <p:ext uri="{BB962C8B-B14F-4D97-AF65-F5344CB8AC3E}">
        <p14:creationId xmlns:p14="http://schemas.microsoft.com/office/powerpoint/2010/main" val="3929811358"/>
      </p:ext>
    </p:extLst>
  </p:cSld>
  <p:clrMap bg1="dk2" tx1="lt1" bg2="dk1"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9.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7.xml"/><Relationship Id="rId5" Type="http://schemas.openxmlformats.org/officeDocument/2006/relationships/image" Target="../media/image5.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7.xml"/><Relationship Id="rId5" Type="http://schemas.openxmlformats.org/officeDocument/2006/relationships/image" Target="../media/image5.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37.xml"/><Relationship Id="rId7" Type="http://schemas.openxmlformats.org/officeDocument/2006/relationships/image" Target="../media/image38.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37.png"/><Relationship Id="rId4" Type="http://schemas.openxmlformats.org/officeDocument/2006/relationships/notesSlide" Target="../notesSlides/notesSlide10.xml"/><Relationship Id="rId9" Type="http://schemas.openxmlformats.org/officeDocument/2006/relationships/image" Target="../media/image3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7.xml"/><Relationship Id="rId5" Type="http://schemas.openxmlformats.org/officeDocument/2006/relationships/image" Target="../media/image5.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1.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1.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buNone/>
            </a:pPr>
            <a:r>
              <a:rPr lang="en-GB" dirty="0" smtClean="0"/>
              <a:t>Show reflux and distillation equipment</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03537" name="Picture 17" descr="propanal"/>
          <p:cNvPicPr>
            <a:picLocks noChangeAspect="1" noChangeArrowheads="1"/>
          </p:cNvPicPr>
          <p:nvPr/>
        </p:nvPicPr>
        <p:blipFill>
          <a:blip r:embed="rId3" cstate="print"/>
          <a:srcRect/>
          <a:stretch>
            <a:fillRect/>
          </a:stretch>
        </p:blipFill>
        <p:spPr bwMode="auto">
          <a:xfrm>
            <a:off x="5397500" y="1938338"/>
            <a:ext cx="2255838" cy="1427162"/>
          </a:xfrm>
          <a:prstGeom prst="rect">
            <a:avLst/>
          </a:prstGeom>
          <a:noFill/>
        </p:spPr>
      </p:pic>
      <p:sp>
        <p:nvSpPr>
          <p:cNvPr id="1003522" name="Rectangle 2"/>
          <p:cNvSpPr>
            <a:spLocks noGrp="1" noChangeArrowheads="1"/>
          </p:cNvSpPr>
          <p:nvPr>
            <p:ph type="title" idx="4294967295"/>
          </p:nvPr>
        </p:nvSpPr>
        <p:spPr>
          <a:xfrm>
            <a:off x="539552" y="0"/>
            <a:ext cx="8229600" cy="620688"/>
          </a:xfrm>
        </p:spPr>
        <p:txBody>
          <a:bodyPr>
            <a:normAutofit fontScale="90000"/>
          </a:bodyPr>
          <a:lstStyle/>
          <a:p>
            <a:r>
              <a:rPr lang="en-GB" u="sng" dirty="0"/>
              <a:t>Naming </a:t>
            </a:r>
            <a:r>
              <a:rPr lang="en-GB" u="sng" dirty="0" err="1"/>
              <a:t>aldehydes</a:t>
            </a:r>
            <a:endParaRPr lang="en-GB" u="sng" dirty="0"/>
          </a:p>
        </p:txBody>
      </p:sp>
      <p:sp>
        <p:nvSpPr>
          <p:cNvPr id="1003523" name="Text Box 3"/>
          <p:cNvSpPr txBox="1">
            <a:spLocks noChangeArrowheads="1"/>
          </p:cNvSpPr>
          <p:nvPr/>
        </p:nvSpPr>
        <p:spPr bwMode="auto">
          <a:xfrm>
            <a:off x="358775" y="784225"/>
            <a:ext cx="8583613" cy="954107"/>
          </a:xfrm>
          <a:prstGeom prst="rect">
            <a:avLst/>
          </a:prstGeom>
          <a:noFill/>
          <a:ln w="9525" algn="ctr">
            <a:noFill/>
            <a:miter lim="800000"/>
            <a:headEnd/>
            <a:tailEnd/>
          </a:ln>
          <a:effectLst/>
        </p:spPr>
        <p:txBody>
          <a:bodyPr>
            <a:spAutoFit/>
          </a:bodyPr>
          <a:lstStyle/>
          <a:p>
            <a:r>
              <a:rPr lang="en-GB" sz="2800" dirty="0" err="1"/>
              <a:t>Aldehydes</a:t>
            </a:r>
            <a:r>
              <a:rPr lang="en-GB" sz="2800" dirty="0"/>
              <a:t> are named using the suffix –</a:t>
            </a:r>
            <a:r>
              <a:rPr lang="en-GB" sz="2800" i="1" dirty="0"/>
              <a:t>al</a:t>
            </a:r>
            <a:r>
              <a:rPr lang="en-GB" sz="2800" dirty="0"/>
              <a:t>, and follow the same conventions as for naming </a:t>
            </a:r>
            <a:r>
              <a:rPr lang="en-GB" sz="2800" dirty="0" err="1"/>
              <a:t>alkanes</a:t>
            </a:r>
            <a:r>
              <a:rPr lang="en-GB" sz="2800" dirty="0"/>
              <a:t>.</a:t>
            </a:r>
          </a:p>
        </p:txBody>
      </p:sp>
      <p:sp>
        <p:nvSpPr>
          <p:cNvPr id="1003527" name="Text Box 7"/>
          <p:cNvSpPr txBox="1">
            <a:spLocks noChangeArrowheads="1"/>
          </p:cNvSpPr>
          <p:nvPr/>
        </p:nvSpPr>
        <p:spPr bwMode="auto">
          <a:xfrm>
            <a:off x="1587019" y="3400425"/>
            <a:ext cx="1544012" cy="523220"/>
          </a:xfrm>
          <a:prstGeom prst="rect">
            <a:avLst/>
          </a:prstGeom>
          <a:noFill/>
          <a:ln w="9525" algn="ctr">
            <a:noFill/>
            <a:miter lim="800000"/>
            <a:headEnd/>
            <a:tailEnd/>
          </a:ln>
          <a:effectLst/>
        </p:spPr>
        <p:txBody>
          <a:bodyPr wrap="none">
            <a:spAutoFit/>
          </a:bodyPr>
          <a:lstStyle/>
          <a:p>
            <a:pPr algn="ctr"/>
            <a:r>
              <a:rPr lang="en-GB" sz="2800" b="1">
                <a:solidFill>
                  <a:srgbClr val="FF6600"/>
                </a:solidFill>
              </a:rPr>
              <a:t>ethanal</a:t>
            </a:r>
            <a:endParaRPr lang="en-US" sz="2800" b="1">
              <a:solidFill>
                <a:srgbClr val="FF6600"/>
              </a:solidFill>
            </a:endParaRPr>
          </a:p>
        </p:txBody>
      </p:sp>
      <p:sp>
        <p:nvSpPr>
          <p:cNvPr id="1003529" name="Text Box 9"/>
          <p:cNvSpPr txBox="1">
            <a:spLocks noChangeArrowheads="1"/>
          </p:cNvSpPr>
          <p:nvPr/>
        </p:nvSpPr>
        <p:spPr bwMode="auto">
          <a:xfrm>
            <a:off x="5633997" y="3400425"/>
            <a:ext cx="1781258" cy="523220"/>
          </a:xfrm>
          <a:prstGeom prst="rect">
            <a:avLst/>
          </a:prstGeom>
          <a:noFill/>
          <a:ln w="9525" algn="ctr">
            <a:noFill/>
            <a:miter lim="800000"/>
            <a:headEnd/>
            <a:tailEnd/>
          </a:ln>
          <a:effectLst/>
        </p:spPr>
        <p:txBody>
          <a:bodyPr wrap="none">
            <a:spAutoFit/>
          </a:bodyPr>
          <a:lstStyle/>
          <a:p>
            <a:pPr algn="ctr"/>
            <a:r>
              <a:rPr lang="en-GB" sz="2800" b="1">
                <a:solidFill>
                  <a:srgbClr val="FF6600"/>
                </a:solidFill>
              </a:rPr>
              <a:t>propanal</a:t>
            </a:r>
            <a:endParaRPr lang="en-US" sz="2800" b="1">
              <a:solidFill>
                <a:srgbClr val="FF6600"/>
              </a:solidFill>
            </a:endParaRPr>
          </a:p>
        </p:txBody>
      </p:sp>
      <p:sp>
        <p:nvSpPr>
          <p:cNvPr id="1003541" name="Text Box 21"/>
          <p:cNvSpPr txBox="1">
            <a:spLocks noChangeArrowheads="1"/>
          </p:cNvSpPr>
          <p:nvPr/>
        </p:nvSpPr>
        <p:spPr bwMode="auto">
          <a:xfrm>
            <a:off x="2975249" y="5972175"/>
            <a:ext cx="3193503" cy="523220"/>
          </a:xfrm>
          <a:prstGeom prst="rect">
            <a:avLst/>
          </a:prstGeom>
          <a:noFill/>
          <a:ln w="9525" algn="ctr">
            <a:noFill/>
            <a:miter lim="800000"/>
            <a:headEnd/>
            <a:tailEnd/>
          </a:ln>
          <a:effectLst/>
        </p:spPr>
        <p:txBody>
          <a:bodyPr wrap="none">
            <a:spAutoFit/>
          </a:bodyPr>
          <a:lstStyle/>
          <a:p>
            <a:pPr algn="ctr"/>
            <a:r>
              <a:rPr lang="en-GB" sz="2800" b="1">
                <a:solidFill>
                  <a:srgbClr val="FF6600"/>
                </a:solidFill>
              </a:rPr>
              <a:t>2-methylbutanal</a:t>
            </a:r>
            <a:endParaRPr lang="en-US" sz="2800" b="1">
              <a:solidFill>
                <a:srgbClr val="FF6600"/>
              </a:solidFill>
            </a:endParaRPr>
          </a:p>
        </p:txBody>
      </p:sp>
      <p:pic>
        <p:nvPicPr>
          <p:cNvPr id="1003542" name="Picture 22" descr="2_methylbutanal"/>
          <p:cNvPicPr>
            <a:picLocks noChangeAspect="1" noChangeArrowheads="1"/>
          </p:cNvPicPr>
          <p:nvPr/>
        </p:nvPicPr>
        <p:blipFill>
          <a:blip r:embed="rId4" cstate="print"/>
          <a:srcRect/>
          <a:stretch>
            <a:fillRect/>
          </a:stretch>
        </p:blipFill>
        <p:spPr bwMode="auto">
          <a:xfrm>
            <a:off x="3173413" y="3409950"/>
            <a:ext cx="2795587" cy="2514600"/>
          </a:xfrm>
          <a:prstGeom prst="rect">
            <a:avLst/>
          </a:prstGeom>
          <a:noFill/>
        </p:spPr>
      </p:pic>
      <p:pic>
        <p:nvPicPr>
          <p:cNvPr id="1003545" name="Picture 25" descr="ethanal"/>
          <p:cNvPicPr>
            <a:picLocks noChangeAspect="1" noChangeArrowheads="1"/>
          </p:cNvPicPr>
          <p:nvPr/>
        </p:nvPicPr>
        <p:blipFill>
          <a:blip r:embed="rId5" cstate="print"/>
          <a:srcRect/>
          <a:stretch>
            <a:fillRect/>
          </a:stretch>
        </p:blipFill>
        <p:spPr bwMode="auto">
          <a:xfrm>
            <a:off x="1498600" y="1938338"/>
            <a:ext cx="1720850" cy="143033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7270" name="Rectangle 22"/>
          <p:cNvSpPr>
            <a:spLocks noChangeArrowheads="1"/>
          </p:cNvSpPr>
          <p:nvPr/>
        </p:nvSpPr>
        <p:spPr bwMode="auto">
          <a:xfrm>
            <a:off x="358775" y="4157663"/>
            <a:ext cx="8567738" cy="2246769"/>
          </a:xfrm>
          <a:prstGeom prst="rect">
            <a:avLst/>
          </a:prstGeom>
          <a:noFill/>
          <a:ln w="38100" algn="ctr">
            <a:noFill/>
            <a:miter lim="800000"/>
            <a:headEnd/>
            <a:tailEnd/>
          </a:ln>
          <a:effectLst/>
        </p:spPr>
        <p:txBody>
          <a:bodyPr>
            <a:spAutoFit/>
          </a:bodyPr>
          <a:lstStyle/>
          <a:p>
            <a:r>
              <a:rPr lang="en-GB" sz="2800"/>
              <a:t>Like alkenes, ketones with four or more carbon atoms display </a:t>
            </a:r>
            <a:r>
              <a:rPr lang="en-GB" sz="2800" b="1">
                <a:solidFill>
                  <a:srgbClr val="FF6600"/>
                </a:solidFill>
              </a:rPr>
              <a:t>positional isomerism</a:t>
            </a:r>
            <a:r>
              <a:rPr lang="en-GB" sz="2800"/>
              <a:t> because the carbonyl group may appear between different carbon atoms. In these cases, a number is used before the –</a:t>
            </a:r>
            <a:r>
              <a:rPr lang="en-GB" sz="2800" i="1"/>
              <a:t>one</a:t>
            </a:r>
            <a:r>
              <a:rPr lang="en-GB" sz="2800"/>
              <a:t> to indicate the first carbon involved.</a:t>
            </a:r>
          </a:p>
        </p:txBody>
      </p:sp>
      <p:sp>
        <p:nvSpPr>
          <p:cNvPr id="1077253" name="Rectangle 5"/>
          <p:cNvSpPr>
            <a:spLocks noGrp="1" noChangeArrowheads="1"/>
          </p:cNvSpPr>
          <p:nvPr>
            <p:ph type="title" idx="4294967295"/>
          </p:nvPr>
        </p:nvSpPr>
        <p:spPr>
          <a:xfrm>
            <a:off x="467544" y="0"/>
            <a:ext cx="8229600" cy="692696"/>
          </a:xfrm>
        </p:spPr>
        <p:txBody>
          <a:bodyPr>
            <a:normAutofit fontScale="90000"/>
          </a:bodyPr>
          <a:lstStyle/>
          <a:p>
            <a:r>
              <a:rPr lang="en-GB" b="1" u="sng" dirty="0"/>
              <a:t>Naming </a:t>
            </a:r>
            <a:r>
              <a:rPr lang="en-GB" b="1" u="sng" dirty="0" err="1"/>
              <a:t>ketones</a:t>
            </a:r>
            <a:endParaRPr lang="en-GB" b="1" u="sng" dirty="0"/>
          </a:p>
        </p:txBody>
      </p:sp>
      <p:sp>
        <p:nvSpPr>
          <p:cNvPr id="1077254" name="Text Box 6"/>
          <p:cNvSpPr txBox="1">
            <a:spLocks noChangeArrowheads="1"/>
          </p:cNvSpPr>
          <p:nvPr/>
        </p:nvSpPr>
        <p:spPr bwMode="auto">
          <a:xfrm>
            <a:off x="358775" y="784225"/>
            <a:ext cx="8597900" cy="523220"/>
          </a:xfrm>
          <a:prstGeom prst="rect">
            <a:avLst/>
          </a:prstGeom>
          <a:noFill/>
          <a:ln w="9525" algn="ctr">
            <a:noFill/>
            <a:miter lim="800000"/>
            <a:headEnd/>
            <a:tailEnd/>
          </a:ln>
          <a:effectLst/>
        </p:spPr>
        <p:txBody>
          <a:bodyPr>
            <a:spAutoFit/>
          </a:bodyPr>
          <a:lstStyle/>
          <a:p>
            <a:r>
              <a:rPr lang="en-GB" sz="2800" dirty="0" err="1"/>
              <a:t>Ketones</a:t>
            </a:r>
            <a:r>
              <a:rPr lang="en-GB" sz="2800" dirty="0"/>
              <a:t> are named using the suffix –</a:t>
            </a:r>
            <a:r>
              <a:rPr lang="en-GB" sz="2800" i="1" dirty="0"/>
              <a:t>one</a:t>
            </a:r>
            <a:r>
              <a:rPr lang="en-GB" sz="2800" dirty="0"/>
              <a:t>.</a:t>
            </a:r>
          </a:p>
        </p:txBody>
      </p:sp>
      <p:pic>
        <p:nvPicPr>
          <p:cNvPr id="1077266" name="Picture 18" descr="propanone"/>
          <p:cNvPicPr>
            <a:picLocks noChangeAspect="1" noChangeArrowheads="1"/>
          </p:cNvPicPr>
          <p:nvPr/>
        </p:nvPicPr>
        <p:blipFill>
          <a:blip r:embed="rId3" cstate="print"/>
          <a:srcRect/>
          <a:stretch>
            <a:fillRect/>
          </a:stretch>
        </p:blipFill>
        <p:spPr bwMode="auto">
          <a:xfrm>
            <a:off x="922338" y="1787525"/>
            <a:ext cx="2403475" cy="1433513"/>
          </a:xfrm>
          <a:prstGeom prst="rect">
            <a:avLst/>
          </a:prstGeom>
          <a:noFill/>
        </p:spPr>
      </p:pic>
      <p:sp>
        <p:nvSpPr>
          <p:cNvPr id="1077267" name="Text Box 19"/>
          <p:cNvSpPr txBox="1">
            <a:spLocks noChangeArrowheads="1"/>
          </p:cNvSpPr>
          <p:nvPr/>
        </p:nvSpPr>
        <p:spPr bwMode="auto">
          <a:xfrm>
            <a:off x="1244600" y="3252788"/>
            <a:ext cx="2121093" cy="523220"/>
          </a:xfrm>
          <a:prstGeom prst="rect">
            <a:avLst/>
          </a:prstGeom>
          <a:noFill/>
          <a:ln w="9525" algn="ctr">
            <a:noFill/>
            <a:miter lim="800000"/>
            <a:headEnd/>
            <a:tailEnd/>
          </a:ln>
          <a:effectLst/>
        </p:spPr>
        <p:txBody>
          <a:bodyPr wrap="none">
            <a:spAutoFit/>
          </a:bodyPr>
          <a:lstStyle/>
          <a:p>
            <a:r>
              <a:rPr lang="en-GB" sz="2800" b="1" dirty="0" err="1">
                <a:solidFill>
                  <a:srgbClr val="FF6600"/>
                </a:solidFill>
              </a:rPr>
              <a:t>propanone</a:t>
            </a:r>
            <a:endParaRPr lang="en-US" sz="2800" b="1" dirty="0">
              <a:solidFill>
                <a:srgbClr val="FF6600"/>
              </a:solidFill>
            </a:endParaRPr>
          </a:p>
        </p:txBody>
      </p:sp>
      <p:sp>
        <p:nvSpPr>
          <p:cNvPr id="1077268" name="Text Box 20"/>
          <p:cNvSpPr txBox="1">
            <a:spLocks noChangeArrowheads="1"/>
          </p:cNvSpPr>
          <p:nvPr/>
        </p:nvSpPr>
        <p:spPr bwMode="auto">
          <a:xfrm>
            <a:off x="5424488" y="3233738"/>
            <a:ext cx="2491388" cy="523220"/>
          </a:xfrm>
          <a:prstGeom prst="rect">
            <a:avLst/>
          </a:prstGeom>
          <a:noFill/>
          <a:ln w="9525" algn="ctr">
            <a:noFill/>
            <a:miter lim="800000"/>
            <a:headEnd/>
            <a:tailEnd/>
          </a:ln>
          <a:effectLst/>
        </p:spPr>
        <p:txBody>
          <a:bodyPr wrap="none">
            <a:spAutoFit/>
          </a:bodyPr>
          <a:lstStyle/>
          <a:p>
            <a:r>
              <a:rPr lang="en-GB" sz="2800" b="1" dirty="0">
                <a:solidFill>
                  <a:srgbClr val="FF6600"/>
                </a:solidFill>
              </a:rPr>
              <a:t>hexan-3-one</a:t>
            </a:r>
            <a:endParaRPr lang="en-US" sz="2800" b="1" dirty="0">
              <a:solidFill>
                <a:srgbClr val="FF6600"/>
              </a:solidFill>
            </a:endParaRPr>
          </a:p>
        </p:txBody>
      </p:sp>
      <p:pic>
        <p:nvPicPr>
          <p:cNvPr id="1077271" name="Picture 23" descr="hexan_3_one"/>
          <p:cNvPicPr>
            <a:picLocks noChangeAspect="1" noChangeArrowheads="1"/>
          </p:cNvPicPr>
          <p:nvPr/>
        </p:nvPicPr>
        <p:blipFill>
          <a:blip r:embed="rId4" cstate="print"/>
          <a:srcRect/>
          <a:stretch>
            <a:fillRect/>
          </a:stretch>
        </p:blipFill>
        <p:spPr bwMode="auto">
          <a:xfrm>
            <a:off x="4400550" y="1787525"/>
            <a:ext cx="4027488" cy="143351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ltLang="en-US" smtClean="0"/>
              <a:t>Alcohols - oxidation</a:t>
            </a:r>
          </a:p>
        </p:txBody>
      </p:sp>
      <p:sp>
        <p:nvSpPr>
          <p:cNvPr id="254979" name="Rectangle 3"/>
          <p:cNvSpPr>
            <a:spLocks noGrp="1" noChangeArrowheads="1"/>
          </p:cNvSpPr>
          <p:nvPr>
            <p:ph type="body" idx="1"/>
          </p:nvPr>
        </p:nvSpPr>
        <p:spPr/>
        <p:txBody>
          <a:bodyPr/>
          <a:lstStyle/>
          <a:p>
            <a:pPr marL="533400" indent="-533400"/>
            <a:r>
              <a:rPr lang="en-GB" altLang="en-US" smtClean="0"/>
              <a:t>Oxidation reactions do depend on the type of alcohol we have: primary, secondary or tertiary.</a:t>
            </a:r>
          </a:p>
          <a:p>
            <a:pPr marL="533400" indent="-533400">
              <a:buFontTx/>
              <a:buAutoNum type="arabicPeriod"/>
            </a:pPr>
            <a:r>
              <a:rPr lang="en-GB" altLang="en-US" smtClean="0"/>
              <a:t>Primary and secondary alcohols can be oxidised with </a:t>
            </a:r>
            <a:r>
              <a:rPr lang="en-GB" altLang="en-US" smtClean="0">
                <a:solidFill>
                  <a:srgbClr val="FFFF00"/>
                </a:solidFill>
              </a:rPr>
              <a:t>acidified aqueous potassium dichromate(VI).</a:t>
            </a:r>
          </a:p>
          <a:p>
            <a:pPr marL="533400" indent="-533400">
              <a:buFontTx/>
              <a:buAutoNum type="arabicPeriod"/>
            </a:pPr>
            <a:r>
              <a:rPr lang="en-GB" altLang="en-US" smtClean="0"/>
              <a:t>This reagent will not affect tertiary alcohols. They are </a:t>
            </a:r>
            <a:r>
              <a:rPr lang="en-GB" altLang="en-US" i="1" smtClean="0">
                <a:solidFill>
                  <a:srgbClr val="FFFF00"/>
                </a:solidFill>
              </a:rPr>
              <a:t>resistant to oxidation</a:t>
            </a:r>
            <a:r>
              <a:rPr lang="en-GB" altLang="en-US" smtClean="0"/>
              <a:t>.</a:t>
            </a:r>
          </a:p>
        </p:txBody>
      </p:sp>
    </p:spTree>
    <p:extLst>
      <p:ext uri="{BB962C8B-B14F-4D97-AF65-F5344CB8AC3E}">
        <p14:creationId xmlns:p14="http://schemas.microsoft.com/office/powerpoint/2010/main" val="4064706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ltLang="en-US" smtClean="0"/>
              <a:t>Alcohols - classification</a:t>
            </a:r>
          </a:p>
        </p:txBody>
      </p:sp>
      <p:sp>
        <p:nvSpPr>
          <p:cNvPr id="10243" name="Rectangle 3"/>
          <p:cNvSpPr>
            <a:spLocks noGrp="1" noChangeArrowheads="1"/>
          </p:cNvSpPr>
          <p:nvPr>
            <p:ph type="body" sz="half" idx="1"/>
          </p:nvPr>
        </p:nvSpPr>
        <p:spPr>
          <a:xfrm>
            <a:off x="457200" y="1600200"/>
            <a:ext cx="8305800" cy="4525963"/>
          </a:xfrm>
        </p:spPr>
        <p:txBody>
          <a:bodyPr/>
          <a:lstStyle/>
          <a:p>
            <a:pPr marL="609600" indent="-609600"/>
            <a:r>
              <a:rPr lang="en-GB" altLang="en-US" sz="2800" smtClean="0"/>
              <a:t>Which is which: (</a:t>
            </a:r>
            <a:r>
              <a:rPr lang="en-GB" altLang="en-US" sz="2800" smtClean="0">
                <a:solidFill>
                  <a:srgbClr val="FFFF00"/>
                </a:solidFill>
              </a:rPr>
              <a:t>Primary, Secondary, Tertiary)</a:t>
            </a:r>
          </a:p>
          <a:p>
            <a:pPr marL="609600" indent="-609600"/>
            <a:endParaRPr lang="en-GB" altLang="en-US" sz="2800" smtClean="0"/>
          </a:p>
          <a:p>
            <a:pPr marL="609600" indent="-609600"/>
            <a:endParaRPr lang="en-GB" altLang="en-US" sz="2800" smtClean="0"/>
          </a:p>
        </p:txBody>
      </p:sp>
      <p:pic>
        <p:nvPicPr>
          <p:cNvPr id="10244" name="Picture 4" descr="S691813_aw_1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108575"/>
            <a:ext cx="22098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S691813_aw_1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81400"/>
            <a:ext cx="19050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S691813_aw_187"/>
          <p:cNvPicPr>
            <a:picLocks noChangeAspect="1" noChangeArrowheads="1"/>
          </p:cNvPicPr>
          <p:nvPr/>
        </p:nvPicPr>
        <p:blipFill>
          <a:blip r:embed="rId4">
            <a:extLst>
              <a:ext uri="{28A0092B-C50C-407E-A947-70E740481C1C}">
                <a14:useLocalDpi xmlns:a14="http://schemas.microsoft.com/office/drawing/2010/main" val="0"/>
              </a:ext>
            </a:extLst>
          </a:blip>
          <a:srcRect l="51613" t="-1685" b="16055"/>
          <a:stretch>
            <a:fillRect/>
          </a:stretch>
        </p:blipFill>
        <p:spPr bwMode="auto">
          <a:xfrm>
            <a:off x="2057400" y="2209800"/>
            <a:ext cx="2667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59" name="Text Box 7"/>
          <p:cNvSpPr txBox="1">
            <a:spLocks noChangeArrowheads="1"/>
          </p:cNvSpPr>
          <p:nvPr/>
        </p:nvSpPr>
        <p:spPr bwMode="auto">
          <a:xfrm>
            <a:off x="5638800" y="2438400"/>
            <a:ext cx="25098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GB" altLang="en-US" sz="2000" smtClean="0">
                <a:solidFill>
                  <a:srgbClr val="FFFF00"/>
                </a:solidFill>
              </a:rPr>
              <a:t>PRIMARY</a:t>
            </a:r>
          </a:p>
          <a:p>
            <a:pPr algn="ctr" eaLnBrk="1" fontAlgn="base" hangingPunct="1">
              <a:spcBef>
                <a:spcPct val="0"/>
              </a:spcBef>
              <a:spcAft>
                <a:spcPct val="0"/>
              </a:spcAft>
            </a:pPr>
            <a:r>
              <a:rPr lang="en-GB" altLang="en-US" sz="2000" smtClean="0">
                <a:solidFill>
                  <a:srgbClr val="FFFF00"/>
                </a:solidFill>
              </a:rPr>
              <a:t>C is attached to </a:t>
            </a:r>
            <a:r>
              <a:rPr lang="en-GB" altLang="en-US" sz="2000" smtClean="0">
                <a:solidFill>
                  <a:srgbClr val="FFFFFF"/>
                </a:solidFill>
              </a:rPr>
              <a:t>one</a:t>
            </a:r>
            <a:r>
              <a:rPr lang="en-GB" altLang="en-US" sz="2000" smtClean="0">
                <a:solidFill>
                  <a:srgbClr val="FFFF00"/>
                </a:solidFill>
              </a:rPr>
              <a:t> </a:t>
            </a:r>
            <a:br>
              <a:rPr lang="en-GB" altLang="en-US" sz="2000" smtClean="0">
                <a:solidFill>
                  <a:srgbClr val="FFFF00"/>
                </a:solidFill>
              </a:rPr>
            </a:br>
            <a:r>
              <a:rPr lang="en-GB" altLang="en-US" sz="2000" smtClean="0">
                <a:solidFill>
                  <a:srgbClr val="FFFF00"/>
                </a:solidFill>
              </a:rPr>
              <a:t>other C atom</a:t>
            </a:r>
          </a:p>
        </p:txBody>
      </p:sp>
      <p:sp>
        <p:nvSpPr>
          <p:cNvPr id="253960" name="Oval 8"/>
          <p:cNvSpPr>
            <a:spLocks noChangeArrowheads="1"/>
          </p:cNvSpPr>
          <p:nvPr/>
        </p:nvSpPr>
        <p:spPr bwMode="auto">
          <a:xfrm>
            <a:off x="3683000" y="2819400"/>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smtClean="0">
              <a:solidFill>
                <a:srgbClr val="FFFFFF"/>
              </a:solidFill>
            </a:endParaRPr>
          </a:p>
        </p:txBody>
      </p:sp>
      <p:sp>
        <p:nvSpPr>
          <p:cNvPr id="253961" name="Text Box 9"/>
          <p:cNvSpPr txBox="1">
            <a:spLocks noChangeArrowheads="1"/>
          </p:cNvSpPr>
          <p:nvPr/>
        </p:nvSpPr>
        <p:spPr bwMode="auto">
          <a:xfrm>
            <a:off x="3417888" y="3832225"/>
            <a:ext cx="24812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GB" altLang="en-US" sz="2000" smtClean="0">
                <a:solidFill>
                  <a:srgbClr val="FFFF00"/>
                </a:solidFill>
              </a:rPr>
              <a:t>SECONDARY</a:t>
            </a:r>
          </a:p>
          <a:p>
            <a:pPr algn="ctr" eaLnBrk="1" fontAlgn="base" hangingPunct="1">
              <a:spcBef>
                <a:spcPct val="0"/>
              </a:spcBef>
              <a:spcAft>
                <a:spcPct val="0"/>
              </a:spcAft>
            </a:pPr>
            <a:r>
              <a:rPr lang="en-GB" altLang="en-US" sz="2000" smtClean="0">
                <a:solidFill>
                  <a:srgbClr val="FFFF00"/>
                </a:solidFill>
              </a:rPr>
              <a:t>C is attached to </a:t>
            </a:r>
            <a:r>
              <a:rPr lang="en-GB" altLang="en-US" sz="2000" smtClean="0">
                <a:solidFill>
                  <a:srgbClr val="FFFFFF"/>
                </a:solidFill>
              </a:rPr>
              <a:t>two</a:t>
            </a:r>
            <a:r>
              <a:rPr lang="en-GB" altLang="en-US" sz="2000" smtClean="0">
                <a:solidFill>
                  <a:srgbClr val="FFFF00"/>
                </a:solidFill>
              </a:rPr>
              <a:t> </a:t>
            </a:r>
            <a:br>
              <a:rPr lang="en-GB" altLang="en-US" sz="2000" smtClean="0">
                <a:solidFill>
                  <a:srgbClr val="FFFF00"/>
                </a:solidFill>
              </a:rPr>
            </a:br>
            <a:r>
              <a:rPr lang="en-GB" altLang="en-US" sz="2000" smtClean="0">
                <a:solidFill>
                  <a:srgbClr val="FFFF00"/>
                </a:solidFill>
              </a:rPr>
              <a:t>other C atoms</a:t>
            </a:r>
          </a:p>
        </p:txBody>
      </p:sp>
      <p:sp>
        <p:nvSpPr>
          <p:cNvPr id="253962" name="Oval 10"/>
          <p:cNvSpPr>
            <a:spLocks noChangeArrowheads="1"/>
          </p:cNvSpPr>
          <p:nvPr/>
        </p:nvSpPr>
        <p:spPr bwMode="auto">
          <a:xfrm>
            <a:off x="1447800" y="4213225"/>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smtClean="0">
              <a:solidFill>
                <a:srgbClr val="FFFFFF"/>
              </a:solidFill>
            </a:endParaRPr>
          </a:p>
        </p:txBody>
      </p:sp>
      <p:sp>
        <p:nvSpPr>
          <p:cNvPr id="253963" name="Text Box 11"/>
          <p:cNvSpPr txBox="1">
            <a:spLocks noChangeArrowheads="1"/>
          </p:cNvSpPr>
          <p:nvPr/>
        </p:nvSpPr>
        <p:spPr bwMode="auto">
          <a:xfrm>
            <a:off x="5251450" y="5334000"/>
            <a:ext cx="26638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GB" altLang="en-US" sz="2000" smtClean="0">
                <a:solidFill>
                  <a:srgbClr val="FFFF00"/>
                </a:solidFill>
              </a:rPr>
              <a:t>TERTIARY</a:t>
            </a:r>
          </a:p>
          <a:p>
            <a:pPr algn="ctr" eaLnBrk="1" fontAlgn="base" hangingPunct="1">
              <a:spcBef>
                <a:spcPct val="0"/>
              </a:spcBef>
              <a:spcAft>
                <a:spcPct val="0"/>
              </a:spcAft>
            </a:pPr>
            <a:r>
              <a:rPr lang="en-GB" altLang="en-US" sz="2000" smtClean="0">
                <a:solidFill>
                  <a:srgbClr val="FFFF00"/>
                </a:solidFill>
              </a:rPr>
              <a:t>C is attached to </a:t>
            </a:r>
            <a:r>
              <a:rPr lang="en-GB" altLang="en-US" sz="2000" smtClean="0">
                <a:solidFill>
                  <a:srgbClr val="FFFFFF"/>
                </a:solidFill>
              </a:rPr>
              <a:t>three</a:t>
            </a:r>
            <a:r>
              <a:rPr lang="en-GB" altLang="en-US" sz="2000" smtClean="0">
                <a:solidFill>
                  <a:srgbClr val="FFFF00"/>
                </a:solidFill>
              </a:rPr>
              <a:t> </a:t>
            </a:r>
            <a:br>
              <a:rPr lang="en-GB" altLang="en-US" sz="2000" smtClean="0">
                <a:solidFill>
                  <a:srgbClr val="FFFF00"/>
                </a:solidFill>
              </a:rPr>
            </a:br>
            <a:r>
              <a:rPr lang="en-GB" altLang="en-US" sz="2000" smtClean="0">
                <a:solidFill>
                  <a:srgbClr val="FFFF00"/>
                </a:solidFill>
              </a:rPr>
              <a:t>other C atoms</a:t>
            </a:r>
          </a:p>
        </p:txBody>
      </p:sp>
      <p:sp>
        <p:nvSpPr>
          <p:cNvPr id="253964" name="Oval 12"/>
          <p:cNvSpPr>
            <a:spLocks noChangeArrowheads="1"/>
          </p:cNvSpPr>
          <p:nvPr/>
        </p:nvSpPr>
        <p:spPr bwMode="auto">
          <a:xfrm>
            <a:off x="3370263" y="5715000"/>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smtClean="0">
              <a:solidFill>
                <a:srgbClr val="FFFFFF"/>
              </a:solidFill>
            </a:endParaRPr>
          </a:p>
        </p:txBody>
      </p:sp>
      <p:pic>
        <p:nvPicPr>
          <p:cNvPr id="253965" name="Picture 13" descr="S691813_aw_187"/>
          <p:cNvPicPr>
            <a:picLocks noChangeAspect="1" noChangeArrowheads="1"/>
          </p:cNvPicPr>
          <p:nvPr/>
        </p:nvPicPr>
        <p:blipFill>
          <a:blip r:embed="rId4">
            <a:extLst>
              <a:ext uri="{28A0092B-C50C-407E-A947-70E740481C1C}">
                <a14:useLocalDpi xmlns:a14="http://schemas.microsoft.com/office/drawing/2010/main" val="0"/>
              </a:ext>
            </a:extLst>
          </a:blip>
          <a:srcRect r="67886" b="-1439"/>
          <a:stretch>
            <a:fillRect/>
          </a:stretch>
        </p:blipFill>
        <p:spPr bwMode="auto">
          <a:xfrm>
            <a:off x="6983413" y="3429000"/>
            <a:ext cx="17795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66" name="Line 14"/>
          <p:cNvSpPr>
            <a:spLocks noChangeShapeType="1"/>
          </p:cNvSpPr>
          <p:nvPr/>
        </p:nvSpPr>
        <p:spPr bwMode="auto">
          <a:xfrm flipH="1" flipV="1">
            <a:off x="7239000" y="3429000"/>
            <a:ext cx="381000" cy="685800"/>
          </a:xfrm>
          <a:prstGeom prst="line">
            <a:avLst/>
          </a:prstGeom>
          <a:noFill/>
          <a:ln w="508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FFFFFF"/>
              </a:solidFill>
            </a:endParaRPr>
          </a:p>
        </p:txBody>
      </p:sp>
    </p:spTree>
    <p:extLst>
      <p:ext uri="{BB962C8B-B14F-4D97-AF65-F5344CB8AC3E}">
        <p14:creationId xmlns:p14="http://schemas.microsoft.com/office/powerpoint/2010/main" val="1301633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tLang="en-US" sz="4000" smtClean="0"/>
              <a:t>Alcohols – oxidation </a:t>
            </a:r>
            <a:br>
              <a:rPr lang="en-GB" altLang="en-US" sz="4000" smtClean="0"/>
            </a:br>
            <a:r>
              <a:rPr lang="en-GB" altLang="en-US" sz="4000" smtClean="0"/>
              <a:t>with potassium dichromate</a:t>
            </a:r>
          </a:p>
        </p:txBody>
      </p:sp>
      <p:sp>
        <p:nvSpPr>
          <p:cNvPr id="256003" name="Rectangle 3"/>
          <p:cNvSpPr>
            <a:spLocks noGrp="1" noChangeArrowheads="1"/>
          </p:cNvSpPr>
          <p:nvPr>
            <p:ph type="body" idx="1"/>
          </p:nvPr>
        </p:nvSpPr>
        <p:spPr>
          <a:xfrm>
            <a:off x="457200" y="1600200"/>
            <a:ext cx="8229600" cy="5257800"/>
          </a:xfrm>
        </p:spPr>
        <p:txBody>
          <a:bodyPr/>
          <a:lstStyle/>
          <a:p>
            <a:pPr marL="609600" indent="-609600">
              <a:buFontTx/>
              <a:buNone/>
            </a:pPr>
            <a:r>
              <a:rPr lang="en-GB" altLang="en-US" sz="2800" smtClean="0">
                <a:solidFill>
                  <a:srgbClr val="FFFF00"/>
                </a:solidFill>
              </a:rPr>
              <a:t>Primary</a:t>
            </a:r>
            <a:r>
              <a:rPr lang="en-GB" altLang="en-US" sz="2800" smtClean="0"/>
              <a:t>: an </a:t>
            </a:r>
            <a:r>
              <a:rPr lang="en-GB" altLang="en-US" sz="2800" smtClean="0">
                <a:solidFill>
                  <a:srgbClr val="FFFF00"/>
                </a:solidFill>
              </a:rPr>
              <a:t>aldehyde</a:t>
            </a:r>
            <a:r>
              <a:rPr lang="en-GB" altLang="en-US" sz="2800" smtClean="0"/>
              <a:t> is formed. </a:t>
            </a:r>
          </a:p>
          <a:p>
            <a:pPr marL="609600" indent="-609600"/>
            <a:r>
              <a:rPr lang="en-GB" altLang="en-US" sz="2800" smtClean="0"/>
              <a:t>Propanol produces </a:t>
            </a:r>
            <a:r>
              <a:rPr lang="en-GB" altLang="en-US" sz="2800" smtClean="0">
                <a:solidFill>
                  <a:srgbClr val="FFFF00"/>
                </a:solidFill>
              </a:rPr>
              <a:t>propanal</a:t>
            </a:r>
            <a:r>
              <a:rPr lang="en-GB" altLang="en-US" sz="2800" smtClean="0"/>
              <a:t>:</a:t>
            </a:r>
          </a:p>
          <a:p>
            <a:pPr marL="609600" indent="-609600">
              <a:buFontTx/>
              <a:buNone/>
            </a:pPr>
            <a:endParaRPr lang="en-GB" altLang="en-US" sz="2800" smtClean="0"/>
          </a:p>
          <a:p>
            <a:pPr marL="609600" indent="-609600">
              <a:buFontTx/>
              <a:buNone/>
            </a:pPr>
            <a:endParaRPr lang="en-GB" altLang="en-US" smtClean="0"/>
          </a:p>
          <a:p>
            <a:pPr marL="609600" indent="-609600">
              <a:buFontTx/>
              <a:buNone/>
            </a:pPr>
            <a:endParaRPr lang="en-GB" altLang="en-US" smtClean="0"/>
          </a:p>
          <a:p>
            <a:pPr marL="609600" indent="-609600">
              <a:buFontTx/>
              <a:buNone/>
            </a:pPr>
            <a:endParaRPr lang="en-GB" altLang="en-US" smtClean="0"/>
          </a:p>
          <a:p>
            <a:pPr marL="609600" indent="-609600"/>
            <a:r>
              <a:rPr lang="en-GB" altLang="en-US" sz="2800" smtClean="0"/>
              <a:t>We can separate the aldehyde from the reaction mixture by distillation as it will usually be more volatile than the alcohol.</a:t>
            </a:r>
          </a:p>
          <a:p>
            <a:pPr marL="609600" indent="-609600">
              <a:buFontTx/>
              <a:buNone/>
            </a:pPr>
            <a:endParaRPr lang="en-GB" altLang="en-US" smtClean="0"/>
          </a:p>
          <a:p>
            <a:pPr marL="609600" indent="-609600">
              <a:buFontTx/>
              <a:buNone/>
            </a:pPr>
            <a:endParaRPr lang="en-GB" altLang="en-US" smtClean="0"/>
          </a:p>
        </p:txBody>
      </p:sp>
      <p:pic>
        <p:nvPicPr>
          <p:cNvPr id="256007" name="Picture 7" descr="S691813_aw_1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5738"/>
            <a:ext cx="9144000"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285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6124" name="Picture 12" descr="propa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925" y="4270375"/>
            <a:ext cx="2855913" cy="1812925"/>
          </a:xfrm>
          <a:prstGeom prst="rect">
            <a:avLst/>
          </a:prstGeom>
          <a:noFill/>
          <a:extLst>
            <a:ext uri="{909E8E84-426E-40DD-AFC4-6F175D3DCCD1}">
              <a14:hiddenFill xmlns:a14="http://schemas.microsoft.com/office/drawing/2010/main">
                <a:solidFill>
                  <a:srgbClr val="FFFFFF"/>
                </a:solidFill>
              </a14:hiddenFill>
            </a:ext>
          </a:extLst>
        </p:spPr>
      </p:pic>
      <p:sp>
        <p:nvSpPr>
          <p:cNvPr id="986114" name="Rectangle 2"/>
          <p:cNvSpPr>
            <a:spLocks noGrp="1" noChangeArrowheads="1"/>
          </p:cNvSpPr>
          <p:nvPr>
            <p:ph type="title" idx="4294967295"/>
          </p:nvPr>
        </p:nvSpPr>
        <p:spPr/>
        <p:txBody>
          <a:bodyPr/>
          <a:lstStyle/>
          <a:p>
            <a:r>
              <a:rPr lang="en-GB" altLang="en-US"/>
              <a:t>Oxidation of 1</a:t>
            </a:r>
            <a:r>
              <a:rPr lang="en-GB" altLang="en-US">
                <a:cs typeface="Arial" panose="020B0604020202020204" pitchFamily="34" charset="0"/>
              </a:rPr>
              <a:t>°</a:t>
            </a:r>
            <a:r>
              <a:rPr lang="en-GB" altLang="en-US"/>
              <a:t> alcohols: aldehydes</a:t>
            </a:r>
          </a:p>
        </p:txBody>
      </p:sp>
      <p:sp>
        <p:nvSpPr>
          <p:cNvPr id="986115" name="Text Box 3"/>
          <p:cNvSpPr txBox="1">
            <a:spLocks noChangeArrowheads="1"/>
          </p:cNvSpPr>
          <p:nvPr/>
        </p:nvSpPr>
        <p:spPr bwMode="auto">
          <a:xfrm>
            <a:off x="563563" y="784225"/>
            <a:ext cx="85836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400" b="1" smtClean="0">
                <a:solidFill>
                  <a:srgbClr val="FF6600"/>
                </a:solidFill>
              </a:rPr>
              <a:t>Primary</a:t>
            </a:r>
            <a:r>
              <a:rPr lang="en-GB" altLang="en-US" sz="2400" smtClean="0">
                <a:solidFill>
                  <a:srgbClr val="010066"/>
                </a:solidFill>
              </a:rPr>
              <a:t> alcohols can be oxidized to </a:t>
            </a:r>
            <a:r>
              <a:rPr lang="en-GB" altLang="en-US" sz="2400" b="1" smtClean="0">
                <a:solidFill>
                  <a:srgbClr val="FF6600"/>
                </a:solidFill>
              </a:rPr>
              <a:t>aldehydes</a:t>
            </a:r>
            <a:r>
              <a:rPr lang="en-GB" altLang="en-US" sz="2400" smtClean="0">
                <a:solidFill>
                  <a:srgbClr val="010066"/>
                </a:solidFill>
              </a:rPr>
              <a:t> by an oxidizing agent such as an aqueous solution of acidified potassium dichromate(VI).</a:t>
            </a:r>
          </a:p>
        </p:txBody>
      </p:sp>
      <p:sp>
        <p:nvSpPr>
          <p:cNvPr id="986116" name="Text Box 4"/>
          <p:cNvSpPr txBox="1">
            <a:spLocks noChangeArrowheads="1"/>
          </p:cNvSpPr>
          <p:nvPr/>
        </p:nvSpPr>
        <p:spPr bwMode="auto">
          <a:xfrm>
            <a:off x="565150" y="4402138"/>
            <a:ext cx="42433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400" smtClean="0">
                <a:solidFill>
                  <a:srgbClr val="010066"/>
                </a:solidFill>
              </a:rPr>
              <a:t>Aldehydes contain a carbonyl group (C=O) at the end of the carbon chain, and are named using the suffix –</a:t>
            </a:r>
            <a:r>
              <a:rPr lang="en-GB" altLang="en-US" sz="2400" i="1" smtClean="0">
                <a:solidFill>
                  <a:srgbClr val="010066"/>
                </a:solidFill>
              </a:rPr>
              <a:t>al</a:t>
            </a:r>
            <a:r>
              <a:rPr lang="en-GB" altLang="en-US" sz="2400" smtClean="0">
                <a:solidFill>
                  <a:srgbClr val="010066"/>
                </a:solidFill>
              </a:rPr>
              <a:t>.</a:t>
            </a:r>
            <a:endParaRPr lang="en-GB" altLang="en-US" sz="2400" smtClean="0">
              <a:solidFill>
                <a:srgbClr val="010066"/>
              </a:solidFill>
              <a:sym typeface="Symbol" panose="05050102010706020507" pitchFamily="18" charset="2"/>
            </a:endParaRPr>
          </a:p>
        </p:txBody>
      </p:sp>
      <p:sp>
        <p:nvSpPr>
          <p:cNvPr id="986118" name="Text Box 6"/>
          <p:cNvSpPr txBox="1">
            <a:spLocks noChangeArrowheads="1"/>
          </p:cNvSpPr>
          <p:nvPr/>
        </p:nvSpPr>
        <p:spPr bwMode="auto">
          <a:xfrm>
            <a:off x="563563" y="2260600"/>
            <a:ext cx="85836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400" smtClean="0">
                <a:solidFill>
                  <a:srgbClr val="010066"/>
                </a:solidFill>
              </a:rPr>
              <a:t>When the symbol equation is written, the oxidizing agent is represented by [O]:</a:t>
            </a:r>
          </a:p>
        </p:txBody>
      </p:sp>
      <p:grpSp>
        <p:nvGrpSpPr>
          <p:cNvPr id="986121" name="Group 9"/>
          <p:cNvGrpSpPr>
            <a:grpSpLocks/>
          </p:cNvGrpSpPr>
          <p:nvPr/>
        </p:nvGrpSpPr>
        <p:grpSpPr bwMode="auto">
          <a:xfrm>
            <a:off x="1863725" y="3373438"/>
            <a:ext cx="5416550" cy="596900"/>
            <a:chOff x="1174" y="2123"/>
            <a:chExt cx="3412" cy="376"/>
          </a:xfrm>
        </p:grpSpPr>
        <p:sp>
          <p:nvSpPr>
            <p:cNvPr id="986120" name="AutoShape 8"/>
            <p:cNvSpPr>
              <a:spLocks noChangeArrowheads="1"/>
            </p:cNvSpPr>
            <p:nvPr/>
          </p:nvSpPr>
          <p:spPr bwMode="auto">
            <a:xfrm>
              <a:off x="1174" y="2123"/>
              <a:ext cx="3412" cy="376"/>
            </a:xfrm>
            <a:prstGeom prst="roundRect">
              <a:avLst>
                <a:gd name="adj" fmla="val 19681"/>
              </a:avLst>
            </a:prstGeom>
            <a:solidFill>
              <a:srgbClr val="FFFFCC"/>
            </a:solidFill>
            <a:ln w="38100"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pPr>
              <a:endParaRPr lang="en-GB" sz="2400" smtClean="0">
                <a:solidFill>
                  <a:srgbClr val="010066"/>
                </a:solidFill>
              </a:endParaRPr>
            </a:p>
          </p:txBody>
        </p:sp>
        <p:sp>
          <p:nvSpPr>
            <p:cNvPr id="986119" name="Text Box 7"/>
            <p:cNvSpPr txBox="1">
              <a:spLocks noChangeArrowheads="1"/>
            </p:cNvSpPr>
            <p:nvPr/>
          </p:nvSpPr>
          <p:spPr bwMode="auto">
            <a:xfrm>
              <a:off x="1296" y="2167"/>
              <a:ext cx="31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altLang="en-US" sz="2400" b="1" smtClean="0">
                  <a:solidFill>
                    <a:srgbClr val="010066"/>
                  </a:solidFill>
                </a:rPr>
                <a:t>RCH</a:t>
              </a:r>
              <a:r>
                <a:rPr lang="en-GB" altLang="en-US" sz="2400" b="1" baseline="-25000" smtClean="0">
                  <a:solidFill>
                    <a:srgbClr val="010066"/>
                  </a:solidFill>
                </a:rPr>
                <a:t>2</a:t>
              </a:r>
              <a:r>
                <a:rPr lang="en-GB" altLang="en-US" sz="2400" b="1" smtClean="0">
                  <a:solidFill>
                    <a:srgbClr val="010066"/>
                  </a:solidFill>
                </a:rPr>
                <a:t>OH  +  [O]  </a:t>
              </a:r>
              <a:r>
                <a:rPr lang="en-GB" altLang="en-US" sz="2400" b="1" smtClean="0">
                  <a:solidFill>
                    <a:srgbClr val="010066"/>
                  </a:solidFill>
                  <a:sym typeface="Symbol" panose="05050102010706020507" pitchFamily="18" charset="2"/>
                </a:rPr>
                <a:t>  RCHO  +  H</a:t>
              </a:r>
              <a:r>
                <a:rPr lang="en-GB" altLang="en-US" sz="2400" b="1" baseline="-25000" smtClean="0">
                  <a:solidFill>
                    <a:srgbClr val="010066"/>
                  </a:solidFill>
                  <a:sym typeface="Symbol" panose="05050102010706020507" pitchFamily="18" charset="2"/>
                </a:rPr>
                <a:t>2</a:t>
              </a:r>
              <a:r>
                <a:rPr lang="en-GB" altLang="en-US" sz="2400" b="1" smtClean="0">
                  <a:solidFill>
                    <a:srgbClr val="010066"/>
                  </a:solidFill>
                  <a:sym typeface="Symbol" panose="05050102010706020507" pitchFamily="18" charset="2"/>
                </a:rPr>
                <a:t>O</a:t>
              </a:r>
            </a:p>
          </p:txBody>
        </p:sp>
      </p:grpSp>
      <p:sp>
        <p:nvSpPr>
          <p:cNvPr id="986122" name="Text Box 10"/>
          <p:cNvSpPr txBox="1">
            <a:spLocks noChangeArrowheads="1"/>
          </p:cNvSpPr>
          <p:nvPr/>
        </p:nvSpPr>
        <p:spPr bwMode="auto">
          <a:xfrm>
            <a:off x="5934075" y="6043613"/>
            <a:ext cx="147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50000"/>
              </a:spcBef>
              <a:spcAft>
                <a:spcPct val="0"/>
              </a:spcAft>
            </a:pPr>
            <a:r>
              <a:rPr lang="en-GB" altLang="en-US" sz="2400" b="1" smtClean="0">
                <a:solidFill>
                  <a:srgbClr val="FF6600"/>
                </a:solidFill>
              </a:rPr>
              <a:t>propanal</a:t>
            </a:r>
          </a:p>
        </p:txBody>
      </p:sp>
      <p:pic>
        <p:nvPicPr>
          <p:cNvPr id="986125" name="Picture 13" descr="notes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extLst>
            <a:ext uri="{909E8E84-426E-40DD-AFC4-6F175D3DCCD1}">
              <a14:hiddenFill xmlns:a14="http://schemas.microsoft.com/office/drawing/2010/main">
                <a:solidFill>
                  <a:srgbClr val="FFFFFF"/>
                </a:solidFill>
              </a14:hiddenFill>
            </a:ext>
          </a:extLst>
        </p:spPr>
      </p:pic>
      <p:pic>
        <p:nvPicPr>
          <p:cNvPr id="986126" name="Picture 14"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042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88185" name="Picture 25" descr="aldehyde_ar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675" y="757238"/>
            <a:ext cx="5746750" cy="5815012"/>
          </a:xfrm>
          <a:prstGeom prst="rect">
            <a:avLst/>
          </a:prstGeom>
          <a:noFill/>
          <a:extLst>
            <a:ext uri="{909E8E84-426E-40DD-AFC4-6F175D3DCCD1}">
              <a14:hiddenFill xmlns:a14="http://schemas.microsoft.com/office/drawing/2010/main">
                <a:solidFill>
                  <a:srgbClr val="FFFFFF"/>
                </a:solidFill>
              </a14:hiddenFill>
            </a:ext>
          </a:extLst>
        </p:spPr>
      </p:pic>
      <p:sp>
        <p:nvSpPr>
          <p:cNvPr id="988163" name="Rectangle 3"/>
          <p:cNvSpPr>
            <a:spLocks noGrp="1" noChangeArrowheads="1"/>
          </p:cNvSpPr>
          <p:nvPr>
            <p:ph type="title" idx="4294967295"/>
          </p:nvPr>
        </p:nvSpPr>
        <p:spPr/>
        <p:txBody>
          <a:bodyPr/>
          <a:lstStyle/>
          <a:p>
            <a:r>
              <a:rPr lang="en-GB" altLang="en-US"/>
              <a:t>Synthesis of aldehydes</a:t>
            </a:r>
          </a:p>
        </p:txBody>
      </p:sp>
      <p:sp>
        <p:nvSpPr>
          <p:cNvPr id="988164" name="Text Box 4"/>
          <p:cNvSpPr txBox="1">
            <a:spLocks noChangeArrowheads="1"/>
          </p:cNvSpPr>
          <p:nvPr/>
        </p:nvSpPr>
        <p:spPr bwMode="auto">
          <a:xfrm>
            <a:off x="3379788" y="784225"/>
            <a:ext cx="5443537" cy="19177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400" smtClean="0">
                <a:solidFill>
                  <a:srgbClr val="010066"/>
                </a:solidFill>
              </a:rPr>
              <a:t>When aldehydes are prepared by the reaction of a primary alcohol with acidified potassium dichromate(VI), the aldehyde is distilled off and collected, preventing further oxidation.</a:t>
            </a:r>
          </a:p>
        </p:txBody>
      </p:sp>
      <p:sp>
        <p:nvSpPr>
          <p:cNvPr id="988173" name="Text Box 13"/>
          <p:cNvSpPr txBox="1">
            <a:spLocks noChangeArrowheads="1"/>
          </p:cNvSpPr>
          <p:nvPr/>
        </p:nvSpPr>
        <p:spPr bwMode="auto">
          <a:xfrm>
            <a:off x="2016125" y="6059488"/>
            <a:ext cx="854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400" b="1" smtClean="0">
                <a:solidFill>
                  <a:srgbClr val="FF6600"/>
                </a:solidFill>
              </a:rPr>
              <a:t>heat</a:t>
            </a:r>
          </a:p>
        </p:txBody>
      </p:sp>
      <p:sp>
        <p:nvSpPr>
          <p:cNvPr id="988174" name="Text Box 14"/>
          <p:cNvSpPr txBox="1">
            <a:spLocks noChangeArrowheads="1"/>
          </p:cNvSpPr>
          <p:nvPr/>
        </p:nvSpPr>
        <p:spPr bwMode="auto">
          <a:xfrm>
            <a:off x="3482975" y="4535488"/>
            <a:ext cx="1368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400" b="1" smtClean="0">
                <a:solidFill>
                  <a:srgbClr val="FF6600"/>
                </a:solidFill>
              </a:rPr>
              <a:t>water in</a:t>
            </a:r>
          </a:p>
        </p:txBody>
      </p:sp>
      <p:sp>
        <p:nvSpPr>
          <p:cNvPr id="988175" name="Text Box 15"/>
          <p:cNvSpPr txBox="1">
            <a:spLocks noChangeArrowheads="1"/>
          </p:cNvSpPr>
          <p:nvPr/>
        </p:nvSpPr>
        <p:spPr bwMode="auto">
          <a:xfrm>
            <a:off x="4632325" y="3284538"/>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400" b="1" smtClean="0">
                <a:solidFill>
                  <a:srgbClr val="FF6600"/>
                </a:solidFill>
              </a:rPr>
              <a:t>water out</a:t>
            </a:r>
          </a:p>
        </p:txBody>
      </p:sp>
      <p:grpSp>
        <p:nvGrpSpPr>
          <p:cNvPr id="988179" name="Group 19"/>
          <p:cNvGrpSpPr>
            <a:grpSpLocks/>
          </p:cNvGrpSpPr>
          <p:nvPr/>
        </p:nvGrpSpPr>
        <p:grpSpPr bwMode="auto">
          <a:xfrm>
            <a:off x="250825" y="2420938"/>
            <a:ext cx="2720975" cy="3265487"/>
            <a:chOff x="158" y="1525"/>
            <a:chExt cx="1714" cy="2057"/>
          </a:xfrm>
        </p:grpSpPr>
        <p:sp>
          <p:nvSpPr>
            <p:cNvPr id="988170" name="Text Box 10"/>
            <p:cNvSpPr txBox="1">
              <a:spLocks noChangeArrowheads="1"/>
            </p:cNvSpPr>
            <p:nvPr/>
          </p:nvSpPr>
          <p:spPr bwMode="auto">
            <a:xfrm>
              <a:off x="158" y="1525"/>
              <a:ext cx="1510"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400" b="1" smtClean="0">
                  <a:solidFill>
                    <a:srgbClr val="FF6600"/>
                  </a:solidFill>
                </a:rPr>
                <a:t>mixture of alcohol,</a:t>
              </a:r>
              <a:br>
                <a:rPr lang="en-GB" altLang="en-US" sz="2400" b="1" smtClean="0">
                  <a:solidFill>
                    <a:srgbClr val="FF6600"/>
                  </a:solidFill>
                </a:rPr>
              </a:br>
              <a:r>
                <a:rPr lang="en-GB" altLang="en-US" sz="2400" b="1" smtClean="0">
                  <a:solidFill>
                    <a:srgbClr val="FF6600"/>
                  </a:solidFill>
                </a:rPr>
                <a:t>dilute sulfuric acid and potassium dichromate(VI)</a:t>
              </a:r>
            </a:p>
          </p:txBody>
        </p:sp>
        <p:sp>
          <p:nvSpPr>
            <p:cNvPr id="988176" name="Line 16"/>
            <p:cNvSpPr>
              <a:spLocks noChangeShapeType="1"/>
            </p:cNvSpPr>
            <p:nvPr/>
          </p:nvSpPr>
          <p:spPr bwMode="auto">
            <a:xfrm>
              <a:off x="789" y="3034"/>
              <a:ext cx="1083" cy="548"/>
            </a:xfrm>
            <a:prstGeom prst="line">
              <a:avLst/>
            </a:prstGeom>
            <a:noFill/>
            <a:ln w="38100">
              <a:solidFill>
                <a:schemeClr val="tx1"/>
              </a:solidFill>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GB" sz="2400" smtClean="0">
                <a:solidFill>
                  <a:srgbClr val="010066"/>
                </a:solidFill>
              </a:endParaRPr>
            </a:p>
          </p:txBody>
        </p:sp>
      </p:grpSp>
      <p:grpSp>
        <p:nvGrpSpPr>
          <p:cNvPr id="988180" name="Group 20"/>
          <p:cNvGrpSpPr>
            <a:grpSpLocks/>
          </p:cNvGrpSpPr>
          <p:nvPr/>
        </p:nvGrpSpPr>
        <p:grpSpPr bwMode="auto">
          <a:xfrm>
            <a:off x="7165975" y="4789488"/>
            <a:ext cx="1635125" cy="1082675"/>
            <a:chOff x="4514" y="3017"/>
            <a:chExt cx="1030" cy="682"/>
          </a:xfrm>
        </p:grpSpPr>
        <p:sp>
          <p:nvSpPr>
            <p:cNvPr id="988171" name="Text Box 11"/>
            <p:cNvSpPr txBox="1">
              <a:spLocks noChangeArrowheads="1"/>
            </p:cNvSpPr>
            <p:nvPr/>
          </p:nvSpPr>
          <p:spPr bwMode="auto">
            <a:xfrm>
              <a:off x="4514" y="3017"/>
              <a:ext cx="10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400" b="1" smtClean="0">
                  <a:solidFill>
                    <a:srgbClr val="FF6600"/>
                  </a:solidFill>
                </a:rPr>
                <a:t>aldehyde</a:t>
              </a:r>
            </a:p>
          </p:txBody>
        </p:sp>
        <p:sp>
          <p:nvSpPr>
            <p:cNvPr id="988177" name="Line 17"/>
            <p:cNvSpPr>
              <a:spLocks noChangeShapeType="1"/>
            </p:cNvSpPr>
            <p:nvPr/>
          </p:nvSpPr>
          <p:spPr bwMode="auto">
            <a:xfrm flipH="1">
              <a:off x="4626" y="3325"/>
              <a:ext cx="288" cy="374"/>
            </a:xfrm>
            <a:prstGeom prst="line">
              <a:avLst/>
            </a:prstGeom>
            <a:noFill/>
            <a:ln w="38100">
              <a:solidFill>
                <a:schemeClr val="tx1"/>
              </a:solidFill>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GB" sz="2400" smtClean="0">
                <a:solidFill>
                  <a:srgbClr val="010066"/>
                </a:solidFill>
              </a:endParaRPr>
            </a:p>
          </p:txBody>
        </p:sp>
      </p:grpSp>
      <p:grpSp>
        <p:nvGrpSpPr>
          <p:cNvPr id="988181" name="Group 21"/>
          <p:cNvGrpSpPr>
            <a:grpSpLocks/>
          </p:cNvGrpSpPr>
          <p:nvPr/>
        </p:nvGrpSpPr>
        <p:grpSpPr bwMode="auto">
          <a:xfrm>
            <a:off x="5038725" y="5757863"/>
            <a:ext cx="1938338" cy="457200"/>
            <a:chOff x="3174" y="3627"/>
            <a:chExt cx="1221" cy="288"/>
          </a:xfrm>
        </p:grpSpPr>
        <p:sp>
          <p:nvSpPr>
            <p:cNvPr id="988172" name="Text Box 12"/>
            <p:cNvSpPr txBox="1">
              <a:spLocks noChangeArrowheads="1"/>
            </p:cNvSpPr>
            <p:nvPr/>
          </p:nvSpPr>
          <p:spPr bwMode="auto">
            <a:xfrm>
              <a:off x="3174" y="3627"/>
              <a:ext cx="4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400" b="1" smtClean="0">
                  <a:solidFill>
                    <a:srgbClr val="FF6600"/>
                  </a:solidFill>
                </a:rPr>
                <a:t>ice</a:t>
              </a:r>
            </a:p>
          </p:txBody>
        </p:sp>
        <p:sp>
          <p:nvSpPr>
            <p:cNvPr id="988178" name="Line 18"/>
            <p:cNvSpPr>
              <a:spLocks noChangeShapeType="1"/>
            </p:cNvSpPr>
            <p:nvPr/>
          </p:nvSpPr>
          <p:spPr bwMode="auto">
            <a:xfrm>
              <a:off x="3659" y="3772"/>
              <a:ext cx="736" cy="4"/>
            </a:xfrm>
            <a:prstGeom prst="line">
              <a:avLst/>
            </a:prstGeom>
            <a:noFill/>
            <a:ln w="38100">
              <a:solidFill>
                <a:schemeClr val="tx1"/>
              </a:solidFill>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GB" sz="2400" smtClean="0">
                <a:solidFill>
                  <a:srgbClr val="010066"/>
                </a:solidFill>
              </a:endParaRPr>
            </a:p>
          </p:txBody>
        </p:sp>
      </p:grpSp>
      <p:pic>
        <p:nvPicPr>
          <p:cNvPr id="988182" name="Picture 22" descr="notes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extLst>
            <a:ext uri="{909E8E84-426E-40DD-AFC4-6F175D3DCCD1}">
              <a14:hiddenFill xmlns:a14="http://schemas.microsoft.com/office/drawing/2010/main">
                <a:solidFill>
                  <a:srgbClr val="FFFFFF"/>
                </a:solidFill>
              </a14:hiddenFill>
            </a:ext>
          </a:extLst>
        </p:spPr>
      </p:pic>
      <p:pic>
        <p:nvPicPr>
          <p:cNvPr id="988183" name="Picture 23"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499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tLang="en-US" sz="4000" smtClean="0"/>
              <a:t>Alcohols – oxidation </a:t>
            </a:r>
            <a:br>
              <a:rPr lang="en-GB" altLang="en-US" sz="4000" smtClean="0"/>
            </a:br>
            <a:r>
              <a:rPr lang="en-GB" altLang="en-US" sz="4000" smtClean="0"/>
              <a:t>with potassium dichromate</a:t>
            </a:r>
          </a:p>
        </p:txBody>
      </p:sp>
      <p:sp>
        <p:nvSpPr>
          <p:cNvPr id="257027" name="Rectangle 3"/>
          <p:cNvSpPr>
            <a:spLocks noGrp="1" noChangeArrowheads="1"/>
          </p:cNvSpPr>
          <p:nvPr>
            <p:ph type="body" idx="1"/>
          </p:nvPr>
        </p:nvSpPr>
        <p:spPr>
          <a:xfrm>
            <a:off x="457200" y="1600200"/>
            <a:ext cx="8229600" cy="5105400"/>
          </a:xfrm>
        </p:spPr>
        <p:txBody>
          <a:bodyPr/>
          <a:lstStyle/>
          <a:p>
            <a:pPr marL="609600" indent="-609600">
              <a:lnSpc>
                <a:spcPct val="90000"/>
              </a:lnSpc>
              <a:buFontTx/>
              <a:buNone/>
            </a:pPr>
            <a:r>
              <a:rPr lang="en-GB" altLang="en-US" sz="2800" smtClean="0">
                <a:solidFill>
                  <a:srgbClr val="FFFF00"/>
                </a:solidFill>
              </a:rPr>
              <a:t>Primary</a:t>
            </a:r>
            <a:r>
              <a:rPr lang="en-GB" altLang="en-US" sz="2800" smtClean="0"/>
              <a:t>: further oxidation forms a </a:t>
            </a:r>
            <a:r>
              <a:rPr lang="en-GB" altLang="en-US" sz="2800" smtClean="0">
                <a:solidFill>
                  <a:srgbClr val="FFFF00"/>
                </a:solidFill>
              </a:rPr>
              <a:t>carboxylic acid</a:t>
            </a:r>
            <a:r>
              <a:rPr lang="en-GB" altLang="en-US" sz="2800" smtClean="0"/>
              <a:t> (we need an excess of potassium dichromate(VI)). </a:t>
            </a:r>
          </a:p>
          <a:p>
            <a:pPr marL="609600" indent="-609600">
              <a:lnSpc>
                <a:spcPct val="90000"/>
              </a:lnSpc>
              <a:buFontTx/>
              <a:buAutoNum type="arabicPeriod"/>
            </a:pPr>
            <a:r>
              <a:rPr lang="en-GB" altLang="en-US" sz="2800" smtClean="0"/>
              <a:t>Propanol will produce </a:t>
            </a:r>
            <a:r>
              <a:rPr lang="en-GB" altLang="en-US" sz="2800" smtClean="0">
                <a:solidFill>
                  <a:srgbClr val="FFFF00"/>
                </a:solidFill>
              </a:rPr>
              <a:t>propnoic acid</a:t>
            </a:r>
            <a:r>
              <a:rPr lang="en-GB" altLang="en-US" sz="2800" smtClean="0"/>
              <a:t>.</a:t>
            </a:r>
          </a:p>
          <a:p>
            <a:pPr marL="609600" indent="-609600">
              <a:lnSpc>
                <a:spcPct val="90000"/>
              </a:lnSpc>
              <a:buFontTx/>
              <a:buAutoNum type="arabicPeriod"/>
            </a:pPr>
            <a:endParaRPr lang="en-GB" altLang="en-US" sz="2800" smtClean="0"/>
          </a:p>
          <a:p>
            <a:pPr marL="609600" indent="-609600">
              <a:lnSpc>
                <a:spcPct val="90000"/>
              </a:lnSpc>
              <a:buFontTx/>
              <a:buAutoNum type="arabicPeriod"/>
            </a:pPr>
            <a:endParaRPr lang="en-GB" altLang="en-US" sz="2800" smtClean="0"/>
          </a:p>
          <a:p>
            <a:pPr marL="609600" indent="-609600">
              <a:lnSpc>
                <a:spcPct val="90000"/>
              </a:lnSpc>
              <a:buFontTx/>
              <a:buAutoNum type="arabicPeriod"/>
            </a:pPr>
            <a:endParaRPr lang="en-GB" altLang="en-US" sz="2800" smtClean="0"/>
          </a:p>
          <a:p>
            <a:pPr marL="609600" indent="-609600">
              <a:lnSpc>
                <a:spcPct val="90000"/>
              </a:lnSpc>
              <a:buFontTx/>
              <a:buAutoNum type="arabicPeriod"/>
            </a:pPr>
            <a:endParaRPr lang="en-GB" altLang="en-US" sz="2800" smtClean="0"/>
          </a:p>
          <a:p>
            <a:pPr marL="609600" indent="-609600">
              <a:lnSpc>
                <a:spcPct val="90000"/>
              </a:lnSpc>
              <a:buFontTx/>
              <a:buAutoNum type="arabicPeriod"/>
            </a:pPr>
            <a:r>
              <a:rPr lang="en-GB" altLang="en-US" sz="2800" smtClean="0"/>
              <a:t>We can separate the acid from the reaction mixture by distillation after refluxing for 15 minutes.</a:t>
            </a:r>
          </a:p>
          <a:p>
            <a:pPr marL="609600" indent="-609600">
              <a:lnSpc>
                <a:spcPct val="90000"/>
              </a:lnSpc>
              <a:buFontTx/>
              <a:buNone/>
            </a:pPr>
            <a:endParaRPr lang="en-GB" altLang="en-US" sz="2800" smtClean="0"/>
          </a:p>
          <a:p>
            <a:pPr marL="609600" indent="-609600">
              <a:lnSpc>
                <a:spcPct val="90000"/>
              </a:lnSpc>
              <a:buFontTx/>
              <a:buNone/>
            </a:pPr>
            <a:endParaRPr lang="en-GB" altLang="en-US" sz="2800" smtClean="0"/>
          </a:p>
          <a:p>
            <a:pPr marL="609600" indent="-609600">
              <a:lnSpc>
                <a:spcPct val="90000"/>
              </a:lnSpc>
              <a:buFontTx/>
              <a:buNone/>
            </a:pPr>
            <a:endParaRPr lang="en-GB" altLang="en-US" sz="2800" smtClean="0"/>
          </a:p>
        </p:txBody>
      </p:sp>
      <p:pic>
        <p:nvPicPr>
          <p:cNvPr id="257034" name="Picture 10" descr="S691813_aw_1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3429000"/>
            <a:ext cx="91440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967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0227" name="Picture 19" descr="propanoic ac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325" y="4445000"/>
            <a:ext cx="3127375" cy="1812925"/>
          </a:xfrm>
          <a:prstGeom prst="rect">
            <a:avLst/>
          </a:prstGeom>
          <a:noFill/>
          <a:extLst>
            <a:ext uri="{909E8E84-426E-40DD-AFC4-6F175D3DCCD1}">
              <a14:hiddenFill xmlns:a14="http://schemas.microsoft.com/office/drawing/2010/main">
                <a:solidFill>
                  <a:srgbClr val="FFFFFF"/>
                </a:solidFill>
              </a14:hiddenFill>
            </a:ext>
          </a:extLst>
        </p:spPr>
      </p:pic>
      <p:sp>
        <p:nvSpPr>
          <p:cNvPr id="990210" name="Rectangle 2"/>
          <p:cNvSpPr>
            <a:spLocks noGrp="1" noChangeArrowheads="1"/>
          </p:cNvSpPr>
          <p:nvPr>
            <p:ph type="title" idx="4294967295"/>
          </p:nvPr>
        </p:nvSpPr>
        <p:spPr/>
        <p:txBody>
          <a:bodyPr/>
          <a:lstStyle/>
          <a:p>
            <a:r>
              <a:rPr lang="en-GB" altLang="en-US"/>
              <a:t>Oxidation of 1</a:t>
            </a:r>
            <a:r>
              <a:rPr lang="en-GB" altLang="en-US">
                <a:cs typeface="Arial" panose="020B0604020202020204" pitchFamily="34" charset="0"/>
              </a:rPr>
              <a:t>°</a:t>
            </a:r>
            <a:r>
              <a:rPr lang="en-GB" altLang="en-US"/>
              <a:t> alcohols: carboxylic acids</a:t>
            </a:r>
          </a:p>
        </p:txBody>
      </p:sp>
      <p:sp>
        <p:nvSpPr>
          <p:cNvPr id="990211" name="Text Box 3"/>
          <p:cNvSpPr txBox="1">
            <a:spLocks noChangeArrowheads="1"/>
          </p:cNvSpPr>
          <p:nvPr/>
        </p:nvSpPr>
        <p:spPr bwMode="auto">
          <a:xfrm>
            <a:off x="563563" y="784225"/>
            <a:ext cx="85836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400" smtClean="0">
                <a:solidFill>
                  <a:srgbClr val="010066"/>
                </a:solidFill>
              </a:rPr>
              <a:t>If primary alcohols are reacted with an excess of oxidizing agent and </a:t>
            </a:r>
            <a:r>
              <a:rPr lang="en-GB" altLang="en-US" sz="2400" b="1" smtClean="0">
                <a:solidFill>
                  <a:srgbClr val="FF6600"/>
                </a:solidFill>
              </a:rPr>
              <a:t>refluxed</a:t>
            </a:r>
            <a:r>
              <a:rPr lang="en-GB" altLang="en-US" sz="2400" smtClean="0">
                <a:solidFill>
                  <a:srgbClr val="010066"/>
                </a:solidFill>
              </a:rPr>
              <a:t>, they can be oxidized to aldehydes and then oxidized further to </a:t>
            </a:r>
            <a:r>
              <a:rPr lang="en-GB" altLang="en-US" sz="2400" b="1" smtClean="0">
                <a:solidFill>
                  <a:srgbClr val="FF6600"/>
                </a:solidFill>
              </a:rPr>
              <a:t>carboxylic acids</a:t>
            </a:r>
            <a:r>
              <a:rPr lang="en-GB" altLang="en-US" sz="2400" smtClean="0">
                <a:solidFill>
                  <a:srgbClr val="010066"/>
                </a:solidFill>
              </a:rPr>
              <a:t>.</a:t>
            </a:r>
          </a:p>
        </p:txBody>
      </p:sp>
      <p:sp>
        <p:nvSpPr>
          <p:cNvPr id="990212" name="Text Box 4"/>
          <p:cNvSpPr txBox="1">
            <a:spLocks noChangeArrowheads="1"/>
          </p:cNvSpPr>
          <p:nvPr/>
        </p:nvSpPr>
        <p:spPr bwMode="auto">
          <a:xfrm>
            <a:off x="565150" y="3592513"/>
            <a:ext cx="83375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400" smtClean="0">
                <a:solidFill>
                  <a:srgbClr val="010066"/>
                </a:solidFill>
              </a:rPr>
              <a:t>Carboxylic acids contain a carbonyl group (C=O) at the end of the carbon chain, with a hydroxyl group (OH) attached to the carbonyl carbon.</a:t>
            </a:r>
          </a:p>
        </p:txBody>
      </p:sp>
      <p:sp>
        <p:nvSpPr>
          <p:cNvPr id="990214" name="Text Box 6"/>
          <p:cNvSpPr txBox="1">
            <a:spLocks noChangeArrowheads="1"/>
          </p:cNvSpPr>
          <p:nvPr/>
        </p:nvSpPr>
        <p:spPr bwMode="auto">
          <a:xfrm>
            <a:off x="565150" y="5292725"/>
            <a:ext cx="4373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400" smtClean="0">
                <a:solidFill>
                  <a:srgbClr val="010066"/>
                </a:solidFill>
              </a:rPr>
              <a:t>Carboxylic acid are named using the suffix –</a:t>
            </a:r>
            <a:r>
              <a:rPr lang="en-GB" altLang="en-US" sz="2400" i="1" smtClean="0">
                <a:solidFill>
                  <a:srgbClr val="010066"/>
                </a:solidFill>
              </a:rPr>
              <a:t>oic acid</a:t>
            </a:r>
            <a:r>
              <a:rPr lang="en-GB" altLang="en-US" sz="2400" smtClean="0">
                <a:solidFill>
                  <a:srgbClr val="010066"/>
                </a:solidFill>
              </a:rPr>
              <a:t>.</a:t>
            </a:r>
            <a:endParaRPr lang="en-GB" altLang="en-US" sz="2400" smtClean="0">
              <a:solidFill>
                <a:srgbClr val="010066"/>
              </a:solidFill>
              <a:sym typeface="Symbol" panose="05050102010706020507" pitchFamily="18" charset="2"/>
            </a:endParaRPr>
          </a:p>
        </p:txBody>
      </p:sp>
      <p:grpSp>
        <p:nvGrpSpPr>
          <p:cNvPr id="990230" name="Group 22"/>
          <p:cNvGrpSpPr>
            <a:grpSpLocks/>
          </p:cNvGrpSpPr>
          <p:nvPr/>
        </p:nvGrpSpPr>
        <p:grpSpPr bwMode="auto">
          <a:xfrm>
            <a:off x="298450" y="2482850"/>
            <a:ext cx="4721225" cy="596900"/>
            <a:chOff x="188" y="1564"/>
            <a:chExt cx="2974" cy="376"/>
          </a:xfrm>
        </p:grpSpPr>
        <p:sp>
          <p:nvSpPr>
            <p:cNvPr id="990219" name="AutoShape 11"/>
            <p:cNvSpPr>
              <a:spLocks noChangeArrowheads="1"/>
            </p:cNvSpPr>
            <p:nvPr/>
          </p:nvSpPr>
          <p:spPr bwMode="auto">
            <a:xfrm>
              <a:off x="188" y="1564"/>
              <a:ext cx="2974" cy="376"/>
            </a:xfrm>
            <a:prstGeom prst="roundRect">
              <a:avLst>
                <a:gd name="adj" fmla="val 19681"/>
              </a:avLst>
            </a:prstGeom>
            <a:solidFill>
              <a:srgbClr val="FFFFCC"/>
            </a:solidFill>
            <a:ln w="38100"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pPr>
              <a:endParaRPr lang="en-GB" sz="2400" smtClean="0">
                <a:solidFill>
                  <a:srgbClr val="010066"/>
                </a:solidFill>
              </a:endParaRPr>
            </a:p>
          </p:txBody>
        </p:sp>
        <p:sp>
          <p:nvSpPr>
            <p:cNvPr id="990220" name="Text Box 12"/>
            <p:cNvSpPr txBox="1">
              <a:spLocks noChangeArrowheads="1"/>
            </p:cNvSpPr>
            <p:nvPr/>
          </p:nvSpPr>
          <p:spPr bwMode="auto">
            <a:xfrm>
              <a:off x="255" y="1608"/>
              <a:ext cx="28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altLang="en-US" sz="2400" b="1" smtClean="0">
                  <a:solidFill>
                    <a:srgbClr val="010066"/>
                  </a:solidFill>
                </a:rPr>
                <a:t>RCH</a:t>
              </a:r>
              <a:r>
                <a:rPr lang="en-GB" altLang="en-US" sz="2400" b="1" baseline="-25000" smtClean="0">
                  <a:solidFill>
                    <a:srgbClr val="010066"/>
                  </a:solidFill>
                </a:rPr>
                <a:t>2</a:t>
              </a:r>
              <a:r>
                <a:rPr lang="en-GB" altLang="en-US" sz="2400" b="1" smtClean="0">
                  <a:solidFill>
                    <a:srgbClr val="010066"/>
                  </a:solidFill>
                </a:rPr>
                <a:t>OH + [O] </a:t>
              </a:r>
              <a:r>
                <a:rPr lang="en-GB" altLang="en-US" sz="2400" b="1" smtClean="0">
                  <a:solidFill>
                    <a:srgbClr val="010066"/>
                  </a:solidFill>
                  <a:sym typeface="Symbol" panose="05050102010706020507" pitchFamily="18" charset="2"/>
                </a:rPr>
                <a:t> RCHO + H</a:t>
              </a:r>
              <a:r>
                <a:rPr lang="en-GB" altLang="en-US" sz="2400" b="1" baseline="-25000" smtClean="0">
                  <a:solidFill>
                    <a:srgbClr val="010066"/>
                  </a:solidFill>
                  <a:sym typeface="Symbol" panose="05050102010706020507" pitchFamily="18" charset="2"/>
                </a:rPr>
                <a:t>2</a:t>
              </a:r>
              <a:r>
                <a:rPr lang="en-GB" altLang="en-US" sz="2400" b="1" smtClean="0">
                  <a:solidFill>
                    <a:srgbClr val="010066"/>
                  </a:solidFill>
                  <a:sym typeface="Symbol" panose="05050102010706020507" pitchFamily="18" charset="2"/>
                </a:rPr>
                <a:t>O</a:t>
              </a:r>
            </a:p>
          </p:txBody>
        </p:sp>
      </p:grpSp>
      <p:grpSp>
        <p:nvGrpSpPr>
          <p:cNvPr id="990229" name="Group 21"/>
          <p:cNvGrpSpPr>
            <a:grpSpLocks/>
          </p:cNvGrpSpPr>
          <p:nvPr/>
        </p:nvGrpSpPr>
        <p:grpSpPr bwMode="auto">
          <a:xfrm>
            <a:off x="5208588" y="2482850"/>
            <a:ext cx="3717925" cy="596900"/>
            <a:chOff x="3418" y="1925"/>
            <a:chExt cx="2342" cy="376"/>
          </a:xfrm>
        </p:grpSpPr>
        <p:sp>
          <p:nvSpPr>
            <p:cNvPr id="990222" name="AutoShape 14"/>
            <p:cNvSpPr>
              <a:spLocks noChangeArrowheads="1"/>
            </p:cNvSpPr>
            <p:nvPr/>
          </p:nvSpPr>
          <p:spPr bwMode="auto">
            <a:xfrm>
              <a:off x="3418" y="1925"/>
              <a:ext cx="2342" cy="376"/>
            </a:xfrm>
            <a:prstGeom prst="roundRect">
              <a:avLst>
                <a:gd name="adj" fmla="val 19681"/>
              </a:avLst>
            </a:prstGeom>
            <a:solidFill>
              <a:srgbClr val="FFFFCC"/>
            </a:solidFill>
            <a:ln w="38100"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pPr>
              <a:endParaRPr lang="en-GB" sz="2400" smtClean="0">
                <a:solidFill>
                  <a:srgbClr val="010066"/>
                </a:solidFill>
              </a:endParaRPr>
            </a:p>
          </p:txBody>
        </p:sp>
        <p:sp>
          <p:nvSpPr>
            <p:cNvPr id="990223" name="Text Box 15"/>
            <p:cNvSpPr txBox="1">
              <a:spLocks noChangeArrowheads="1"/>
            </p:cNvSpPr>
            <p:nvPr/>
          </p:nvSpPr>
          <p:spPr bwMode="auto">
            <a:xfrm>
              <a:off x="3453" y="1969"/>
              <a:ext cx="2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altLang="en-US" sz="2400" b="1" smtClean="0">
                  <a:solidFill>
                    <a:srgbClr val="010066"/>
                  </a:solidFill>
                </a:rPr>
                <a:t>RCHO + [O] </a:t>
              </a:r>
              <a:r>
                <a:rPr lang="en-GB" altLang="en-US" sz="2400" b="1" smtClean="0">
                  <a:solidFill>
                    <a:srgbClr val="010066"/>
                  </a:solidFill>
                  <a:sym typeface="Symbol" panose="05050102010706020507" pitchFamily="18" charset="2"/>
                </a:rPr>
                <a:t> RCOOH</a:t>
              </a:r>
            </a:p>
          </p:txBody>
        </p:sp>
      </p:grpSp>
      <p:sp>
        <p:nvSpPr>
          <p:cNvPr id="990224" name="Rectangle 16"/>
          <p:cNvSpPr>
            <a:spLocks noChangeArrowheads="1"/>
          </p:cNvSpPr>
          <p:nvPr/>
        </p:nvSpPr>
        <p:spPr bwMode="auto">
          <a:xfrm>
            <a:off x="5402263" y="6167438"/>
            <a:ext cx="234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GB" altLang="en-US" sz="2400" b="1" smtClean="0">
                <a:solidFill>
                  <a:srgbClr val="FF6600"/>
                </a:solidFill>
              </a:rPr>
              <a:t>propanoic acid</a:t>
            </a:r>
          </a:p>
        </p:txBody>
      </p:sp>
      <p:pic>
        <p:nvPicPr>
          <p:cNvPr id="990231" name="Picture 23" descr="forward_arrow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474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2258" name="Rectangle 2"/>
          <p:cNvSpPr>
            <a:spLocks noGrp="1" noChangeArrowheads="1"/>
          </p:cNvSpPr>
          <p:nvPr>
            <p:ph type="title" idx="4294967295"/>
          </p:nvPr>
        </p:nvSpPr>
        <p:spPr/>
        <p:txBody>
          <a:bodyPr/>
          <a:lstStyle/>
          <a:p>
            <a:r>
              <a:rPr lang="en-GB" altLang="en-US"/>
              <a:t>Synthesis of carboxylic acids</a:t>
            </a:r>
          </a:p>
        </p:txBody>
      </p:sp>
      <p:pic>
        <p:nvPicPr>
          <p:cNvPr id="992265" name="Picture 9"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extLst>
            <a:ext uri="{909E8E84-426E-40DD-AFC4-6F175D3DCCD1}">
              <a14:hiddenFill xmlns:a14="http://schemas.microsoft.com/office/drawing/2010/main">
                <a:solidFill>
                  <a:srgbClr val="FFFFFF"/>
                </a:solidFill>
              </a14:hiddenFill>
            </a:ext>
          </a:extLst>
        </p:spPr>
      </p:pic>
      <p:pic>
        <p:nvPicPr>
          <p:cNvPr id="992268" name="Picture 12"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extLst>
            <a:ext uri="{909E8E84-426E-40DD-AFC4-6F175D3DCCD1}">
              <a14:hiddenFill xmlns:a14="http://schemas.microsoft.com/office/drawing/2010/main">
                <a:solidFill>
                  <a:srgbClr val="FFFFFF"/>
                </a:solidFill>
              </a14:hiddenFill>
            </a:ext>
          </a:extLst>
        </p:spPr>
      </p:pic>
      <p:pic>
        <p:nvPicPr>
          <p:cNvPr id="992270" name="Picture 14" descr="exp_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7200" y="150813"/>
            <a:ext cx="611188" cy="388937"/>
          </a:xfrm>
          <a:prstGeom prst="rect">
            <a:avLst/>
          </a:prstGeom>
          <a:noFill/>
          <a:extLst>
            <a:ext uri="{909E8E84-426E-40DD-AFC4-6F175D3DCCD1}">
              <a14:hiddenFill xmlns:a14="http://schemas.microsoft.com/office/drawing/2010/main">
                <a:solidFill>
                  <a:srgbClr val="FFFFFF"/>
                </a:solidFill>
              </a14:hiddenFill>
            </a:ext>
          </a:extLst>
        </p:spPr>
      </p:pic>
      <p:pic>
        <p:nvPicPr>
          <p:cNvPr id="992271" name="Picture 15" descr="notes_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4125" y="150813"/>
            <a:ext cx="442913" cy="387350"/>
          </a:xfrm>
          <a:prstGeom prst="rect">
            <a:avLst/>
          </a:prstGeom>
          <a:noFill/>
          <a:extLst>
            <a:ext uri="{909E8E84-426E-40DD-AFC4-6F175D3DCCD1}">
              <a14:hiddenFill xmlns:a14="http://schemas.microsoft.com/office/drawing/2010/main">
                <a:solidFill>
                  <a:srgbClr val="FFFFFF"/>
                </a:solidFill>
              </a14:hiddenFill>
            </a:ext>
          </a:extLst>
        </p:spPr>
      </p:pic>
    </p:spTree>
    <p:controls>
      <mc:AlternateContent xmlns:mc="http://schemas.openxmlformats.org/markup-compatibility/2006">
        <mc:Choice xmlns:v="urn:schemas-microsoft-com:vml" Requires="v">
          <p:control spid="8209" name="ShockwaveFlash1" r:id="rId2" imgW="8699400" imgH="5308560"/>
        </mc:Choice>
        <mc:Fallback>
          <p:control name="ShockwaveFlash1" r:id="rId2" imgW="8699400" imgH="5308560">
            <p:pic>
              <p:nvPicPr>
                <p:cNvPr id="99227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211684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Oxidation of alcohols</a:t>
            </a:r>
            <a:endParaRPr lang="en-GB" dirty="0"/>
          </a:p>
        </p:txBody>
      </p:sp>
      <p:sp>
        <p:nvSpPr>
          <p:cNvPr id="3" name="Subtitle 2"/>
          <p:cNvSpPr>
            <a:spLocks noGrp="1"/>
          </p:cNvSpPr>
          <p:nvPr>
            <p:ph type="subTitle" idx="1"/>
          </p:nvPr>
        </p:nvSpPr>
        <p:spPr/>
        <p:txBody>
          <a:bodyPr/>
          <a:lstStyle/>
          <a:p>
            <a:fld id="{587873C9-D9EE-42C8-A7A5-32850F021CC0}" type="datetime2">
              <a:rPr lang="en-GB" smtClean="0"/>
              <a:pPr/>
              <a:t>Tuesday, 28 March 2017</a:t>
            </a:fld>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buNone/>
            </a:pPr>
            <a:r>
              <a:rPr lang="en-GB" dirty="0" smtClean="0"/>
              <a:t>Reflux</a:t>
            </a:r>
            <a:endParaRPr lang="en-GB" dirty="0"/>
          </a:p>
        </p:txBody>
      </p:sp>
      <p:pic>
        <p:nvPicPr>
          <p:cNvPr id="4" name="Picture 3"/>
          <p:cNvPicPr>
            <a:picLocks noChangeAspect="1"/>
          </p:cNvPicPr>
          <p:nvPr/>
        </p:nvPicPr>
        <p:blipFill>
          <a:blip r:embed="rId2"/>
          <a:stretch>
            <a:fillRect/>
          </a:stretch>
        </p:blipFill>
        <p:spPr>
          <a:xfrm>
            <a:off x="323528" y="1417246"/>
            <a:ext cx="2724150" cy="4076700"/>
          </a:xfrm>
          <a:prstGeom prst="rect">
            <a:avLst/>
          </a:prstGeom>
        </p:spPr>
      </p:pic>
      <p:pic>
        <p:nvPicPr>
          <p:cNvPr id="5" name="Picture 4"/>
          <p:cNvPicPr>
            <a:picLocks noChangeAspect="1"/>
          </p:cNvPicPr>
          <p:nvPr/>
        </p:nvPicPr>
        <p:blipFill>
          <a:blip r:embed="rId3"/>
          <a:stretch>
            <a:fillRect/>
          </a:stretch>
        </p:blipFill>
        <p:spPr>
          <a:xfrm>
            <a:off x="3943564" y="1051719"/>
            <a:ext cx="4963616" cy="4807754"/>
          </a:xfrm>
          <a:prstGeom prst="rect">
            <a:avLst/>
          </a:prstGeom>
        </p:spPr>
      </p:pic>
    </p:spTree>
    <p:extLst>
      <p:ext uri="{BB962C8B-B14F-4D97-AF65-F5344CB8AC3E}">
        <p14:creationId xmlns:p14="http://schemas.microsoft.com/office/powerpoint/2010/main" val="3985217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4313" name="Picture 9" descr="propan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788" y="2862263"/>
            <a:ext cx="3055937" cy="1812925"/>
          </a:xfrm>
          <a:prstGeom prst="rect">
            <a:avLst/>
          </a:prstGeom>
          <a:noFill/>
          <a:extLst>
            <a:ext uri="{909E8E84-426E-40DD-AFC4-6F175D3DCCD1}">
              <a14:hiddenFill xmlns:a14="http://schemas.microsoft.com/office/drawing/2010/main">
                <a:solidFill>
                  <a:srgbClr val="FFFFFF"/>
                </a:solidFill>
              </a14:hiddenFill>
            </a:ext>
          </a:extLst>
        </p:spPr>
      </p:pic>
      <p:sp>
        <p:nvSpPr>
          <p:cNvPr id="994306" name="Rectangle 2"/>
          <p:cNvSpPr>
            <a:spLocks noGrp="1" noChangeArrowheads="1"/>
          </p:cNvSpPr>
          <p:nvPr>
            <p:ph type="title" idx="4294967295"/>
          </p:nvPr>
        </p:nvSpPr>
        <p:spPr/>
        <p:txBody>
          <a:bodyPr/>
          <a:lstStyle/>
          <a:p>
            <a:r>
              <a:rPr lang="en-GB" altLang="en-US"/>
              <a:t>Oxidation of 2</a:t>
            </a:r>
            <a:r>
              <a:rPr lang="en-GB" altLang="en-US">
                <a:cs typeface="Arial" panose="020B0604020202020204" pitchFamily="34" charset="0"/>
              </a:rPr>
              <a:t>°</a:t>
            </a:r>
            <a:r>
              <a:rPr lang="en-GB" altLang="en-US"/>
              <a:t> alcohols: ketones </a:t>
            </a:r>
          </a:p>
        </p:txBody>
      </p:sp>
      <p:sp>
        <p:nvSpPr>
          <p:cNvPr id="994307" name="Text Box 3"/>
          <p:cNvSpPr txBox="1">
            <a:spLocks noChangeArrowheads="1"/>
          </p:cNvSpPr>
          <p:nvPr/>
        </p:nvSpPr>
        <p:spPr bwMode="auto">
          <a:xfrm>
            <a:off x="563563" y="784225"/>
            <a:ext cx="85836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400" b="1" smtClean="0">
                <a:solidFill>
                  <a:srgbClr val="FF6600"/>
                </a:solidFill>
              </a:rPr>
              <a:t>Secondary</a:t>
            </a:r>
            <a:r>
              <a:rPr lang="en-GB" altLang="en-US" sz="2400" smtClean="0">
                <a:solidFill>
                  <a:srgbClr val="010066"/>
                </a:solidFill>
              </a:rPr>
              <a:t> alcohols can be oxidized to </a:t>
            </a:r>
            <a:r>
              <a:rPr lang="en-GB" altLang="en-US" sz="2400" b="1" smtClean="0">
                <a:solidFill>
                  <a:srgbClr val="FF6600"/>
                </a:solidFill>
              </a:rPr>
              <a:t>ketones</a:t>
            </a:r>
            <a:r>
              <a:rPr lang="en-GB" altLang="en-US" sz="2400" smtClean="0">
                <a:solidFill>
                  <a:srgbClr val="010066"/>
                </a:solidFill>
              </a:rPr>
              <a:t> by an oxidizing agent such as an aqueous solution of acidified potassium dichromate(VI).</a:t>
            </a:r>
          </a:p>
        </p:txBody>
      </p:sp>
      <p:sp>
        <p:nvSpPr>
          <p:cNvPr id="994308" name="Text Box 4"/>
          <p:cNvSpPr txBox="1">
            <a:spLocks noChangeArrowheads="1"/>
          </p:cNvSpPr>
          <p:nvPr/>
        </p:nvSpPr>
        <p:spPr bwMode="auto">
          <a:xfrm>
            <a:off x="565150" y="2898775"/>
            <a:ext cx="450373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400" smtClean="0">
                <a:solidFill>
                  <a:srgbClr val="010066"/>
                </a:solidFill>
              </a:rPr>
              <a:t>Ketones contain a carbonyl group (C=O) attached to any carbon in the chain except a terminal carbon atom, and are named using the suffix –</a:t>
            </a:r>
            <a:r>
              <a:rPr lang="en-GB" altLang="en-US" sz="2400" i="1" smtClean="0">
                <a:solidFill>
                  <a:srgbClr val="010066"/>
                </a:solidFill>
              </a:rPr>
              <a:t>one</a:t>
            </a:r>
            <a:r>
              <a:rPr lang="en-GB" altLang="en-US" sz="2400" smtClean="0">
                <a:solidFill>
                  <a:srgbClr val="010066"/>
                </a:solidFill>
              </a:rPr>
              <a:t>.</a:t>
            </a:r>
            <a:endParaRPr lang="en-GB" altLang="en-US" sz="2400" smtClean="0">
              <a:solidFill>
                <a:srgbClr val="010066"/>
              </a:solidFill>
              <a:sym typeface="Symbol" panose="05050102010706020507" pitchFamily="18" charset="2"/>
            </a:endParaRPr>
          </a:p>
        </p:txBody>
      </p:sp>
      <p:pic>
        <p:nvPicPr>
          <p:cNvPr id="994311" name="Picture 7" descr="notes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extLst>
            <a:ext uri="{909E8E84-426E-40DD-AFC4-6F175D3DCCD1}">
              <a14:hiddenFill xmlns:a14="http://schemas.microsoft.com/office/drawing/2010/main">
                <a:solidFill>
                  <a:srgbClr val="FFFFFF"/>
                </a:solidFill>
              </a14:hiddenFill>
            </a:ext>
          </a:extLst>
        </p:spPr>
      </p:pic>
      <p:sp>
        <p:nvSpPr>
          <p:cNvPr id="994314" name="Text Box 10"/>
          <p:cNvSpPr txBox="1">
            <a:spLocks noChangeArrowheads="1"/>
          </p:cNvSpPr>
          <p:nvPr/>
        </p:nvSpPr>
        <p:spPr bwMode="auto">
          <a:xfrm>
            <a:off x="5807075" y="4551363"/>
            <a:ext cx="1757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50000"/>
              </a:spcBef>
              <a:spcAft>
                <a:spcPct val="0"/>
              </a:spcAft>
            </a:pPr>
            <a:r>
              <a:rPr lang="en-GB" altLang="en-US" sz="2400" b="1" smtClean="0">
                <a:solidFill>
                  <a:srgbClr val="FF6600"/>
                </a:solidFill>
              </a:rPr>
              <a:t>propanone</a:t>
            </a:r>
          </a:p>
        </p:txBody>
      </p:sp>
      <p:grpSp>
        <p:nvGrpSpPr>
          <p:cNvPr id="994318" name="Group 14"/>
          <p:cNvGrpSpPr>
            <a:grpSpLocks/>
          </p:cNvGrpSpPr>
          <p:nvPr/>
        </p:nvGrpSpPr>
        <p:grpSpPr bwMode="auto">
          <a:xfrm>
            <a:off x="1530350" y="2097088"/>
            <a:ext cx="6083300" cy="596900"/>
            <a:chOff x="1092" y="2125"/>
            <a:chExt cx="3576" cy="376"/>
          </a:xfrm>
        </p:grpSpPr>
        <p:sp>
          <p:nvSpPr>
            <p:cNvPr id="994316" name="AutoShape 12"/>
            <p:cNvSpPr>
              <a:spLocks noChangeArrowheads="1"/>
            </p:cNvSpPr>
            <p:nvPr/>
          </p:nvSpPr>
          <p:spPr bwMode="auto">
            <a:xfrm>
              <a:off x="1092" y="2125"/>
              <a:ext cx="3576" cy="376"/>
            </a:xfrm>
            <a:prstGeom prst="roundRect">
              <a:avLst>
                <a:gd name="adj" fmla="val 19681"/>
              </a:avLst>
            </a:prstGeom>
            <a:solidFill>
              <a:srgbClr val="FFFFCC"/>
            </a:solidFill>
            <a:ln w="38100"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pPr>
              <a:endParaRPr lang="en-GB" sz="2400" smtClean="0">
                <a:solidFill>
                  <a:srgbClr val="010066"/>
                </a:solidFill>
              </a:endParaRPr>
            </a:p>
          </p:txBody>
        </p:sp>
        <p:sp>
          <p:nvSpPr>
            <p:cNvPr id="994317" name="Text Box 13"/>
            <p:cNvSpPr txBox="1">
              <a:spLocks noChangeArrowheads="1"/>
            </p:cNvSpPr>
            <p:nvPr/>
          </p:nvSpPr>
          <p:spPr bwMode="auto">
            <a:xfrm>
              <a:off x="1177" y="2169"/>
              <a:ext cx="34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altLang="en-US" sz="2400" b="1" smtClean="0">
                  <a:solidFill>
                    <a:srgbClr val="010066"/>
                  </a:solidFill>
                </a:rPr>
                <a:t>R</a:t>
              </a:r>
              <a:r>
                <a:rPr lang="en-GB" altLang="en-US" sz="2400" b="1" baseline="-25000" smtClean="0">
                  <a:solidFill>
                    <a:srgbClr val="010066"/>
                  </a:solidFill>
                </a:rPr>
                <a:t>1</a:t>
              </a:r>
              <a:r>
                <a:rPr lang="en-GB" altLang="en-US" sz="2400" b="1" smtClean="0">
                  <a:solidFill>
                    <a:srgbClr val="010066"/>
                  </a:solidFill>
                </a:rPr>
                <a:t>CH(OH)R</a:t>
              </a:r>
              <a:r>
                <a:rPr lang="en-GB" altLang="en-US" sz="2400" b="1" baseline="-25000" smtClean="0">
                  <a:solidFill>
                    <a:srgbClr val="010066"/>
                  </a:solidFill>
                </a:rPr>
                <a:t>2 </a:t>
              </a:r>
              <a:r>
                <a:rPr lang="en-GB" altLang="en-US" sz="2400" b="1" smtClean="0">
                  <a:solidFill>
                    <a:srgbClr val="010066"/>
                  </a:solidFill>
                </a:rPr>
                <a:t> +  [O]  </a:t>
              </a:r>
              <a:r>
                <a:rPr lang="en-GB" altLang="en-US" sz="2400" b="1" smtClean="0">
                  <a:solidFill>
                    <a:srgbClr val="010066"/>
                  </a:solidFill>
                  <a:sym typeface="Symbol" panose="05050102010706020507" pitchFamily="18" charset="2"/>
                </a:rPr>
                <a:t>  R</a:t>
              </a:r>
              <a:r>
                <a:rPr lang="en-GB" altLang="en-US" sz="2400" b="1" baseline="-25000" smtClean="0">
                  <a:solidFill>
                    <a:srgbClr val="010066"/>
                  </a:solidFill>
                  <a:sym typeface="Symbol" panose="05050102010706020507" pitchFamily="18" charset="2"/>
                </a:rPr>
                <a:t>1</a:t>
              </a:r>
              <a:r>
                <a:rPr lang="en-GB" altLang="en-US" sz="2400" b="1" smtClean="0">
                  <a:solidFill>
                    <a:srgbClr val="010066"/>
                  </a:solidFill>
                  <a:sym typeface="Symbol" panose="05050102010706020507" pitchFamily="18" charset="2"/>
                </a:rPr>
                <a:t>COR</a:t>
              </a:r>
              <a:r>
                <a:rPr lang="en-GB" altLang="en-US" sz="2400" b="1" baseline="-25000" smtClean="0">
                  <a:solidFill>
                    <a:srgbClr val="010066"/>
                  </a:solidFill>
                  <a:sym typeface="Symbol" panose="05050102010706020507" pitchFamily="18" charset="2"/>
                </a:rPr>
                <a:t>2</a:t>
              </a:r>
              <a:r>
                <a:rPr lang="en-GB" altLang="en-US" sz="2400" b="1" smtClean="0">
                  <a:solidFill>
                    <a:srgbClr val="010066"/>
                  </a:solidFill>
                  <a:sym typeface="Symbol" panose="05050102010706020507" pitchFamily="18" charset="2"/>
                </a:rPr>
                <a:t>  +  H</a:t>
              </a:r>
              <a:r>
                <a:rPr lang="en-GB" altLang="en-US" sz="2400" b="1" baseline="-25000" smtClean="0">
                  <a:solidFill>
                    <a:srgbClr val="010066"/>
                  </a:solidFill>
                  <a:sym typeface="Symbol" panose="05050102010706020507" pitchFamily="18" charset="2"/>
                </a:rPr>
                <a:t>2</a:t>
              </a:r>
              <a:r>
                <a:rPr lang="en-GB" altLang="en-US" sz="2400" b="1" smtClean="0">
                  <a:solidFill>
                    <a:srgbClr val="010066"/>
                  </a:solidFill>
                  <a:sym typeface="Symbol" panose="05050102010706020507" pitchFamily="18" charset="2"/>
                </a:rPr>
                <a:t>O</a:t>
              </a:r>
            </a:p>
          </p:txBody>
        </p:sp>
      </p:grpSp>
      <p:sp>
        <p:nvSpPr>
          <p:cNvPr id="994319" name="Text Box 15"/>
          <p:cNvSpPr txBox="1">
            <a:spLocks noChangeArrowheads="1"/>
          </p:cNvSpPr>
          <p:nvPr/>
        </p:nvSpPr>
        <p:spPr bwMode="auto">
          <a:xfrm>
            <a:off x="565150" y="5173663"/>
            <a:ext cx="76215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400" b="1" smtClean="0">
                <a:solidFill>
                  <a:srgbClr val="FF6600"/>
                </a:solidFill>
              </a:rPr>
              <a:t>Tertiary</a:t>
            </a:r>
            <a:r>
              <a:rPr lang="en-GB" altLang="en-US" sz="2400" smtClean="0">
                <a:solidFill>
                  <a:srgbClr val="010066"/>
                </a:solidFill>
              </a:rPr>
              <a:t> alcohols are resistant to oxidation due to the lack of hydrogen atoms on the carbon atom to which the hydroxyl group is attached.</a:t>
            </a:r>
            <a:endParaRPr lang="en-GB" altLang="en-US" sz="2400" smtClean="0">
              <a:solidFill>
                <a:srgbClr val="010066"/>
              </a:solidFill>
              <a:sym typeface="Symbol" panose="05050102010706020507" pitchFamily="18" charset="2"/>
            </a:endParaRPr>
          </a:p>
        </p:txBody>
      </p:sp>
      <p:pic>
        <p:nvPicPr>
          <p:cNvPr id="994320" name="Picture 16"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801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ltLang="en-US" sz="4000" smtClean="0"/>
              <a:t>Alcohols – oxidation </a:t>
            </a:r>
            <a:br>
              <a:rPr lang="en-GB" altLang="en-US" sz="4000" smtClean="0"/>
            </a:br>
            <a:r>
              <a:rPr lang="en-GB" altLang="en-US" sz="4000" smtClean="0"/>
              <a:t>with potassium dichromate</a:t>
            </a:r>
          </a:p>
        </p:txBody>
      </p:sp>
      <p:sp>
        <p:nvSpPr>
          <p:cNvPr id="258051" name="Rectangle 3"/>
          <p:cNvSpPr>
            <a:spLocks noGrp="1" noChangeArrowheads="1"/>
          </p:cNvSpPr>
          <p:nvPr>
            <p:ph type="body" idx="1"/>
          </p:nvPr>
        </p:nvSpPr>
        <p:spPr>
          <a:xfrm>
            <a:off x="457200" y="1600200"/>
            <a:ext cx="8229600" cy="5029200"/>
          </a:xfrm>
        </p:spPr>
        <p:txBody>
          <a:bodyPr/>
          <a:lstStyle/>
          <a:p>
            <a:pPr marL="533400" indent="-533400">
              <a:lnSpc>
                <a:spcPct val="90000"/>
              </a:lnSpc>
            </a:pPr>
            <a:r>
              <a:rPr lang="en-GB" altLang="en-US" smtClean="0"/>
              <a:t>Secondary: a </a:t>
            </a:r>
            <a:r>
              <a:rPr lang="en-GB" altLang="en-US" smtClean="0">
                <a:solidFill>
                  <a:srgbClr val="FFFF00"/>
                </a:solidFill>
              </a:rPr>
              <a:t>ketone</a:t>
            </a:r>
            <a:r>
              <a:rPr lang="en-GB" altLang="en-US" smtClean="0"/>
              <a:t> is formed. </a:t>
            </a:r>
          </a:p>
          <a:p>
            <a:pPr marL="533400" indent="-533400">
              <a:lnSpc>
                <a:spcPct val="90000"/>
              </a:lnSpc>
              <a:buFontTx/>
              <a:buAutoNum type="arabicPeriod"/>
            </a:pPr>
            <a:r>
              <a:rPr lang="en-GB" altLang="en-US" smtClean="0"/>
              <a:t>Butan-2-ol produces </a:t>
            </a:r>
            <a:r>
              <a:rPr lang="en-GB" altLang="en-US" smtClean="0">
                <a:solidFill>
                  <a:srgbClr val="FFFF00"/>
                </a:solidFill>
              </a:rPr>
              <a:t>butanone</a:t>
            </a:r>
            <a:r>
              <a:rPr lang="en-GB" altLang="en-US" smtClean="0"/>
              <a:t>:</a:t>
            </a:r>
            <a:br>
              <a:rPr lang="en-GB" altLang="en-US" smtClean="0"/>
            </a:br>
            <a:endParaRPr lang="en-GB" altLang="en-US" smtClean="0"/>
          </a:p>
          <a:p>
            <a:pPr marL="533400" indent="-533400">
              <a:lnSpc>
                <a:spcPct val="90000"/>
              </a:lnSpc>
              <a:buFontTx/>
              <a:buAutoNum type="arabicPeriod"/>
            </a:pPr>
            <a:endParaRPr lang="en-GB" altLang="en-US" smtClean="0"/>
          </a:p>
          <a:p>
            <a:pPr marL="533400" indent="-533400">
              <a:lnSpc>
                <a:spcPct val="90000"/>
              </a:lnSpc>
              <a:buFontTx/>
              <a:buAutoNum type="arabicPeriod"/>
            </a:pPr>
            <a:endParaRPr lang="en-GB" altLang="en-US" smtClean="0"/>
          </a:p>
          <a:p>
            <a:pPr marL="533400" indent="-533400">
              <a:lnSpc>
                <a:spcPct val="90000"/>
              </a:lnSpc>
              <a:buFontTx/>
              <a:buAutoNum type="arabicPeriod"/>
            </a:pPr>
            <a:endParaRPr lang="en-GB" altLang="en-US" smtClean="0"/>
          </a:p>
          <a:p>
            <a:pPr marL="533400" indent="-533400">
              <a:lnSpc>
                <a:spcPct val="90000"/>
              </a:lnSpc>
              <a:buFontTx/>
              <a:buAutoNum type="arabicPeriod"/>
            </a:pPr>
            <a:r>
              <a:rPr lang="en-GB" altLang="en-US" smtClean="0"/>
              <a:t>Ketones have pleasant odours of wood or fruit.</a:t>
            </a:r>
          </a:p>
          <a:p>
            <a:pPr marL="533400" indent="-533400">
              <a:lnSpc>
                <a:spcPct val="90000"/>
              </a:lnSpc>
              <a:buFontTx/>
              <a:buAutoNum type="arabicPeriod"/>
            </a:pPr>
            <a:r>
              <a:rPr lang="en-GB" altLang="en-US" smtClean="0"/>
              <a:t>They cannot be oxidised further.</a:t>
            </a:r>
          </a:p>
          <a:p>
            <a:pPr marL="533400" indent="-533400">
              <a:lnSpc>
                <a:spcPct val="90000"/>
              </a:lnSpc>
              <a:buFontTx/>
              <a:buNone/>
            </a:pPr>
            <a:endParaRPr lang="en-GB" altLang="en-US" smtClean="0"/>
          </a:p>
        </p:txBody>
      </p:sp>
      <p:pic>
        <p:nvPicPr>
          <p:cNvPr id="258058" name="Picture 10" descr="S691813_aw_1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3200"/>
            <a:ext cx="91440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926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07504" y="53975"/>
            <a:ext cx="8928992" cy="6072188"/>
          </a:xfrm>
        </p:spPr>
        <p:txBody>
          <a:bodyPr>
            <a:normAutofit/>
          </a:bodyPr>
          <a:lstStyle/>
          <a:p>
            <a:pPr algn="ctr">
              <a:buNone/>
            </a:pPr>
            <a:r>
              <a:rPr lang="en-GB" sz="2600" b="1" u="sng" dirty="0" smtClean="0"/>
              <a:t>Distinguishing between aldehydes and ketones</a:t>
            </a:r>
          </a:p>
          <a:p>
            <a:pPr>
              <a:buNone/>
            </a:pPr>
            <a:r>
              <a:rPr lang="en-GB" sz="2600" b="1" dirty="0" smtClean="0">
                <a:solidFill>
                  <a:srgbClr val="0070C0"/>
                </a:solidFill>
              </a:rPr>
              <a:t>Benedict’s solution </a:t>
            </a:r>
            <a:r>
              <a:rPr lang="en-GB" sz="2600" dirty="0" smtClean="0"/>
              <a:t>is a blue solution of complexed copper (II) ions dissolved in sodium carbonate.</a:t>
            </a:r>
          </a:p>
          <a:p>
            <a:pPr>
              <a:buNone/>
            </a:pPr>
            <a:r>
              <a:rPr lang="en-GB" sz="2600" dirty="0" smtClean="0"/>
              <a:t>When heated with an aldehyde the blue copper (II) ions are reduced to a brick – red precipitate of copper (I) oxide.</a:t>
            </a:r>
          </a:p>
          <a:p>
            <a:pPr>
              <a:buNone/>
            </a:pPr>
            <a:r>
              <a:rPr lang="en-GB" sz="2600" dirty="0" smtClean="0"/>
              <a:t>If heated with a ketone nothing happens as ketones cannot be easily oxidised.</a:t>
            </a:r>
            <a:endParaRPr lang="en-GB" sz="2600" dirty="0"/>
          </a:p>
        </p:txBody>
      </p:sp>
      <p:pic>
        <p:nvPicPr>
          <p:cNvPr id="3" name="Picture 2"/>
          <p:cNvPicPr>
            <a:picLocks noChangeAspect="1"/>
          </p:cNvPicPr>
          <p:nvPr/>
        </p:nvPicPr>
        <p:blipFill>
          <a:blip r:embed="rId2"/>
          <a:stretch>
            <a:fillRect/>
          </a:stretch>
        </p:blipFill>
        <p:spPr>
          <a:xfrm>
            <a:off x="3365655" y="3271521"/>
            <a:ext cx="4279742" cy="3586479"/>
          </a:xfrm>
          <a:prstGeom prst="rect">
            <a:avLst/>
          </a:prstGeom>
        </p:spPr>
      </p:pic>
      <p:sp>
        <p:nvSpPr>
          <p:cNvPr id="4" name="TextBox 3"/>
          <p:cNvSpPr txBox="1"/>
          <p:nvPr/>
        </p:nvSpPr>
        <p:spPr>
          <a:xfrm>
            <a:off x="7645397" y="4293096"/>
            <a:ext cx="1498603" cy="707886"/>
          </a:xfrm>
          <a:prstGeom prst="rect">
            <a:avLst/>
          </a:prstGeom>
          <a:noFill/>
        </p:spPr>
        <p:txBody>
          <a:bodyPr wrap="square" rtlCol="0">
            <a:spAutoFit/>
          </a:bodyPr>
          <a:lstStyle/>
          <a:p>
            <a:r>
              <a:rPr lang="en-GB" sz="2000" b="1" dirty="0" smtClean="0"/>
              <a:t>Benedict's solution</a:t>
            </a:r>
            <a:endParaRPr lang="en-GB" sz="2000" b="1" dirty="0"/>
          </a:p>
        </p:txBody>
      </p:sp>
      <p:sp>
        <p:nvSpPr>
          <p:cNvPr id="5" name="TextBox 4"/>
          <p:cNvSpPr txBox="1"/>
          <p:nvPr/>
        </p:nvSpPr>
        <p:spPr>
          <a:xfrm>
            <a:off x="1850795" y="5064760"/>
            <a:ext cx="1498603" cy="1323439"/>
          </a:xfrm>
          <a:prstGeom prst="rect">
            <a:avLst/>
          </a:prstGeom>
          <a:noFill/>
        </p:spPr>
        <p:txBody>
          <a:bodyPr wrap="square" rtlCol="0">
            <a:spAutoFit/>
          </a:bodyPr>
          <a:lstStyle/>
          <a:p>
            <a:r>
              <a:rPr lang="en-GB" sz="2000" b="1" dirty="0" smtClean="0"/>
              <a:t>Positive test with an aldehyde</a:t>
            </a:r>
            <a:endParaRPr lang="en-GB" sz="2000" b="1" dirty="0"/>
          </a:p>
        </p:txBody>
      </p:sp>
    </p:spTree>
    <p:extLst>
      <p:ext uri="{BB962C8B-B14F-4D97-AF65-F5344CB8AC3E}">
        <p14:creationId xmlns:p14="http://schemas.microsoft.com/office/powerpoint/2010/main" val="1808978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07504" y="53975"/>
            <a:ext cx="8928992" cy="6072188"/>
          </a:xfrm>
        </p:spPr>
        <p:txBody>
          <a:bodyPr>
            <a:normAutofit/>
          </a:bodyPr>
          <a:lstStyle/>
          <a:p>
            <a:pPr algn="ctr">
              <a:buNone/>
            </a:pPr>
            <a:r>
              <a:rPr lang="en-GB" sz="2600" b="1" u="sng" dirty="0" smtClean="0"/>
              <a:t>Distinguishing between aldehydes and ketones</a:t>
            </a:r>
          </a:p>
          <a:p>
            <a:pPr>
              <a:buNone/>
            </a:pPr>
            <a:r>
              <a:rPr lang="en-GB" sz="2600" b="1" dirty="0" smtClean="0">
                <a:solidFill>
                  <a:srgbClr val="0070C0"/>
                </a:solidFill>
              </a:rPr>
              <a:t>Fehling’s solution</a:t>
            </a:r>
            <a:r>
              <a:rPr lang="en-GB" sz="2600" dirty="0" smtClean="0">
                <a:solidFill>
                  <a:srgbClr val="0070C0"/>
                </a:solidFill>
              </a:rPr>
              <a:t> </a:t>
            </a:r>
            <a:r>
              <a:rPr lang="en-GB" sz="2600" dirty="0" smtClean="0"/>
              <a:t>can also be used.</a:t>
            </a:r>
          </a:p>
          <a:p>
            <a:pPr>
              <a:buNone/>
            </a:pPr>
            <a:r>
              <a:rPr lang="en-GB" sz="2600" dirty="0" smtClean="0"/>
              <a:t>This contains copper (II) ions dissolved in sodium hydroxide.</a:t>
            </a:r>
          </a:p>
          <a:p>
            <a:pPr>
              <a:buNone/>
            </a:pPr>
            <a:r>
              <a:rPr lang="en-GB" sz="2600" dirty="0" smtClean="0"/>
              <a:t>The colour change is the same for an aldehyde (blue to red).</a:t>
            </a:r>
          </a:p>
          <a:p>
            <a:pPr>
              <a:buNone/>
            </a:pPr>
            <a:r>
              <a:rPr lang="en-GB" sz="2600" dirty="0" smtClean="0"/>
              <a:t>Again there is no reaction with a ketone.</a:t>
            </a:r>
          </a:p>
        </p:txBody>
      </p:sp>
      <p:sp>
        <p:nvSpPr>
          <p:cNvPr id="4" name="TextBox 3"/>
          <p:cNvSpPr txBox="1"/>
          <p:nvPr/>
        </p:nvSpPr>
        <p:spPr>
          <a:xfrm>
            <a:off x="2057451" y="4560650"/>
            <a:ext cx="1498603" cy="707886"/>
          </a:xfrm>
          <a:prstGeom prst="rect">
            <a:avLst/>
          </a:prstGeom>
          <a:noFill/>
        </p:spPr>
        <p:txBody>
          <a:bodyPr wrap="square" rtlCol="0">
            <a:spAutoFit/>
          </a:bodyPr>
          <a:lstStyle/>
          <a:p>
            <a:r>
              <a:rPr lang="en-GB" sz="2000" b="1" dirty="0" smtClean="0"/>
              <a:t>Fehling's solution</a:t>
            </a:r>
            <a:endParaRPr lang="en-GB" sz="2000" b="1" dirty="0"/>
          </a:p>
        </p:txBody>
      </p:sp>
      <p:sp>
        <p:nvSpPr>
          <p:cNvPr id="5" name="TextBox 4"/>
          <p:cNvSpPr txBox="1"/>
          <p:nvPr/>
        </p:nvSpPr>
        <p:spPr>
          <a:xfrm>
            <a:off x="7428252" y="4149080"/>
            <a:ext cx="1498603" cy="1323439"/>
          </a:xfrm>
          <a:prstGeom prst="rect">
            <a:avLst/>
          </a:prstGeom>
          <a:noFill/>
        </p:spPr>
        <p:txBody>
          <a:bodyPr wrap="square" rtlCol="0">
            <a:spAutoFit/>
          </a:bodyPr>
          <a:lstStyle/>
          <a:p>
            <a:r>
              <a:rPr lang="en-GB" sz="2000" b="1" dirty="0" smtClean="0"/>
              <a:t>Positive test with an aldehyde</a:t>
            </a:r>
            <a:endParaRPr lang="en-GB" sz="2000" b="1" dirty="0"/>
          </a:p>
        </p:txBody>
      </p:sp>
      <p:pic>
        <p:nvPicPr>
          <p:cNvPr id="6" name="Picture 5"/>
          <p:cNvPicPr>
            <a:picLocks noChangeAspect="1"/>
          </p:cNvPicPr>
          <p:nvPr/>
        </p:nvPicPr>
        <p:blipFill>
          <a:blip r:embed="rId2"/>
          <a:stretch>
            <a:fillRect/>
          </a:stretch>
        </p:blipFill>
        <p:spPr>
          <a:xfrm>
            <a:off x="3775336" y="3861048"/>
            <a:ext cx="3543275" cy="2826875"/>
          </a:xfrm>
          <a:prstGeom prst="rect">
            <a:avLst/>
          </a:prstGeom>
        </p:spPr>
      </p:pic>
    </p:spTree>
    <p:extLst>
      <p:ext uri="{BB962C8B-B14F-4D97-AF65-F5344CB8AC3E}">
        <p14:creationId xmlns:p14="http://schemas.microsoft.com/office/powerpoint/2010/main" val="3746095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4"/>
            <a:ext cx="8464550" cy="6615385"/>
          </a:xfrm>
        </p:spPr>
        <p:txBody>
          <a:bodyPr>
            <a:normAutofit/>
          </a:bodyPr>
          <a:lstStyle/>
          <a:p>
            <a:pPr algn="ctr">
              <a:buNone/>
            </a:pPr>
            <a:r>
              <a:rPr lang="en-GB" sz="2900" b="1" u="sng" dirty="0" smtClean="0"/>
              <a:t>Questions</a:t>
            </a:r>
            <a:endParaRPr lang="en-GB" sz="2900" dirty="0" smtClean="0"/>
          </a:p>
          <a:p>
            <a:pPr>
              <a:buNone/>
            </a:pPr>
            <a:r>
              <a:rPr lang="en-GB" sz="2900" dirty="0" smtClean="0"/>
              <a:t>Ethanol is oxidised when it reacts with potassium dichromate (VI), acidified with sulfuric acid.</a:t>
            </a:r>
          </a:p>
          <a:p>
            <a:pPr marL="514350" indent="-514350">
              <a:buAutoNum type="alphaLcParenR"/>
            </a:pPr>
            <a:r>
              <a:rPr lang="en-GB" sz="2900" dirty="0" smtClean="0"/>
              <a:t>Write an equation to represent the reaction under distillation, and name the organic product.</a:t>
            </a:r>
            <a:br>
              <a:rPr lang="en-GB" sz="2900" dirty="0" smtClean="0"/>
            </a:br>
            <a:endParaRPr lang="en-GB" sz="2900" dirty="0" smtClean="0"/>
          </a:p>
          <a:p>
            <a:pPr marL="514350" indent="-514350">
              <a:buAutoNum type="alphaLcParenR"/>
            </a:pPr>
            <a:endParaRPr lang="en-GB" sz="2900" dirty="0"/>
          </a:p>
          <a:p>
            <a:pPr marL="514350" indent="-514350">
              <a:buAutoNum type="alphaLcParenR"/>
            </a:pPr>
            <a:r>
              <a:rPr lang="en-GB" sz="2900" dirty="0" smtClean="0"/>
              <a:t>Write an equation to represent the reaction under reflux, and name the organic product.</a:t>
            </a:r>
            <a:br>
              <a:rPr lang="en-GB" sz="2900" dirty="0" smtClean="0"/>
            </a:br>
            <a:r>
              <a:rPr lang="en-GB" sz="2900" dirty="0" smtClean="0"/>
              <a:t/>
            </a:r>
            <a:br>
              <a:rPr lang="en-GB" sz="2900" dirty="0" smtClean="0"/>
            </a:br>
            <a:endParaRPr lang="en-GB" sz="2900" dirty="0"/>
          </a:p>
        </p:txBody>
      </p:sp>
      <p:sp>
        <p:nvSpPr>
          <p:cNvPr id="3" name="TextBox 2"/>
          <p:cNvSpPr txBox="1"/>
          <p:nvPr/>
        </p:nvSpPr>
        <p:spPr>
          <a:xfrm>
            <a:off x="222250" y="3068960"/>
            <a:ext cx="8598222" cy="830997"/>
          </a:xfrm>
          <a:prstGeom prst="rect">
            <a:avLst/>
          </a:prstGeom>
          <a:noFill/>
        </p:spPr>
        <p:txBody>
          <a:bodyPr wrap="square" rtlCol="0">
            <a:spAutoFit/>
          </a:bodyPr>
          <a:lstStyle/>
          <a:p>
            <a:r>
              <a:rPr lang="en-GB" sz="2400" dirty="0" smtClean="0">
                <a:solidFill>
                  <a:srgbClr val="FF0000"/>
                </a:solidFill>
              </a:rPr>
              <a:t>CH</a:t>
            </a:r>
            <a:r>
              <a:rPr lang="en-GB" sz="2400" baseline="-25000" dirty="0" smtClean="0">
                <a:solidFill>
                  <a:srgbClr val="FF0000"/>
                </a:solidFill>
              </a:rPr>
              <a:t>3</a:t>
            </a:r>
            <a:r>
              <a:rPr lang="en-GB" sz="2400" dirty="0" smtClean="0">
                <a:solidFill>
                  <a:srgbClr val="FF0000"/>
                </a:solidFill>
              </a:rPr>
              <a:t>CH</a:t>
            </a:r>
            <a:r>
              <a:rPr lang="en-GB" sz="2400" baseline="-25000" dirty="0" smtClean="0">
                <a:solidFill>
                  <a:srgbClr val="FF0000"/>
                </a:solidFill>
              </a:rPr>
              <a:t>2</a:t>
            </a:r>
            <a:r>
              <a:rPr lang="en-GB" sz="2400" dirty="0" smtClean="0">
                <a:solidFill>
                  <a:srgbClr val="FF0000"/>
                </a:solidFill>
              </a:rPr>
              <a:t>OH + [O] </a:t>
            </a:r>
            <a:r>
              <a:rPr lang="en-GB" sz="2400" dirty="0" smtClean="0">
                <a:solidFill>
                  <a:srgbClr val="FF0000"/>
                </a:solidFill>
                <a:sym typeface="Wingdings" panose="05000000000000000000" pitchFamily="2" charset="2"/>
              </a:rPr>
              <a:t> CH</a:t>
            </a:r>
            <a:r>
              <a:rPr lang="en-GB" sz="2400" baseline="-25000" dirty="0" smtClean="0">
                <a:solidFill>
                  <a:srgbClr val="FF0000"/>
                </a:solidFill>
                <a:sym typeface="Wingdings" panose="05000000000000000000" pitchFamily="2" charset="2"/>
              </a:rPr>
              <a:t>3</a:t>
            </a:r>
            <a:r>
              <a:rPr lang="en-GB" sz="2400" dirty="0" smtClean="0">
                <a:solidFill>
                  <a:srgbClr val="FF0000"/>
                </a:solidFill>
                <a:sym typeface="Wingdings" panose="05000000000000000000" pitchFamily="2" charset="2"/>
              </a:rPr>
              <a:t>CHO + H</a:t>
            </a:r>
            <a:r>
              <a:rPr lang="en-GB" sz="2400" baseline="-25000" dirty="0" smtClean="0">
                <a:solidFill>
                  <a:srgbClr val="FF0000"/>
                </a:solidFill>
                <a:sym typeface="Wingdings" panose="05000000000000000000" pitchFamily="2" charset="2"/>
              </a:rPr>
              <a:t>2</a:t>
            </a:r>
            <a:r>
              <a:rPr lang="en-GB" sz="2400" dirty="0" smtClean="0">
                <a:solidFill>
                  <a:srgbClr val="FF0000"/>
                </a:solidFill>
                <a:sym typeface="Wingdings" panose="05000000000000000000" pitchFamily="2" charset="2"/>
              </a:rPr>
              <a:t>O</a:t>
            </a:r>
          </a:p>
          <a:p>
            <a:r>
              <a:rPr lang="en-GB" sz="2400" dirty="0" err="1" smtClean="0">
                <a:solidFill>
                  <a:srgbClr val="FF0000"/>
                </a:solidFill>
                <a:sym typeface="Wingdings" panose="05000000000000000000" pitchFamily="2" charset="2"/>
              </a:rPr>
              <a:t>Ethanal</a:t>
            </a:r>
            <a:endParaRPr lang="en-GB" sz="2400" dirty="0">
              <a:solidFill>
                <a:srgbClr val="FF0000"/>
              </a:solidFill>
            </a:endParaRPr>
          </a:p>
        </p:txBody>
      </p:sp>
      <p:sp>
        <p:nvSpPr>
          <p:cNvPr id="4" name="TextBox 3"/>
          <p:cNvSpPr txBox="1"/>
          <p:nvPr/>
        </p:nvSpPr>
        <p:spPr>
          <a:xfrm>
            <a:off x="253583" y="5013176"/>
            <a:ext cx="8598222" cy="830997"/>
          </a:xfrm>
          <a:prstGeom prst="rect">
            <a:avLst/>
          </a:prstGeom>
          <a:noFill/>
        </p:spPr>
        <p:txBody>
          <a:bodyPr wrap="square" rtlCol="0">
            <a:spAutoFit/>
          </a:bodyPr>
          <a:lstStyle/>
          <a:p>
            <a:r>
              <a:rPr lang="en-GB" sz="2400" dirty="0" smtClean="0">
                <a:solidFill>
                  <a:srgbClr val="FF0000"/>
                </a:solidFill>
              </a:rPr>
              <a:t>CH</a:t>
            </a:r>
            <a:r>
              <a:rPr lang="en-GB" sz="2400" baseline="-25000" dirty="0" smtClean="0">
                <a:solidFill>
                  <a:srgbClr val="FF0000"/>
                </a:solidFill>
              </a:rPr>
              <a:t>3</a:t>
            </a:r>
            <a:r>
              <a:rPr lang="en-GB" sz="2400" dirty="0" smtClean="0">
                <a:solidFill>
                  <a:srgbClr val="FF0000"/>
                </a:solidFill>
              </a:rPr>
              <a:t>CH</a:t>
            </a:r>
            <a:r>
              <a:rPr lang="en-GB" sz="2400" baseline="-25000" dirty="0" smtClean="0">
                <a:solidFill>
                  <a:srgbClr val="FF0000"/>
                </a:solidFill>
              </a:rPr>
              <a:t>2</a:t>
            </a:r>
            <a:r>
              <a:rPr lang="en-GB" sz="2400" dirty="0" smtClean="0">
                <a:solidFill>
                  <a:srgbClr val="FF0000"/>
                </a:solidFill>
              </a:rPr>
              <a:t>OH + 2[O] </a:t>
            </a:r>
            <a:r>
              <a:rPr lang="en-GB" sz="2400" dirty="0" smtClean="0">
                <a:solidFill>
                  <a:srgbClr val="FF0000"/>
                </a:solidFill>
                <a:sym typeface="Wingdings" panose="05000000000000000000" pitchFamily="2" charset="2"/>
              </a:rPr>
              <a:t> CH</a:t>
            </a:r>
            <a:r>
              <a:rPr lang="en-GB" sz="2400" baseline="-25000" dirty="0" smtClean="0">
                <a:solidFill>
                  <a:srgbClr val="FF0000"/>
                </a:solidFill>
                <a:sym typeface="Wingdings" panose="05000000000000000000" pitchFamily="2" charset="2"/>
              </a:rPr>
              <a:t>3</a:t>
            </a:r>
            <a:r>
              <a:rPr lang="en-GB" sz="2400" dirty="0" smtClean="0">
                <a:solidFill>
                  <a:srgbClr val="FF0000"/>
                </a:solidFill>
                <a:sym typeface="Wingdings" panose="05000000000000000000" pitchFamily="2" charset="2"/>
              </a:rPr>
              <a:t>COOH + H</a:t>
            </a:r>
            <a:r>
              <a:rPr lang="en-GB" sz="2400" baseline="-25000" dirty="0" smtClean="0">
                <a:solidFill>
                  <a:srgbClr val="FF0000"/>
                </a:solidFill>
                <a:sym typeface="Wingdings" panose="05000000000000000000" pitchFamily="2" charset="2"/>
              </a:rPr>
              <a:t>2</a:t>
            </a:r>
            <a:r>
              <a:rPr lang="en-GB" sz="2400" dirty="0" smtClean="0">
                <a:solidFill>
                  <a:srgbClr val="FF0000"/>
                </a:solidFill>
                <a:sym typeface="Wingdings" panose="05000000000000000000" pitchFamily="2" charset="2"/>
              </a:rPr>
              <a:t>O</a:t>
            </a:r>
          </a:p>
          <a:p>
            <a:r>
              <a:rPr lang="en-GB" sz="2400" dirty="0" smtClean="0">
                <a:solidFill>
                  <a:srgbClr val="FF0000"/>
                </a:solidFill>
                <a:sym typeface="Wingdings" panose="05000000000000000000" pitchFamily="2" charset="2"/>
              </a:rPr>
              <a:t>Ethanoic acid</a:t>
            </a:r>
            <a:endParaRPr lang="en-GB" sz="2400" dirty="0">
              <a:solidFill>
                <a:srgbClr val="FF0000"/>
              </a:solidFill>
            </a:endParaRPr>
          </a:p>
        </p:txBody>
      </p:sp>
    </p:spTree>
    <p:extLst>
      <p:ext uri="{BB962C8B-B14F-4D97-AF65-F5344CB8AC3E}">
        <p14:creationId xmlns:p14="http://schemas.microsoft.com/office/powerpoint/2010/main" val="428969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4"/>
            <a:ext cx="8464550" cy="6615385"/>
          </a:xfrm>
        </p:spPr>
        <p:txBody>
          <a:bodyPr>
            <a:normAutofit/>
          </a:bodyPr>
          <a:lstStyle/>
          <a:p>
            <a:pPr algn="ctr">
              <a:buNone/>
            </a:pPr>
            <a:r>
              <a:rPr lang="en-GB" b="1" u="sng" dirty="0" smtClean="0"/>
              <a:t>Questions</a:t>
            </a:r>
            <a:endParaRPr lang="en-GB" dirty="0" smtClean="0"/>
          </a:p>
          <a:p>
            <a:pPr>
              <a:buNone/>
            </a:pPr>
            <a:r>
              <a:rPr lang="en-GB" dirty="0" smtClean="0"/>
              <a:t>Propan-1-ol and propan-2-ol, are oxidised by acidified potassium dichromate (VI) under distillation.</a:t>
            </a:r>
          </a:p>
          <a:p>
            <a:pPr marL="514350" indent="-514350">
              <a:buAutoNum type="alphaLcParenR"/>
            </a:pPr>
            <a:r>
              <a:rPr lang="en-GB" dirty="0" smtClean="0"/>
              <a:t>Name the organic product of each reaction.</a:t>
            </a:r>
            <a:br>
              <a:rPr lang="en-GB" dirty="0" smtClean="0"/>
            </a:br>
            <a:r>
              <a:rPr lang="en-GB" dirty="0" smtClean="0"/>
              <a:t>From </a:t>
            </a:r>
            <a:r>
              <a:rPr lang="en-GB" dirty="0" err="1" smtClean="0"/>
              <a:t>propan</a:t>
            </a:r>
            <a:r>
              <a:rPr lang="en-GB" dirty="0" smtClean="0"/>
              <a:t> – 1- </a:t>
            </a:r>
            <a:r>
              <a:rPr lang="en-GB" dirty="0" err="1" smtClean="0"/>
              <a:t>ol</a:t>
            </a:r>
            <a:r>
              <a:rPr lang="en-GB" dirty="0" smtClean="0"/>
              <a:t>: </a:t>
            </a:r>
            <a:br>
              <a:rPr lang="en-GB" dirty="0" smtClean="0"/>
            </a:br>
            <a:r>
              <a:rPr lang="en-GB" dirty="0" smtClean="0"/>
              <a:t>From </a:t>
            </a:r>
            <a:r>
              <a:rPr lang="en-GB" dirty="0" err="1" smtClean="0"/>
              <a:t>propan</a:t>
            </a:r>
            <a:r>
              <a:rPr lang="en-GB" dirty="0" smtClean="0"/>
              <a:t> – 2 – </a:t>
            </a:r>
            <a:r>
              <a:rPr lang="en-GB" dirty="0" err="1" smtClean="0"/>
              <a:t>ol</a:t>
            </a:r>
            <a:r>
              <a:rPr lang="en-GB" dirty="0" smtClean="0"/>
              <a:t>:</a:t>
            </a:r>
          </a:p>
          <a:p>
            <a:pPr marL="514350" indent="-514350">
              <a:buAutoNum type="alphaLcParenR"/>
            </a:pPr>
            <a:r>
              <a:rPr lang="en-GB" dirty="0" smtClean="0"/>
              <a:t>Describe a simple laboratory test to distinguish</a:t>
            </a:r>
            <a:endParaRPr lang="en-GB" dirty="0"/>
          </a:p>
        </p:txBody>
      </p:sp>
      <p:sp>
        <p:nvSpPr>
          <p:cNvPr id="3" name="TextBox 2"/>
          <p:cNvSpPr txBox="1"/>
          <p:nvPr/>
        </p:nvSpPr>
        <p:spPr>
          <a:xfrm>
            <a:off x="4844889" y="3140968"/>
            <a:ext cx="2179157" cy="584775"/>
          </a:xfrm>
          <a:prstGeom prst="rect">
            <a:avLst/>
          </a:prstGeom>
          <a:noFill/>
        </p:spPr>
        <p:txBody>
          <a:bodyPr wrap="square" rtlCol="0">
            <a:spAutoFit/>
          </a:bodyPr>
          <a:lstStyle/>
          <a:p>
            <a:r>
              <a:rPr lang="en-GB" sz="3200" dirty="0" err="1" smtClean="0">
                <a:solidFill>
                  <a:srgbClr val="FF0000"/>
                </a:solidFill>
              </a:rPr>
              <a:t>Propanal</a:t>
            </a:r>
            <a:endParaRPr lang="en-GB" sz="3200" dirty="0">
              <a:solidFill>
                <a:srgbClr val="FF0000"/>
              </a:solidFill>
            </a:endParaRPr>
          </a:p>
        </p:txBody>
      </p:sp>
      <p:sp>
        <p:nvSpPr>
          <p:cNvPr id="4" name="TextBox 3"/>
          <p:cNvSpPr txBox="1"/>
          <p:nvPr/>
        </p:nvSpPr>
        <p:spPr>
          <a:xfrm>
            <a:off x="4818111" y="3717032"/>
            <a:ext cx="2706217" cy="584775"/>
          </a:xfrm>
          <a:prstGeom prst="rect">
            <a:avLst/>
          </a:prstGeom>
          <a:noFill/>
        </p:spPr>
        <p:txBody>
          <a:bodyPr wrap="square" rtlCol="0">
            <a:spAutoFit/>
          </a:bodyPr>
          <a:lstStyle/>
          <a:p>
            <a:r>
              <a:rPr lang="en-GB" sz="3200" dirty="0" smtClean="0">
                <a:solidFill>
                  <a:srgbClr val="FF0000"/>
                </a:solidFill>
              </a:rPr>
              <a:t>Propanone</a:t>
            </a:r>
            <a:endParaRPr lang="en-GB" sz="3200" dirty="0">
              <a:solidFill>
                <a:srgbClr val="FF0000"/>
              </a:solidFill>
            </a:endParaRPr>
          </a:p>
        </p:txBody>
      </p:sp>
      <p:sp>
        <p:nvSpPr>
          <p:cNvPr id="5" name="TextBox 4"/>
          <p:cNvSpPr txBox="1"/>
          <p:nvPr/>
        </p:nvSpPr>
        <p:spPr>
          <a:xfrm>
            <a:off x="222250" y="5288107"/>
            <a:ext cx="8598222" cy="1569660"/>
          </a:xfrm>
          <a:prstGeom prst="rect">
            <a:avLst/>
          </a:prstGeom>
          <a:noFill/>
        </p:spPr>
        <p:txBody>
          <a:bodyPr wrap="square" rtlCol="0">
            <a:spAutoFit/>
          </a:bodyPr>
          <a:lstStyle/>
          <a:p>
            <a:r>
              <a:rPr lang="en-GB" sz="3200" dirty="0" smtClean="0">
                <a:solidFill>
                  <a:srgbClr val="FF0000"/>
                </a:solidFill>
              </a:rPr>
              <a:t>Benedict’s/Fehling’s. With propan-1-ol blue to red precipitate</a:t>
            </a:r>
          </a:p>
          <a:p>
            <a:r>
              <a:rPr lang="en-GB" sz="3200" dirty="0" smtClean="0">
                <a:solidFill>
                  <a:srgbClr val="FF0000"/>
                </a:solidFill>
              </a:rPr>
              <a:t>With propan-2-ol no change/stays blue </a:t>
            </a:r>
            <a:endParaRPr lang="en-GB" sz="3200" dirty="0">
              <a:solidFill>
                <a:srgbClr val="FF0000"/>
              </a:solidFill>
            </a:endParaRPr>
          </a:p>
        </p:txBody>
      </p:sp>
    </p:spTree>
    <p:extLst>
      <p:ext uri="{BB962C8B-B14F-4D97-AF65-F5344CB8AC3E}">
        <p14:creationId xmlns:p14="http://schemas.microsoft.com/office/powerpoint/2010/main" val="391875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264696"/>
          </a:xfrm>
        </p:spPr>
        <p:txBody>
          <a:bodyPr>
            <a:normAutofit fontScale="85000" lnSpcReduction="20000"/>
          </a:bodyPr>
          <a:lstStyle/>
          <a:p>
            <a:pPr algn="ctr">
              <a:buNone/>
            </a:pPr>
            <a:r>
              <a:rPr lang="en-GB" b="1" u="sng" dirty="0" smtClean="0"/>
              <a:t>Oxidation of Alcohols</a:t>
            </a:r>
          </a:p>
          <a:p>
            <a:pPr>
              <a:buNone/>
            </a:pPr>
            <a:r>
              <a:rPr lang="en-GB" b="1" u="sng" dirty="0" smtClean="0"/>
              <a:t>Objective:</a:t>
            </a:r>
            <a:r>
              <a:rPr lang="en-GB" dirty="0" smtClean="0"/>
              <a:t> To know what happens we oxidise alcohols</a:t>
            </a:r>
          </a:p>
          <a:p>
            <a:pPr>
              <a:buNone/>
            </a:pPr>
            <a:endParaRPr lang="en-GB" dirty="0"/>
          </a:p>
          <a:p>
            <a:pPr>
              <a:buNone/>
            </a:pPr>
            <a:r>
              <a:rPr lang="en-GB" b="1" u="sng" dirty="0" smtClean="0"/>
              <a:t>Outcomes:</a:t>
            </a:r>
            <a:r>
              <a:rPr lang="en-GB" dirty="0" smtClean="0"/>
              <a:t> </a:t>
            </a:r>
          </a:p>
          <a:p>
            <a:r>
              <a:rPr lang="en-GB" dirty="0"/>
              <a:t>U</a:t>
            </a:r>
            <a:r>
              <a:rPr lang="en-GB" dirty="0" smtClean="0"/>
              <a:t>nderstand </a:t>
            </a:r>
            <a:r>
              <a:rPr lang="en-GB" dirty="0"/>
              <a:t>the reactions of alcohols </a:t>
            </a:r>
            <a:r>
              <a:rPr lang="en-GB" dirty="0" smtClean="0"/>
              <a:t>with oxygen </a:t>
            </a:r>
            <a:r>
              <a:rPr lang="en-GB" dirty="0"/>
              <a:t>in air </a:t>
            </a:r>
            <a:r>
              <a:rPr lang="en-GB" dirty="0" smtClean="0"/>
              <a:t>(combustion</a:t>
            </a:r>
            <a:r>
              <a:rPr lang="en-GB" dirty="0"/>
              <a:t>)</a:t>
            </a:r>
          </a:p>
          <a:p>
            <a:r>
              <a:rPr lang="en-GB" dirty="0" smtClean="0"/>
              <a:t>Understand the reactions of alcohols with </a:t>
            </a:r>
            <a:r>
              <a:rPr lang="en-GB" dirty="0"/>
              <a:t>potassium dichromate(VI) in dilute sulfuric acid to oxidise primary alcohols </a:t>
            </a:r>
            <a:r>
              <a:rPr lang="en-GB" dirty="0" smtClean="0"/>
              <a:t>to aldehydes </a:t>
            </a:r>
            <a:r>
              <a:rPr lang="en-GB" dirty="0"/>
              <a:t>(including a test for the aldehyde using </a:t>
            </a:r>
            <a:r>
              <a:rPr lang="en-GB" dirty="0" smtClean="0"/>
              <a:t>Benedict’s/Fehling’s solution</a:t>
            </a:r>
            <a:r>
              <a:rPr lang="en-GB" dirty="0"/>
              <a:t>) and carboxylic acids, and secondary alcohols to ketones</a:t>
            </a:r>
          </a:p>
          <a:p>
            <a:r>
              <a:rPr lang="en-GB" i="1" dirty="0"/>
              <a:t>In equations, the oxidising agent can be represented as [O</a:t>
            </a:r>
            <a:r>
              <a:rPr lang="en-GB" i="1" dirty="0" smtClean="0"/>
              <a:t>]</a:t>
            </a:r>
            <a:endParaRPr lang="en-GB" i="1" dirty="0"/>
          </a:p>
          <a:p>
            <a:r>
              <a:rPr lang="en-GB" i="1" dirty="0" smtClean="0"/>
              <a:t>Descriptions </a:t>
            </a:r>
            <a:r>
              <a:rPr lang="en-GB" i="1" dirty="0"/>
              <a:t>of the mechanisms of these reactions are not </a:t>
            </a:r>
            <a:r>
              <a:rPr lang="en-GB" i="1" dirty="0" smtClean="0"/>
              <a:t>expected</a:t>
            </a:r>
            <a:endParaRPr lang="en-GB" b="1" u="sng" dirty="0" smtClean="0"/>
          </a:p>
        </p:txBody>
      </p:sp>
    </p:spTree>
    <p:extLst>
      <p:ext uri="{BB962C8B-B14F-4D97-AF65-F5344CB8AC3E}">
        <p14:creationId xmlns:p14="http://schemas.microsoft.com/office/powerpoint/2010/main" val="1983052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264696"/>
          </a:xfrm>
        </p:spPr>
        <p:txBody>
          <a:bodyPr>
            <a:normAutofit fontScale="85000" lnSpcReduction="20000"/>
          </a:bodyPr>
          <a:lstStyle/>
          <a:p>
            <a:pPr algn="ctr">
              <a:buNone/>
            </a:pPr>
            <a:r>
              <a:rPr lang="en-GB" b="1" u="sng" dirty="0" smtClean="0"/>
              <a:t>Oxidation of Alcohols</a:t>
            </a:r>
          </a:p>
          <a:p>
            <a:pPr>
              <a:buNone/>
            </a:pPr>
            <a:r>
              <a:rPr lang="en-GB" b="1" u="sng" dirty="0" smtClean="0"/>
              <a:t>Objective:</a:t>
            </a:r>
            <a:r>
              <a:rPr lang="en-GB" dirty="0" smtClean="0"/>
              <a:t> To know what happens we oxidise alcohols</a:t>
            </a:r>
          </a:p>
          <a:p>
            <a:pPr>
              <a:buNone/>
            </a:pPr>
            <a:endParaRPr lang="en-GB" dirty="0"/>
          </a:p>
          <a:p>
            <a:pPr>
              <a:buNone/>
            </a:pPr>
            <a:r>
              <a:rPr lang="en-GB" b="1" u="sng" dirty="0" smtClean="0"/>
              <a:t>Outcomes:</a:t>
            </a:r>
            <a:r>
              <a:rPr lang="en-GB" dirty="0" smtClean="0"/>
              <a:t> </a:t>
            </a:r>
          </a:p>
          <a:p>
            <a:r>
              <a:rPr lang="en-GB" dirty="0"/>
              <a:t>U</a:t>
            </a:r>
            <a:r>
              <a:rPr lang="en-GB" dirty="0" smtClean="0"/>
              <a:t>nderstand </a:t>
            </a:r>
            <a:r>
              <a:rPr lang="en-GB" dirty="0"/>
              <a:t>the reactions of alcohols </a:t>
            </a:r>
            <a:r>
              <a:rPr lang="en-GB" dirty="0" smtClean="0"/>
              <a:t>with oxygen </a:t>
            </a:r>
            <a:r>
              <a:rPr lang="en-GB" dirty="0"/>
              <a:t>in air </a:t>
            </a:r>
            <a:r>
              <a:rPr lang="en-GB" dirty="0" smtClean="0"/>
              <a:t>(combustion</a:t>
            </a:r>
            <a:r>
              <a:rPr lang="en-GB" dirty="0"/>
              <a:t>)</a:t>
            </a:r>
          </a:p>
          <a:p>
            <a:r>
              <a:rPr lang="en-GB" dirty="0" smtClean="0"/>
              <a:t>Understand the reactions of alcohols with </a:t>
            </a:r>
            <a:r>
              <a:rPr lang="en-GB" dirty="0"/>
              <a:t>potassium dichromate(VI) in dilute sulfuric acid to oxidise primary alcohols </a:t>
            </a:r>
            <a:r>
              <a:rPr lang="en-GB" dirty="0" smtClean="0"/>
              <a:t>to aldehydes </a:t>
            </a:r>
            <a:r>
              <a:rPr lang="en-GB" dirty="0"/>
              <a:t>(including a test for the aldehyde using </a:t>
            </a:r>
            <a:r>
              <a:rPr lang="en-GB" dirty="0" smtClean="0"/>
              <a:t>Benedict’s/Fehling’s solution</a:t>
            </a:r>
            <a:r>
              <a:rPr lang="en-GB" dirty="0"/>
              <a:t>) and carboxylic acids, and secondary alcohols to ketones</a:t>
            </a:r>
          </a:p>
          <a:p>
            <a:r>
              <a:rPr lang="en-GB" i="1" dirty="0"/>
              <a:t>In equations, the oxidising agent can be represented as [O</a:t>
            </a:r>
            <a:r>
              <a:rPr lang="en-GB" i="1" dirty="0" smtClean="0"/>
              <a:t>]</a:t>
            </a:r>
            <a:endParaRPr lang="en-GB" i="1" dirty="0"/>
          </a:p>
          <a:p>
            <a:r>
              <a:rPr lang="en-GB" i="1" dirty="0" smtClean="0"/>
              <a:t>Descriptions </a:t>
            </a:r>
            <a:r>
              <a:rPr lang="en-GB" i="1" dirty="0"/>
              <a:t>of the mechanisms of these reactions are not </a:t>
            </a:r>
            <a:r>
              <a:rPr lang="en-GB" i="1" dirty="0" smtClean="0"/>
              <a:t>expected</a:t>
            </a:r>
            <a:endParaRPr lang="en-GB" b="1" u="sng"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ltLang="en-US" sz="4000" smtClean="0"/>
              <a:t>Alcohols –  complete oxidation </a:t>
            </a:r>
            <a:br>
              <a:rPr lang="en-GB" altLang="en-US" sz="4000" smtClean="0"/>
            </a:br>
            <a:r>
              <a:rPr lang="en-GB" altLang="en-US" sz="4000" smtClean="0"/>
              <a:t>Combustion!</a:t>
            </a:r>
          </a:p>
        </p:txBody>
      </p:sp>
      <p:sp>
        <p:nvSpPr>
          <p:cNvPr id="259075" name="Rectangle 3"/>
          <p:cNvSpPr>
            <a:spLocks noGrp="1" noChangeArrowheads="1"/>
          </p:cNvSpPr>
          <p:nvPr>
            <p:ph type="body" idx="1"/>
          </p:nvPr>
        </p:nvSpPr>
        <p:spPr/>
        <p:txBody>
          <a:bodyPr/>
          <a:lstStyle/>
          <a:p>
            <a:pPr marL="609600" indent="-609600">
              <a:buFontTx/>
              <a:buAutoNum type="arabicPeriod"/>
            </a:pPr>
            <a:r>
              <a:rPr lang="en-GB" altLang="en-US" smtClean="0"/>
              <a:t>We can </a:t>
            </a:r>
            <a:r>
              <a:rPr lang="en-GB" altLang="en-US" smtClean="0">
                <a:solidFill>
                  <a:srgbClr val="FFFF00"/>
                </a:solidFill>
              </a:rPr>
              <a:t>burn</a:t>
            </a:r>
            <a:r>
              <a:rPr lang="en-GB" altLang="en-US" smtClean="0"/>
              <a:t> alcohols.</a:t>
            </a:r>
          </a:p>
          <a:p>
            <a:pPr marL="609600" indent="-609600">
              <a:buFontTx/>
              <a:buAutoNum type="arabicPeriod"/>
            </a:pPr>
            <a:r>
              <a:rPr lang="en-GB" altLang="en-US" smtClean="0"/>
              <a:t>In this reaction C-C bonds are broken, so a lot of energy is given out.</a:t>
            </a:r>
          </a:p>
          <a:p>
            <a:pPr marL="609600" indent="-609600">
              <a:buFontTx/>
              <a:buAutoNum type="arabicPeriod"/>
            </a:pPr>
            <a:r>
              <a:rPr lang="en-GB" altLang="en-US" smtClean="0"/>
              <a:t>Ethanol can be used for cooking, or added to petrol to make cheaper motor fuel.</a:t>
            </a:r>
          </a:p>
          <a:p>
            <a:pPr marL="990600" lvl="1" indent="-533400">
              <a:buFontTx/>
              <a:buAutoNum type="arabicPeriod"/>
            </a:pPr>
            <a:r>
              <a:rPr lang="en-GB" altLang="en-US" smtClean="0"/>
              <a:t>C</a:t>
            </a:r>
            <a:r>
              <a:rPr lang="en-GB" altLang="en-US" baseline="-25000" smtClean="0"/>
              <a:t>2</a:t>
            </a:r>
            <a:r>
              <a:rPr lang="en-GB" altLang="en-US" smtClean="0"/>
              <a:t>H</a:t>
            </a:r>
            <a:r>
              <a:rPr lang="en-GB" altLang="en-US" baseline="-25000" smtClean="0"/>
              <a:t>5</a:t>
            </a:r>
            <a:r>
              <a:rPr lang="en-GB" altLang="en-US" smtClean="0"/>
              <a:t>-OH + 3O</a:t>
            </a:r>
            <a:r>
              <a:rPr lang="en-GB" altLang="en-US" baseline="-25000" smtClean="0"/>
              <a:t>2</a:t>
            </a:r>
            <a:r>
              <a:rPr lang="en-GB" altLang="en-US" smtClean="0"/>
              <a:t> </a:t>
            </a:r>
            <a:r>
              <a:rPr lang="en-GB" altLang="en-US" smtClean="0">
                <a:sym typeface="Wingdings" panose="05000000000000000000" pitchFamily="2" charset="2"/>
              </a:rPr>
              <a:t> 2</a:t>
            </a:r>
            <a:r>
              <a:rPr lang="en-GB" altLang="en-US" smtClean="0"/>
              <a:t>CO</a:t>
            </a:r>
            <a:r>
              <a:rPr lang="en-GB" altLang="en-US" baseline="-25000" smtClean="0"/>
              <a:t>2 </a:t>
            </a:r>
            <a:r>
              <a:rPr lang="en-GB" altLang="en-US" smtClean="0"/>
              <a:t>+ 3H</a:t>
            </a:r>
            <a:r>
              <a:rPr lang="en-GB" altLang="en-US" baseline="-25000" smtClean="0"/>
              <a:t>2</a:t>
            </a:r>
            <a:r>
              <a:rPr lang="en-GB" altLang="en-US" smtClean="0"/>
              <a:t>O</a:t>
            </a:r>
            <a:br>
              <a:rPr lang="en-GB" altLang="en-US" smtClean="0"/>
            </a:br>
            <a:endParaRPr lang="en-GB" altLang="en-US" smtClean="0"/>
          </a:p>
          <a:p>
            <a:pPr marL="609600" indent="-609600">
              <a:buFontTx/>
              <a:buNone/>
            </a:pPr>
            <a:endParaRPr lang="en-GB" altLang="en-US" smtClean="0"/>
          </a:p>
          <a:p>
            <a:pPr marL="609600" indent="-609600">
              <a:buFontTx/>
              <a:buAutoNum type="arabicPeriod"/>
            </a:pPr>
            <a:endParaRPr lang="en-GB" altLang="en-US" smtClean="0"/>
          </a:p>
        </p:txBody>
      </p:sp>
    </p:spTree>
    <p:extLst>
      <p:ext uri="{BB962C8B-B14F-4D97-AF65-F5344CB8AC3E}">
        <p14:creationId xmlns:p14="http://schemas.microsoft.com/office/powerpoint/2010/main" val="1706903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7393" name="Picture 17" descr="carbonyl_group"/>
          <p:cNvPicPr>
            <a:picLocks noChangeAspect="1" noChangeArrowheads="1"/>
          </p:cNvPicPr>
          <p:nvPr/>
        </p:nvPicPr>
        <p:blipFill>
          <a:blip r:embed="rId3" cstate="print"/>
          <a:srcRect/>
          <a:stretch>
            <a:fillRect/>
          </a:stretch>
        </p:blipFill>
        <p:spPr bwMode="auto">
          <a:xfrm>
            <a:off x="6584950" y="782638"/>
            <a:ext cx="1716088" cy="1698625"/>
          </a:xfrm>
          <a:prstGeom prst="rect">
            <a:avLst/>
          </a:prstGeom>
          <a:noFill/>
        </p:spPr>
      </p:pic>
      <p:pic>
        <p:nvPicPr>
          <p:cNvPr id="997389" name="Picture 13" descr="aldeyhde"/>
          <p:cNvPicPr>
            <a:picLocks noChangeAspect="1" noChangeArrowheads="1"/>
          </p:cNvPicPr>
          <p:nvPr/>
        </p:nvPicPr>
        <p:blipFill>
          <a:blip r:embed="rId4" cstate="print"/>
          <a:srcRect/>
          <a:stretch>
            <a:fillRect/>
          </a:stretch>
        </p:blipFill>
        <p:spPr bwMode="auto">
          <a:xfrm>
            <a:off x="6589713" y="2651125"/>
            <a:ext cx="1706562" cy="1620838"/>
          </a:xfrm>
          <a:prstGeom prst="rect">
            <a:avLst/>
          </a:prstGeom>
          <a:noFill/>
        </p:spPr>
      </p:pic>
      <p:sp>
        <p:nvSpPr>
          <p:cNvPr id="997379" name="Text Box 3"/>
          <p:cNvSpPr txBox="1">
            <a:spLocks noChangeArrowheads="1"/>
          </p:cNvSpPr>
          <p:nvPr/>
        </p:nvSpPr>
        <p:spPr bwMode="auto">
          <a:xfrm>
            <a:off x="251520" y="2867025"/>
            <a:ext cx="6264695" cy="1815882"/>
          </a:xfrm>
          <a:prstGeom prst="rect">
            <a:avLst/>
          </a:prstGeom>
          <a:noFill/>
          <a:ln w="9525" algn="ctr">
            <a:noFill/>
            <a:miter lim="800000"/>
            <a:headEnd/>
            <a:tailEnd/>
          </a:ln>
          <a:effectLst/>
        </p:spPr>
        <p:txBody>
          <a:bodyPr wrap="square">
            <a:spAutoFit/>
          </a:bodyPr>
          <a:lstStyle/>
          <a:p>
            <a:pPr marL="355600" indent="-355600">
              <a:buClr>
                <a:srgbClr val="FF6600"/>
              </a:buClr>
              <a:buSzPct val="80000"/>
              <a:buFont typeface="Wingdings" pitchFamily="2" charset="2"/>
              <a:buChar char="l"/>
            </a:pPr>
            <a:r>
              <a:rPr lang="en-GB" sz="2800" dirty="0"/>
              <a:t>In </a:t>
            </a:r>
            <a:r>
              <a:rPr lang="en-GB" sz="2800" b="1" dirty="0" err="1">
                <a:solidFill>
                  <a:srgbClr val="FF6600"/>
                </a:solidFill>
              </a:rPr>
              <a:t>aldehydes</a:t>
            </a:r>
            <a:r>
              <a:rPr lang="en-GB" sz="2800" dirty="0"/>
              <a:t> the carbonyl group is at the end of the carbon chain and so has at least one hydrogen attached to it.</a:t>
            </a:r>
          </a:p>
        </p:txBody>
      </p:sp>
      <p:sp>
        <p:nvSpPr>
          <p:cNvPr id="997382" name="Text Box 6"/>
          <p:cNvSpPr txBox="1">
            <a:spLocks noChangeArrowheads="1"/>
          </p:cNvSpPr>
          <p:nvPr/>
        </p:nvSpPr>
        <p:spPr bwMode="auto">
          <a:xfrm>
            <a:off x="251520" y="784225"/>
            <a:ext cx="6480720" cy="1815882"/>
          </a:xfrm>
          <a:prstGeom prst="rect">
            <a:avLst/>
          </a:prstGeom>
          <a:noFill/>
          <a:ln w="9525" algn="ctr">
            <a:noFill/>
            <a:miter lim="800000"/>
            <a:headEnd/>
            <a:tailEnd/>
          </a:ln>
          <a:effectLst/>
        </p:spPr>
        <p:txBody>
          <a:bodyPr wrap="square">
            <a:spAutoFit/>
          </a:bodyPr>
          <a:lstStyle/>
          <a:p>
            <a:r>
              <a:rPr lang="en-GB" sz="2800" dirty="0"/>
              <a:t>The </a:t>
            </a:r>
            <a:r>
              <a:rPr lang="en-GB" sz="2800" b="1" dirty="0">
                <a:solidFill>
                  <a:srgbClr val="FF6600"/>
                </a:solidFill>
              </a:rPr>
              <a:t>carbonyl group</a:t>
            </a:r>
            <a:r>
              <a:rPr lang="en-GB" sz="2800" dirty="0"/>
              <a:t> (&gt;C=O) is the functional group found in compounds such as </a:t>
            </a:r>
            <a:r>
              <a:rPr lang="en-GB" sz="2800" b="1" dirty="0" err="1">
                <a:solidFill>
                  <a:srgbClr val="FF6600"/>
                </a:solidFill>
              </a:rPr>
              <a:t>aldehydes</a:t>
            </a:r>
            <a:r>
              <a:rPr lang="en-GB" sz="2800" dirty="0"/>
              <a:t>, </a:t>
            </a:r>
            <a:r>
              <a:rPr lang="en-GB" sz="2800" b="1" dirty="0" err="1">
                <a:solidFill>
                  <a:srgbClr val="FF6600"/>
                </a:solidFill>
              </a:rPr>
              <a:t>ketones</a:t>
            </a:r>
            <a:r>
              <a:rPr lang="en-GB" sz="2800" dirty="0"/>
              <a:t>, and </a:t>
            </a:r>
            <a:r>
              <a:rPr lang="en-GB" sz="2800" b="1" dirty="0">
                <a:solidFill>
                  <a:srgbClr val="FF6600"/>
                </a:solidFill>
              </a:rPr>
              <a:t>carboxylic acids</a:t>
            </a:r>
            <a:r>
              <a:rPr lang="en-GB" sz="2800" dirty="0"/>
              <a:t>.</a:t>
            </a:r>
          </a:p>
        </p:txBody>
      </p:sp>
      <p:pic>
        <p:nvPicPr>
          <p:cNvPr id="997391" name="Picture 15" descr="ketone"/>
          <p:cNvPicPr>
            <a:picLocks noChangeAspect="1" noChangeArrowheads="1"/>
          </p:cNvPicPr>
          <p:nvPr/>
        </p:nvPicPr>
        <p:blipFill>
          <a:blip r:embed="rId5" cstate="print"/>
          <a:srcRect/>
          <a:stretch>
            <a:fillRect/>
          </a:stretch>
        </p:blipFill>
        <p:spPr bwMode="auto">
          <a:xfrm>
            <a:off x="6584950" y="4586288"/>
            <a:ext cx="1716088" cy="1584325"/>
          </a:xfrm>
          <a:prstGeom prst="rect">
            <a:avLst/>
          </a:prstGeom>
          <a:noFill/>
        </p:spPr>
      </p:pic>
      <p:sp>
        <p:nvSpPr>
          <p:cNvPr id="997386" name="Text Box 10"/>
          <p:cNvSpPr txBox="1">
            <a:spLocks noChangeArrowheads="1"/>
          </p:cNvSpPr>
          <p:nvPr/>
        </p:nvSpPr>
        <p:spPr bwMode="auto">
          <a:xfrm>
            <a:off x="251520" y="5157192"/>
            <a:ext cx="6426593" cy="1384995"/>
          </a:xfrm>
          <a:prstGeom prst="rect">
            <a:avLst/>
          </a:prstGeom>
          <a:noFill/>
          <a:ln w="9525" algn="ctr">
            <a:noFill/>
            <a:miter lim="800000"/>
            <a:headEnd/>
            <a:tailEnd/>
          </a:ln>
          <a:effectLst/>
        </p:spPr>
        <p:txBody>
          <a:bodyPr wrap="square">
            <a:spAutoFit/>
          </a:bodyPr>
          <a:lstStyle/>
          <a:p>
            <a:pPr marL="355600" indent="-355600">
              <a:buClr>
                <a:srgbClr val="FF6600"/>
              </a:buClr>
              <a:buSzPct val="80000"/>
              <a:buFont typeface="Wingdings" pitchFamily="2" charset="2"/>
              <a:buChar char="l"/>
            </a:pPr>
            <a:r>
              <a:rPr lang="en-GB" sz="2800" dirty="0"/>
              <a:t>In </a:t>
            </a:r>
            <a:r>
              <a:rPr lang="en-GB" sz="2800" b="1" dirty="0" err="1">
                <a:solidFill>
                  <a:srgbClr val="FF6600"/>
                </a:solidFill>
              </a:rPr>
              <a:t>ketones</a:t>
            </a:r>
            <a:r>
              <a:rPr lang="en-GB" sz="2800" dirty="0"/>
              <a:t> the carbonyl group is in the middle of a carbon chain and so has two </a:t>
            </a:r>
            <a:r>
              <a:rPr lang="en-GB" sz="2800" b="1" dirty="0">
                <a:solidFill>
                  <a:srgbClr val="FF6600"/>
                </a:solidFill>
              </a:rPr>
              <a:t>alkyl groups</a:t>
            </a:r>
            <a:r>
              <a:rPr lang="en-GB" sz="2800" dirty="0"/>
              <a:t> attached to it.</a:t>
            </a:r>
          </a:p>
        </p:txBody>
      </p:sp>
      <p:sp>
        <p:nvSpPr>
          <p:cNvPr id="997398" name="Rectangle 22"/>
          <p:cNvSpPr>
            <a:spLocks noGrp="1" noChangeArrowheads="1"/>
          </p:cNvSpPr>
          <p:nvPr>
            <p:ph type="title"/>
          </p:nvPr>
        </p:nvSpPr>
        <p:spPr/>
        <p:txBody>
          <a:bodyPr>
            <a:normAutofit fontScale="90000"/>
          </a:bodyPr>
          <a:lstStyle/>
          <a:p>
            <a:r>
              <a:rPr lang="en-GB" u="sng" dirty="0"/>
              <a:t>The carbonyl group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Grp="1" noChangeArrowheads="1"/>
          </p:cNvSpPr>
          <p:nvPr>
            <p:ph type="title" idx="4294967295"/>
          </p:nvPr>
        </p:nvSpPr>
        <p:spPr>
          <a:xfrm>
            <a:off x="251520" y="0"/>
            <a:ext cx="8445624" cy="692696"/>
          </a:xfrm>
        </p:spPr>
        <p:txBody>
          <a:bodyPr>
            <a:normAutofit fontScale="90000"/>
          </a:bodyPr>
          <a:lstStyle/>
          <a:p>
            <a:r>
              <a:rPr lang="en-GB" u="sng" dirty="0"/>
              <a:t>Representing </a:t>
            </a:r>
            <a:r>
              <a:rPr lang="en-GB" u="sng" dirty="0" err="1"/>
              <a:t>aldehydes</a:t>
            </a:r>
            <a:r>
              <a:rPr lang="en-GB" u="sng" dirty="0"/>
              <a:t> and </a:t>
            </a:r>
            <a:r>
              <a:rPr lang="en-GB" u="sng" dirty="0" err="1"/>
              <a:t>ketones</a:t>
            </a:r>
            <a:endParaRPr lang="en-GB" u="sng" dirty="0"/>
          </a:p>
        </p:txBody>
      </p:sp>
      <p:sp>
        <p:nvSpPr>
          <p:cNvPr id="999427" name="Text Box 3"/>
          <p:cNvSpPr txBox="1">
            <a:spLocks noChangeArrowheads="1"/>
          </p:cNvSpPr>
          <p:nvPr/>
        </p:nvSpPr>
        <p:spPr bwMode="auto">
          <a:xfrm>
            <a:off x="358775" y="784225"/>
            <a:ext cx="8467725" cy="1200329"/>
          </a:xfrm>
          <a:prstGeom prst="rect">
            <a:avLst/>
          </a:prstGeom>
          <a:noFill/>
          <a:ln w="9525" algn="ctr">
            <a:noFill/>
            <a:miter lim="800000"/>
            <a:headEnd/>
            <a:tailEnd/>
          </a:ln>
          <a:effectLst/>
        </p:spPr>
        <p:txBody>
          <a:bodyPr>
            <a:spAutoFit/>
          </a:bodyPr>
          <a:lstStyle/>
          <a:p>
            <a:r>
              <a:rPr lang="en-GB" sz="2400"/>
              <a:t>Aldehydes and ketones cannot be distinguished by their molecular formula because they have the same functional group.</a:t>
            </a:r>
          </a:p>
        </p:txBody>
      </p:sp>
      <p:sp>
        <p:nvSpPr>
          <p:cNvPr id="999432" name="Text Box 8"/>
          <p:cNvSpPr txBox="1">
            <a:spLocks noChangeArrowheads="1"/>
          </p:cNvSpPr>
          <p:nvPr/>
        </p:nvSpPr>
        <p:spPr bwMode="auto">
          <a:xfrm>
            <a:off x="358775" y="5678488"/>
            <a:ext cx="5659242" cy="461665"/>
          </a:xfrm>
          <a:prstGeom prst="rect">
            <a:avLst/>
          </a:prstGeom>
          <a:noFill/>
          <a:ln w="9525" algn="ctr">
            <a:noFill/>
            <a:miter lim="800000"/>
            <a:headEnd/>
            <a:tailEnd/>
          </a:ln>
          <a:effectLst/>
        </p:spPr>
        <p:txBody>
          <a:bodyPr wrap="none">
            <a:spAutoFit/>
          </a:bodyPr>
          <a:lstStyle/>
          <a:p>
            <a:r>
              <a:rPr lang="en-GB" sz="2400"/>
              <a:t>Both have the molecular formula </a:t>
            </a:r>
            <a:r>
              <a:rPr lang="en-GB" sz="2400" b="1">
                <a:solidFill>
                  <a:srgbClr val="FF6600"/>
                </a:solidFill>
              </a:rPr>
              <a:t>C</a:t>
            </a:r>
            <a:r>
              <a:rPr lang="en-GB" sz="2400" b="1" baseline="-25000">
                <a:solidFill>
                  <a:srgbClr val="FF6600"/>
                </a:solidFill>
              </a:rPr>
              <a:t>3</a:t>
            </a:r>
            <a:r>
              <a:rPr lang="en-GB" sz="2400" b="1">
                <a:solidFill>
                  <a:srgbClr val="FF6600"/>
                </a:solidFill>
              </a:rPr>
              <a:t>H</a:t>
            </a:r>
            <a:r>
              <a:rPr lang="en-GB" sz="2400" b="1" baseline="-25000">
                <a:solidFill>
                  <a:srgbClr val="FF6600"/>
                </a:solidFill>
              </a:rPr>
              <a:t>6</a:t>
            </a:r>
            <a:r>
              <a:rPr lang="en-GB" sz="2400" b="1">
                <a:solidFill>
                  <a:srgbClr val="FF6600"/>
                </a:solidFill>
              </a:rPr>
              <a:t>O</a:t>
            </a:r>
            <a:endParaRPr lang="en-US" sz="2400" b="1">
              <a:solidFill>
                <a:srgbClr val="FF6600"/>
              </a:solidFill>
            </a:endParaRPr>
          </a:p>
        </p:txBody>
      </p:sp>
      <p:sp>
        <p:nvSpPr>
          <p:cNvPr id="999433" name="Text Box 9"/>
          <p:cNvSpPr txBox="1">
            <a:spLocks noChangeArrowheads="1"/>
          </p:cNvSpPr>
          <p:nvPr/>
        </p:nvSpPr>
        <p:spPr bwMode="auto">
          <a:xfrm>
            <a:off x="358775" y="2257425"/>
            <a:ext cx="8583613" cy="830997"/>
          </a:xfrm>
          <a:prstGeom prst="rect">
            <a:avLst/>
          </a:prstGeom>
          <a:noFill/>
          <a:ln w="9525" algn="ctr">
            <a:noFill/>
            <a:miter lim="800000"/>
            <a:headEnd/>
            <a:tailEnd/>
          </a:ln>
          <a:effectLst/>
        </p:spPr>
        <p:txBody>
          <a:bodyPr>
            <a:spAutoFit/>
          </a:bodyPr>
          <a:lstStyle/>
          <a:p>
            <a:r>
              <a:rPr lang="en-GB" sz="2400"/>
              <a:t>What is the molecular formula of the aldehyde and ketone below?</a:t>
            </a:r>
          </a:p>
        </p:txBody>
      </p:sp>
      <p:pic>
        <p:nvPicPr>
          <p:cNvPr id="999434" name="Picture 10" descr="propanal"/>
          <p:cNvPicPr>
            <a:picLocks noChangeAspect="1" noChangeArrowheads="1"/>
          </p:cNvPicPr>
          <p:nvPr/>
        </p:nvPicPr>
        <p:blipFill>
          <a:blip r:embed="rId3" cstate="print"/>
          <a:srcRect/>
          <a:stretch>
            <a:fillRect/>
          </a:stretch>
        </p:blipFill>
        <p:spPr bwMode="auto">
          <a:xfrm>
            <a:off x="1190625" y="3052763"/>
            <a:ext cx="2855913" cy="1812925"/>
          </a:xfrm>
          <a:prstGeom prst="rect">
            <a:avLst/>
          </a:prstGeom>
          <a:noFill/>
        </p:spPr>
      </p:pic>
      <p:sp>
        <p:nvSpPr>
          <p:cNvPr id="999435" name="Text Box 11"/>
          <p:cNvSpPr txBox="1">
            <a:spLocks noChangeArrowheads="1"/>
          </p:cNvSpPr>
          <p:nvPr/>
        </p:nvSpPr>
        <p:spPr bwMode="auto">
          <a:xfrm>
            <a:off x="1594040" y="5014913"/>
            <a:ext cx="2061783" cy="461665"/>
          </a:xfrm>
          <a:prstGeom prst="rect">
            <a:avLst/>
          </a:prstGeom>
          <a:noFill/>
          <a:ln w="9525" algn="ctr">
            <a:noFill/>
            <a:miter lim="800000"/>
            <a:headEnd/>
            <a:tailEnd/>
          </a:ln>
          <a:effectLst/>
        </p:spPr>
        <p:txBody>
          <a:bodyPr wrap="none">
            <a:spAutoFit/>
          </a:bodyPr>
          <a:lstStyle/>
          <a:p>
            <a:pPr algn="ctr"/>
            <a:r>
              <a:rPr lang="en-GB" sz="2400" b="1">
                <a:solidFill>
                  <a:srgbClr val="FF6600"/>
                </a:solidFill>
              </a:rPr>
              <a:t>an aldehyde</a:t>
            </a:r>
          </a:p>
        </p:txBody>
      </p:sp>
      <p:pic>
        <p:nvPicPr>
          <p:cNvPr id="999437" name="Picture 13" descr="propanone"/>
          <p:cNvPicPr>
            <a:picLocks noChangeAspect="1" noChangeArrowheads="1"/>
          </p:cNvPicPr>
          <p:nvPr/>
        </p:nvPicPr>
        <p:blipFill>
          <a:blip r:embed="rId4" cstate="print"/>
          <a:srcRect/>
          <a:stretch>
            <a:fillRect/>
          </a:stretch>
        </p:blipFill>
        <p:spPr bwMode="auto">
          <a:xfrm>
            <a:off x="5157788" y="3051175"/>
            <a:ext cx="3055937" cy="1812925"/>
          </a:xfrm>
          <a:prstGeom prst="rect">
            <a:avLst/>
          </a:prstGeom>
          <a:noFill/>
        </p:spPr>
      </p:pic>
      <p:sp>
        <p:nvSpPr>
          <p:cNvPr id="999438" name="Text Box 14"/>
          <p:cNvSpPr txBox="1">
            <a:spLocks noChangeArrowheads="1"/>
          </p:cNvSpPr>
          <p:nvPr/>
        </p:nvSpPr>
        <p:spPr bwMode="auto">
          <a:xfrm>
            <a:off x="5927329" y="5014913"/>
            <a:ext cx="1526380" cy="461665"/>
          </a:xfrm>
          <a:prstGeom prst="rect">
            <a:avLst/>
          </a:prstGeom>
          <a:noFill/>
          <a:ln w="9525" algn="ctr">
            <a:noFill/>
            <a:miter lim="800000"/>
            <a:headEnd/>
            <a:tailEnd/>
          </a:ln>
          <a:effectLst/>
        </p:spPr>
        <p:txBody>
          <a:bodyPr wrap="none">
            <a:spAutoFit/>
          </a:bodyPr>
          <a:lstStyle/>
          <a:p>
            <a:pPr algn="ctr"/>
            <a:r>
              <a:rPr lang="en-GB" sz="2400" b="1">
                <a:solidFill>
                  <a:srgbClr val="FF6600"/>
                </a:solidFill>
              </a:rPr>
              <a:t>a ketone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ChangeArrowheads="1"/>
          </p:cNvSpPr>
          <p:nvPr>
            <p:ph type="title" idx="4294967295"/>
          </p:nvPr>
        </p:nvSpPr>
        <p:spPr>
          <a:xfrm>
            <a:off x="179512" y="0"/>
            <a:ext cx="8784976" cy="692696"/>
          </a:xfrm>
        </p:spPr>
        <p:txBody>
          <a:bodyPr>
            <a:normAutofit fontScale="90000"/>
          </a:bodyPr>
          <a:lstStyle/>
          <a:p>
            <a:r>
              <a:rPr lang="en-GB" u="sng" dirty="0"/>
              <a:t>Representing </a:t>
            </a:r>
            <a:r>
              <a:rPr lang="en-GB" u="sng" dirty="0" err="1"/>
              <a:t>aldehydes</a:t>
            </a:r>
            <a:r>
              <a:rPr lang="en-GB" u="sng" dirty="0"/>
              <a:t> and </a:t>
            </a:r>
            <a:r>
              <a:rPr lang="en-GB" u="sng" dirty="0" err="1"/>
              <a:t>ketones</a:t>
            </a:r>
            <a:endParaRPr lang="en-GB" u="sng" dirty="0"/>
          </a:p>
        </p:txBody>
      </p:sp>
      <p:sp>
        <p:nvSpPr>
          <p:cNvPr id="1001475" name="Text Box 3"/>
          <p:cNvSpPr txBox="1">
            <a:spLocks noChangeArrowheads="1"/>
          </p:cNvSpPr>
          <p:nvPr/>
        </p:nvSpPr>
        <p:spPr bwMode="auto">
          <a:xfrm>
            <a:off x="358775" y="784225"/>
            <a:ext cx="8342313" cy="954107"/>
          </a:xfrm>
          <a:prstGeom prst="rect">
            <a:avLst/>
          </a:prstGeom>
          <a:noFill/>
          <a:ln w="9525" algn="ctr">
            <a:noFill/>
            <a:miter lim="800000"/>
            <a:headEnd/>
            <a:tailEnd/>
          </a:ln>
          <a:effectLst/>
        </p:spPr>
        <p:txBody>
          <a:bodyPr>
            <a:spAutoFit/>
          </a:bodyPr>
          <a:lstStyle/>
          <a:p>
            <a:r>
              <a:rPr lang="en-GB" sz="2800" dirty="0" err="1"/>
              <a:t>Aldehydes</a:t>
            </a:r>
            <a:r>
              <a:rPr lang="en-GB" sz="2800" dirty="0"/>
              <a:t> and </a:t>
            </a:r>
            <a:r>
              <a:rPr lang="en-GB" sz="2800" dirty="0" err="1"/>
              <a:t>ketones</a:t>
            </a:r>
            <a:r>
              <a:rPr lang="en-GB" sz="2800" dirty="0"/>
              <a:t> are therefore represented either using </a:t>
            </a:r>
            <a:r>
              <a:rPr lang="en-GB" sz="2800" b="1" dirty="0">
                <a:solidFill>
                  <a:srgbClr val="FF6600"/>
                </a:solidFill>
              </a:rPr>
              <a:t>displayed</a:t>
            </a:r>
            <a:r>
              <a:rPr lang="en-GB" sz="2800" dirty="0"/>
              <a:t> or </a:t>
            </a:r>
            <a:r>
              <a:rPr lang="en-GB" sz="2800" b="1" dirty="0">
                <a:solidFill>
                  <a:srgbClr val="FF6600"/>
                </a:solidFill>
              </a:rPr>
              <a:t>structural formulae</a:t>
            </a:r>
            <a:r>
              <a:rPr lang="en-GB" sz="2800" dirty="0"/>
              <a:t>. </a:t>
            </a:r>
          </a:p>
        </p:txBody>
      </p:sp>
      <p:sp>
        <p:nvSpPr>
          <p:cNvPr id="1001477" name="Text Box 5"/>
          <p:cNvSpPr txBox="1">
            <a:spLocks noChangeArrowheads="1"/>
          </p:cNvSpPr>
          <p:nvPr/>
        </p:nvSpPr>
        <p:spPr bwMode="auto">
          <a:xfrm>
            <a:off x="1333340" y="3441700"/>
            <a:ext cx="1641796" cy="523220"/>
          </a:xfrm>
          <a:prstGeom prst="rect">
            <a:avLst/>
          </a:prstGeom>
          <a:noFill/>
          <a:ln w="9525" algn="ctr">
            <a:noFill/>
            <a:miter lim="800000"/>
            <a:headEnd/>
            <a:tailEnd/>
          </a:ln>
          <a:effectLst/>
        </p:spPr>
        <p:txBody>
          <a:bodyPr wrap="none">
            <a:spAutoFit/>
          </a:bodyPr>
          <a:lstStyle/>
          <a:p>
            <a:pPr algn="ctr"/>
            <a:r>
              <a:rPr lang="en-GB" sz="2800" b="1" dirty="0">
                <a:solidFill>
                  <a:srgbClr val="FF6600"/>
                </a:solidFill>
              </a:rPr>
              <a:t>CH</a:t>
            </a:r>
            <a:r>
              <a:rPr lang="en-GB" sz="2800" b="1" baseline="-25000" dirty="0">
                <a:solidFill>
                  <a:srgbClr val="FF6600"/>
                </a:solidFill>
              </a:rPr>
              <a:t>3</a:t>
            </a:r>
            <a:r>
              <a:rPr lang="en-GB" sz="2800" b="1" dirty="0">
                <a:solidFill>
                  <a:srgbClr val="FF6600"/>
                </a:solidFill>
              </a:rPr>
              <a:t>CHO</a:t>
            </a:r>
            <a:endParaRPr lang="en-US" sz="2800" b="1" dirty="0">
              <a:solidFill>
                <a:srgbClr val="FF6600"/>
              </a:solidFill>
            </a:endParaRPr>
          </a:p>
        </p:txBody>
      </p:sp>
      <p:sp>
        <p:nvSpPr>
          <p:cNvPr id="1001479" name="Text Box 7"/>
          <p:cNvSpPr txBox="1">
            <a:spLocks noChangeArrowheads="1"/>
          </p:cNvSpPr>
          <p:nvPr/>
        </p:nvSpPr>
        <p:spPr bwMode="auto">
          <a:xfrm>
            <a:off x="4730490" y="3441700"/>
            <a:ext cx="2975495" cy="523220"/>
          </a:xfrm>
          <a:prstGeom prst="rect">
            <a:avLst/>
          </a:prstGeom>
          <a:noFill/>
          <a:ln w="9525" algn="ctr">
            <a:noFill/>
            <a:miter lim="800000"/>
            <a:headEnd/>
            <a:tailEnd/>
          </a:ln>
          <a:effectLst/>
        </p:spPr>
        <p:txBody>
          <a:bodyPr wrap="none">
            <a:spAutoFit/>
          </a:bodyPr>
          <a:lstStyle/>
          <a:p>
            <a:pPr algn="ctr"/>
            <a:r>
              <a:rPr lang="en-GB" sz="2800" b="1">
                <a:solidFill>
                  <a:srgbClr val="FF6600"/>
                </a:solidFill>
              </a:rPr>
              <a:t>CH</a:t>
            </a:r>
            <a:r>
              <a:rPr lang="en-GB" sz="2800" b="1" baseline="-25000">
                <a:solidFill>
                  <a:srgbClr val="FF6600"/>
                </a:solidFill>
              </a:rPr>
              <a:t>3</a:t>
            </a:r>
            <a:r>
              <a:rPr lang="en-GB" sz="2800" b="1">
                <a:solidFill>
                  <a:srgbClr val="FF6600"/>
                </a:solidFill>
              </a:rPr>
              <a:t>CH</a:t>
            </a:r>
            <a:r>
              <a:rPr lang="en-GB" sz="2800" b="1" baseline="-25000">
                <a:solidFill>
                  <a:srgbClr val="FF6600"/>
                </a:solidFill>
              </a:rPr>
              <a:t>2</a:t>
            </a:r>
            <a:r>
              <a:rPr lang="en-GB" sz="2800" b="1">
                <a:solidFill>
                  <a:srgbClr val="FF6600"/>
                </a:solidFill>
              </a:rPr>
              <a:t>CH</a:t>
            </a:r>
            <a:r>
              <a:rPr lang="en-GB" sz="2800" b="1" baseline="-25000">
                <a:solidFill>
                  <a:srgbClr val="FF6600"/>
                </a:solidFill>
              </a:rPr>
              <a:t>2</a:t>
            </a:r>
            <a:r>
              <a:rPr lang="en-GB" sz="2800" b="1">
                <a:solidFill>
                  <a:srgbClr val="FF6600"/>
                </a:solidFill>
              </a:rPr>
              <a:t>CHO</a:t>
            </a:r>
            <a:endParaRPr lang="en-US" sz="2800" b="1">
              <a:solidFill>
                <a:srgbClr val="FF6600"/>
              </a:solidFill>
            </a:endParaRPr>
          </a:p>
        </p:txBody>
      </p:sp>
      <p:sp>
        <p:nvSpPr>
          <p:cNvPr id="1001481" name="Text Box 9"/>
          <p:cNvSpPr txBox="1">
            <a:spLocks noChangeArrowheads="1"/>
          </p:cNvSpPr>
          <p:nvPr/>
        </p:nvSpPr>
        <p:spPr bwMode="auto">
          <a:xfrm>
            <a:off x="1074216" y="5843588"/>
            <a:ext cx="2701382" cy="523220"/>
          </a:xfrm>
          <a:prstGeom prst="rect">
            <a:avLst/>
          </a:prstGeom>
          <a:noFill/>
          <a:ln w="9525" algn="ctr">
            <a:noFill/>
            <a:miter lim="800000"/>
            <a:headEnd/>
            <a:tailEnd/>
          </a:ln>
          <a:effectLst/>
        </p:spPr>
        <p:txBody>
          <a:bodyPr wrap="none">
            <a:spAutoFit/>
          </a:bodyPr>
          <a:lstStyle/>
          <a:p>
            <a:pPr algn="ctr"/>
            <a:r>
              <a:rPr lang="en-GB" sz="2800" b="1">
                <a:solidFill>
                  <a:srgbClr val="FF6600"/>
                </a:solidFill>
              </a:rPr>
              <a:t>CH</a:t>
            </a:r>
            <a:r>
              <a:rPr lang="en-GB" sz="2800" b="1" baseline="-25000">
                <a:solidFill>
                  <a:srgbClr val="FF6600"/>
                </a:solidFill>
              </a:rPr>
              <a:t>3</a:t>
            </a:r>
            <a:r>
              <a:rPr lang="en-GB" sz="2800" b="1">
                <a:solidFill>
                  <a:srgbClr val="FF6600"/>
                </a:solidFill>
              </a:rPr>
              <a:t>COCH</a:t>
            </a:r>
            <a:r>
              <a:rPr lang="en-GB" sz="2800" b="1" baseline="-25000">
                <a:solidFill>
                  <a:srgbClr val="FF6600"/>
                </a:solidFill>
              </a:rPr>
              <a:t>2</a:t>
            </a:r>
            <a:r>
              <a:rPr lang="en-GB" sz="2800" b="1">
                <a:solidFill>
                  <a:srgbClr val="FF6600"/>
                </a:solidFill>
              </a:rPr>
              <a:t>CH</a:t>
            </a:r>
            <a:r>
              <a:rPr lang="en-GB" sz="2800" b="1" baseline="-25000">
                <a:solidFill>
                  <a:srgbClr val="FF6600"/>
                </a:solidFill>
              </a:rPr>
              <a:t>3</a:t>
            </a:r>
            <a:endParaRPr lang="en-US" sz="2800" b="1">
              <a:solidFill>
                <a:srgbClr val="FF6600"/>
              </a:solidFill>
            </a:endParaRPr>
          </a:p>
        </p:txBody>
      </p:sp>
      <p:sp>
        <p:nvSpPr>
          <p:cNvPr id="1001483" name="Text Box 11"/>
          <p:cNvSpPr txBox="1">
            <a:spLocks noChangeArrowheads="1"/>
          </p:cNvSpPr>
          <p:nvPr/>
        </p:nvSpPr>
        <p:spPr bwMode="auto">
          <a:xfrm>
            <a:off x="4775423" y="5843588"/>
            <a:ext cx="3368231" cy="523220"/>
          </a:xfrm>
          <a:prstGeom prst="rect">
            <a:avLst/>
          </a:prstGeom>
          <a:noFill/>
          <a:ln w="9525" algn="ctr">
            <a:noFill/>
            <a:miter lim="800000"/>
            <a:headEnd/>
            <a:tailEnd/>
          </a:ln>
          <a:effectLst/>
        </p:spPr>
        <p:txBody>
          <a:bodyPr wrap="none">
            <a:spAutoFit/>
          </a:bodyPr>
          <a:lstStyle/>
          <a:p>
            <a:pPr algn="ctr"/>
            <a:r>
              <a:rPr lang="en-GB" sz="2800" b="1">
                <a:solidFill>
                  <a:srgbClr val="FF6600"/>
                </a:solidFill>
              </a:rPr>
              <a:t>CH</a:t>
            </a:r>
            <a:r>
              <a:rPr lang="en-GB" sz="2800" b="1" baseline="-25000">
                <a:solidFill>
                  <a:srgbClr val="FF6600"/>
                </a:solidFill>
              </a:rPr>
              <a:t>3</a:t>
            </a:r>
            <a:r>
              <a:rPr lang="en-GB" sz="2800" b="1">
                <a:solidFill>
                  <a:srgbClr val="FF6600"/>
                </a:solidFill>
              </a:rPr>
              <a:t>CH</a:t>
            </a:r>
            <a:r>
              <a:rPr lang="en-GB" sz="2800" b="1" baseline="-25000">
                <a:solidFill>
                  <a:srgbClr val="FF6600"/>
                </a:solidFill>
              </a:rPr>
              <a:t>2</a:t>
            </a:r>
            <a:r>
              <a:rPr lang="en-GB" sz="2800" b="1">
                <a:solidFill>
                  <a:srgbClr val="FF6600"/>
                </a:solidFill>
              </a:rPr>
              <a:t>COCH</a:t>
            </a:r>
            <a:r>
              <a:rPr lang="en-GB" sz="2800" b="1" baseline="-25000">
                <a:solidFill>
                  <a:srgbClr val="FF6600"/>
                </a:solidFill>
              </a:rPr>
              <a:t>2</a:t>
            </a:r>
            <a:r>
              <a:rPr lang="en-GB" sz="2800" b="1">
                <a:solidFill>
                  <a:srgbClr val="FF6600"/>
                </a:solidFill>
              </a:rPr>
              <a:t>CH</a:t>
            </a:r>
            <a:r>
              <a:rPr lang="en-GB" sz="2800" b="1" baseline="-25000">
                <a:solidFill>
                  <a:srgbClr val="FF6600"/>
                </a:solidFill>
              </a:rPr>
              <a:t>3</a:t>
            </a:r>
            <a:endParaRPr lang="en-US" sz="2800" b="1">
              <a:solidFill>
                <a:srgbClr val="FF6600"/>
              </a:solidFill>
            </a:endParaRPr>
          </a:p>
        </p:txBody>
      </p:sp>
      <p:pic>
        <p:nvPicPr>
          <p:cNvPr id="1001485" name="Picture 13" descr="butanal"/>
          <p:cNvPicPr>
            <a:picLocks noChangeAspect="1" noChangeArrowheads="1"/>
          </p:cNvPicPr>
          <p:nvPr/>
        </p:nvPicPr>
        <p:blipFill>
          <a:blip r:embed="rId3" cstate="print"/>
          <a:srcRect/>
          <a:stretch>
            <a:fillRect/>
          </a:stretch>
        </p:blipFill>
        <p:spPr bwMode="auto">
          <a:xfrm>
            <a:off x="4818063" y="1982788"/>
            <a:ext cx="2800350" cy="1428750"/>
          </a:xfrm>
          <a:prstGeom prst="rect">
            <a:avLst/>
          </a:prstGeom>
          <a:noFill/>
        </p:spPr>
      </p:pic>
      <p:pic>
        <p:nvPicPr>
          <p:cNvPr id="1001486" name="Picture 14" descr="pentan_3_one"/>
          <p:cNvPicPr>
            <a:picLocks noChangeAspect="1" noChangeArrowheads="1"/>
          </p:cNvPicPr>
          <p:nvPr/>
        </p:nvPicPr>
        <p:blipFill>
          <a:blip r:embed="rId4" cstate="print"/>
          <a:srcRect/>
          <a:stretch>
            <a:fillRect/>
          </a:stretch>
        </p:blipFill>
        <p:spPr bwMode="auto">
          <a:xfrm>
            <a:off x="4714875" y="4368800"/>
            <a:ext cx="3489325" cy="1431925"/>
          </a:xfrm>
          <a:prstGeom prst="rect">
            <a:avLst/>
          </a:prstGeom>
          <a:noFill/>
        </p:spPr>
      </p:pic>
      <p:pic>
        <p:nvPicPr>
          <p:cNvPr id="1001487" name="Picture 15" descr="butanone"/>
          <p:cNvPicPr>
            <a:picLocks noChangeAspect="1" noChangeArrowheads="1"/>
          </p:cNvPicPr>
          <p:nvPr/>
        </p:nvPicPr>
        <p:blipFill>
          <a:blip r:embed="rId5" cstate="print"/>
          <a:srcRect/>
          <a:stretch>
            <a:fillRect/>
          </a:stretch>
        </p:blipFill>
        <p:spPr bwMode="auto">
          <a:xfrm>
            <a:off x="952500" y="4368800"/>
            <a:ext cx="2946400" cy="1431925"/>
          </a:xfrm>
          <a:prstGeom prst="rect">
            <a:avLst/>
          </a:prstGeom>
          <a:noFill/>
        </p:spPr>
      </p:pic>
      <p:pic>
        <p:nvPicPr>
          <p:cNvPr id="1001492" name="Picture 20" descr="ethanal"/>
          <p:cNvPicPr>
            <a:picLocks noChangeAspect="1" noChangeArrowheads="1"/>
          </p:cNvPicPr>
          <p:nvPr/>
        </p:nvPicPr>
        <p:blipFill>
          <a:blip r:embed="rId6" cstate="print"/>
          <a:srcRect/>
          <a:stretch>
            <a:fillRect/>
          </a:stretch>
        </p:blipFill>
        <p:spPr bwMode="auto">
          <a:xfrm>
            <a:off x="1293813" y="2000250"/>
            <a:ext cx="1720850" cy="143033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idx="4294967295"/>
          </p:nvPr>
        </p:nvSpPr>
        <p:spPr>
          <a:xfrm>
            <a:off x="222250" y="53975"/>
            <a:ext cx="7559675" cy="549275"/>
          </a:xfrm>
        </p:spPr>
        <p:txBody>
          <a:bodyPr/>
          <a:lstStyle/>
          <a:p>
            <a:r>
              <a:rPr lang="en-GB" altLang="en-US" dirty="0" smtClean="0"/>
              <a:t>Carboxylic Acids</a:t>
            </a:r>
            <a:endParaRPr lang="en-GB" altLang="en-US" dirty="0"/>
          </a:p>
        </p:txBody>
      </p:sp>
      <p:sp>
        <p:nvSpPr>
          <p:cNvPr id="980995" name="Text Box 3"/>
          <p:cNvSpPr txBox="1">
            <a:spLocks noChangeArrowheads="1"/>
          </p:cNvSpPr>
          <p:nvPr/>
        </p:nvSpPr>
        <p:spPr bwMode="auto">
          <a:xfrm>
            <a:off x="563563" y="784225"/>
            <a:ext cx="83486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400" dirty="0" smtClean="0">
                <a:solidFill>
                  <a:srgbClr val="010066"/>
                </a:solidFill>
              </a:rPr>
              <a:t>Carboxylic </a:t>
            </a:r>
            <a:r>
              <a:rPr lang="en-GB" altLang="en-US" sz="2400" dirty="0" smtClean="0">
                <a:solidFill>
                  <a:srgbClr val="010066"/>
                </a:solidFill>
              </a:rPr>
              <a:t>acids contain -COOH</a:t>
            </a:r>
            <a:endParaRPr lang="en-GB" altLang="en-US" sz="2400" dirty="0" smtClean="0">
              <a:solidFill>
                <a:srgbClr val="010066"/>
              </a:solidFill>
            </a:endParaRPr>
          </a:p>
        </p:txBody>
      </p:sp>
      <p:pic>
        <p:nvPicPr>
          <p:cNvPr id="981046" name="Picture 54" descr="propanoic ac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663" y="2032125"/>
            <a:ext cx="2479675" cy="1270000"/>
          </a:xfrm>
          <a:prstGeom prst="rect">
            <a:avLst/>
          </a:prstGeom>
          <a:noFill/>
          <a:extLst>
            <a:ext uri="{909E8E84-426E-40DD-AFC4-6F175D3DCCD1}">
              <a14:hiddenFill xmlns:a14="http://schemas.microsoft.com/office/drawing/2010/main">
                <a:solidFill>
                  <a:srgbClr val="FFFFFF"/>
                </a:solidFill>
              </a14:hiddenFill>
            </a:ext>
          </a:extLst>
        </p:spPr>
      </p:pic>
      <p:sp>
        <p:nvSpPr>
          <p:cNvPr id="981047" name="Rectangle 55"/>
          <p:cNvSpPr>
            <a:spLocks noChangeArrowheads="1"/>
          </p:cNvSpPr>
          <p:nvPr/>
        </p:nvSpPr>
        <p:spPr bwMode="auto">
          <a:xfrm>
            <a:off x="6156176" y="3205288"/>
            <a:ext cx="2409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50000"/>
              </a:spcBef>
              <a:spcAft>
                <a:spcPct val="0"/>
              </a:spcAft>
            </a:pPr>
            <a:r>
              <a:rPr lang="en-GB" altLang="en-US" sz="2400" b="1" smtClean="0">
                <a:solidFill>
                  <a:srgbClr val="FF6600"/>
                </a:solidFill>
              </a:rPr>
              <a:t>propanoic acid</a:t>
            </a:r>
            <a:br>
              <a:rPr lang="en-GB" altLang="en-US" sz="2400" b="1" smtClean="0">
                <a:solidFill>
                  <a:srgbClr val="FF6600"/>
                </a:solidFill>
              </a:rPr>
            </a:br>
            <a:r>
              <a:rPr lang="en-GB" altLang="en-US" sz="2400" b="1" smtClean="0">
                <a:solidFill>
                  <a:srgbClr val="FF6600"/>
                </a:solidFill>
              </a:rPr>
              <a:t>(CH</a:t>
            </a:r>
            <a:r>
              <a:rPr lang="en-GB" altLang="en-US" sz="2400" b="1" baseline="-25000" smtClean="0">
                <a:solidFill>
                  <a:srgbClr val="FF6600"/>
                </a:solidFill>
              </a:rPr>
              <a:t>3</a:t>
            </a:r>
            <a:r>
              <a:rPr lang="en-GB" altLang="en-US" sz="2400" b="1" smtClean="0">
                <a:solidFill>
                  <a:srgbClr val="FF6600"/>
                </a:solidFill>
              </a:rPr>
              <a:t>CH</a:t>
            </a:r>
            <a:r>
              <a:rPr lang="en-GB" altLang="en-US" sz="2400" b="1" baseline="-25000" smtClean="0">
                <a:solidFill>
                  <a:srgbClr val="FF6600"/>
                </a:solidFill>
              </a:rPr>
              <a:t>2</a:t>
            </a:r>
            <a:r>
              <a:rPr lang="en-GB" altLang="en-US" sz="2400" b="1" smtClean="0">
                <a:solidFill>
                  <a:srgbClr val="FF6600"/>
                </a:solidFill>
              </a:rPr>
              <a:t>COOH)</a:t>
            </a:r>
          </a:p>
        </p:txBody>
      </p:sp>
      <p:pic>
        <p:nvPicPr>
          <p:cNvPr id="981048" name="Picture 56" descr="ethanoic ac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1076" y="2032125"/>
            <a:ext cx="2000250" cy="1270000"/>
          </a:xfrm>
          <a:prstGeom prst="rect">
            <a:avLst/>
          </a:prstGeom>
          <a:noFill/>
          <a:extLst>
            <a:ext uri="{909E8E84-426E-40DD-AFC4-6F175D3DCCD1}">
              <a14:hiddenFill xmlns:a14="http://schemas.microsoft.com/office/drawing/2010/main">
                <a:solidFill>
                  <a:srgbClr val="FFFFFF"/>
                </a:solidFill>
              </a14:hiddenFill>
            </a:ext>
          </a:extLst>
        </p:spPr>
      </p:pic>
      <p:sp>
        <p:nvSpPr>
          <p:cNvPr id="981049" name="Rectangle 57"/>
          <p:cNvSpPr>
            <a:spLocks noChangeArrowheads="1"/>
          </p:cNvSpPr>
          <p:nvPr/>
        </p:nvSpPr>
        <p:spPr bwMode="auto">
          <a:xfrm>
            <a:off x="3385988" y="3205288"/>
            <a:ext cx="2130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50000"/>
              </a:spcBef>
              <a:spcAft>
                <a:spcPct val="0"/>
              </a:spcAft>
            </a:pPr>
            <a:r>
              <a:rPr lang="en-GB" altLang="en-US" sz="2400" b="1" smtClean="0">
                <a:solidFill>
                  <a:srgbClr val="FF6600"/>
                </a:solidFill>
              </a:rPr>
              <a:t>ethanoic acid</a:t>
            </a:r>
            <a:br>
              <a:rPr lang="en-GB" altLang="en-US" sz="2400" b="1" smtClean="0">
                <a:solidFill>
                  <a:srgbClr val="FF6600"/>
                </a:solidFill>
              </a:rPr>
            </a:br>
            <a:r>
              <a:rPr lang="en-GB" altLang="en-US" sz="2400" b="1" smtClean="0">
                <a:solidFill>
                  <a:srgbClr val="FF6600"/>
                </a:solidFill>
              </a:rPr>
              <a:t>(CH</a:t>
            </a:r>
            <a:r>
              <a:rPr lang="en-GB" altLang="en-US" sz="2400" b="1" baseline="-25000" smtClean="0">
                <a:solidFill>
                  <a:srgbClr val="FF6600"/>
                </a:solidFill>
              </a:rPr>
              <a:t>3</a:t>
            </a:r>
            <a:r>
              <a:rPr lang="en-GB" altLang="en-US" sz="2400" b="1" smtClean="0">
                <a:solidFill>
                  <a:srgbClr val="FF6600"/>
                </a:solidFill>
              </a:rPr>
              <a:t>COOH)</a:t>
            </a:r>
          </a:p>
        </p:txBody>
      </p:sp>
      <p:pic>
        <p:nvPicPr>
          <p:cNvPr id="981050" name="Picture 58" descr="methanoic ac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176" y="2171825"/>
            <a:ext cx="1519237" cy="990600"/>
          </a:xfrm>
          <a:prstGeom prst="rect">
            <a:avLst/>
          </a:prstGeom>
          <a:noFill/>
          <a:extLst>
            <a:ext uri="{909E8E84-426E-40DD-AFC4-6F175D3DCCD1}">
              <a14:hiddenFill xmlns:a14="http://schemas.microsoft.com/office/drawing/2010/main">
                <a:solidFill>
                  <a:srgbClr val="FFFFFF"/>
                </a:solidFill>
              </a14:hiddenFill>
            </a:ext>
          </a:extLst>
        </p:spPr>
      </p:pic>
      <p:sp>
        <p:nvSpPr>
          <p:cNvPr id="981051" name="Rectangle 59"/>
          <p:cNvSpPr>
            <a:spLocks noChangeArrowheads="1"/>
          </p:cNvSpPr>
          <p:nvPr/>
        </p:nvSpPr>
        <p:spPr bwMode="auto">
          <a:xfrm>
            <a:off x="380851" y="3205288"/>
            <a:ext cx="24018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50000"/>
              </a:spcBef>
              <a:spcAft>
                <a:spcPct val="0"/>
              </a:spcAft>
            </a:pPr>
            <a:r>
              <a:rPr lang="en-GB" altLang="en-US" sz="2400" b="1" smtClean="0">
                <a:solidFill>
                  <a:srgbClr val="FF6600"/>
                </a:solidFill>
              </a:rPr>
              <a:t>methanoic acid</a:t>
            </a:r>
            <a:br>
              <a:rPr lang="en-GB" altLang="en-US" sz="2400" b="1" smtClean="0">
                <a:solidFill>
                  <a:srgbClr val="FF6600"/>
                </a:solidFill>
              </a:rPr>
            </a:br>
            <a:r>
              <a:rPr lang="en-GB" altLang="en-US" sz="2400" b="1" smtClean="0">
                <a:solidFill>
                  <a:srgbClr val="FF6600"/>
                </a:solidFill>
              </a:rPr>
              <a:t>(HCOOH)</a:t>
            </a:r>
          </a:p>
        </p:txBody>
      </p:sp>
      <p:pic>
        <p:nvPicPr>
          <p:cNvPr id="981052" name="Picture 60"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1259632" y="2101975"/>
            <a:ext cx="1154515" cy="1130300"/>
          </a:xfrm>
          <a:prstGeom prst="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1" i="0" u="none" strike="noStrike" cap="none" normalizeH="0" baseline="0" smtClean="0">
              <a:ln>
                <a:noFill/>
              </a:ln>
              <a:solidFill>
                <a:srgbClr val="010066"/>
              </a:solidFill>
              <a:effectLst/>
              <a:latin typeface="Arial" panose="020B0604020202020204" pitchFamily="34" charset="0"/>
            </a:endParaRPr>
          </a:p>
        </p:txBody>
      </p:sp>
    </p:spTree>
    <p:extLst>
      <p:ext uri="{BB962C8B-B14F-4D97-AF65-F5344CB8AC3E}">
        <p14:creationId xmlns:p14="http://schemas.microsoft.com/office/powerpoint/2010/main" val="1445781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1124" name="Group 4"/>
          <p:cNvGraphicFramePr>
            <a:graphicFrameLocks noGrp="1"/>
          </p:cNvGraphicFramePr>
          <p:nvPr/>
        </p:nvGraphicFramePr>
        <p:xfrm>
          <a:off x="533400" y="3962400"/>
          <a:ext cx="8001000" cy="2590800"/>
        </p:xfrm>
        <a:graphic>
          <a:graphicData uri="http://schemas.openxmlformats.org/drawingml/2006/table">
            <a:tbl>
              <a:tblPr/>
              <a:tblGrid>
                <a:gridCol w="2667000"/>
                <a:gridCol w="2667000"/>
                <a:gridCol w="2667000"/>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cs typeface="Arial" charset="0"/>
                        </a:rPr>
                        <a:t>Aldehyde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cs typeface="Arial" charset="0"/>
                        </a:rPr>
                        <a:t>Ketone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cs typeface="Arial" charset="0"/>
                        </a:rPr>
                        <a:t>Ester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52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61138" name="Picture 18" descr="Aldehyd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4891088"/>
            <a:ext cx="16573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139" name="Picture 19" descr="Ketone-gener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884738"/>
            <a:ext cx="1752600"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140" name="Picture 20" descr="Es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3638" y="4894263"/>
            <a:ext cx="2062162"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1141" name="Group 21"/>
          <p:cNvGraphicFramePr>
            <a:graphicFrameLocks noGrp="1"/>
          </p:cNvGraphicFramePr>
          <p:nvPr/>
        </p:nvGraphicFramePr>
        <p:xfrm>
          <a:off x="1905000" y="1295400"/>
          <a:ext cx="5334000" cy="2528994"/>
        </p:xfrm>
        <a:graphic>
          <a:graphicData uri="http://schemas.openxmlformats.org/drawingml/2006/table">
            <a:tbl>
              <a:tblPr/>
              <a:tblGrid>
                <a:gridCol w="2667000"/>
                <a:gridCol w="2667000"/>
              </a:tblGrid>
              <a:tr h="94476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cs typeface="Arial" charset="0"/>
                        </a:rPr>
                        <a:t>Alcohol</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cs typeface="Arial" charset="0"/>
                        </a:rPr>
                        <a:t>Carboxilic acid</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41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295" name="Picture 32" descr="748px-Carboxylic-acid-skelet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3963" y="2290763"/>
            <a:ext cx="1847850" cy="14843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96" name="Picture 33" descr="748px-Carboxylic-acid-skelet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320925"/>
            <a:ext cx="1847850" cy="14843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97" name="Picture 34" descr="748px-Carboxylic-acid-skeletal"/>
          <p:cNvPicPr>
            <a:picLocks noChangeAspect="1" noChangeArrowheads="1"/>
          </p:cNvPicPr>
          <p:nvPr/>
        </p:nvPicPr>
        <p:blipFill>
          <a:blip r:embed="rId6" cstate="print">
            <a:extLst>
              <a:ext uri="{28A0092B-C50C-407E-A947-70E740481C1C}">
                <a14:useLocalDpi xmlns:a14="http://schemas.microsoft.com/office/drawing/2010/main" val="0"/>
              </a:ext>
            </a:extLst>
          </a:blip>
          <a:srcRect l="61856" b="41069"/>
          <a:stretch>
            <a:fillRect/>
          </a:stretch>
        </p:blipFill>
        <p:spPr bwMode="auto">
          <a:xfrm>
            <a:off x="2667000" y="2333625"/>
            <a:ext cx="704850" cy="874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98" name="Picture 35" descr="748px-Carboxylic-acid-skeletal"/>
          <p:cNvPicPr>
            <a:picLocks noChangeAspect="1" noChangeArrowheads="1"/>
          </p:cNvPicPr>
          <p:nvPr/>
        </p:nvPicPr>
        <p:blipFill>
          <a:blip r:embed="rId6" cstate="print">
            <a:extLst>
              <a:ext uri="{28A0092B-C50C-407E-A947-70E740481C1C}">
                <a14:useLocalDpi xmlns:a14="http://schemas.microsoft.com/office/drawing/2010/main" val="0"/>
              </a:ext>
            </a:extLst>
          </a:blip>
          <a:srcRect l="61856" b="41069"/>
          <a:stretch>
            <a:fillRect/>
          </a:stretch>
        </p:blipFill>
        <p:spPr bwMode="auto">
          <a:xfrm>
            <a:off x="3181350" y="2859088"/>
            <a:ext cx="704850" cy="8747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99" name="Picture 36" descr="748px-Carboxylic-acid-skeletal"/>
          <p:cNvPicPr>
            <a:picLocks noChangeAspect="1" noChangeArrowheads="1"/>
          </p:cNvPicPr>
          <p:nvPr/>
        </p:nvPicPr>
        <p:blipFill>
          <a:blip r:embed="rId6" cstate="print">
            <a:extLst>
              <a:ext uri="{28A0092B-C50C-407E-A947-70E740481C1C}">
                <a14:useLocalDpi xmlns:a14="http://schemas.microsoft.com/office/drawing/2010/main" val="0"/>
              </a:ext>
            </a:extLst>
          </a:blip>
          <a:srcRect l="61856" t="64384"/>
          <a:stretch>
            <a:fillRect/>
          </a:stretch>
        </p:blipFill>
        <p:spPr bwMode="auto">
          <a:xfrm>
            <a:off x="2819400" y="3048000"/>
            <a:ext cx="704850" cy="5286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3734077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esson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0"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0"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2093</TotalTime>
  <Words>1478</Words>
  <Application>Microsoft Office PowerPoint</Application>
  <PresentationFormat>On-screen Show (4:3)</PresentationFormat>
  <Paragraphs>207</Paragraphs>
  <Slides>27</Slides>
  <Notes>11</Notes>
  <HiddenSlides>2</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27</vt:i4>
      </vt:variant>
    </vt:vector>
  </HeadingPairs>
  <TitlesOfParts>
    <vt:vector size="42" baseType="lpstr">
      <vt:lpstr>Arial</vt:lpstr>
      <vt:lpstr>Calibri</vt:lpstr>
      <vt:lpstr>Symbol</vt:lpstr>
      <vt:lpstr>Tahoma</vt:lpstr>
      <vt:lpstr>Wingdings</vt:lpstr>
      <vt:lpstr>Office Theme</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PowerPoint Presentation</vt:lpstr>
      <vt:lpstr>Oxidation of alcohols</vt:lpstr>
      <vt:lpstr>PowerPoint Presentation</vt:lpstr>
      <vt:lpstr>Alcohols –  complete oxidation  Combustion!</vt:lpstr>
      <vt:lpstr>The carbonyl group</vt:lpstr>
      <vt:lpstr>Representing aldehydes and ketones</vt:lpstr>
      <vt:lpstr>Representing aldehydes and ketones</vt:lpstr>
      <vt:lpstr>Carboxylic Acids</vt:lpstr>
      <vt:lpstr>PowerPoint Presentation</vt:lpstr>
      <vt:lpstr>Naming aldehydes</vt:lpstr>
      <vt:lpstr>Naming ketones</vt:lpstr>
      <vt:lpstr>Alcohols - oxidation</vt:lpstr>
      <vt:lpstr>Alcohols - classification</vt:lpstr>
      <vt:lpstr>Alcohols – oxidation  with potassium dichromate</vt:lpstr>
      <vt:lpstr>Oxidation of 1° alcohols: aldehydes</vt:lpstr>
      <vt:lpstr>Synthesis of aldehydes</vt:lpstr>
      <vt:lpstr>Alcohols – oxidation  with potassium dichromate</vt:lpstr>
      <vt:lpstr>Oxidation of 1° alcohols: carboxylic acids</vt:lpstr>
      <vt:lpstr>Synthesis of carboxylic acids</vt:lpstr>
      <vt:lpstr>PowerPoint Presentation</vt:lpstr>
      <vt:lpstr>Oxidation of 2° alcohols: ketones </vt:lpstr>
      <vt:lpstr>Alcohols – oxidation  with potassium dichromate</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jennifers</dc:creator>
  <cp:lastModifiedBy>Jennifer Scott</cp:lastModifiedBy>
  <cp:revision>62</cp:revision>
  <dcterms:created xsi:type="dcterms:W3CDTF">2014-06-18T20:07:15Z</dcterms:created>
  <dcterms:modified xsi:type="dcterms:W3CDTF">2017-03-29T12:36:37Z</dcterms:modified>
</cp:coreProperties>
</file>