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7" r:id="rId2"/>
    <p:sldId id="258" r:id="rId3"/>
    <p:sldId id="259" r:id="rId4"/>
    <p:sldId id="260" r:id="rId5"/>
    <p:sldId id="261" r:id="rId6"/>
    <p:sldId id="262" r:id="rId7"/>
    <p:sldId id="263" r:id="rId8"/>
    <p:sldId id="265" r:id="rId9"/>
    <p:sldId id="266" r:id="rId10"/>
    <p:sldId id="283"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4"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2315" autoAdjust="0"/>
  </p:normalViewPr>
  <p:slideViewPr>
    <p:cSldViewPr snapToGrid="0">
      <p:cViewPr varScale="1">
        <p:scale>
          <a:sx n="119" d="100"/>
          <a:sy n="119" d="100"/>
        </p:scale>
        <p:origin x="96" y="1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B2ABF4-B361-4BE2-8309-C52742C3CC97}" type="datetimeFigureOut">
              <a:rPr lang="en-GB" smtClean="0"/>
              <a:t>14/09/2017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1EA04F-CB48-4720-B26C-B2FC63CE3429}" type="slidenum">
              <a:rPr lang="en-GB" smtClean="0"/>
              <a:t>‹#›</a:t>
            </a:fld>
            <a:endParaRPr lang="en-GB"/>
          </a:p>
        </p:txBody>
      </p:sp>
    </p:spTree>
    <p:extLst>
      <p:ext uri="{BB962C8B-B14F-4D97-AF65-F5344CB8AC3E}">
        <p14:creationId xmlns:p14="http://schemas.microsoft.com/office/powerpoint/2010/main" val="373109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b="0" i="0" kern="1200" dirty="0" smtClean="0">
                <a:solidFill>
                  <a:schemeClr val="tx1"/>
                </a:solidFill>
                <a:latin typeface="+mn-lt"/>
                <a:ea typeface="+mn-ea"/>
                <a:cs typeface="+mn-cs"/>
              </a:rPr>
              <a:t>Q1 - multiply by Avogadro's Number.</a:t>
            </a:r>
          </a:p>
          <a:p>
            <a:r>
              <a:rPr lang="en-GB" dirty="0" smtClean="0"/>
              <a:t>0.450 mol x 6.022 x 10</a:t>
            </a:r>
            <a:r>
              <a:rPr lang="en-GB" baseline="30000" dirty="0" smtClean="0"/>
              <a:t>23</a:t>
            </a:r>
            <a:r>
              <a:rPr lang="en-GB" dirty="0" smtClean="0"/>
              <a:t> mol¯</a:t>
            </a:r>
            <a:r>
              <a:rPr lang="en-GB" baseline="30000" dirty="0" smtClean="0"/>
              <a:t>1</a:t>
            </a:r>
          </a:p>
          <a:p>
            <a:endParaRPr lang="en-GB" baseline="30000" dirty="0" smtClean="0"/>
          </a:p>
          <a:p>
            <a:r>
              <a:rPr lang="en-GB" baseline="0" dirty="0" smtClean="0"/>
              <a:t>Q2. </a:t>
            </a:r>
            <a:r>
              <a:rPr lang="en-GB" sz="1200" b="0" i="0" kern="1200" dirty="0" smtClean="0">
                <a:solidFill>
                  <a:schemeClr val="tx1"/>
                </a:solidFill>
                <a:latin typeface="+mn-lt"/>
                <a:ea typeface="+mn-ea"/>
                <a:cs typeface="+mn-cs"/>
              </a:rPr>
              <a:t>multiply by Avogadro's Number.</a:t>
            </a:r>
          </a:p>
          <a:p>
            <a:r>
              <a:rPr lang="it-IT" sz="1200" b="0" i="0" kern="1200" dirty="0" smtClean="0">
                <a:solidFill>
                  <a:schemeClr val="tx1"/>
                </a:solidFill>
                <a:latin typeface="+mn-lt"/>
                <a:ea typeface="+mn-ea"/>
                <a:cs typeface="+mn-cs"/>
              </a:rPr>
              <a:t>0.200 mol x 6.022 x 10</a:t>
            </a:r>
            <a:r>
              <a:rPr lang="it-IT" sz="1200" b="0" i="0" kern="1200" baseline="30000" dirty="0" smtClean="0">
                <a:solidFill>
                  <a:schemeClr val="tx1"/>
                </a:solidFill>
                <a:latin typeface="+mn-lt"/>
                <a:ea typeface="+mn-ea"/>
                <a:cs typeface="+mn-cs"/>
              </a:rPr>
              <a:t>23</a:t>
            </a:r>
            <a:r>
              <a:rPr lang="it-IT" sz="1200" b="0" i="0" kern="1200" dirty="0" smtClean="0">
                <a:solidFill>
                  <a:schemeClr val="tx1"/>
                </a:solidFill>
                <a:latin typeface="+mn-lt"/>
                <a:ea typeface="+mn-ea"/>
                <a:cs typeface="+mn-cs"/>
              </a:rPr>
              <a:t> mol¯</a:t>
            </a:r>
            <a:r>
              <a:rPr lang="it-IT" sz="1200" b="0" i="0" kern="1200" baseline="30000" dirty="0" smtClean="0">
                <a:solidFill>
                  <a:schemeClr val="tx1"/>
                </a:solidFill>
                <a:latin typeface="+mn-lt"/>
                <a:ea typeface="+mn-ea"/>
                <a:cs typeface="+mn-cs"/>
              </a:rPr>
              <a:t>1</a:t>
            </a:r>
            <a:endParaRPr lang="en-GB" baseline="30000" dirty="0" smtClean="0"/>
          </a:p>
          <a:p>
            <a:endParaRPr lang="en-GB" baseline="30000" dirty="0" smtClean="0"/>
          </a:p>
          <a:p>
            <a:endParaRPr lang="en-GB" dirty="0"/>
          </a:p>
        </p:txBody>
      </p:sp>
      <p:sp>
        <p:nvSpPr>
          <p:cNvPr id="4" name="Slide Number Placeholder 3"/>
          <p:cNvSpPr>
            <a:spLocks noGrp="1"/>
          </p:cNvSpPr>
          <p:nvPr>
            <p:ph type="sldNum" sz="quarter" idx="10"/>
          </p:nvPr>
        </p:nvSpPr>
        <p:spPr/>
        <p:txBody>
          <a:bodyPr/>
          <a:lstStyle/>
          <a:p>
            <a:fld id="{659000F3-3C8D-4961-ADF7-62DB7051DAAA}" type="slidenum">
              <a:rPr lang="en-GB" smtClean="0"/>
              <a:pPr/>
              <a:t>4</a:t>
            </a:fld>
            <a:endParaRPr lang="en-GB"/>
          </a:p>
        </p:txBody>
      </p:sp>
    </p:spTree>
    <p:extLst>
      <p:ext uri="{BB962C8B-B14F-4D97-AF65-F5344CB8AC3E}">
        <p14:creationId xmlns:p14="http://schemas.microsoft.com/office/powerpoint/2010/main" val="743681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baseline="30000" dirty="0" smtClean="0"/>
          </a:p>
          <a:p>
            <a:r>
              <a:rPr lang="en-GB" dirty="0" smtClean="0"/>
              <a:t>Q3. Step One: 0.450 g divided by 55.85 g/mol = 0.00806 mol</a:t>
            </a:r>
          </a:p>
          <a:p>
            <a:r>
              <a:rPr lang="en-GB" dirty="0" smtClean="0"/>
              <a:t>Step Two: 0.00806 mol x 6.022 x 10</a:t>
            </a:r>
            <a:r>
              <a:rPr lang="en-GB" baseline="30000" dirty="0" smtClean="0"/>
              <a:t>23</a:t>
            </a:r>
            <a:r>
              <a:rPr lang="en-GB" dirty="0" smtClean="0"/>
              <a:t> atoms/mol</a:t>
            </a:r>
          </a:p>
          <a:p>
            <a:r>
              <a:rPr lang="en-GB" dirty="0" smtClean="0"/>
              <a:t>Q4. Step One: 0.200 g divided by 18.0 g/mol = 0.0111 mol</a:t>
            </a:r>
          </a:p>
          <a:p>
            <a:r>
              <a:rPr lang="en-GB" dirty="0" smtClean="0"/>
              <a:t>Step Two: 0.0111 mol x 6.022 x 10</a:t>
            </a:r>
            <a:r>
              <a:rPr lang="en-GB" baseline="30000" dirty="0" smtClean="0"/>
              <a:t>23</a:t>
            </a:r>
            <a:r>
              <a:rPr lang="en-GB" dirty="0" smtClean="0"/>
              <a:t> molecules/mol</a:t>
            </a:r>
          </a:p>
          <a:p>
            <a:r>
              <a:rPr lang="en-GB" dirty="0" smtClean="0"/>
              <a:t/>
            </a:r>
            <a:br>
              <a:rPr lang="en-GB" dirty="0" smtClean="0"/>
            </a:br>
            <a:endParaRPr lang="en-GB" dirty="0"/>
          </a:p>
        </p:txBody>
      </p:sp>
      <p:sp>
        <p:nvSpPr>
          <p:cNvPr id="4" name="Slide Number Placeholder 3"/>
          <p:cNvSpPr>
            <a:spLocks noGrp="1"/>
          </p:cNvSpPr>
          <p:nvPr>
            <p:ph type="sldNum" sz="quarter" idx="10"/>
          </p:nvPr>
        </p:nvSpPr>
        <p:spPr/>
        <p:txBody>
          <a:bodyPr/>
          <a:lstStyle/>
          <a:p>
            <a:fld id="{659000F3-3C8D-4961-ADF7-62DB7051DAAA}" type="slidenum">
              <a:rPr lang="en-GB" smtClean="0"/>
              <a:pPr/>
              <a:t>5</a:t>
            </a:fld>
            <a:endParaRPr lang="en-GB"/>
          </a:p>
        </p:txBody>
      </p:sp>
    </p:spTree>
    <p:extLst>
      <p:ext uri="{BB962C8B-B14F-4D97-AF65-F5344CB8AC3E}">
        <p14:creationId xmlns:p14="http://schemas.microsoft.com/office/powerpoint/2010/main" val="28573602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arenR"/>
            </a:pPr>
            <a:r>
              <a:rPr lang="en-GB" dirty="0" smtClean="0"/>
              <a:t>1.058 mole x 6.022 x 10</a:t>
            </a:r>
            <a:r>
              <a:rPr lang="en-GB" baseline="30000" dirty="0" smtClean="0"/>
              <a:t>23</a:t>
            </a:r>
            <a:r>
              <a:rPr lang="en-GB" dirty="0" smtClean="0"/>
              <a:t> molecules/mole</a:t>
            </a:r>
          </a:p>
          <a:p>
            <a:pPr marL="228600" indent="-228600">
              <a:buAutoNum type="arabicParenR"/>
            </a:pPr>
            <a:r>
              <a:rPr lang="en-GB" dirty="0" smtClean="0"/>
              <a:t>2) 0.750 mole x 6.022 x 10</a:t>
            </a:r>
            <a:r>
              <a:rPr lang="en-GB" baseline="30000" dirty="0" smtClean="0"/>
              <a:t>23</a:t>
            </a:r>
            <a:r>
              <a:rPr lang="en-GB" dirty="0" smtClean="0"/>
              <a:t> atoms/mole</a:t>
            </a:r>
          </a:p>
          <a:p>
            <a:r>
              <a:rPr lang="en-GB" dirty="0" smtClean="0"/>
              <a:t>3)</a:t>
            </a:r>
            <a:r>
              <a:rPr lang="en-GB" baseline="0" dirty="0" smtClean="0"/>
              <a:t> </a:t>
            </a:r>
            <a:r>
              <a:rPr lang="en-GB" dirty="0" smtClean="0"/>
              <a:t>1.058 gram divided by 18.0 g/mol) x 6.022 x 10</a:t>
            </a:r>
            <a:r>
              <a:rPr lang="en-GB" baseline="30000" dirty="0" smtClean="0"/>
              <a:t>23</a:t>
            </a:r>
            <a:r>
              <a:rPr lang="en-GB" dirty="0" smtClean="0"/>
              <a:t> molecules/mole</a:t>
            </a:r>
          </a:p>
          <a:p>
            <a:r>
              <a:rPr lang="en-GB" dirty="0" smtClean="0"/>
              <a:t>4) (0.750 gram divided by 55.85 g/mole) x 6.022 x 10</a:t>
            </a:r>
            <a:r>
              <a:rPr lang="en-GB" baseline="30000" dirty="0" smtClean="0"/>
              <a:t>23</a:t>
            </a:r>
            <a:r>
              <a:rPr lang="en-GB" dirty="0" smtClean="0"/>
              <a:t>atoms/mole</a:t>
            </a:r>
          </a:p>
          <a:p>
            <a:r>
              <a:rPr lang="en-GB" sz="1200" b="0" i="0" kern="1200" dirty="0" smtClean="0">
                <a:solidFill>
                  <a:schemeClr val="tx1"/>
                </a:solidFill>
                <a:latin typeface="+mn-lt"/>
                <a:ea typeface="+mn-ea"/>
                <a:cs typeface="+mn-cs"/>
              </a:rPr>
              <a:t>5) Basically, this is just two two-step problems in one sentence. Convert each gram value to its mole equivalent. Then, multiply the mole value by Avogadro's Number. Finally, compare these last two values and pick the larger value. That is the one with more molecules.</a:t>
            </a:r>
          </a:p>
          <a:p>
            <a:r>
              <a:rPr lang="en-GB" sz="1200" b="0" i="0" kern="1200" dirty="0" smtClean="0">
                <a:solidFill>
                  <a:schemeClr val="tx1"/>
                </a:solidFill>
                <a:latin typeface="+mn-lt"/>
                <a:ea typeface="+mn-ea"/>
                <a:cs typeface="+mn-cs"/>
              </a:rPr>
              <a:t>6) Ammonia's formula is NH</a:t>
            </a:r>
            <a:r>
              <a:rPr lang="en-GB" sz="1200" b="0" i="0" kern="1200" baseline="-25000" dirty="0" smtClean="0">
                <a:solidFill>
                  <a:schemeClr val="tx1"/>
                </a:solidFill>
                <a:latin typeface="+mn-lt"/>
                <a:ea typeface="+mn-ea"/>
                <a:cs typeface="+mn-cs"/>
              </a:rPr>
              <a:t>3</a:t>
            </a:r>
            <a:r>
              <a:rPr lang="en-GB" sz="1200" b="0" i="0" kern="1200" dirty="0" smtClean="0">
                <a:solidFill>
                  <a:schemeClr val="tx1"/>
                </a:solidFill>
                <a:latin typeface="+mn-lt"/>
                <a:ea typeface="+mn-ea"/>
                <a:cs typeface="+mn-cs"/>
              </a:rPr>
              <a:t> and water's is H</a:t>
            </a:r>
            <a:r>
              <a:rPr lang="en-GB" sz="1200" b="0" i="0" kern="1200" baseline="-25000" dirty="0" smtClean="0">
                <a:solidFill>
                  <a:schemeClr val="tx1"/>
                </a:solidFill>
                <a:latin typeface="+mn-lt"/>
                <a:ea typeface="+mn-ea"/>
                <a:cs typeface="+mn-cs"/>
              </a:rPr>
              <a:t>2</a:t>
            </a:r>
            <a:r>
              <a:rPr lang="en-GB" sz="1200" b="0" i="0" kern="1200" dirty="0" smtClean="0">
                <a:solidFill>
                  <a:schemeClr val="tx1"/>
                </a:solidFill>
                <a:latin typeface="+mn-lt"/>
                <a:ea typeface="+mn-ea"/>
                <a:cs typeface="+mn-cs"/>
              </a:rPr>
              <a:t>O. Ammonia has three atoms of H per molecule and water has two atoms of H per molecule.</a:t>
            </a:r>
          </a:p>
          <a:p>
            <a:r>
              <a:rPr lang="en-GB" sz="1200" b="0" i="0" kern="1200" dirty="0" smtClean="0">
                <a:solidFill>
                  <a:schemeClr val="tx1"/>
                </a:solidFill>
                <a:latin typeface="+mn-lt"/>
                <a:ea typeface="+mn-ea"/>
                <a:cs typeface="+mn-cs"/>
              </a:rPr>
              <a:t>ammonia's contribution:</a:t>
            </a:r>
          </a:p>
          <a:p>
            <a:r>
              <a:rPr lang="en-GB" dirty="0" smtClean="0"/>
              <a:t>8.10 x 10</a:t>
            </a:r>
            <a:r>
              <a:rPr lang="en-GB" baseline="30000" dirty="0" smtClean="0"/>
              <a:t>24</a:t>
            </a:r>
            <a:r>
              <a:rPr lang="en-GB" dirty="0" smtClean="0"/>
              <a:t> times 3 = 2.43 x 10</a:t>
            </a:r>
            <a:r>
              <a:rPr lang="en-GB" baseline="30000" dirty="0" smtClean="0"/>
              <a:t>25</a:t>
            </a:r>
            <a:r>
              <a:rPr lang="en-GB" dirty="0" smtClean="0"/>
              <a:t> H </a:t>
            </a:r>
            <a:r>
              <a:rPr lang="en-GB" dirty="0" err="1" smtClean="0"/>
              <a:t>atoms</a:t>
            </a:r>
            <a:r>
              <a:rPr lang="en-GB" sz="1200" b="0" i="0" kern="1200" dirty="0" err="1" smtClean="0">
                <a:solidFill>
                  <a:schemeClr val="tx1"/>
                </a:solidFill>
                <a:latin typeface="+mn-lt"/>
                <a:ea typeface="+mn-ea"/>
                <a:cs typeface="+mn-cs"/>
              </a:rPr>
              <a:t>water's</a:t>
            </a:r>
            <a:r>
              <a:rPr lang="en-GB" sz="1200" b="0" i="0" kern="1200" dirty="0" smtClean="0">
                <a:solidFill>
                  <a:schemeClr val="tx1"/>
                </a:solidFill>
                <a:latin typeface="+mn-lt"/>
                <a:ea typeface="+mn-ea"/>
                <a:cs typeface="+mn-cs"/>
              </a:rPr>
              <a:t> contribution:</a:t>
            </a:r>
          </a:p>
          <a:p>
            <a:r>
              <a:rPr lang="en-GB" dirty="0" smtClean="0"/>
              <a:t>2.10 x 10</a:t>
            </a:r>
            <a:r>
              <a:rPr lang="en-GB" baseline="30000" dirty="0" smtClean="0"/>
              <a:t>25</a:t>
            </a:r>
            <a:r>
              <a:rPr lang="en-GB" dirty="0" smtClean="0"/>
              <a:t> times 2 = 4.20 x 10</a:t>
            </a:r>
            <a:r>
              <a:rPr lang="en-GB" baseline="30000" dirty="0" smtClean="0"/>
              <a:t>25</a:t>
            </a:r>
            <a:r>
              <a:rPr lang="en-GB" dirty="0" smtClean="0"/>
              <a:t> H </a:t>
            </a:r>
            <a:r>
              <a:rPr lang="en-GB" dirty="0" err="1" smtClean="0"/>
              <a:t>atoms</a:t>
            </a:r>
            <a:r>
              <a:rPr lang="en-GB" sz="1200" b="0" i="0" kern="1200" dirty="0" err="1" smtClean="0">
                <a:solidFill>
                  <a:schemeClr val="tx1"/>
                </a:solidFill>
                <a:latin typeface="+mn-lt"/>
                <a:ea typeface="+mn-ea"/>
                <a:cs typeface="+mn-cs"/>
              </a:rPr>
              <a:t>sum</a:t>
            </a:r>
            <a:r>
              <a:rPr lang="en-GB" sz="1200" b="0" i="0" kern="1200" dirty="0" smtClean="0">
                <a:solidFill>
                  <a:schemeClr val="tx1"/>
                </a:solidFill>
                <a:latin typeface="+mn-lt"/>
                <a:ea typeface="+mn-ea"/>
                <a:cs typeface="+mn-cs"/>
              </a:rPr>
              <a:t> them up:</a:t>
            </a:r>
          </a:p>
          <a:p>
            <a:r>
              <a:rPr lang="en-GB" dirty="0" smtClean="0"/>
              <a:t>2.43 x 10</a:t>
            </a:r>
            <a:r>
              <a:rPr lang="en-GB" baseline="30000" dirty="0" smtClean="0"/>
              <a:t>25</a:t>
            </a:r>
            <a:r>
              <a:rPr lang="en-GB" dirty="0" smtClean="0"/>
              <a:t> + 4.20 x 10</a:t>
            </a:r>
            <a:r>
              <a:rPr lang="en-GB" baseline="30000" dirty="0" smtClean="0"/>
              <a:t>25</a:t>
            </a:r>
            <a:r>
              <a:rPr lang="en-GB" dirty="0" smtClean="0"/>
              <a:t> = 6.63 x 10</a:t>
            </a:r>
            <a:r>
              <a:rPr lang="en-GB" baseline="30000" dirty="0" smtClean="0"/>
              <a:t>25</a:t>
            </a:r>
            <a:r>
              <a:rPr lang="en-GB" dirty="0" smtClean="0"/>
              <a:t> H atoms</a:t>
            </a:r>
            <a:endParaRPr lang="en-GB" dirty="0"/>
          </a:p>
        </p:txBody>
      </p:sp>
      <p:sp>
        <p:nvSpPr>
          <p:cNvPr id="4" name="Slide Number Placeholder 3"/>
          <p:cNvSpPr>
            <a:spLocks noGrp="1"/>
          </p:cNvSpPr>
          <p:nvPr>
            <p:ph type="sldNum" sz="quarter" idx="10"/>
          </p:nvPr>
        </p:nvSpPr>
        <p:spPr/>
        <p:txBody>
          <a:bodyPr/>
          <a:lstStyle/>
          <a:p>
            <a:fld id="{659000F3-3C8D-4961-ADF7-62DB7051DAAA}" type="slidenum">
              <a:rPr lang="en-GB" smtClean="0"/>
              <a:pPr/>
              <a:t>6</a:t>
            </a:fld>
            <a:endParaRPr lang="en-GB"/>
          </a:p>
        </p:txBody>
      </p:sp>
    </p:spTree>
    <p:extLst>
      <p:ext uri="{BB962C8B-B14F-4D97-AF65-F5344CB8AC3E}">
        <p14:creationId xmlns:p14="http://schemas.microsoft.com/office/powerpoint/2010/main" val="4040582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lphaLcPeriod"/>
            </a:pPr>
            <a:r>
              <a:rPr lang="en-GB" dirty="0" smtClean="0"/>
              <a:t>6.70/55.8</a:t>
            </a:r>
            <a:r>
              <a:rPr lang="en-GB" baseline="0" dirty="0" smtClean="0"/>
              <a:t> x 6.023x10</a:t>
            </a:r>
            <a:r>
              <a:rPr lang="en-GB" baseline="30000" dirty="0" smtClean="0"/>
              <a:t>23</a:t>
            </a:r>
            <a:r>
              <a:rPr lang="en-GB" baseline="0" dirty="0" smtClean="0"/>
              <a:t> = </a:t>
            </a:r>
          </a:p>
          <a:p>
            <a:pPr marL="228600" indent="-228600">
              <a:buAutoNum type="alphaLcPeriod"/>
            </a:pPr>
            <a:r>
              <a:rPr lang="en-GB" baseline="0" dirty="0" smtClean="0"/>
              <a:t>0.110 x 6.023x10</a:t>
            </a:r>
            <a:r>
              <a:rPr lang="en-GB" baseline="30000" dirty="0" smtClean="0"/>
              <a:t>23</a:t>
            </a:r>
            <a:r>
              <a:rPr lang="en-GB" baseline="0" dirty="0" smtClean="0"/>
              <a:t> = </a:t>
            </a:r>
          </a:p>
          <a:p>
            <a:pPr marL="228600" indent="-228600">
              <a:buAutoNum type="alphaLcPeriod"/>
            </a:pPr>
            <a:r>
              <a:rPr lang="en-GB" baseline="0" dirty="0" smtClean="0"/>
              <a:t>7.83x10</a:t>
            </a:r>
            <a:r>
              <a:rPr lang="en-GB" baseline="30000" dirty="0" smtClean="0"/>
              <a:t>22</a:t>
            </a:r>
            <a:endParaRPr lang="en-GB" baseline="30000" dirty="0"/>
          </a:p>
        </p:txBody>
      </p:sp>
      <p:sp>
        <p:nvSpPr>
          <p:cNvPr id="4" name="Slide Number Placeholder 3"/>
          <p:cNvSpPr>
            <a:spLocks noGrp="1"/>
          </p:cNvSpPr>
          <p:nvPr>
            <p:ph type="sldNum" sz="quarter" idx="10"/>
          </p:nvPr>
        </p:nvSpPr>
        <p:spPr/>
        <p:txBody>
          <a:bodyPr/>
          <a:lstStyle/>
          <a:p>
            <a:fld id="{659000F3-3C8D-4961-ADF7-62DB7051DAAA}" type="slidenum">
              <a:rPr lang="en-GB" smtClean="0"/>
              <a:pPr/>
              <a:t>7</a:t>
            </a:fld>
            <a:endParaRPr lang="en-GB"/>
          </a:p>
        </p:txBody>
      </p:sp>
    </p:spTree>
    <p:extLst>
      <p:ext uri="{BB962C8B-B14F-4D97-AF65-F5344CB8AC3E}">
        <p14:creationId xmlns:p14="http://schemas.microsoft.com/office/powerpoint/2010/main" val="29355963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i="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59000F3-3C8D-4961-ADF7-62DB7051DAAA}" type="slidenum">
              <a:rPr lang="en-GB" smtClean="0"/>
              <a:pPr/>
              <a:t>9</a:t>
            </a:fld>
            <a:endParaRPr lang="en-GB"/>
          </a:p>
        </p:txBody>
      </p:sp>
    </p:spTree>
    <p:extLst>
      <p:ext uri="{BB962C8B-B14F-4D97-AF65-F5344CB8AC3E}">
        <p14:creationId xmlns:p14="http://schemas.microsoft.com/office/powerpoint/2010/main" val="7638877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i="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59000F3-3C8D-4961-ADF7-62DB7051DAAA}" type="slidenum">
              <a:rPr lang="en-GB" smtClean="0"/>
              <a:pPr/>
              <a:t>10</a:t>
            </a:fld>
            <a:endParaRPr lang="en-GB"/>
          </a:p>
        </p:txBody>
      </p:sp>
    </p:spTree>
    <p:extLst>
      <p:ext uri="{BB962C8B-B14F-4D97-AF65-F5344CB8AC3E}">
        <p14:creationId xmlns:p14="http://schemas.microsoft.com/office/powerpoint/2010/main" val="20355049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How would you convert cm3 to dm3?</a:t>
            </a:r>
            <a:endParaRPr lang="en-GB" dirty="0"/>
          </a:p>
        </p:txBody>
      </p:sp>
      <p:sp>
        <p:nvSpPr>
          <p:cNvPr id="4" name="Slide Number Placeholder 3"/>
          <p:cNvSpPr>
            <a:spLocks noGrp="1"/>
          </p:cNvSpPr>
          <p:nvPr>
            <p:ph type="sldNum" sz="quarter" idx="10"/>
          </p:nvPr>
        </p:nvSpPr>
        <p:spPr/>
        <p:txBody>
          <a:bodyPr/>
          <a:lstStyle/>
          <a:p>
            <a:fld id="{659000F3-3C8D-4961-ADF7-62DB7051DAAA}" type="slidenum">
              <a:rPr lang="en-GB" smtClean="0"/>
              <a:pPr/>
              <a:t>14</a:t>
            </a:fld>
            <a:endParaRPr lang="en-GB"/>
          </a:p>
        </p:txBody>
      </p:sp>
    </p:spTree>
    <p:extLst>
      <p:ext uri="{BB962C8B-B14F-4D97-AF65-F5344CB8AC3E}">
        <p14:creationId xmlns:p14="http://schemas.microsoft.com/office/powerpoint/2010/main" val="21523114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59000F3-3C8D-4961-ADF7-62DB7051DAAA}" type="slidenum">
              <a:rPr lang="en-GB" smtClean="0"/>
              <a:pPr/>
              <a:t>15</a:t>
            </a:fld>
            <a:endParaRPr lang="en-GB"/>
          </a:p>
        </p:txBody>
      </p:sp>
    </p:spTree>
    <p:extLst>
      <p:ext uri="{BB962C8B-B14F-4D97-AF65-F5344CB8AC3E}">
        <p14:creationId xmlns:p14="http://schemas.microsoft.com/office/powerpoint/2010/main" val="34208658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B</a:t>
            </a:r>
            <a:endParaRPr lang="en-GB" dirty="0"/>
          </a:p>
        </p:txBody>
      </p:sp>
      <p:sp>
        <p:nvSpPr>
          <p:cNvPr id="4" name="Slide Number Placeholder 3"/>
          <p:cNvSpPr>
            <a:spLocks noGrp="1"/>
          </p:cNvSpPr>
          <p:nvPr>
            <p:ph type="sldNum" sz="quarter" idx="10"/>
          </p:nvPr>
        </p:nvSpPr>
        <p:spPr/>
        <p:txBody>
          <a:bodyPr/>
          <a:lstStyle/>
          <a:p>
            <a:fld id="{659000F3-3C8D-4961-ADF7-62DB7051DAAA}" type="slidenum">
              <a:rPr lang="en-GB" smtClean="0"/>
              <a:pPr/>
              <a:t>27</a:t>
            </a:fld>
            <a:endParaRPr lang="en-GB"/>
          </a:p>
        </p:txBody>
      </p:sp>
    </p:spTree>
    <p:extLst>
      <p:ext uri="{BB962C8B-B14F-4D97-AF65-F5344CB8AC3E}">
        <p14:creationId xmlns:p14="http://schemas.microsoft.com/office/powerpoint/2010/main" val="1966822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9DA354E-9EAC-4381-AE80-ECC26216AB97}" type="datetimeFigureOut">
              <a:rPr lang="en-GB" smtClean="0"/>
              <a:t>14/09/2017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25A022-67F3-4B9D-A1B2-5EBFB532BE59}" type="slidenum">
              <a:rPr lang="en-GB" smtClean="0"/>
              <a:t>‹#›</a:t>
            </a:fld>
            <a:endParaRPr lang="en-GB"/>
          </a:p>
        </p:txBody>
      </p:sp>
    </p:spTree>
    <p:extLst>
      <p:ext uri="{BB962C8B-B14F-4D97-AF65-F5344CB8AC3E}">
        <p14:creationId xmlns:p14="http://schemas.microsoft.com/office/powerpoint/2010/main" val="3227266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9DA354E-9EAC-4381-AE80-ECC26216AB97}" type="datetimeFigureOut">
              <a:rPr lang="en-GB" smtClean="0"/>
              <a:t>14/09/2017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25A022-67F3-4B9D-A1B2-5EBFB532BE59}" type="slidenum">
              <a:rPr lang="en-GB" smtClean="0"/>
              <a:t>‹#›</a:t>
            </a:fld>
            <a:endParaRPr lang="en-GB"/>
          </a:p>
        </p:txBody>
      </p:sp>
    </p:spTree>
    <p:extLst>
      <p:ext uri="{BB962C8B-B14F-4D97-AF65-F5344CB8AC3E}">
        <p14:creationId xmlns:p14="http://schemas.microsoft.com/office/powerpoint/2010/main" val="2170129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9DA354E-9EAC-4381-AE80-ECC26216AB97}" type="datetimeFigureOut">
              <a:rPr lang="en-GB" smtClean="0"/>
              <a:t>14/09/2017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25A022-67F3-4B9D-A1B2-5EBFB532BE59}" type="slidenum">
              <a:rPr lang="en-GB" smtClean="0"/>
              <a:t>‹#›</a:t>
            </a:fld>
            <a:endParaRPr lang="en-GB"/>
          </a:p>
        </p:txBody>
      </p:sp>
    </p:spTree>
    <p:extLst>
      <p:ext uri="{BB962C8B-B14F-4D97-AF65-F5344CB8AC3E}">
        <p14:creationId xmlns:p14="http://schemas.microsoft.com/office/powerpoint/2010/main" val="1542618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9DA354E-9EAC-4381-AE80-ECC26216AB97}" type="datetimeFigureOut">
              <a:rPr lang="en-GB" smtClean="0"/>
              <a:t>14/09/2017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25A022-67F3-4B9D-A1B2-5EBFB532BE59}" type="slidenum">
              <a:rPr lang="en-GB" smtClean="0"/>
              <a:t>‹#›</a:t>
            </a:fld>
            <a:endParaRPr lang="en-GB"/>
          </a:p>
        </p:txBody>
      </p:sp>
    </p:spTree>
    <p:extLst>
      <p:ext uri="{BB962C8B-B14F-4D97-AF65-F5344CB8AC3E}">
        <p14:creationId xmlns:p14="http://schemas.microsoft.com/office/powerpoint/2010/main" val="3917544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DA354E-9EAC-4381-AE80-ECC26216AB97}" type="datetimeFigureOut">
              <a:rPr lang="en-GB" smtClean="0"/>
              <a:t>14/09/2017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25A022-67F3-4B9D-A1B2-5EBFB532BE59}" type="slidenum">
              <a:rPr lang="en-GB" smtClean="0"/>
              <a:t>‹#›</a:t>
            </a:fld>
            <a:endParaRPr lang="en-GB"/>
          </a:p>
        </p:txBody>
      </p:sp>
    </p:spTree>
    <p:extLst>
      <p:ext uri="{BB962C8B-B14F-4D97-AF65-F5344CB8AC3E}">
        <p14:creationId xmlns:p14="http://schemas.microsoft.com/office/powerpoint/2010/main" val="202616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9DA354E-9EAC-4381-AE80-ECC26216AB97}" type="datetimeFigureOut">
              <a:rPr lang="en-GB" smtClean="0"/>
              <a:t>14/09/2017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25A022-67F3-4B9D-A1B2-5EBFB532BE59}" type="slidenum">
              <a:rPr lang="en-GB" smtClean="0"/>
              <a:t>‹#›</a:t>
            </a:fld>
            <a:endParaRPr lang="en-GB"/>
          </a:p>
        </p:txBody>
      </p:sp>
    </p:spTree>
    <p:extLst>
      <p:ext uri="{BB962C8B-B14F-4D97-AF65-F5344CB8AC3E}">
        <p14:creationId xmlns:p14="http://schemas.microsoft.com/office/powerpoint/2010/main" val="1662726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9DA354E-9EAC-4381-AE80-ECC26216AB97}" type="datetimeFigureOut">
              <a:rPr lang="en-GB" smtClean="0"/>
              <a:t>14/09/2017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125A022-67F3-4B9D-A1B2-5EBFB532BE59}" type="slidenum">
              <a:rPr lang="en-GB" smtClean="0"/>
              <a:t>‹#›</a:t>
            </a:fld>
            <a:endParaRPr lang="en-GB"/>
          </a:p>
        </p:txBody>
      </p:sp>
    </p:spTree>
    <p:extLst>
      <p:ext uri="{BB962C8B-B14F-4D97-AF65-F5344CB8AC3E}">
        <p14:creationId xmlns:p14="http://schemas.microsoft.com/office/powerpoint/2010/main" val="3895519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9DA354E-9EAC-4381-AE80-ECC26216AB97}" type="datetimeFigureOut">
              <a:rPr lang="en-GB" smtClean="0"/>
              <a:t>14/09/2017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125A022-67F3-4B9D-A1B2-5EBFB532BE59}" type="slidenum">
              <a:rPr lang="en-GB" smtClean="0"/>
              <a:t>‹#›</a:t>
            </a:fld>
            <a:endParaRPr lang="en-GB"/>
          </a:p>
        </p:txBody>
      </p:sp>
    </p:spTree>
    <p:extLst>
      <p:ext uri="{BB962C8B-B14F-4D97-AF65-F5344CB8AC3E}">
        <p14:creationId xmlns:p14="http://schemas.microsoft.com/office/powerpoint/2010/main" val="1779087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DA354E-9EAC-4381-AE80-ECC26216AB97}" type="datetimeFigureOut">
              <a:rPr lang="en-GB" smtClean="0"/>
              <a:t>14/09/2017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125A022-67F3-4B9D-A1B2-5EBFB532BE59}" type="slidenum">
              <a:rPr lang="en-GB" smtClean="0"/>
              <a:t>‹#›</a:t>
            </a:fld>
            <a:endParaRPr lang="en-GB"/>
          </a:p>
        </p:txBody>
      </p:sp>
    </p:spTree>
    <p:extLst>
      <p:ext uri="{BB962C8B-B14F-4D97-AF65-F5344CB8AC3E}">
        <p14:creationId xmlns:p14="http://schemas.microsoft.com/office/powerpoint/2010/main" val="2739930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DA354E-9EAC-4381-AE80-ECC26216AB97}" type="datetimeFigureOut">
              <a:rPr lang="en-GB" smtClean="0"/>
              <a:t>14/09/2017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25A022-67F3-4B9D-A1B2-5EBFB532BE59}" type="slidenum">
              <a:rPr lang="en-GB" smtClean="0"/>
              <a:t>‹#›</a:t>
            </a:fld>
            <a:endParaRPr lang="en-GB"/>
          </a:p>
        </p:txBody>
      </p:sp>
    </p:spTree>
    <p:extLst>
      <p:ext uri="{BB962C8B-B14F-4D97-AF65-F5344CB8AC3E}">
        <p14:creationId xmlns:p14="http://schemas.microsoft.com/office/powerpoint/2010/main" val="3540078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DA354E-9EAC-4381-AE80-ECC26216AB97}" type="datetimeFigureOut">
              <a:rPr lang="en-GB" smtClean="0"/>
              <a:t>14/09/2017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25A022-67F3-4B9D-A1B2-5EBFB532BE59}" type="slidenum">
              <a:rPr lang="en-GB" smtClean="0"/>
              <a:t>‹#›</a:t>
            </a:fld>
            <a:endParaRPr lang="en-GB"/>
          </a:p>
        </p:txBody>
      </p:sp>
    </p:spTree>
    <p:extLst>
      <p:ext uri="{BB962C8B-B14F-4D97-AF65-F5344CB8AC3E}">
        <p14:creationId xmlns:p14="http://schemas.microsoft.com/office/powerpoint/2010/main" val="3176883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DA354E-9EAC-4381-AE80-ECC26216AB97}" type="datetimeFigureOut">
              <a:rPr lang="en-GB" smtClean="0"/>
              <a:t>14/09/2017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25A022-67F3-4B9D-A1B2-5EBFB532BE59}" type="slidenum">
              <a:rPr lang="en-GB" smtClean="0"/>
              <a:t>‹#›</a:t>
            </a:fld>
            <a:endParaRPr lang="en-GB"/>
          </a:p>
        </p:txBody>
      </p:sp>
    </p:spTree>
    <p:extLst>
      <p:ext uri="{BB962C8B-B14F-4D97-AF65-F5344CB8AC3E}">
        <p14:creationId xmlns:p14="http://schemas.microsoft.com/office/powerpoint/2010/main" val="3560044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en-GB" dirty="0" smtClean="0"/>
              <a:t>Do Now - What is the molar mass?</a:t>
            </a:r>
            <a:endParaRPr lang="en-GB" dirty="0"/>
          </a:p>
        </p:txBody>
      </p:sp>
      <p:sp>
        <p:nvSpPr>
          <p:cNvPr id="3" name="Content Placeholder 2"/>
          <p:cNvSpPr>
            <a:spLocks noGrp="1"/>
          </p:cNvSpPr>
          <p:nvPr>
            <p:ph sz="half" idx="1"/>
          </p:nvPr>
        </p:nvSpPr>
        <p:spPr/>
        <p:txBody>
          <a:bodyPr>
            <a:normAutofit fontScale="92500" lnSpcReduction="20000"/>
          </a:bodyPr>
          <a:lstStyle/>
          <a:p>
            <a:pPr marL="514350" indent="-514350">
              <a:buFont typeface="+mj-lt"/>
              <a:buAutoNum type="arabicPeriod"/>
            </a:pPr>
            <a:r>
              <a:rPr lang="en-US" sz="5400" dirty="0" err="1">
                <a:solidFill>
                  <a:srgbClr val="000000"/>
                </a:solidFill>
                <a:latin typeface="Calibri" pitchFamily="34" charset="0"/>
                <a:ea typeface="MS PGothic" pitchFamily="34" charset="-128"/>
              </a:rPr>
              <a:t>MgO</a:t>
            </a:r>
            <a:r>
              <a:rPr lang="en-US" sz="5400" dirty="0">
                <a:solidFill>
                  <a:srgbClr val="000000"/>
                </a:solidFill>
                <a:latin typeface="Calibri" pitchFamily="34" charset="0"/>
                <a:ea typeface="MS PGothic" pitchFamily="34" charset="-128"/>
              </a:rPr>
              <a:t>   	</a:t>
            </a:r>
          </a:p>
          <a:p>
            <a:pPr marL="514350" indent="-514350">
              <a:buFont typeface="+mj-lt"/>
              <a:buAutoNum type="arabicPeriod"/>
            </a:pPr>
            <a:r>
              <a:rPr lang="en-US" sz="5400" dirty="0">
                <a:solidFill>
                  <a:srgbClr val="000000"/>
                </a:solidFill>
                <a:latin typeface="Calibri" pitchFamily="34" charset="0"/>
                <a:ea typeface="MS PGothic" pitchFamily="34" charset="-128"/>
              </a:rPr>
              <a:t>CO</a:t>
            </a:r>
            <a:r>
              <a:rPr lang="en-US" sz="5400" baseline="-25000" dirty="0">
                <a:solidFill>
                  <a:srgbClr val="000000"/>
                </a:solidFill>
                <a:latin typeface="Calibri" pitchFamily="34" charset="0"/>
                <a:ea typeface="MS PGothic" pitchFamily="34" charset="-128"/>
              </a:rPr>
              <a:t>2</a:t>
            </a:r>
            <a:r>
              <a:rPr lang="en-US" sz="5400" dirty="0">
                <a:solidFill>
                  <a:srgbClr val="000000"/>
                </a:solidFill>
                <a:latin typeface="Calibri" pitchFamily="34" charset="0"/>
                <a:ea typeface="MS PGothic" pitchFamily="34" charset="-128"/>
              </a:rPr>
              <a:t>		</a:t>
            </a:r>
          </a:p>
          <a:p>
            <a:pPr marL="514350" indent="-514350">
              <a:buFont typeface="+mj-lt"/>
              <a:buAutoNum type="arabicPeriod"/>
            </a:pPr>
            <a:r>
              <a:rPr lang="en-US" sz="5400" dirty="0">
                <a:solidFill>
                  <a:srgbClr val="000000"/>
                </a:solidFill>
                <a:latin typeface="Calibri" pitchFamily="34" charset="0"/>
                <a:ea typeface="MS PGothic" pitchFamily="34" charset="-128"/>
              </a:rPr>
              <a:t>CuCO</a:t>
            </a:r>
            <a:r>
              <a:rPr lang="en-US" sz="5400" baseline="-25000" dirty="0">
                <a:solidFill>
                  <a:srgbClr val="000000"/>
                </a:solidFill>
                <a:latin typeface="Calibri" pitchFamily="34" charset="0"/>
                <a:ea typeface="MS PGothic" pitchFamily="34" charset="-128"/>
              </a:rPr>
              <a:t>3</a:t>
            </a:r>
            <a:r>
              <a:rPr lang="en-US" sz="5400" dirty="0">
                <a:solidFill>
                  <a:srgbClr val="000000"/>
                </a:solidFill>
                <a:latin typeface="Calibri" pitchFamily="34" charset="0"/>
                <a:ea typeface="MS PGothic" pitchFamily="34" charset="-128"/>
              </a:rPr>
              <a:t>		</a:t>
            </a:r>
          </a:p>
          <a:p>
            <a:pPr marL="514350" indent="-514350">
              <a:buFont typeface="+mj-lt"/>
              <a:buAutoNum type="arabicPeriod"/>
            </a:pPr>
            <a:r>
              <a:rPr lang="en-US" sz="5400" dirty="0" err="1">
                <a:solidFill>
                  <a:srgbClr val="000000"/>
                </a:solidFill>
                <a:latin typeface="Calibri" pitchFamily="34" charset="0"/>
                <a:ea typeface="MS PGothic" pitchFamily="34" charset="-128"/>
              </a:rPr>
              <a:t>CuO</a:t>
            </a:r>
            <a:r>
              <a:rPr lang="en-US" sz="5400" dirty="0">
                <a:solidFill>
                  <a:srgbClr val="000000"/>
                </a:solidFill>
                <a:latin typeface="Calibri" pitchFamily="34" charset="0"/>
                <a:ea typeface="MS PGothic" pitchFamily="34" charset="-128"/>
              </a:rPr>
              <a:t>		</a:t>
            </a:r>
          </a:p>
          <a:p>
            <a:pPr marL="514350" indent="-514350">
              <a:buFont typeface="+mj-lt"/>
              <a:buAutoNum type="arabicPeriod"/>
            </a:pPr>
            <a:r>
              <a:rPr lang="en-US" sz="5400" dirty="0">
                <a:solidFill>
                  <a:srgbClr val="000000"/>
                </a:solidFill>
                <a:latin typeface="Calibri" pitchFamily="34" charset="0"/>
                <a:ea typeface="MS PGothic" pitchFamily="34" charset="-128"/>
              </a:rPr>
              <a:t>HNO</a:t>
            </a:r>
            <a:r>
              <a:rPr lang="en-US" sz="5400" baseline="-25000" dirty="0">
                <a:solidFill>
                  <a:srgbClr val="000000"/>
                </a:solidFill>
                <a:latin typeface="Calibri" pitchFamily="34" charset="0"/>
                <a:ea typeface="MS PGothic" pitchFamily="34" charset="-128"/>
              </a:rPr>
              <a:t>3</a:t>
            </a:r>
          </a:p>
          <a:p>
            <a:pPr marL="0" indent="0">
              <a:buNone/>
            </a:pPr>
            <a:r>
              <a:rPr lang="en-US" sz="5400" dirty="0">
                <a:solidFill>
                  <a:srgbClr val="000000"/>
                </a:solidFill>
                <a:latin typeface="Calibri" pitchFamily="34" charset="0"/>
                <a:ea typeface="MS PGothic" pitchFamily="34" charset="-128"/>
              </a:rPr>
              <a:t>		</a:t>
            </a:r>
            <a:endParaRPr lang="en-GB" sz="5400" dirty="0"/>
          </a:p>
        </p:txBody>
      </p:sp>
      <p:sp>
        <p:nvSpPr>
          <p:cNvPr id="4" name="Content Placeholder 3"/>
          <p:cNvSpPr>
            <a:spLocks noGrp="1"/>
          </p:cNvSpPr>
          <p:nvPr>
            <p:ph sz="half" idx="2"/>
          </p:nvPr>
        </p:nvSpPr>
        <p:spPr/>
        <p:txBody>
          <a:bodyPr>
            <a:normAutofit fontScale="92500" lnSpcReduction="20000"/>
          </a:bodyPr>
          <a:lstStyle/>
          <a:p>
            <a:pPr marL="0" indent="0">
              <a:buNone/>
            </a:pPr>
            <a:r>
              <a:rPr lang="en-US" sz="5400" dirty="0">
                <a:solidFill>
                  <a:srgbClr val="000000"/>
                </a:solidFill>
                <a:latin typeface="Calibri" pitchFamily="34" charset="0"/>
                <a:ea typeface="MS PGothic" pitchFamily="34" charset="-128"/>
              </a:rPr>
              <a:t>6. NH</a:t>
            </a:r>
            <a:r>
              <a:rPr lang="en-US" sz="5400" baseline="-25000" dirty="0">
                <a:solidFill>
                  <a:srgbClr val="000000"/>
                </a:solidFill>
                <a:latin typeface="Calibri" pitchFamily="34" charset="0"/>
                <a:ea typeface="MS PGothic" pitchFamily="34" charset="-128"/>
              </a:rPr>
              <a:t>3</a:t>
            </a:r>
            <a:r>
              <a:rPr lang="en-US" sz="5400" dirty="0">
                <a:solidFill>
                  <a:srgbClr val="000000"/>
                </a:solidFill>
                <a:latin typeface="Calibri" pitchFamily="34" charset="0"/>
                <a:ea typeface="MS PGothic" pitchFamily="34" charset="-128"/>
              </a:rPr>
              <a:t>		</a:t>
            </a:r>
          </a:p>
          <a:p>
            <a:pPr marL="0" indent="0">
              <a:buNone/>
            </a:pPr>
            <a:r>
              <a:rPr lang="en-US" sz="5400" dirty="0">
                <a:solidFill>
                  <a:srgbClr val="000000"/>
                </a:solidFill>
                <a:latin typeface="Calibri" pitchFamily="34" charset="0"/>
                <a:ea typeface="MS PGothic" pitchFamily="34" charset="-128"/>
              </a:rPr>
              <a:t>7. </a:t>
            </a:r>
            <a:r>
              <a:rPr lang="en-US" sz="5400" dirty="0" err="1">
                <a:solidFill>
                  <a:srgbClr val="000000"/>
                </a:solidFill>
                <a:latin typeface="Calibri" pitchFamily="34" charset="0"/>
                <a:ea typeface="MS PGothic" pitchFamily="34" charset="-128"/>
              </a:rPr>
              <a:t>NaOH</a:t>
            </a:r>
            <a:r>
              <a:rPr lang="en-US" sz="5400" dirty="0">
                <a:solidFill>
                  <a:srgbClr val="000000"/>
                </a:solidFill>
                <a:latin typeface="Calibri" pitchFamily="34" charset="0"/>
                <a:ea typeface="MS PGothic" pitchFamily="34" charset="-128"/>
              </a:rPr>
              <a:t>	 </a:t>
            </a:r>
          </a:p>
          <a:p>
            <a:pPr marL="0" indent="0">
              <a:buNone/>
            </a:pPr>
            <a:r>
              <a:rPr lang="en-US" sz="5400" dirty="0">
                <a:solidFill>
                  <a:srgbClr val="000000"/>
                </a:solidFill>
                <a:latin typeface="Calibri" pitchFamily="34" charset="0"/>
                <a:ea typeface="MS PGothic" pitchFamily="34" charset="-128"/>
              </a:rPr>
              <a:t>8. (NH</a:t>
            </a:r>
            <a:r>
              <a:rPr lang="en-US" sz="5400" baseline="-25000" dirty="0">
                <a:solidFill>
                  <a:srgbClr val="000000"/>
                </a:solidFill>
                <a:latin typeface="Calibri" pitchFamily="34" charset="0"/>
                <a:ea typeface="MS PGothic" pitchFamily="34" charset="-128"/>
              </a:rPr>
              <a:t>4</a:t>
            </a:r>
            <a:r>
              <a:rPr lang="en-US" sz="5400" dirty="0">
                <a:solidFill>
                  <a:srgbClr val="000000"/>
                </a:solidFill>
                <a:latin typeface="Calibri" pitchFamily="34" charset="0"/>
                <a:ea typeface="MS PGothic" pitchFamily="34" charset="-128"/>
              </a:rPr>
              <a:t>)</a:t>
            </a:r>
            <a:r>
              <a:rPr lang="en-US" sz="5400" baseline="-25000" dirty="0">
                <a:solidFill>
                  <a:srgbClr val="000000"/>
                </a:solidFill>
                <a:latin typeface="Calibri" pitchFamily="34" charset="0"/>
                <a:ea typeface="MS PGothic" pitchFamily="34" charset="-128"/>
              </a:rPr>
              <a:t>2</a:t>
            </a:r>
            <a:r>
              <a:rPr lang="en-US" sz="5400" dirty="0">
                <a:solidFill>
                  <a:srgbClr val="000000"/>
                </a:solidFill>
                <a:latin typeface="Calibri" pitchFamily="34" charset="0"/>
                <a:ea typeface="MS PGothic" pitchFamily="34" charset="-128"/>
              </a:rPr>
              <a:t>SO</a:t>
            </a:r>
            <a:r>
              <a:rPr lang="en-US" sz="5400" baseline="-25000" dirty="0">
                <a:solidFill>
                  <a:srgbClr val="000000"/>
                </a:solidFill>
                <a:latin typeface="Calibri" pitchFamily="34" charset="0"/>
                <a:ea typeface="MS PGothic" pitchFamily="34" charset="-128"/>
              </a:rPr>
              <a:t>4</a:t>
            </a:r>
            <a:r>
              <a:rPr lang="en-US" sz="5400" dirty="0">
                <a:solidFill>
                  <a:srgbClr val="000000"/>
                </a:solidFill>
                <a:latin typeface="Calibri" pitchFamily="34" charset="0"/>
                <a:ea typeface="MS PGothic" pitchFamily="34" charset="-128"/>
              </a:rPr>
              <a:t>  	</a:t>
            </a:r>
          </a:p>
          <a:p>
            <a:pPr marL="0" indent="0">
              <a:buNone/>
            </a:pPr>
            <a:r>
              <a:rPr lang="en-US" sz="5400" dirty="0">
                <a:solidFill>
                  <a:srgbClr val="000000"/>
                </a:solidFill>
                <a:latin typeface="Calibri" pitchFamily="34" charset="0"/>
                <a:ea typeface="MS PGothic" pitchFamily="34" charset="-128"/>
              </a:rPr>
              <a:t>9. H</a:t>
            </a:r>
            <a:r>
              <a:rPr lang="en-US" sz="5400" baseline="-25000" dirty="0">
                <a:solidFill>
                  <a:srgbClr val="000000"/>
                </a:solidFill>
                <a:latin typeface="Calibri" pitchFamily="34" charset="0"/>
                <a:ea typeface="MS PGothic" pitchFamily="34" charset="-128"/>
              </a:rPr>
              <a:t>2</a:t>
            </a:r>
            <a:r>
              <a:rPr lang="en-US" sz="5400" dirty="0">
                <a:solidFill>
                  <a:srgbClr val="000000"/>
                </a:solidFill>
                <a:latin typeface="Calibri" pitchFamily="34" charset="0"/>
                <a:ea typeface="MS PGothic" pitchFamily="34" charset="-128"/>
              </a:rPr>
              <a:t>SO</a:t>
            </a:r>
            <a:r>
              <a:rPr lang="en-US" sz="5400" baseline="-25000" dirty="0">
                <a:solidFill>
                  <a:srgbClr val="000000"/>
                </a:solidFill>
                <a:latin typeface="Calibri" pitchFamily="34" charset="0"/>
                <a:ea typeface="MS PGothic" pitchFamily="34" charset="-128"/>
              </a:rPr>
              <a:t>4</a:t>
            </a:r>
            <a:endParaRPr lang="en-GB" sz="5400" dirty="0"/>
          </a:p>
        </p:txBody>
      </p:sp>
    </p:spTree>
    <p:extLst>
      <p:ext uri="{BB962C8B-B14F-4D97-AF65-F5344CB8AC3E}">
        <p14:creationId xmlns:p14="http://schemas.microsoft.com/office/powerpoint/2010/main" val="15572403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194" y="504998"/>
            <a:ext cx="8229600" cy="639763"/>
          </a:xfrm>
        </p:spPr>
        <p:txBody>
          <a:bodyPr>
            <a:normAutofit fontScale="90000"/>
          </a:bodyPr>
          <a:lstStyle/>
          <a:p>
            <a:r>
              <a:rPr lang="en-GB" dirty="0" smtClean="0">
                <a:latin typeface="+mn-lt"/>
              </a:rPr>
              <a:t>Think back to KS3 ...</a:t>
            </a:r>
            <a:endParaRPr lang="en-GB" dirty="0">
              <a:latin typeface="+mn-lt"/>
            </a:endParaRPr>
          </a:p>
        </p:txBody>
      </p:sp>
      <p:sp>
        <p:nvSpPr>
          <p:cNvPr id="240642" name="AutoShape 2" descr="data:image/jpeg;base64,/9j/4AAQSkZJRgABAQAAAQABAAD/2wCEAAkGBxQSEhUUExMVFBUXGBgYGBgXFxQXGBgXGBgWFxUXFRcYHCggGBwlHBQUITEhJSkrLi4uFx8zODMsNygtLiwBCgoKDg0OGhAQGywlICQsLCwsLCwsLCwsLCwsLCwsLCwsLCwsLCwsLCwsLCwsLCwsLCwsLCwsLCwsLCwsLCwsLP/AABEIAMIBAwMBIgACEQEDEQH/xAAcAAABBQEBAQAAAAAAAAAAAAADAAECBAUGBwj/xAA4EAABAwIEBAQFBAAHAAMAAAABAAIRAyEEEjFBBVFhcQYigZETMqHR8EKxweEVI1JicoLxBxRT/8QAGQEAAwEBAQAAAAAAAAAAAAAAAAECAwQF/8QAJxEAAgICAgICAQUBAQAAAAAAAAECEQMhEjEEQVFhcRMiMkKhgRT/2gAMAwEAAhEDEQA/ANslRKmWpZV4zMxphSCZO0I5AxKTUg1SATXRPokEoSClCSCxgIUwEyUp7GSCdNKSpMdjwouCkUiUwBlMFJRKYxwnBUZUgUWIeVNqi0pwpJJBKExKmAkMiWKTWqakGp2MiwKYanaE8pWOxoQyjFDcqAEUNyK5Bemn6AjKaQmcoOTAcn8lJQlJFIQoSyo5YoOasR0CIUgE6cNQ0JoZqkApAKUJE18kQE8KUJ1SGRITwpQnp0S42BKuOwRAJQtGlw0iDUIaPqjHF0qToFOeRN1vj8eUvoVmU1h5H2UjQd/pPstZvGNXNa0AdB6odfxBLZJERpaxW3/lrthyMr4ROxRGYJ+uUnkBPuTsEf8Axu4bbSf6V6hx6QCIAd02FoTXiq9sLZiV8O9vzNInmLITV0tDjLHnztkNMR35q5R/+tUiGDfUQpl4b9MGzkmqS6t/A6Dpykt3158pWZi+AVGXbDh01WM/HmtgZIRAouYQbgz2SBWFDQQKUqDQpmmRsU+LGNKWZRKYooZPOk4oWZLMigHcUJ5UsyG8ppCsi4oL3KVRyC526tASDuiSFmSQM0iExCKWpoXONASxNCM5QLUCZEKYTJ0EslCQT0qZcQBqrTatKlcnM4W6A91rixSn0INh+H2zVCQPqVOviI8tNpaBqbT1uszFcbGQE3vCweLcZmA1/pzXp48MMaDstcb4w/OYJyjeVmt4q86l19xMd5WZicQHRrE+xP8ACnRIJgOgctvRafgqjROPcZIMgGD16woVHkm5ynb/AI9Qk2mIHOLRM94WfWxUSfmvrv26KvyIv1MSQXD9Rk/a+yJR4k7IGO20P2+6w240sa4nV0i/cfRVsXjyYGlttYQFWdVT4vlcRMg6DrzK0KHFTo0nNoAOtoA5rhaOKhw1nnaBzAWlTxwbmDTH+t25HIf6Rzi53Ka+wkjtsPxt0gEwB1m+5JWvh/EoFpknn9tl5hhq7vm+RgByTMkaZmt1I62HVGOOEAtJvEk3J5ARYD8lDFR6scVQrbBro1tHL3VSpwQ/ove52A7rzl3GiCBJjpF1t0vE7mtawmxJtKwyYYvcioxbejusFhqTSWt8zhq7625K63B0zYgmPQLgMBxjK4d7dSV1eCe8tlz5Ouw/AmuKVRR0RwfJYx/B6WUlpynXWZ91QHh6pHz0+lz9lfODLhJf37d1QqcLykRXyg8xIHWSZKwnBPdf6X+hD5/wp4rg9VgJLZHNplUJC62lgMoviHezQqx4FQ//AFdf/j9lm8L9IwcGno5hQct7iHCqDWyK/oYM+11glZuPF7JBPCEWIxCRCTJKxakjkJKANJRKkU0LnsBlBTJUUIBpT02SQEzWq+cMadMvN3H5QD91rixynKkKynxHiTaLSyn85sXWsucrYsNNxbX15lVcXWeahmZkk+9tVk8Sxpmxmy9eKUFSCg2K4mHAnnyJ9FkVq4AAGuypYitBF4Tsda/unY6JnGPPNavCsM4+ZxhkiBP9KjhajA0B1++g5KT+I5gADETbmlYbZ0JxY/Sef0VNjmybm+1rrLbi3ARP/iG/FEWF90WPiaOPwoLZue0T291m1qBZJtMR6nRGp4l7hDfpGit/CMcz9e5KtBVGBSa4OAuZNhFzziVq0sT8IOAaS6JJ1aDtkH6o5n05pVsK5simfM60j5nf7W7wemu8BU6NAskOeQ6LtY3MexcfKPcoSoHT0FdjXOdckl2s8+vNGGK13jbSyz6oMhwY5o08xY0ernRPojCmG3NRoJ6OMewg+6GrEkO7FDPvOsT7LVwbpeM14H1K5SvViscpBFtiP3XUcHxTWvaXgHcch6KZ/DNsXZ1eAw/xHNJ0B21kLo6WKMRlLQLDssbh1Vti0zJ22W7ReAR3+nVS4pLR1XbI8TxDfhwcwi9s0bWdGvZc67j1Sr5Qxx6RpGi6Or4goltQNM5REhsNzb5TofRQrYpjaJAy5iOk+qxyRb6Zvjmop2jPw9Ws4f5jzOwB/co+Ui5knmZ/lP4T8Ss+C01cgNxAAnXcrbb4oY/QDraY7wseGtyOTIpykYEflksq6xvEMO8ecNH/AF1+ix+KmiY+ECOew9lm0l7OdxZkOChCtZUJ7FLYtAYSU8vVJTokugqRUZUSVzCEmlMSpNbJAG6tWBf4Rgw9xc4w1tz6LB8XcT+I7K11tBrpaNNF0nGa4w2HyD5iDOnJeb4nEl2Yx6mw9JuV6+CH6cCUvZXxeNdGWSZsd9OpWO+3UHmj4jE655E6Xt7aLOq153mf4Wl+ykgFQydYCZlXW9uVkGo6/fmgtbl1kjZNDLFWSY1/j6KVIEHmD+XQqVTQGAtACItv7dSoGAdmiwmdegRm4dxh2U9oN+5VnCXJm20dFv4egC3zfS6pRGZGEoyRPt0VpgcDceWb/wADqtbCcJym0ub7n1RH4bKSSOkgH8CuwozQM1gCDvoBHoszEOyOIYyYPzOOSmOwMZl0NfhvlzNgxr27rnOLPGaXM+JaQHOOVvZv3KZBmVcS8k/57W9GW9AWj+UxcNc2brDtfUqrWxxBJyNibQQBHSGgfmqs8OrNqS0ACdZMhS22VVGFiCRVMzeCtzDPDhOsfwqeOpG86tj22UcPVg9Dry/ZRP6NMUqdnoPh/FeUZbEjTldbp4m6DA+q4vhOKyBpC3v8Q0IjfNtbokmdVJu2UeL41zgWlpyyq+CfWquawVWsbFy4Gx2HUrRr4lj4BIImYtZU8QaYcDAgEaankOi58i32bKWtI6fw54cNGXEtc4zyEacyeS6FmBe1sW3OouTquYw2Oe8TTpuyG2Y2noL/AFWvgsRWGoAA6yfWFjKMF7OSabdtmi/h9QAktMDexVQhXqvGKhblBDR0F/dUAVi2vRgxoUHhECg5TZIIhJThJHInQgVLMoApiVmhDytDgjCakwTHb6rOC3+BsLGPeRAg33XRgjymiZPRznjCtneZBO0a/suQxXlET7zvy5ro+N1wakh1zqJMLk+MujWSTtBAH3XrFIxuJFpsXtBn9MvPrlsPdZDq4G7jHQD+VPiFS+mv5aFUBDh191D0UhqmKgj+k7apiw9/sq28C35tKFBGhvHslZVGvhPm80W/JPJaIrwDa52k+ixMHdzQ25N79Ou3daLPMCGmY1doOsdFSbAsUsScxgf13XQcOr2EkrlKNQA7H7rocJW8zfTdCbGts9K8J0wTDtDyXSYvhNISWw22p+uq5LAcVZQph7v+onU6z2gLn+I+N6lVxIPl/NlnLLGLO/xvEnldp6OrxFCiHGKo5ERr0Xm/j7C/Df5TlaZ+V0cthqmHEXOeC0mdSqXimuS2kDq6TcAmJ908eblqi/M8THjjyi9nLV3QROusm6v8PBsTqfwd1SqnymbEW7hRwtWAYJnYDotEeWzoxQc7ceZDdgxBnynnCDh8ZlcCDIgWtYrUNe5JO17a9kwWiHC9Mv6gtYCWweyxH1vh1GvbGU2PMaQtSniJuDyG2ixcfk64TtGbj3GnDRqTHYTqtfhtKk55D2usIiSZJGs7KpjMO6o4BjZJ5K74W4U+o52Z7mtbIeIgkjQX0C55uKNXJVZ2fDuK0KeVmWQBAzGffmtriHEaRApsa01SJc0WDAZguI/Zck/g9ItApgkF3zkkj/qCbn6LbwmGbTENHcm5J5k7rB5PhHJNx9BA2EkQFMAsGZJkCoOKMW8kNzVWhkAknLUkyeIMJiVFMFkSEptkrpeLEUqDWA3OpXO4QS9u91q+MSIYDrC9Dwo9snuVHI8QxwDjcGNTEn6WXOYvFB02vtcytrGNDrBvXWw7Bc5xTC5rA99IXa5fJSMLiLJBJWG2tl2Mz9F0VWiYgEO9gsTiGGN4FuiHbKCNpNeMwmVVdRiZHbuhUarmc1ouxDKoANjz+6kpFOliS0OAEc+ZnRvaytPxGUZSbxtpOpJ/ZAqUILYuG3nnG6oVcRJObVxk9BsErA1abpjKZ/aVo4XEw7/03XPUKwza2CuU8V25osDtcTjZphusb99R0C53NJ1dA2HNCdxRzTG0TfmoVfEDj5Ww2RqAAsHit3Z34vM4R40a1DHhkE+QC55nouf4vxR9eoXEeWwHQaKnUrFxufMNCd+cobybR/4tY1FHPnzPK7DNrEyNeU8lKY/lRoukyeSm5nLnruOipGJKlOntznkj0cY+3mNrbeyCxo1O26JmB1A5zogQari6hkE6InC8e4GNVnPdJtpvKucLEOEbFEiovid14YzVajQ0GZ6WXZf4Wczi5xLJnIBDZN5fPzH6I3hnFsdhxZoc1ovAk2RhWL7ySuTyIOKsUsvLoBWbOUaeYezZ9lZaFFSBXG7IY6fKmCeVNsQ4Ci5qmE7kFIBkCZSLOqSoRRlIKIKdqihey1gLPb3Wl4sMOGvyrLwxhw2Wn4ucMrXEzbT/ANXpeE9Mn+xxPFBaSXAdN/uubxro3B6bLR4hxMuu4WGk6BYVfiLXTpPJdZVFatVkfWNPUjkqVapAs5Gq4gEkDcKq93WZ30j0UjIYu7fMW+l/RZ9agAJH1KuVsRABg5p0QHvMaRPbVHsYXDOHwjmIB/NPosatEq5VqRbf3HoqNYE6pWioogHHVF+KYUW9k5dZIKLBxJf8zr2AnSB+yarQIB3i4IuCN7qsNEWhUIgieo2I6hA7Cl+dv+4fUIlFmYXnv91Zw1JrrgQ47DQj+FN7QyCbSCIt/CXbArOsctiOf9qQp6SRHMG/RBBE207qZIkyINk9WIskZTzHMfZAq1QTrf6IQxBMg/VWMPREaXTDsnSb7rR4e1sz7qrSMQYbCuYeqDtB6WQI9A8GPkPE3LbT+aLoeD4oMzN1gLi/C9eHEaGLHaFr4bGw8n0nn1SyGmKKO1osFQTIBKhWwjhtI5hZOC4mPRaDONZNbhc08UZfQSxEcycvR/iU3zJyu6KvUpEdlyTxSh30YuLRMOSzIDXKYWYIIkh5kkyjPIT0wiZUSjT8w2umvgmzXwXDWAiXOLtYAA9pWX41rwIIyxzN/WAuiw9IUgIEOO5MuPVZvG8rvLGYx3jrK9XHFQjo0x4m9s8lxWMJJDj2sI7LIxbWXMCewC6/i/h10yxriNTyWDX4GSTILf8AbuVEZuzaWFHK4msBsAmw9fNbWNOvVW+IYLIcpbYrJrYUgy1aJozcGi8QSHZpJ2CHVlxA5IFHEE2drsfuph5n15WhMgrFlzPaVHEU76K3Ubtr+/qhVgeUEBKgTYEW/IUfhzbcowuGiLx+SmqEAgR69VP4GAFMixR6NhceqjmPqmzkbWIuOiexFmni28oSxlfNfW0RCA9w0A7dFAVIB3TpATEgW36XCG4+qg7EE7JUmDc9UAGpiSJsrdJ+XUkclXcOt+6YEk3lLoA+fMdI/NVbovuGiZt+FUatTrp3/dXOFXu62qqwR3HBmtogHUkXVt8ES3muboYwWA0Flo4LFc91i5bOpRVaNGniHN0VwY2RHusxtW8dFEujTXmkOrN2hXI391fw/FSBcyQudwte0FEYXTYj85p2Q4o66jUzjMAQEQFc7Q4g9hElb2Fq5mhw0K5MuLjtHPKNMNCScJlgSCRMIYeLTfdItVnh2GNSo1gMDc8hurj2hJKzRxrXAFxIPr7AQs7CVzWqBrRffUx1J27IHiXEhlRtOiLwbTa2/dF8KvbTYXPfLzNpgDt912Rl+7ienSUPsn4gZUzCmyA0eZ5i5tZoO3MwsHG8MJbLRforPiTxJkqANcHE6jdXOE4pjqYBcJjzdegW1p6RLg4q2cpxPgYqgkgH6ey4HxDwN1IZmAkD3HReucUqMYPmEc+XNZ9bCtNMiJDr+6HFGffZ4hUq5oBF/wA1V6m3M0A81oeIeDZC5zAbG4WVhasgfuhHPNUw9ER3Fggkx5oO89UXczeb9uqqV35iBJTZKGo3JPVTDJMJMdGthMBNXqctbz/SSBkX/N0MIccuduyURE2VepUvAVBsn8WJnVCBJlJtPmnjZAIlT6pw/ohSlJTAO14Ol1NtSAq5KiXylQFkHOQBouy8L8Pp1SaRdkLhDXaweoXL4WhHm15rc8O1WnEACoWgQQRz5Iuuyodj4nDvo1HMeDLHQTBg3sZ0urlKplK9hwWCp1qcVMj2uAkxyC5/in/x7TFNxolwqaiTIPS6zcH2joUvRxlCurwoZhKocT4ZXwjw2s3KSAQQZBnqi4PETZL0Wug7bC5Vhk23Qqo5aIuFxAbb+FLAstqDXkFt4DHAQP0rmQ/zX0O61cFWGXTuh7VMxlGzqmG39plnMx4AiCUlz/pMw4s0gtbgoDGVKh1HlB6fhWQCiiuchbMNJk9Vjjkk7JXYTB4U1ajhB8wu6flE7W1Ngsv/AOQeIijTa1jQX5mta0fsI1K6egPgYcu/U689NguayxNVzZfFhYkDYDuuj+Eb9s6YZGv3M4WhhHuxQFUEugOLG+bINs20/wBLsq2IZTow07eqs8D4UaLX1q0fFqEue7kP0sHYBcxx6u6tVIpsIYZGY2zG2nNXFcY2zojl5vZg1eKGpVygEsadOs7rqqXEBlva2+q5bA4F1B/mZLSbOGg7/dT43xCcrW6n0stISrbLyRUtIttDaoJ20vv91xPGcAKFUx8pEgbBdLhMaI0g8lheKAX0y7Zv4VrFpnNkiYb8QTcWn9kzS0CRcnZUA4ouUg2nmm0cxYqVCfSxTZhqdeX8oebYqNUzEJUKhqhJgSlTppxr1TufYpgxPdrzVcnqmdV2UYToZIN5ynDr/dJrriLqYpzpco6AhkKuUKQFiJJSpmBopCpfkpAM6vkAManTpugYOuWPztteQP4QsXVDo53np26IVM3sm1aGnWz1jwd4tNMhtQy10eljovXMFVbXphzTqvmKhiIab6Qt/wAP+Mq2EflzEs5KE+P4N1Ln9M954pwCniqZp1BPI7gxsfVeSce8LYjAul4LqZMB4uOgdyXfeHfFDalLPmkDWdQtT/HKVdppuhzXCPe1laUZKyeTizyjC15P59VdqUpEhC8Q8IOEqS0F1Fxs4Xy9CmweIkESCAspL5NlK0PQaDY26q+zM2FWIGvqpjFCIm6lEyLhrP20SVP4FTYiElpX2R/w7EvRaHmcBzKqkpMevKTpnKb3HsQDlYDMAT/AVHB0cxPIX+yphy3OGU2ii5znZRc9+i2hLnK2Va6MLi1Q1H5Jtv8A8d/VNiGNYzYQIFtB0R8LSzVCd3XPYaAKrxPDuqPyNsRY/wC2efoteXJ8n0jVSTe+kc3jHOrv+DSGURLnkSGt5nbbRc3xrgoY6W1HeURJi/XovR8Xh/hUwymNb5ou48zzXnnijEOpkDc3O6u7ZtHIqtmTgWvNzPSeSrcdrEsLZ107K/hOKggZruJ9YQPFWMpksa0AkfM4aHoOgWyi0ZSyp6OU+FCYmEWvER1mVUK1sxZYLhuo5h2QTJUSw7oAmao9VAlKE0oAWiQanDVdw2G3dvsixlalSJMAFWDTawdeaJVMSOf7Ki+r9kkKw9SsPdVn1TsoufKYBMYpR6Yt3Qw28Igdy0CGBZouFmx1KJj/AJmnogYU6uKes7MVN7KOh4Vj30mEA+VwuFcw/iFzYgxGywsFUtCLieHyMzbHdFFQmvZ3/BPEvxA5lWHNfaD1kKnTytqPY0yJ+my4ylTqU4cL/mq0uHYs/Ek6kqJWaOSs6wmPy6rgHN02UqVadbqxAIWVF2WKWJMCwSVT4Y5lJPkFI64pxonSXno4QzdFqYw/5NIbXt7pJIj0wXY3CtzvCp1dZ3Jv1vvzTJLf+iD0X+Ni1IbRp6LyLxuP80+n7lJJbx/kaLo5P+1SqalJJdRHsDW19UF/57pJJLsF0HYLeyTxYp0k/YeitWFkOmL+iSSF0UXGtHmtu1Eb8ySSF2QytV+dVH6pJJoaJNRGaFJJJj9jRqk35CkkgAs+T3T0tD6pJJAWcOVtcNPzJJIiQzToDylBDRy3H8pJLSfQ4GpQ0V+kkkuVnX6OM4hjKgqvAqPAzH9TufdJJJa0ZH//2Q=="/>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7170" name="Picture 2" descr="http://www.kaysonseducation.co.in/guidance/wp-content/uploads/2013/11/image_mini1.jpg"/>
          <p:cNvPicPr>
            <a:picLocks noChangeAspect="1" noChangeArrowheads="1"/>
          </p:cNvPicPr>
          <p:nvPr/>
        </p:nvPicPr>
        <p:blipFill>
          <a:blip r:embed="rId3" cstate="print"/>
          <a:srcRect/>
          <a:stretch>
            <a:fillRect/>
          </a:stretch>
        </p:blipFill>
        <p:spPr bwMode="auto">
          <a:xfrm>
            <a:off x="7680176" y="3354288"/>
            <a:ext cx="2987824" cy="2987824"/>
          </a:xfrm>
          <a:prstGeom prst="rect">
            <a:avLst/>
          </a:prstGeom>
          <a:noFill/>
        </p:spPr>
      </p:pic>
      <p:sp>
        <p:nvSpPr>
          <p:cNvPr id="9" name="TextBox 8"/>
          <p:cNvSpPr txBox="1"/>
          <p:nvPr/>
        </p:nvSpPr>
        <p:spPr>
          <a:xfrm>
            <a:off x="1775520" y="1340768"/>
            <a:ext cx="8568952" cy="2677656"/>
          </a:xfrm>
          <a:prstGeom prst="rect">
            <a:avLst/>
          </a:prstGeom>
        </p:spPr>
        <p:txBody>
          <a:bodyPr vert="horz" wrap="square" lIns="91440" tIns="45720" rIns="91440" bIns="45720" rtlCol="0" anchor="ctr">
            <a:spAutoFit/>
          </a:bodyPr>
          <a:lstStyle/>
          <a:p>
            <a:pPr marL="514350" indent="-514350"/>
            <a:r>
              <a:rPr lang="en-GB" sz="2400" dirty="0">
                <a:solidFill>
                  <a:schemeClr val="accent6">
                    <a:lumMod val="75000"/>
                  </a:schemeClr>
                </a:solidFill>
              </a:rPr>
              <a:t>Write down what is meant by the following words:</a:t>
            </a:r>
          </a:p>
          <a:p>
            <a:pPr marL="514350" indent="-514350"/>
            <a:endParaRPr lang="en-GB" sz="2400" dirty="0">
              <a:solidFill>
                <a:schemeClr val="accent6">
                  <a:lumMod val="75000"/>
                </a:schemeClr>
              </a:solidFill>
            </a:endParaRPr>
          </a:p>
          <a:p>
            <a:pPr marL="514350" indent="-514350">
              <a:buFont typeface="+mj-lt"/>
              <a:buAutoNum type="arabicPeriod"/>
            </a:pPr>
            <a:r>
              <a:rPr lang="en-GB" sz="2400" dirty="0" smtClean="0">
                <a:solidFill>
                  <a:schemeClr val="accent6">
                    <a:lumMod val="75000"/>
                  </a:schemeClr>
                </a:solidFill>
              </a:rPr>
              <a:t>Solute – substance that is dissolved</a:t>
            </a:r>
            <a:endParaRPr lang="en-GB" sz="2400" dirty="0">
              <a:solidFill>
                <a:schemeClr val="accent6">
                  <a:lumMod val="75000"/>
                </a:schemeClr>
              </a:solidFill>
            </a:endParaRPr>
          </a:p>
          <a:p>
            <a:pPr marL="514350" indent="-514350">
              <a:buFont typeface="+mj-lt"/>
              <a:buAutoNum type="arabicPeriod"/>
            </a:pPr>
            <a:endParaRPr lang="en-GB" sz="2400" dirty="0">
              <a:solidFill>
                <a:schemeClr val="accent6">
                  <a:lumMod val="75000"/>
                </a:schemeClr>
              </a:solidFill>
            </a:endParaRPr>
          </a:p>
          <a:p>
            <a:pPr marL="514350" indent="-514350">
              <a:buFont typeface="+mj-lt"/>
              <a:buAutoNum type="arabicPeriod"/>
            </a:pPr>
            <a:r>
              <a:rPr lang="en-GB" sz="2400" dirty="0" smtClean="0">
                <a:solidFill>
                  <a:schemeClr val="accent6">
                    <a:lumMod val="75000"/>
                  </a:schemeClr>
                </a:solidFill>
              </a:rPr>
              <a:t>Solvent – substance that dissolves a solute</a:t>
            </a:r>
            <a:endParaRPr lang="en-GB" sz="2400" dirty="0">
              <a:solidFill>
                <a:schemeClr val="accent6">
                  <a:lumMod val="75000"/>
                </a:schemeClr>
              </a:solidFill>
            </a:endParaRPr>
          </a:p>
          <a:p>
            <a:pPr marL="514350" indent="-514350">
              <a:buFont typeface="+mj-lt"/>
              <a:buAutoNum type="arabicPeriod"/>
            </a:pPr>
            <a:endParaRPr lang="en-GB" sz="2400" dirty="0">
              <a:solidFill>
                <a:schemeClr val="accent6">
                  <a:lumMod val="75000"/>
                </a:schemeClr>
              </a:solidFill>
            </a:endParaRPr>
          </a:p>
          <a:p>
            <a:pPr marL="514350" indent="-514350">
              <a:buFont typeface="+mj-lt"/>
              <a:buAutoNum type="arabicPeriod"/>
            </a:pPr>
            <a:r>
              <a:rPr lang="en-GB" sz="2400" dirty="0" smtClean="0">
                <a:solidFill>
                  <a:schemeClr val="accent6">
                    <a:lumMod val="75000"/>
                  </a:schemeClr>
                </a:solidFill>
              </a:rPr>
              <a:t>Solution – a solute dissolved in a solvent</a:t>
            </a:r>
            <a:endParaRPr lang="en-GB" sz="2400" dirty="0">
              <a:solidFill>
                <a:schemeClr val="accent6">
                  <a:lumMod val="75000"/>
                </a:schemeClr>
              </a:solidFill>
            </a:endParaRPr>
          </a:p>
        </p:txBody>
      </p:sp>
      <p:sp>
        <p:nvSpPr>
          <p:cNvPr id="10" name="Explosion 2 9"/>
          <p:cNvSpPr/>
          <p:nvPr/>
        </p:nvSpPr>
        <p:spPr>
          <a:xfrm>
            <a:off x="3215680" y="4049688"/>
            <a:ext cx="5328592" cy="2808312"/>
          </a:xfrm>
          <a:prstGeom prst="irregularSeal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rgbClr val="FF0000"/>
                </a:solidFill>
              </a:rPr>
              <a:t>The definitions and calculations are the SAME at A Level!!</a:t>
            </a:r>
          </a:p>
        </p:txBody>
      </p:sp>
    </p:spTree>
    <p:extLst>
      <p:ext uri="{BB962C8B-B14F-4D97-AF65-F5344CB8AC3E}">
        <p14:creationId xmlns:p14="http://schemas.microsoft.com/office/powerpoint/2010/main" val="2667906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167"/>
            <a:ext cx="10515600" cy="1325563"/>
          </a:xfrm>
        </p:spPr>
        <p:style>
          <a:lnRef idx="1">
            <a:schemeClr val="accent1"/>
          </a:lnRef>
          <a:fillRef idx="2">
            <a:schemeClr val="accent1"/>
          </a:fillRef>
          <a:effectRef idx="1">
            <a:schemeClr val="accent1"/>
          </a:effectRef>
          <a:fontRef idx="minor">
            <a:schemeClr val="dk1"/>
          </a:fontRef>
        </p:style>
        <p:txBody>
          <a:bodyPr/>
          <a:lstStyle/>
          <a:p>
            <a:pPr algn="ctr"/>
            <a:r>
              <a:rPr lang="en-GB" dirty="0" smtClean="0"/>
              <a:t>Calculations using mass concentration</a:t>
            </a:r>
            <a:endParaRPr lang="en-GB" dirty="0"/>
          </a:p>
        </p:txBody>
      </p:sp>
      <p:sp>
        <p:nvSpPr>
          <p:cNvPr id="3" name="Content Placeholder 2"/>
          <p:cNvSpPr>
            <a:spLocks noGrp="1"/>
          </p:cNvSpPr>
          <p:nvPr>
            <p:ph idx="1"/>
          </p:nvPr>
        </p:nvSpPr>
        <p:spPr/>
        <p:txBody>
          <a:bodyPr/>
          <a:lstStyle/>
          <a:p>
            <a:pPr marL="0" indent="0">
              <a:buNone/>
            </a:pPr>
            <a:endParaRPr lang="en-GB" dirty="0"/>
          </a:p>
          <a:p>
            <a:pPr marL="0" indent="0">
              <a:buNone/>
            </a:pPr>
            <a:endParaRPr lang="en-GB" dirty="0" smtClean="0"/>
          </a:p>
          <a:p>
            <a:pPr marL="0" indent="0">
              <a:buNone/>
            </a:pPr>
            <a:r>
              <a:rPr lang="en-GB" dirty="0" smtClean="0"/>
              <a:t>Mass concentration in gdm</a:t>
            </a:r>
            <a:r>
              <a:rPr lang="en-GB" baseline="30000" dirty="0" smtClean="0"/>
              <a:t>-3</a:t>
            </a:r>
            <a:r>
              <a:rPr lang="en-GB" dirty="0" smtClean="0"/>
              <a:t> = mass of solute in g</a:t>
            </a:r>
          </a:p>
          <a:p>
            <a:pPr marL="0" indent="0">
              <a:buNone/>
            </a:pPr>
            <a:r>
              <a:rPr lang="en-GB" dirty="0"/>
              <a:t>	</a:t>
            </a:r>
            <a:r>
              <a:rPr lang="en-GB" dirty="0" smtClean="0"/>
              <a:t>			     volume of solution in dm</a:t>
            </a:r>
            <a:r>
              <a:rPr lang="en-GB" baseline="30000" dirty="0" smtClean="0"/>
              <a:t>3</a:t>
            </a:r>
            <a:endParaRPr lang="en-GB" dirty="0"/>
          </a:p>
        </p:txBody>
      </p:sp>
      <p:cxnSp>
        <p:nvCxnSpPr>
          <p:cNvPr id="7" name="Straight Connector 6"/>
          <p:cNvCxnSpPr/>
          <p:nvPr/>
        </p:nvCxnSpPr>
        <p:spPr>
          <a:xfrm>
            <a:off x="4900863" y="3312695"/>
            <a:ext cx="4010526" cy="2406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883379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a:t>
            </a:r>
            <a:endParaRPr lang="en-GB" dirty="0"/>
          </a:p>
        </p:txBody>
      </p:sp>
      <p:sp>
        <p:nvSpPr>
          <p:cNvPr id="3" name="Content Placeholder 2"/>
          <p:cNvSpPr>
            <a:spLocks noGrp="1"/>
          </p:cNvSpPr>
          <p:nvPr>
            <p:ph idx="1"/>
          </p:nvPr>
        </p:nvSpPr>
        <p:spPr/>
        <p:txBody>
          <a:bodyPr/>
          <a:lstStyle/>
          <a:p>
            <a:pPr marL="514350" indent="-514350">
              <a:buAutoNum type="arabicPeriod"/>
            </a:pPr>
            <a:r>
              <a:rPr lang="en-GB" dirty="0" smtClean="0"/>
              <a:t>200cm</a:t>
            </a:r>
            <a:r>
              <a:rPr lang="en-GB" baseline="30000" dirty="0" smtClean="0"/>
              <a:t>3</a:t>
            </a:r>
            <a:r>
              <a:rPr lang="en-GB" dirty="0" smtClean="0"/>
              <a:t> of a solution contains 5.68g of sodium bromide. What is the mass concentration?</a:t>
            </a:r>
          </a:p>
          <a:p>
            <a:pPr marL="514350" indent="-514350">
              <a:buAutoNum type="arabicPeriod"/>
            </a:pPr>
            <a:endParaRPr lang="en-GB" dirty="0"/>
          </a:p>
          <a:p>
            <a:pPr marL="514350" indent="-514350">
              <a:buAutoNum type="arabicPeriod"/>
            </a:pPr>
            <a:r>
              <a:rPr lang="en-GB" dirty="0" smtClean="0"/>
              <a:t>The concentration of a solution is 15.7g dm</a:t>
            </a:r>
            <a:r>
              <a:rPr lang="en-GB" baseline="30000" dirty="0" smtClean="0"/>
              <a:t>-3</a:t>
            </a:r>
            <a:r>
              <a:rPr lang="en-GB" dirty="0" smtClean="0"/>
              <a:t>. Was mass of solute is there in 750cm</a:t>
            </a:r>
            <a:r>
              <a:rPr lang="en-GB" baseline="30000" dirty="0" smtClean="0"/>
              <a:t>3</a:t>
            </a:r>
            <a:r>
              <a:rPr lang="en-GB" dirty="0" smtClean="0"/>
              <a:t> of solution?</a:t>
            </a:r>
          </a:p>
          <a:p>
            <a:pPr marL="514350" indent="-514350">
              <a:buAutoNum type="arabicPeriod"/>
            </a:pPr>
            <a:endParaRPr lang="en-GB" dirty="0"/>
          </a:p>
          <a:p>
            <a:pPr marL="514350" indent="-514350">
              <a:buAutoNum type="arabicPeriod"/>
            </a:pPr>
            <a:r>
              <a:rPr lang="en-GB" dirty="0" smtClean="0"/>
              <a:t>A chemistry uses 280g of a solute to make a solution of concentration 28.4g dm</a:t>
            </a:r>
            <a:r>
              <a:rPr lang="en-GB" baseline="30000" dirty="0" smtClean="0"/>
              <a:t>-3</a:t>
            </a:r>
            <a:r>
              <a:rPr lang="en-GB" dirty="0" smtClean="0"/>
              <a:t>. What volume of solution does he make?</a:t>
            </a:r>
          </a:p>
        </p:txBody>
      </p:sp>
    </p:spTree>
    <p:extLst>
      <p:ext uri="{BB962C8B-B14F-4D97-AF65-F5344CB8AC3E}">
        <p14:creationId xmlns:p14="http://schemas.microsoft.com/office/powerpoint/2010/main" val="7059662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242" y="68881"/>
            <a:ext cx="7886700" cy="1487911"/>
          </a:xfrm>
        </p:spPr>
        <p:txBody>
          <a:bodyPr/>
          <a:lstStyle/>
          <a:p>
            <a:r>
              <a:rPr lang="en-GB" dirty="0" smtClean="0"/>
              <a:t>Units of Concentration</a:t>
            </a:r>
            <a:endParaRPr lang="en-GB" dirty="0"/>
          </a:p>
        </p:txBody>
      </p:sp>
      <p:sp>
        <p:nvSpPr>
          <p:cNvPr id="3" name="Content Placeholder 2"/>
          <p:cNvSpPr>
            <a:spLocks noGrp="1"/>
          </p:cNvSpPr>
          <p:nvPr>
            <p:ph idx="1"/>
          </p:nvPr>
        </p:nvSpPr>
        <p:spPr>
          <a:xfrm>
            <a:off x="641683" y="1556792"/>
            <a:ext cx="10916653" cy="4884268"/>
          </a:xfrm>
        </p:spPr>
        <p:txBody>
          <a:bodyPr>
            <a:normAutofit fontScale="92500" lnSpcReduction="10000"/>
          </a:bodyPr>
          <a:lstStyle/>
          <a:p>
            <a:pPr marL="0" indent="0"/>
            <a:r>
              <a:rPr lang="en-GB" dirty="0" smtClean="0"/>
              <a:t>The </a:t>
            </a:r>
            <a:r>
              <a:rPr lang="en-GB" b="1" dirty="0" smtClean="0"/>
              <a:t>concentration</a:t>
            </a:r>
            <a:r>
              <a:rPr lang="en-GB" dirty="0" smtClean="0"/>
              <a:t> of a solution tells us how much solute is present in a known volume of solution.</a:t>
            </a:r>
          </a:p>
          <a:p>
            <a:pPr marL="0" indent="0"/>
            <a:endParaRPr lang="en-GB" dirty="0"/>
          </a:p>
          <a:p>
            <a:pPr marL="0" indent="0"/>
            <a:r>
              <a:rPr lang="en-GB" b="1" dirty="0" smtClean="0"/>
              <a:t>Concentrations</a:t>
            </a:r>
            <a:r>
              <a:rPr lang="en-GB" dirty="0" smtClean="0"/>
              <a:t> of solutions are measured in the unit moles per cubic decimetre, </a:t>
            </a:r>
            <a:r>
              <a:rPr lang="en-GB" b="1" dirty="0" smtClean="0"/>
              <a:t>mol dm</a:t>
            </a:r>
            <a:r>
              <a:rPr lang="en-GB" b="1" baseline="30000" dirty="0" smtClean="0"/>
              <a:t>-3</a:t>
            </a:r>
            <a:r>
              <a:rPr lang="en-GB" b="1" dirty="0" smtClean="0"/>
              <a:t>.</a:t>
            </a:r>
          </a:p>
          <a:p>
            <a:pPr marL="0" indent="0"/>
            <a:endParaRPr lang="en-GB" dirty="0" smtClean="0"/>
          </a:p>
          <a:p>
            <a:pPr marL="0" indent="0"/>
            <a:r>
              <a:rPr lang="en-GB" dirty="0" smtClean="0"/>
              <a:t>We often use the symbol “</a:t>
            </a:r>
            <a:r>
              <a:rPr lang="en-GB" b="1" dirty="0" smtClean="0"/>
              <a:t>M” for “Molar</a:t>
            </a:r>
            <a:r>
              <a:rPr lang="en-GB" dirty="0" smtClean="0"/>
              <a:t>”. This is the old-fashioned term for “mol dm</a:t>
            </a:r>
            <a:r>
              <a:rPr lang="en-GB" baseline="30000" dirty="0" smtClean="0"/>
              <a:t>-3</a:t>
            </a:r>
            <a:r>
              <a:rPr lang="en-GB" dirty="0" smtClean="0"/>
              <a:t>”</a:t>
            </a:r>
          </a:p>
          <a:p>
            <a:pPr marL="0" indent="0"/>
            <a:endParaRPr lang="en-GB" dirty="0"/>
          </a:p>
          <a:p>
            <a:pPr marL="0" indent="0"/>
            <a:r>
              <a:rPr lang="en-GB" dirty="0" smtClean="0"/>
              <a:t>1 mol dm</a:t>
            </a:r>
            <a:r>
              <a:rPr lang="en-GB" baseline="30000" dirty="0" smtClean="0"/>
              <a:t>-3</a:t>
            </a:r>
            <a:r>
              <a:rPr lang="en-GB" dirty="0" smtClean="0"/>
              <a:t> means there is 1 mole of solute per cubic decimetre of solution;</a:t>
            </a:r>
          </a:p>
          <a:p>
            <a:pPr marL="0" indent="0"/>
            <a:r>
              <a:rPr lang="en-GB" dirty="0" smtClean="0"/>
              <a:t>2 mol dm</a:t>
            </a:r>
            <a:r>
              <a:rPr lang="en-GB" baseline="30000" dirty="0" smtClean="0"/>
              <a:t>-3</a:t>
            </a:r>
            <a:r>
              <a:rPr lang="en-GB" dirty="0" smtClean="0"/>
              <a:t> means there are 2 moles of solute per cubic decimetre of solution and so on and so on ...</a:t>
            </a:r>
            <a:endParaRPr lang="en-GB" dirty="0"/>
          </a:p>
        </p:txBody>
      </p:sp>
    </p:spTree>
    <p:extLst>
      <p:ext uri="{BB962C8B-B14F-4D97-AF65-F5344CB8AC3E}">
        <p14:creationId xmlns:p14="http://schemas.microsoft.com/office/powerpoint/2010/main" val="1105705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Converting Units</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smtClean="0"/>
              <a:t>1 decimetre = 10cm</a:t>
            </a:r>
          </a:p>
          <a:p>
            <a:pPr marL="0" indent="0">
              <a:buNone/>
            </a:pPr>
            <a:endParaRPr lang="en-GB" dirty="0" smtClean="0"/>
          </a:p>
          <a:p>
            <a:pPr marL="0" indent="0">
              <a:buNone/>
            </a:pPr>
            <a:r>
              <a:rPr lang="en-GB" dirty="0" smtClean="0"/>
              <a:t>1 one cubic decimetre, 1 dm</a:t>
            </a:r>
            <a:r>
              <a:rPr lang="en-GB" baseline="30000" dirty="0" smtClean="0"/>
              <a:t>3</a:t>
            </a:r>
            <a:r>
              <a:rPr lang="en-GB" dirty="0" smtClean="0"/>
              <a:t>, is 10cm x 10cm x 10cm = 1000cm</a:t>
            </a:r>
            <a:r>
              <a:rPr lang="en-GB" baseline="30000" dirty="0" smtClean="0"/>
              <a:t>3</a:t>
            </a:r>
            <a:r>
              <a:rPr lang="en-GB" dirty="0" smtClean="0"/>
              <a:t> </a:t>
            </a:r>
          </a:p>
          <a:p>
            <a:pPr marL="0" indent="0">
              <a:buNone/>
            </a:pPr>
            <a:endParaRPr lang="en-GB" dirty="0" smtClean="0"/>
          </a:p>
          <a:p>
            <a:pPr marL="0" indent="0">
              <a:buNone/>
            </a:pPr>
            <a:endParaRPr lang="en-GB" dirty="0" smtClean="0"/>
          </a:p>
          <a:p>
            <a:pPr marL="0" indent="0">
              <a:buNone/>
            </a:pPr>
            <a:r>
              <a:rPr lang="en-GB" dirty="0" smtClean="0"/>
              <a:t>This is the same as 1 litre.</a:t>
            </a:r>
          </a:p>
          <a:p>
            <a:pPr marL="0" indent="0">
              <a:buNone/>
            </a:pPr>
            <a:endParaRPr lang="en-GB" dirty="0" smtClean="0"/>
          </a:p>
          <a:p>
            <a:pPr marL="0" indent="0">
              <a:buNone/>
            </a:pPr>
            <a:endParaRPr lang="en-GB" dirty="0" smtClean="0"/>
          </a:p>
          <a:p>
            <a:pPr marL="1368425" lvl="3" indent="0">
              <a:buNone/>
            </a:pPr>
            <a:r>
              <a:rPr lang="en-GB" sz="3200" b="1" dirty="0">
                <a:solidFill>
                  <a:srgbClr val="FF0000"/>
                </a:solidFill>
              </a:rPr>
              <a:t>1dm</a:t>
            </a:r>
            <a:r>
              <a:rPr lang="en-GB" sz="3200" b="1" baseline="30000" dirty="0">
                <a:solidFill>
                  <a:srgbClr val="FF0000"/>
                </a:solidFill>
              </a:rPr>
              <a:t>3</a:t>
            </a:r>
            <a:r>
              <a:rPr lang="en-GB" sz="3200" b="1" dirty="0">
                <a:solidFill>
                  <a:srgbClr val="FF0000"/>
                </a:solidFill>
              </a:rPr>
              <a:t>=1L</a:t>
            </a:r>
          </a:p>
          <a:p>
            <a:pPr marL="0" indent="0">
              <a:buNone/>
            </a:pPr>
            <a:endParaRPr lang="en-GB" dirty="0" smtClean="0"/>
          </a:p>
        </p:txBody>
      </p:sp>
      <p:sp>
        <p:nvSpPr>
          <p:cNvPr id="4" name="Rectangle 3"/>
          <p:cNvSpPr/>
          <p:nvPr/>
        </p:nvSpPr>
        <p:spPr>
          <a:xfrm rot="480000">
            <a:off x="6545361" y="3589421"/>
            <a:ext cx="3995936" cy="259228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rgbClr val="FF0000"/>
                </a:solidFill>
              </a:rPr>
              <a:t>To convert cm</a:t>
            </a:r>
            <a:r>
              <a:rPr lang="en-GB" sz="2400" b="1" baseline="30000" dirty="0">
                <a:solidFill>
                  <a:srgbClr val="FF0000"/>
                </a:solidFill>
              </a:rPr>
              <a:t>3</a:t>
            </a:r>
            <a:r>
              <a:rPr lang="en-GB" sz="2400" b="1" dirty="0">
                <a:solidFill>
                  <a:srgbClr val="FF0000"/>
                </a:solidFill>
              </a:rPr>
              <a:t> to dm</a:t>
            </a:r>
            <a:r>
              <a:rPr lang="en-GB" sz="2400" b="1" baseline="30000" dirty="0">
                <a:solidFill>
                  <a:srgbClr val="FF0000"/>
                </a:solidFill>
              </a:rPr>
              <a:t>3</a:t>
            </a:r>
            <a:r>
              <a:rPr lang="en-GB" sz="2400" b="1" dirty="0">
                <a:solidFill>
                  <a:srgbClr val="FF0000"/>
                </a:solidFill>
              </a:rPr>
              <a:t> (or L)</a:t>
            </a:r>
          </a:p>
          <a:p>
            <a:pPr algn="ctr"/>
            <a:r>
              <a:rPr lang="en-GB" sz="2400" b="1" dirty="0">
                <a:solidFill>
                  <a:srgbClr val="FF0000"/>
                </a:solidFill>
              </a:rPr>
              <a:t>Divide cm</a:t>
            </a:r>
            <a:r>
              <a:rPr lang="en-GB" sz="2400" b="1" baseline="30000" dirty="0">
                <a:solidFill>
                  <a:srgbClr val="FF0000"/>
                </a:solidFill>
              </a:rPr>
              <a:t>3</a:t>
            </a:r>
            <a:r>
              <a:rPr lang="en-GB" sz="2400" b="1" dirty="0">
                <a:solidFill>
                  <a:srgbClr val="FF0000"/>
                </a:solidFill>
              </a:rPr>
              <a:t> by 1000</a:t>
            </a:r>
          </a:p>
        </p:txBody>
      </p:sp>
    </p:spTree>
    <p:extLst>
      <p:ext uri="{BB962C8B-B14F-4D97-AF65-F5344CB8AC3E}">
        <p14:creationId xmlns:p14="http://schemas.microsoft.com/office/powerpoint/2010/main" val="2573368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5520" y="188640"/>
            <a:ext cx="8892480" cy="980728"/>
          </a:xfrm>
        </p:spPr>
        <p:txBody>
          <a:bodyPr>
            <a:normAutofit fontScale="90000"/>
          </a:bodyPr>
          <a:lstStyle/>
          <a:p>
            <a:r>
              <a:rPr lang="en-GB" dirty="0" smtClean="0"/>
              <a:t>How to find the concentration in </a:t>
            </a:r>
            <a:r>
              <a:rPr lang="en-GB" dirty="0" err="1" smtClean="0"/>
              <a:t>mol</a:t>
            </a:r>
            <a:r>
              <a:rPr lang="en-GB" dirty="0" smtClean="0"/>
              <a:t> dm</a:t>
            </a:r>
            <a:r>
              <a:rPr lang="en-GB" baseline="30000" dirty="0" smtClean="0"/>
              <a:t>-3</a:t>
            </a:r>
            <a:endParaRPr lang="en-GB" baseline="30000" dirty="0"/>
          </a:p>
        </p:txBody>
      </p:sp>
      <p:sp>
        <p:nvSpPr>
          <p:cNvPr id="3" name="Content Placeholder 2"/>
          <p:cNvSpPr>
            <a:spLocks noGrp="1"/>
          </p:cNvSpPr>
          <p:nvPr>
            <p:ph idx="1"/>
          </p:nvPr>
        </p:nvSpPr>
        <p:spPr>
          <a:xfrm>
            <a:off x="232609" y="1169368"/>
            <a:ext cx="11726779" cy="3096344"/>
          </a:xfrm>
        </p:spPr>
        <p:txBody>
          <a:bodyPr>
            <a:normAutofit lnSpcReduction="10000"/>
          </a:bodyPr>
          <a:lstStyle/>
          <a:p>
            <a:r>
              <a:rPr lang="en-GB" dirty="0" smtClean="0"/>
              <a:t>If the units of concentration are mol dm</a:t>
            </a:r>
            <a:r>
              <a:rPr lang="en-GB" baseline="30000" dirty="0" smtClean="0"/>
              <a:t>-3</a:t>
            </a:r>
            <a:r>
              <a:rPr lang="en-GB" dirty="0" smtClean="0"/>
              <a:t>, what 2 pieces of information would you need to calculate concentration?</a:t>
            </a:r>
          </a:p>
          <a:p>
            <a:r>
              <a:rPr lang="en-GB" i="1" dirty="0" smtClean="0">
                <a:solidFill>
                  <a:srgbClr val="FF0000"/>
                </a:solidFill>
              </a:rPr>
              <a:t>Moles and volume</a:t>
            </a:r>
          </a:p>
          <a:p>
            <a:r>
              <a:rPr lang="en-GB" dirty="0" smtClean="0"/>
              <a:t>What information do you need to work out moles?</a:t>
            </a:r>
          </a:p>
          <a:p>
            <a:r>
              <a:rPr lang="en-GB" i="1" dirty="0" smtClean="0">
                <a:solidFill>
                  <a:srgbClr val="FF0000"/>
                </a:solidFill>
              </a:rPr>
              <a:t>Mass and Mr</a:t>
            </a:r>
          </a:p>
          <a:p>
            <a:r>
              <a:rPr lang="en-GB" dirty="0" smtClean="0"/>
              <a:t>Can you come up with an equation that links concentration, moles and volume?</a:t>
            </a:r>
          </a:p>
          <a:p>
            <a:pPr marL="0" indent="0"/>
            <a:endParaRPr lang="en-GB" baseline="30000" dirty="0" smtClean="0"/>
          </a:p>
          <a:p>
            <a:pPr marL="0" indent="0"/>
            <a:endParaRPr lang="en-GB" dirty="0" smtClean="0"/>
          </a:p>
          <a:p>
            <a:pPr marL="0" indent="0" algn="ctr"/>
            <a:endParaRPr lang="en-GB" dirty="0" smtClean="0"/>
          </a:p>
        </p:txBody>
      </p:sp>
      <p:sp>
        <p:nvSpPr>
          <p:cNvPr id="4" name="Rectangle 3"/>
          <p:cNvSpPr/>
          <p:nvPr/>
        </p:nvSpPr>
        <p:spPr>
          <a:xfrm>
            <a:off x="1606715" y="4213249"/>
            <a:ext cx="4176464" cy="237626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rgbClr val="FF0000"/>
                </a:solidFill>
              </a:rPr>
              <a:t>Concentration =    </a:t>
            </a:r>
            <a:r>
              <a:rPr lang="en-GB" sz="2800" b="1" u="sng" dirty="0">
                <a:solidFill>
                  <a:srgbClr val="FF0000"/>
                </a:solidFill>
              </a:rPr>
              <a:t>Moles</a:t>
            </a:r>
          </a:p>
          <a:p>
            <a:pPr algn="ctr"/>
            <a:r>
              <a:rPr lang="en-GB" sz="2800" b="1" dirty="0">
                <a:solidFill>
                  <a:srgbClr val="FF0000"/>
                </a:solidFill>
              </a:rPr>
              <a:t>			Volume</a:t>
            </a:r>
          </a:p>
          <a:p>
            <a:pPr algn="ctr"/>
            <a:r>
              <a:rPr lang="en-GB" sz="2800" b="1" dirty="0">
                <a:solidFill>
                  <a:srgbClr val="FF0000"/>
                </a:solidFill>
              </a:rPr>
              <a:t>c=  </a:t>
            </a:r>
            <a:r>
              <a:rPr lang="en-GB" sz="2800" b="1" u="sng" dirty="0">
                <a:solidFill>
                  <a:srgbClr val="FF0000"/>
                </a:solidFill>
              </a:rPr>
              <a:t>n</a:t>
            </a:r>
          </a:p>
          <a:p>
            <a:pPr algn="ctr"/>
            <a:r>
              <a:rPr lang="en-GB" sz="2800" b="1" dirty="0">
                <a:solidFill>
                  <a:srgbClr val="FF0000"/>
                </a:solidFill>
              </a:rPr>
              <a:t>      V</a:t>
            </a:r>
          </a:p>
        </p:txBody>
      </p:sp>
      <p:sp>
        <p:nvSpPr>
          <p:cNvPr id="5" name="Rectangle 4"/>
          <p:cNvSpPr/>
          <p:nvPr/>
        </p:nvSpPr>
        <p:spPr>
          <a:xfrm>
            <a:off x="7017876" y="4814827"/>
            <a:ext cx="4176464" cy="158417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rgbClr val="FF0000"/>
                </a:solidFill>
              </a:rPr>
              <a:t>Units:</a:t>
            </a:r>
          </a:p>
          <a:p>
            <a:r>
              <a:rPr lang="en-GB" sz="2400" dirty="0">
                <a:solidFill>
                  <a:srgbClr val="FF0000"/>
                </a:solidFill>
              </a:rPr>
              <a:t>Concentration in mol dm</a:t>
            </a:r>
            <a:r>
              <a:rPr lang="en-GB" sz="2400" baseline="30000" dirty="0">
                <a:solidFill>
                  <a:srgbClr val="FF0000"/>
                </a:solidFill>
              </a:rPr>
              <a:t>-3</a:t>
            </a:r>
          </a:p>
          <a:p>
            <a:r>
              <a:rPr lang="en-GB" sz="2400" dirty="0">
                <a:solidFill>
                  <a:srgbClr val="FF0000"/>
                </a:solidFill>
              </a:rPr>
              <a:t>Volume in dm</a:t>
            </a:r>
            <a:r>
              <a:rPr lang="en-GB" sz="2400" baseline="30000" dirty="0">
                <a:solidFill>
                  <a:srgbClr val="FF0000"/>
                </a:solidFill>
              </a:rPr>
              <a:t>3</a:t>
            </a:r>
          </a:p>
          <a:p>
            <a:r>
              <a:rPr lang="en-GB" sz="2400" dirty="0">
                <a:solidFill>
                  <a:srgbClr val="FF0000"/>
                </a:solidFill>
              </a:rPr>
              <a:t>Moles in mol</a:t>
            </a:r>
            <a:endParaRPr lang="en-GB" sz="2400" baseline="30000" dirty="0">
              <a:solidFill>
                <a:srgbClr val="FF0000"/>
              </a:solidFill>
            </a:endParaRPr>
          </a:p>
        </p:txBody>
      </p:sp>
    </p:spTree>
    <p:extLst>
      <p:ext uri="{BB962C8B-B14F-4D97-AF65-F5344CB8AC3E}">
        <p14:creationId xmlns:p14="http://schemas.microsoft.com/office/powerpoint/2010/main" val="3426638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5520" y="188640"/>
            <a:ext cx="8892480" cy="980728"/>
          </a:xfrm>
        </p:spPr>
        <p:txBody>
          <a:bodyPr>
            <a:normAutofit fontScale="90000"/>
          </a:bodyPr>
          <a:lstStyle/>
          <a:p>
            <a:r>
              <a:rPr lang="en-GB" dirty="0" smtClean="0"/>
              <a:t>How to find the concentration in </a:t>
            </a:r>
            <a:r>
              <a:rPr lang="en-GB" dirty="0" err="1" smtClean="0"/>
              <a:t>mol</a:t>
            </a:r>
            <a:r>
              <a:rPr lang="en-GB" dirty="0" smtClean="0"/>
              <a:t> dm</a:t>
            </a:r>
            <a:r>
              <a:rPr lang="en-GB" baseline="30000" dirty="0" smtClean="0"/>
              <a:t>-3</a:t>
            </a:r>
            <a:endParaRPr lang="en-GB" baseline="30000" dirty="0"/>
          </a:p>
        </p:txBody>
      </p:sp>
      <p:sp>
        <p:nvSpPr>
          <p:cNvPr id="3" name="Content Placeholder 2"/>
          <p:cNvSpPr>
            <a:spLocks noGrp="1"/>
          </p:cNvSpPr>
          <p:nvPr>
            <p:ph idx="1"/>
          </p:nvPr>
        </p:nvSpPr>
        <p:spPr>
          <a:xfrm>
            <a:off x="409074" y="1124744"/>
            <a:ext cx="9935398" cy="5472608"/>
          </a:xfrm>
        </p:spPr>
        <p:txBody>
          <a:bodyPr>
            <a:normAutofit fontScale="92500" lnSpcReduction="20000"/>
          </a:bodyPr>
          <a:lstStyle/>
          <a:p>
            <a:pPr marL="0" indent="0">
              <a:buNone/>
            </a:pPr>
            <a:r>
              <a:rPr lang="en-GB" b="1" dirty="0" smtClean="0"/>
              <a:t>Example:</a:t>
            </a:r>
            <a:endParaRPr lang="en-GB" dirty="0"/>
          </a:p>
          <a:p>
            <a:pPr marL="0" indent="0">
              <a:buNone/>
            </a:pPr>
            <a:r>
              <a:rPr lang="en-GB" i="1" dirty="0" smtClean="0"/>
              <a:t>1.17g of sodium chloride was dissolved in water to make 500cm</a:t>
            </a:r>
            <a:r>
              <a:rPr lang="en-GB" i="1" baseline="30000" dirty="0" smtClean="0"/>
              <a:t>3</a:t>
            </a:r>
            <a:r>
              <a:rPr lang="en-GB" i="1" dirty="0" smtClean="0"/>
              <a:t> of solution.</a:t>
            </a:r>
          </a:p>
          <a:p>
            <a:pPr marL="0" indent="0">
              <a:buNone/>
            </a:pPr>
            <a:r>
              <a:rPr lang="en-GB" b="1" u="sng" dirty="0" smtClean="0"/>
              <a:t>Step 1: </a:t>
            </a:r>
            <a:r>
              <a:rPr lang="en-GB" dirty="0" smtClean="0"/>
              <a:t>Work out the number of moles of </a:t>
            </a:r>
            <a:r>
              <a:rPr lang="en-GB" dirty="0" err="1" smtClean="0"/>
              <a:t>NaCl</a:t>
            </a:r>
            <a:endParaRPr lang="en-GB" dirty="0" smtClean="0"/>
          </a:p>
          <a:p>
            <a:pPr marL="0" indent="0">
              <a:buNone/>
            </a:pPr>
            <a:endParaRPr lang="en-GB" dirty="0" smtClean="0"/>
          </a:p>
          <a:p>
            <a:pPr marL="0" indent="0">
              <a:buNone/>
            </a:pPr>
            <a:r>
              <a:rPr lang="en-GB" dirty="0" smtClean="0"/>
              <a:t>	Mol=	</a:t>
            </a:r>
            <a:r>
              <a:rPr lang="en-GB" u="sng" dirty="0" smtClean="0"/>
              <a:t>Mass</a:t>
            </a:r>
          </a:p>
          <a:p>
            <a:pPr marL="0" indent="0">
              <a:buNone/>
            </a:pPr>
            <a:r>
              <a:rPr lang="en-GB" dirty="0" smtClean="0"/>
              <a:t>		Mr</a:t>
            </a:r>
          </a:p>
          <a:p>
            <a:pPr marL="0" indent="0">
              <a:buNone/>
            </a:pPr>
            <a:r>
              <a:rPr lang="en-GB" dirty="0" smtClean="0"/>
              <a:t>	Mol=	</a:t>
            </a:r>
            <a:r>
              <a:rPr lang="en-GB" u="sng" dirty="0" smtClean="0"/>
              <a:t>1.17</a:t>
            </a:r>
            <a:r>
              <a:rPr lang="en-GB" dirty="0" smtClean="0"/>
              <a:t>	=	0.0200 mol (3sf)</a:t>
            </a:r>
          </a:p>
          <a:p>
            <a:pPr marL="0" indent="0">
              <a:buNone/>
            </a:pPr>
            <a:r>
              <a:rPr lang="en-GB" dirty="0" smtClean="0"/>
              <a:t>		58.5</a:t>
            </a:r>
          </a:p>
          <a:p>
            <a:pPr marL="0" indent="0">
              <a:buNone/>
            </a:pPr>
            <a:r>
              <a:rPr lang="en-GB" b="1" u="sng" dirty="0" smtClean="0"/>
              <a:t>Step 2:</a:t>
            </a:r>
            <a:r>
              <a:rPr lang="en-GB" b="1" dirty="0" smtClean="0"/>
              <a:t>	</a:t>
            </a:r>
            <a:r>
              <a:rPr lang="en-GB" dirty="0" smtClean="0"/>
              <a:t> Use the number of moles and the volume to work out c</a:t>
            </a:r>
          </a:p>
          <a:p>
            <a:pPr marL="0" indent="0">
              <a:buNone/>
            </a:pPr>
            <a:endParaRPr lang="en-GB" dirty="0" smtClean="0"/>
          </a:p>
          <a:p>
            <a:pPr marL="0" indent="0">
              <a:buNone/>
            </a:pPr>
            <a:r>
              <a:rPr lang="en-GB" dirty="0" smtClean="0"/>
              <a:t>Concentration = </a:t>
            </a:r>
            <a:r>
              <a:rPr lang="en-GB" u="sng" dirty="0" smtClean="0"/>
              <a:t>moles</a:t>
            </a:r>
            <a:r>
              <a:rPr lang="en-GB" dirty="0" smtClean="0"/>
              <a:t>	=  </a:t>
            </a:r>
            <a:r>
              <a:rPr lang="en-GB" u="sng" dirty="0" smtClean="0"/>
              <a:t>0.0200</a:t>
            </a:r>
            <a:r>
              <a:rPr lang="en-GB" dirty="0" smtClean="0"/>
              <a:t>	= </a:t>
            </a:r>
            <a:r>
              <a:rPr lang="en-GB" b="1" dirty="0" smtClean="0">
                <a:solidFill>
                  <a:srgbClr val="FF0000"/>
                </a:solidFill>
              </a:rPr>
              <a:t>0.0400 mol dm</a:t>
            </a:r>
            <a:r>
              <a:rPr lang="en-GB" b="1" baseline="30000" dirty="0" smtClean="0">
                <a:solidFill>
                  <a:srgbClr val="FF0000"/>
                </a:solidFill>
              </a:rPr>
              <a:t>-3</a:t>
            </a:r>
          </a:p>
          <a:p>
            <a:pPr marL="0" indent="0">
              <a:buNone/>
            </a:pPr>
            <a:r>
              <a:rPr lang="en-GB" dirty="0" smtClean="0"/>
              <a:t>		   Volume	    (500/1000)</a:t>
            </a:r>
          </a:p>
          <a:p>
            <a:pPr marL="0" indent="0" algn="ctr">
              <a:buNone/>
            </a:pPr>
            <a:endParaRPr lang="en-GB" dirty="0" smtClean="0"/>
          </a:p>
        </p:txBody>
      </p:sp>
    </p:spTree>
    <p:extLst>
      <p:ext uri="{BB962C8B-B14F-4D97-AF65-F5344CB8AC3E}">
        <p14:creationId xmlns:p14="http://schemas.microsoft.com/office/powerpoint/2010/main" val="1950272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5520" y="188640"/>
            <a:ext cx="8892480" cy="980728"/>
          </a:xfrm>
        </p:spPr>
        <p:txBody>
          <a:bodyPr/>
          <a:lstStyle/>
          <a:p>
            <a:r>
              <a:rPr lang="en-GB" dirty="0" smtClean="0"/>
              <a:t>Rearranging the Equation</a:t>
            </a:r>
            <a:endParaRPr lang="en-GB" baseline="30000" dirty="0"/>
          </a:p>
        </p:txBody>
      </p:sp>
      <p:sp>
        <p:nvSpPr>
          <p:cNvPr id="3" name="Content Placeholder 2"/>
          <p:cNvSpPr>
            <a:spLocks noGrp="1"/>
          </p:cNvSpPr>
          <p:nvPr>
            <p:ph idx="1"/>
          </p:nvPr>
        </p:nvSpPr>
        <p:spPr>
          <a:xfrm>
            <a:off x="1775520" y="1124744"/>
            <a:ext cx="8568952" cy="5472608"/>
          </a:xfrm>
        </p:spPr>
        <p:txBody>
          <a:bodyPr>
            <a:normAutofit/>
          </a:bodyPr>
          <a:lstStyle/>
          <a:p>
            <a:pPr marL="0" indent="0">
              <a:buNone/>
            </a:pPr>
            <a:r>
              <a:rPr lang="en-GB" b="1" dirty="0" smtClean="0"/>
              <a:t>Rearrange the equation to find:</a:t>
            </a:r>
          </a:p>
          <a:p>
            <a:pPr marL="0" indent="0">
              <a:buNone/>
            </a:pPr>
            <a:endParaRPr lang="en-GB" b="1" dirty="0" smtClean="0"/>
          </a:p>
          <a:p>
            <a:pPr marL="0" indent="0"/>
            <a:r>
              <a:rPr lang="en-GB" b="1" dirty="0" smtClean="0"/>
              <a:t>Number of moles</a:t>
            </a:r>
          </a:p>
          <a:p>
            <a:pPr marL="0" indent="0"/>
            <a:endParaRPr lang="en-GB" b="1" dirty="0" smtClean="0"/>
          </a:p>
          <a:p>
            <a:pPr marL="0" indent="0"/>
            <a:endParaRPr lang="en-GB" b="1" dirty="0" smtClean="0"/>
          </a:p>
          <a:p>
            <a:pPr marL="0" indent="0"/>
            <a:endParaRPr lang="en-GB" b="1" dirty="0" smtClean="0"/>
          </a:p>
          <a:p>
            <a:pPr marL="0" indent="0"/>
            <a:endParaRPr lang="en-GB" b="1" dirty="0" smtClean="0"/>
          </a:p>
          <a:p>
            <a:pPr marL="0" indent="0"/>
            <a:endParaRPr lang="en-GB" b="1" dirty="0" smtClean="0"/>
          </a:p>
          <a:p>
            <a:pPr marL="0" indent="0"/>
            <a:r>
              <a:rPr lang="en-GB" b="1" dirty="0" smtClean="0"/>
              <a:t>Volume</a:t>
            </a:r>
            <a:endParaRPr lang="en-GB" dirty="0" smtClean="0"/>
          </a:p>
          <a:p>
            <a:pPr marL="0" indent="0" algn="ctr">
              <a:buNone/>
            </a:pPr>
            <a:endParaRPr lang="en-GB" dirty="0" smtClean="0"/>
          </a:p>
        </p:txBody>
      </p:sp>
      <p:sp>
        <p:nvSpPr>
          <p:cNvPr id="4" name="Rectangle 3"/>
          <p:cNvSpPr/>
          <p:nvPr/>
        </p:nvSpPr>
        <p:spPr>
          <a:xfrm>
            <a:off x="8688288" y="260648"/>
            <a:ext cx="1368152" cy="129614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rgbClr val="FF0000"/>
                </a:solidFill>
              </a:rPr>
              <a:t>c = </a:t>
            </a:r>
            <a:r>
              <a:rPr lang="en-GB" sz="2800" b="1" u="sng" dirty="0">
                <a:solidFill>
                  <a:srgbClr val="FF0000"/>
                </a:solidFill>
              </a:rPr>
              <a:t>n</a:t>
            </a:r>
          </a:p>
          <a:p>
            <a:pPr algn="ctr"/>
            <a:r>
              <a:rPr lang="en-GB" sz="2800" b="1" dirty="0">
                <a:solidFill>
                  <a:srgbClr val="FF0000"/>
                </a:solidFill>
              </a:rPr>
              <a:t>      V</a:t>
            </a:r>
          </a:p>
        </p:txBody>
      </p:sp>
      <p:sp>
        <p:nvSpPr>
          <p:cNvPr id="5" name="Rectangle 4"/>
          <p:cNvSpPr/>
          <p:nvPr/>
        </p:nvSpPr>
        <p:spPr>
          <a:xfrm>
            <a:off x="3215680" y="2636912"/>
            <a:ext cx="2376264" cy="93610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rgbClr val="FF0000"/>
                </a:solidFill>
              </a:rPr>
              <a:t>n = c x V</a:t>
            </a:r>
          </a:p>
        </p:txBody>
      </p:sp>
      <p:sp>
        <p:nvSpPr>
          <p:cNvPr id="6" name="Rectangle 5"/>
          <p:cNvSpPr/>
          <p:nvPr/>
        </p:nvSpPr>
        <p:spPr>
          <a:xfrm>
            <a:off x="3215680" y="4869160"/>
            <a:ext cx="2376264" cy="93610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rgbClr val="FF0000"/>
                </a:solidFill>
              </a:rPr>
              <a:t>V = </a:t>
            </a:r>
            <a:r>
              <a:rPr lang="en-GB" sz="2400" b="1" u="sng" dirty="0">
                <a:solidFill>
                  <a:srgbClr val="FF0000"/>
                </a:solidFill>
              </a:rPr>
              <a:t>n</a:t>
            </a:r>
          </a:p>
          <a:p>
            <a:pPr algn="ctr"/>
            <a:r>
              <a:rPr lang="en-GB" sz="2400" b="1" dirty="0">
                <a:solidFill>
                  <a:srgbClr val="FF0000"/>
                </a:solidFill>
              </a:rPr>
              <a:t>      c</a:t>
            </a:r>
          </a:p>
        </p:txBody>
      </p:sp>
    </p:spTree>
    <p:extLst>
      <p:ext uri="{BB962C8B-B14F-4D97-AF65-F5344CB8AC3E}">
        <p14:creationId xmlns:p14="http://schemas.microsoft.com/office/powerpoint/2010/main" val="2169009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557" y="191374"/>
            <a:ext cx="10860506" cy="1436908"/>
          </a:xfrm>
        </p:spPr>
        <p:txBody>
          <a:bodyPr/>
          <a:lstStyle/>
          <a:p>
            <a:r>
              <a:rPr lang="en-GB" dirty="0" smtClean="0"/>
              <a:t>Number of Moles in a Given Volume of Solution</a:t>
            </a:r>
            <a:endParaRPr lang="en-GB" dirty="0"/>
          </a:p>
        </p:txBody>
      </p:sp>
      <p:sp>
        <p:nvSpPr>
          <p:cNvPr id="3" name="Content Placeholder 2"/>
          <p:cNvSpPr>
            <a:spLocks noGrp="1"/>
          </p:cNvSpPr>
          <p:nvPr>
            <p:ph idx="1"/>
          </p:nvPr>
        </p:nvSpPr>
        <p:spPr>
          <a:xfrm>
            <a:off x="593557" y="1700809"/>
            <a:ext cx="11028947" cy="4716843"/>
          </a:xfrm>
        </p:spPr>
        <p:txBody>
          <a:bodyPr>
            <a:normAutofit/>
          </a:bodyPr>
          <a:lstStyle/>
          <a:p>
            <a:r>
              <a:rPr lang="en-GB" dirty="0" smtClean="0"/>
              <a:t>You often have to work out how many moles are present in a particular volume of a solution of known concentration.</a:t>
            </a:r>
          </a:p>
          <a:p>
            <a:endParaRPr lang="en-GB" dirty="0" smtClean="0"/>
          </a:p>
          <a:p>
            <a:r>
              <a:rPr lang="en-GB" dirty="0" smtClean="0"/>
              <a:t>Use the formula:</a:t>
            </a:r>
          </a:p>
          <a:p>
            <a:endParaRPr lang="en-GB" dirty="0" smtClean="0"/>
          </a:p>
          <a:p>
            <a:endParaRPr lang="en-GB" dirty="0" smtClean="0"/>
          </a:p>
          <a:p>
            <a:endParaRPr lang="en-GB" dirty="0" smtClean="0"/>
          </a:p>
          <a:p>
            <a:r>
              <a:rPr lang="en-GB" dirty="0" smtClean="0"/>
              <a:t>But remember that V is usually given in cm</a:t>
            </a:r>
            <a:r>
              <a:rPr lang="en-GB" baseline="30000" dirty="0" smtClean="0"/>
              <a:t>3</a:t>
            </a:r>
            <a:r>
              <a:rPr lang="en-GB" dirty="0" smtClean="0"/>
              <a:t>, so you must convert them to dm</a:t>
            </a:r>
            <a:r>
              <a:rPr lang="en-GB" baseline="30000" dirty="0" smtClean="0"/>
              <a:t>3</a:t>
            </a:r>
            <a:r>
              <a:rPr lang="en-GB" dirty="0" smtClean="0"/>
              <a:t>.</a:t>
            </a:r>
          </a:p>
          <a:p>
            <a:endParaRPr lang="en-GB" dirty="0" smtClean="0"/>
          </a:p>
          <a:p>
            <a:endParaRPr lang="en-GB" dirty="0" smtClean="0"/>
          </a:p>
          <a:p>
            <a:endParaRPr lang="en-GB" dirty="0"/>
          </a:p>
          <a:p>
            <a:pPr>
              <a:buNone/>
            </a:pPr>
            <a:endParaRPr lang="en-GB" dirty="0"/>
          </a:p>
        </p:txBody>
      </p:sp>
      <p:sp>
        <p:nvSpPr>
          <p:cNvPr id="4" name="Rectangle 3"/>
          <p:cNvSpPr/>
          <p:nvPr/>
        </p:nvSpPr>
        <p:spPr>
          <a:xfrm>
            <a:off x="5591944" y="2708920"/>
            <a:ext cx="2376264" cy="93610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rgbClr val="FF0000"/>
                </a:solidFill>
              </a:rPr>
              <a:t>n = c x V</a:t>
            </a:r>
          </a:p>
        </p:txBody>
      </p:sp>
    </p:spTree>
    <p:extLst>
      <p:ext uri="{BB962C8B-B14F-4D97-AF65-F5344CB8AC3E}">
        <p14:creationId xmlns:p14="http://schemas.microsoft.com/office/powerpoint/2010/main" val="4184158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a:t>
            </a:r>
            <a:endParaRPr lang="en-GB" dirty="0"/>
          </a:p>
        </p:txBody>
      </p:sp>
      <p:sp>
        <p:nvSpPr>
          <p:cNvPr id="3" name="Content Placeholder 2"/>
          <p:cNvSpPr>
            <a:spLocks noGrp="1"/>
          </p:cNvSpPr>
          <p:nvPr>
            <p:ph idx="1"/>
          </p:nvPr>
        </p:nvSpPr>
        <p:spPr/>
        <p:txBody>
          <a:bodyPr/>
          <a:lstStyle/>
          <a:p>
            <a:pPr marL="0" indent="0">
              <a:buNone/>
            </a:pPr>
            <a:r>
              <a:rPr lang="en-GB" i="1" dirty="0" smtClean="0"/>
              <a:t>How many moles are present in 25.0cm</a:t>
            </a:r>
            <a:r>
              <a:rPr lang="en-GB" i="1" baseline="30000" dirty="0" smtClean="0"/>
              <a:t>3</a:t>
            </a:r>
            <a:r>
              <a:rPr lang="en-GB" i="1" dirty="0" smtClean="0"/>
              <a:t> of a solution of concentration 0.10mol dm</a:t>
            </a:r>
            <a:r>
              <a:rPr lang="en-GB" i="1" baseline="30000" dirty="0" smtClean="0"/>
              <a:t>-3</a:t>
            </a:r>
            <a:r>
              <a:rPr lang="en-GB" i="1" dirty="0" smtClean="0"/>
              <a:t>?</a:t>
            </a:r>
          </a:p>
          <a:p>
            <a:pPr marL="0" indent="0" algn="ctr">
              <a:buNone/>
            </a:pPr>
            <a:endParaRPr lang="en-GB" dirty="0" smtClean="0"/>
          </a:p>
          <a:p>
            <a:pPr marL="0" indent="0" algn="ctr">
              <a:buNone/>
            </a:pPr>
            <a:r>
              <a:rPr lang="en-GB" dirty="0" smtClean="0"/>
              <a:t>Number of moles in solution = c x V</a:t>
            </a:r>
          </a:p>
          <a:p>
            <a:pPr marL="0" indent="0" algn="ctr">
              <a:buNone/>
            </a:pPr>
            <a:endParaRPr lang="en-GB" dirty="0"/>
          </a:p>
          <a:p>
            <a:pPr marL="0" indent="0" algn="ctr">
              <a:buNone/>
            </a:pPr>
            <a:r>
              <a:rPr lang="en-GB" dirty="0" smtClean="0"/>
              <a:t>= 0.10 x (25/1000) = </a:t>
            </a:r>
            <a:r>
              <a:rPr lang="en-GB" b="1" dirty="0" smtClean="0">
                <a:solidFill>
                  <a:srgbClr val="FF0000"/>
                </a:solidFill>
              </a:rPr>
              <a:t>0.0025 mol</a:t>
            </a:r>
            <a:endParaRPr lang="en-GB" b="1" dirty="0">
              <a:solidFill>
                <a:srgbClr val="FF0000"/>
              </a:solidFill>
            </a:endParaRPr>
          </a:p>
        </p:txBody>
      </p:sp>
    </p:spTree>
    <p:extLst>
      <p:ext uri="{BB962C8B-B14F-4D97-AF65-F5344CB8AC3E}">
        <p14:creationId xmlns:p14="http://schemas.microsoft.com/office/powerpoint/2010/main" val="1894696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the molar mass?</a:t>
            </a:r>
            <a:endParaRPr lang="en-GB" dirty="0"/>
          </a:p>
        </p:txBody>
      </p:sp>
      <p:sp>
        <p:nvSpPr>
          <p:cNvPr id="3" name="Content Placeholder 2"/>
          <p:cNvSpPr>
            <a:spLocks noGrp="1"/>
          </p:cNvSpPr>
          <p:nvPr>
            <p:ph sz="half" idx="1"/>
          </p:nvPr>
        </p:nvSpPr>
        <p:spPr>
          <a:xfrm>
            <a:off x="641445" y="1772816"/>
            <a:ext cx="5020275" cy="4351338"/>
          </a:xfrm>
        </p:spPr>
        <p:txBody>
          <a:bodyPr>
            <a:normAutofit fontScale="92500" lnSpcReduction="20000"/>
          </a:bodyPr>
          <a:lstStyle/>
          <a:p>
            <a:pPr marL="514350" indent="-514350">
              <a:buFont typeface="+mj-lt"/>
              <a:buAutoNum type="arabicPeriod"/>
            </a:pPr>
            <a:r>
              <a:rPr lang="en-US" sz="5400" dirty="0" err="1">
                <a:solidFill>
                  <a:srgbClr val="000000"/>
                </a:solidFill>
                <a:latin typeface="Calibri" pitchFamily="34" charset="0"/>
                <a:ea typeface="MS PGothic" pitchFamily="34" charset="-128"/>
              </a:rPr>
              <a:t>MgO</a:t>
            </a:r>
            <a:r>
              <a:rPr lang="en-US" sz="5400" dirty="0">
                <a:solidFill>
                  <a:srgbClr val="000000"/>
                </a:solidFill>
                <a:latin typeface="Calibri" pitchFamily="34" charset="0"/>
                <a:ea typeface="MS PGothic" pitchFamily="34" charset="-128"/>
              </a:rPr>
              <a:t>	</a:t>
            </a:r>
            <a:r>
              <a:rPr lang="en-US" sz="5400" dirty="0">
                <a:solidFill>
                  <a:srgbClr val="FF0000"/>
                </a:solidFill>
                <a:latin typeface="Calibri" pitchFamily="34" charset="0"/>
                <a:ea typeface="MS PGothic" pitchFamily="34" charset="-128"/>
              </a:rPr>
              <a:t>40.3</a:t>
            </a:r>
            <a:r>
              <a:rPr lang="en-US" sz="5400" dirty="0">
                <a:solidFill>
                  <a:srgbClr val="000000"/>
                </a:solidFill>
                <a:latin typeface="Calibri" pitchFamily="34" charset="0"/>
                <a:ea typeface="MS PGothic" pitchFamily="34" charset="-128"/>
              </a:rPr>
              <a:t>   	</a:t>
            </a:r>
          </a:p>
          <a:p>
            <a:pPr marL="514350" indent="-514350">
              <a:buFont typeface="+mj-lt"/>
              <a:buAutoNum type="arabicPeriod"/>
            </a:pPr>
            <a:r>
              <a:rPr lang="en-US" sz="5400" dirty="0">
                <a:solidFill>
                  <a:srgbClr val="000000"/>
                </a:solidFill>
                <a:latin typeface="Calibri" pitchFamily="34" charset="0"/>
                <a:ea typeface="MS PGothic" pitchFamily="34" charset="-128"/>
              </a:rPr>
              <a:t>CO</a:t>
            </a:r>
            <a:r>
              <a:rPr lang="en-US" sz="5400" baseline="-25000" dirty="0">
                <a:solidFill>
                  <a:srgbClr val="000000"/>
                </a:solidFill>
                <a:latin typeface="Calibri" pitchFamily="34" charset="0"/>
                <a:ea typeface="MS PGothic" pitchFamily="34" charset="-128"/>
              </a:rPr>
              <a:t>2</a:t>
            </a:r>
            <a:r>
              <a:rPr lang="en-US" sz="5400" dirty="0">
                <a:solidFill>
                  <a:srgbClr val="000000"/>
                </a:solidFill>
                <a:latin typeface="Calibri" pitchFamily="34" charset="0"/>
                <a:ea typeface="MS PGothic" pitchFamily="34" charset="-128"/>
              </a:rPr>
              <a:t>	</a:t>
            </a:r>
            <a:r>
              <a:rPr lang="en-US" sz="5400" dirty="0">
                <a:solidFill>
                  <a:srgbClr val="FF0000"/>
                </a:solidFill>
                <a:latin typeface="Calibri" pitchFamily="34" charset="0"/>
                <a:ea typeface="MS PGothic" pitchFamily="34" charset="-128"/>
              </a:rPr>
              <a:t> </a:t>
            </a:r>
            <a:r>
              <a:rPr lang="en-US" sz="5400" dirty="0" smtClean="0">
                <a:solidFill>
                  <a:srgbClr val="FF0000"/>
                </a:solidFill>
                <a:latin typeface="Calibri" pitchFamily="34" charset="0"/>
                <a:ea typeface="MS PGothic" pitchFamily="34" charset="-128"/>
              </a:rPr>
              <a:t>44.0 </a:t>
            </a:r>
            <a:r>
              <a:rPr lang="en-US" sz="5400" dirty="0">
                <a:solidFill>
                  <a:srgbClr val="000000"/>
                </a:solidFill>
                <a:latin typeface="Calibri" pitchFamily="34" charset="0"/>
                <a:ea typeface="MS PGothic" pitchFamily="34" charset="-128"/>
              </a:rPr>
              <a:t>	</a:t>
            </a:r>
          </a:p>
          <a:p>
            <a:pPr marL="514350" indent="-514350">
              <a:buFont typeface="+mj-lt"/>
              <a:buAutoNum type="arabicPeriod"/>
            </a:pPr>
            <a:r>
              <a:rPr lang="en-US" sz="5400" dirty="0">
                <a:solidFill>
                  <a:srgbClr val="000000"/>
                </a:solidFill>
                <a:latin typeface="Calibri" pitchFamily="34" charset="0"/>
                <a:ea typeface="MS PGothic" pitchFamily="34" charset="-128"/>
              </a:rPr>
              <a:t>CuCO</a:t>
            </a:r>
            <a:r>
              <a:rPr lang="en-US" sz="5400" baseline="-25000" dirty="0">
                <a:solidFill>
                  <a:srgbClr val="000000"/>
                </a:solidFill>
                <a:latin typeface="Calibri" pitchFamily="34" charset="0"/>
                <a:ea typeface="MS PGothic" pitchFamily="34" charset="-128"/>
              </a:rPr>
              <a:t>3</a:t>
            </a:r>
            <a:r>
              <a:rPr lang="en-US" sz="5400" dirty="0">
                <a:solidFill>
                  <a:srgbClr val="FF0000"/>
                </a:solidFill>
                <a:latin typeface="Calibri" pitchFamily="34" charset="0"/>
                <a:ea typeface="MS PGothic" pitchFamily="34" charset="-128"/>
              </a:rPr>
              <a:t> 123.5 </a:t>
            </a:r>
            <a:r>
              <a:rPr lang="en-US" sz="5400" dirty="0">
                <a:solidFill>
                  <a:srgbClr val="000000"/>
                </a:solidFill>
                <a:latin typeface="Calibri" pitchFamily="34" charset="0"/>
                <a:ea typeface="MS PGothic" pitchFamily="34" charset="-128"/>
              </a:rPr>
              <a:t>	</a:t>
            </a:r>
          </a:p>
          <a:p>
            <a:pPr marL="514350" indent="-514350">
              <a:buFont typeface="+mj-lt"/>
              <a:buAutoNum type="arabicPeriod"/>
            </a:pPr>
            <a:r>
              <a:rPr lang="en-US" sz="5400" dirty="0" err="1">
                <a:solidFill>
                  <a:srgbClr val="000000"/>
                </a:solidFill>
                <a:latin typeface="Calibri" pitchFamily="34" charset="0"/>
                <a:ea typeface="MS PGothic" pitchFamily="34" charset="-128"/>
              </a:rPr>
              <a:t>CuO</a:t>
            </a:r>
            <a:r>
              <a:rPr lang="en-US" sz="5400" dirty="0">
                <a:solidFill>
                  <a:srgbClr val="000000"/>
                </a:solidFill>
                <a:latin typeface="Calibri" pitchFamily="34" charset="0"/>
                <a:ea typeface="MS PGothic" pitchFamily="34" charset="-128"/>
              </a:rPr>
              <a:t>	</a:t>
            </a:r>
            <a:r>
              <a:rPr lang="en-US" sz="5400" dirty="0">
                <a:solidFill>
                  <a:srgbClr val="FF0000"/>
                </a:solidFill>
                <a:latin typeface="Calibri" pitchFamily="34" charset="0"/>
                <a:ea typeface="MS PGothic" pitchFamily="34" charset="-128"/>
              </a:rPr>
              <a:t> 79.5</a:t>
            </a:r>
            <a:endParaRPr lang="en-US" sz="5400" dirty="0">
              <a:solidFill>
                <a:srgbClr val="000000"/>
              </a:solidFill>
              <a:latin typeface="Calibri" pitchFamily="34" charset="0"/>
              <a:ea typeface="MS PGothic" pitchFamily="34" charset="-128"/>
            </a:endParaRPr>
          </a:p>
          <a:p>
            <a:pPr marL="514350" indent="-514350">
              <a:buFont typeface="+mj-lt"/>
              <a:buAutoNum type="arabicPeriod"/>
            </a:pPr>
            <a:r>
              <a:rPr lang="en-US" sz="5400" dirty="0">
                <a:solidFill>
                  <a:srgbClr val="000000"/>
                </a:solidFill>
                <a:latin typeface="Calibri" pitchFamily="34" charset="0"/>
                <a:ea typeface="MS PGothic" pitchFamily="34" charset="-128"/>
              </a:rPr>
              <a:t>HNO</a:t>
            </a:r>
            <a:r>
              <a:rPr lang="en-US" sz="5400" baseline="-25000" dirty="0">
                <a:solidFill>
                  <a:srgbClr val="000000"/>
                </a:solidFill>
                <a:latin typeface="Calibri" pitchFamily="34" charset="0"/>
                <a:ea typeface="MS PGothic" pitchFamily="34" charset="-128"/>
              </a:rPr>
              <a:t>3	</a:t>
            </a:r>
            <a:r>
              <a:rPr lang="en-US" sz="5400" dirty="0" smtClean="0">
                <a:solidFill>
                  <a:srgbClr val="FF0000"/>
                </a:solidFill>
                <a:latin typeface="Calibri" pitchFamily="34" charset="0"/>
                <a:ea typeface="MS PGothic" pitchFamily="34" charset="-128"/>
              </a:rPr>
              <a:t>63.0</a:t>
            </a:r>
            <a:endParaRPr lang="en-US" sz="5400" baseline="-25000" dirty="0">
              <a:solidFill>
                <a:srgbClr val="000000"/>
              </a:solidFill>
              <a:latin typeface="Calibri" pitchFamily="34" charset="0"/>
              <a:ea typeface="MS PGothic" pitchFamily="34" charset="-128"/>
            </a:endParaRPr>
          </a:p>
          <a:p>
            <a:pPr marL="0" indent="0">
              <a:buNone/>
            </a:pPr>
            <a:r>
              <a:rPr lang="en-US" sz="5400" dirty="0">
                <a:solidFill>
                  <a:srgbClr val="000000"/>
                </a:solidFill>
                <a:latin typeface="Calibri" pitchFamily="34" charset="0"/>
                <a:ea typeface="MS PGothic" pitchFamily="34" charset="-128"/>
              </a:rPr>
              <a:t>		</a:t>
            </a:r>
            <a:endParaRPr lang="en-GB" sz="5400" dirty="0"/>
          </a:p>
        </p:txBody>
      </p:sp>
      <p:sp>
        <p:nvSpPr>
          <p:cNvPr id="4" name="Content Placeholder 3"/>
          <p:cNvSpPr>
            <a:spLocks noGrp="1"/>
          </p:cNvSpPr>
          <p:nvPr>
            <p:ph sz="half" idx="2"/>
          </p:nvPr>
        </p:nvSpPr>
        <p:spPr>
          <a:xfrm>
            <a:off x="6095999" y="1825625"/>
            <a:ext cx="5409063" cy="4351338"/>
          </a:xfrm>
        </p:spPr>
        <p:txBody>
          <a:bodyPr>
            <a:normAutofit fontScale="92500" lnSpcReduction="20000"/>
          </a:bodyPr>
          <a:lstStyle/>
          <a:p>
            <a:pPr marL="0" indent="0">
              <a:buNone/>
            </a:pPr>
            <a:r>
              <a:rPr lang="en-US" sz="5400" dirty="0">
                <a:solidFill>
                  <a:srgbClr val="000000"/>
                </a:solidFill>
                <a:latin typeface="Calibri" pitchFamily="34" charset="0"/>
                <a:ea typeface="MS PGothic" pitchFamily="34" charset="-128"/>
              </a:rPr>
              <a:t>6. NH</a:t>
            </a:r>
            <a:r>
              <a:rPr lang="en-US" sz="5400" baseline="-25000" dirty="0">
                <a:solidFill>
                  <a:srgbClr val="000000"/>
                </a:solidFill>
                <a:latin typeface="Calibri" pitchFamily="34" charset="0"/>
                <a:ea typeface="MS PGothic" pitchFamily="34" charset="-128"/>
              </a:rPr>
              <a:t>3</a:t>
            </a:r>
            <a:r>
              <a:rPr lang="en-US" sz="5400" dirty="0">
                <a:solidFill>
                  <a:srgbClr val="000000"/>
                </a:solidFill>
                <a:latin typeface="Calibri" pitchFamily="34" charset="0"/>
                <a:ea typeface="MS PGothic" pitchFamily="34" charset="-128"/>
              </a:rPr>
              <a:t>	</a:t>
            </a:r>
            <a:r>
              <a:rPr lang="en-US" sz="5400" dirty="0">
                <a:solidFill>
                  <a:srgbClr val="FF0000"/>
                </a:solidFill>
                <a:latin typeface="Calibri" pitchFamily="34" charset="0"/>
                <a:ea typeface="MS PGothic" pitchFamily="34" charset="-128"/>
              </a:rPr>
              <a:t> </a:t>
            </a:r>
            <a:r>
              <a:rPr lang="en-US" sz="5400" dirty="0" smtClean="0">
                <a:solidFill>
                  <a:srgbClr val="FF0000"/>
                </a:solidFill>
                <a:latin typeface="Calibri" pitchFamily="34" charset="0"/>
                <a:ea typeface="MS PGothic" pitchFamily="34" charset="-128"/>
              </a:rPr>
              <a:t>17.0 </a:t>
            </a:r>
            <a:r>
              <a:rPr lang="en-US" sz="5400" dirty="0">
                <a:solidFill>
                  <a:srgbClr val="000000"/>
                </a:solidFill>
                <a:latin typeface="Calibri" pitchFamily="34" charset="0"/>
                <a:ea typeface="MS PGothic" pitchFamily="34" charset="-128"/>
              </a:rPr>
              <a:t>	</a:t>
            </a:r>
          </a:p>
          <a:p>
            <a:pPr marL="0" indent="0">
              <a:buNone/>
            </a:pPr>
            <a:r>
              <a:rPr lang="en-US" sz="5400" dirty="0">
                <a:solidFill>
                  <a:srgbClr val="000000"/>
                </a:solidFill>
                <a:latin typeface="Calibri" pitchFamily="34" charset="0"/>
                <a:ea typeface="MS PGothic" pitchFamily="34" charset="-128"/>
              </a:rPr>
              <a:t>7. </a:t>
            </a:r>
            <a:r>
              <a:rPr lang="en-US" sz="5400" dirty="0" err="1">
                <a:solidFill>
                  <a:srgbClr val="000000"/>
                </a:solidFill>
                <a:latin typeface="Calibri" pitchFamily="34" charset="0"/>
                <a:ea typeface="MS PGothic" pitchFamily="34" charset="-128"/>
              </a:rPr>
              <a:t>NaOH</a:t>
            </a:r>
            <a:r>
              <a:rPr lang="en-US" sz="5400" dirty="0">
                <a:solidFill>
                  <a:srgbClr val="000000"/>
                </a:solidFill>
                <a:latin typeface="Calibri" pitchFamily="34" charset="0"/>
                <a:ea typeface="MS PGothic" pitchFamily="34" charset="-128"/>
              </a:rPr>
              <a:t> </a:t>
            </a:r>
            <a:r>
              <a:rPr lang="en-US" sz="5400" dirty="0" smtClean="0">
                <a:solidFill>
                  <a:srgbClr val="FF0000"/>
                </a:solidFill>
                <a:latin typeface="Calibri" pitchFamily="34" charset="0"/>
                <a:ea typeface="MS PGothic" pitchFamily="34" charset="-128"/>
              </a:rPr>
              <a:t>40.0</a:t>
            </a:r>
            <a:endParaRPr lang="en-US" sz="5400" dirty="0">
              <a:solidFill>
                <a:srgbClr val="000000"/>
              </a:solidFill>
              <a:latin typeface="Calibri" pitchFamily="34" charset="0"/>
              <a:ea typeface="MS PGothic" pitchFamily="34" charset="-128"/>
            </a:endParaRPr>
          </a:p>
          <a:p>
            <a:pPr marL="0" indent="0">
              <a:buNone/>
            </a:pPr>
            <a:r>
              <a:rPr lang="en-US" sz="5400" dirty="0">
                <a:solidFill>
                  <a:srgbClr val="000000"/>
                </a:solidFill>
                <a:latin typeface="Calibri" pitchFamily="34" charset="0"/>
                <a:ea typeface="MS PGothic" pitchFamily="34" charset="-128"/>
              </a:rPr>
              <a:t>8. (NH</a:t>
            </a:r>
            <a:r>
              <a:rPr lang="en-US" sz="5400" baseline="-25000" dirty="0">
                <a:solidFill>
                  <a:srgbClr val="000000"/>
                </a:solidFill>
                <a:latin typeface="Calibri" pitchFamily="34" charset="0"/>
                <a:ea typeface="MS PGothic" pitchFamily="34" charset="-128"/>
              </a:rPr>
              <a:t>4</a:t>
            </a:r>
            <a:r>
              <a:rPr lang="en-US" sz="5400" dirty="0">
                <a:solidFill>
                  <a:srgbClr val="000000"/>
                </a:solidFill>
                <a:latin typeface="Calibri" pitchFamily="34" charset="0"/>
                <a:ea typeface="MS PGothic" pitchFamily="34" charset="-128"/>
              </a:rPr>
              <a:t>)</a:t>
            </a:r>
            <a:r>
              <a:rPr lang="en-US" sz="5400" baseline="-25000" dirty="0">
                <a:solidFill>
                  <a:srgbClr val="000000"/>
                </a:solidFill>
                <a:latin typeface="Calibri" pitchFamily="34" charset="0"/>
                <a:ea typeface="MS PGothic" pitchFamily="34" charset="-128"/>
              </a:rPr>
              <a:t>2</a:t>
            </a:r>
            <a:r>
              <a:rPr lang="en-US" sz="5400" dirty="0">
                <a:solidFill>
                  <a:srgbClr val="000000"/>
                </a:solidFill>
                <a:latin typeface="Calibri" pitchFamily="34" charset="0"/>
                <a:ea typeface="MS PGothic" pitchFamily="34" charset="-128"/>
              </a:rPr>
              <a:t>SO</a:t>
            </a:r>
            <a:r>
              <a:rPr lang="en-US" sz="5400" baseline="-25000" dirty="0">
                <a:solidFill>
                  <a:srgbClr val="000000"/>
                </a:solidFill>
                <a:latin typeface="Calibri" pitchFamily="34" charset="0"/>
                <a:ea typeface="MS PGothic" pitchFamily="34" charset="-128"/>
              </a:rPr>
              <a:t>4</a:t>
            </a:r>
            <a:r>
              <a:rPr lang="en-US" sz="5400" dirty="0">
                <a:solidFill>
                  <a:srgbClr val="000000"/>
                </a:solidFill>
                <a:latin typeface="Calibri" pitchFamily="34" charset="0"/>
                <a:ea typeface="MS PGothic" pitchFamily="34" charset="-128"/>
              </a:rPr>
              <a:t> </a:t>
            </a:r>
            <a:r>
              <a:rPr lang="en-US" sz="5400" dirty="0">
                <a:solidFill>
                  <a:srgbClr val="FF0000"/>
                </a:solidFill>
                <a:latin typeface="Calibri" pitchFamily="34" charset="0"/>
                <a:ea typeface="MS PGothic" pitchFamily="34" charset="-128"/>
              </a:rPr>
              <a:t>132.1</a:t>
            </a:r>
            <a:endParaRPr lang="en-US" sz="5400" dirty="0">
              <a:solidFill>
                <a:srgbClr val="000000"/>
              </a:solidFill>
              <a:latin typeface="Calibri" pitchFamily="34" charset="0"/>
              <a:ea typeface="MS PGothic" pitchFamily="34" charset="-128"/>
            </a:endParaRPr>
          </a:p>
          <a:p>
            <a:pPr marL="0" indent="0">
              <a:buNone/>
            </a:pPr>
            <a:r>
              <a:rPr lang="en-US" sz="5400" dirty="0">
                <a:solidFill>
                  <a:srgbClr val="000000"/>
                </a:solidFill>
                <a:latin typeface="Calibri" pitchFamily="34" charset="0"/>
                <a:ea typeface="MS PGothic" pitchFamily="34" charset="-128"/>
              </a:rPr>
              <a:t>9. H</a:t>
            </a:r>
            <a:r>
              <a:rPr lang="en-US" sz="5400" baseline="-25000" dirty="0">
                <a:solidFill>
                  <a:srgbClr val="000000"/>
                </a:solidFill>
                <a:latin typeface="Calibri" pitchFamily="34" charset="0"/>
                <a:ea typeface="MS PGothic" pitchFamily="34" charset="-128"/>
              </a:rPr>
              <a:t>2</a:t>
            </a:r>
            <a:r>
              <a:rPr lang="en-US" sz="5400" dirty="0">
                <a:solidFill>
                  <a:srgbClr val="000000"/>
                </a:solidFill>
                <a:latin typeface="Calibri" pitchFamily="34" charset="0"/>
                <a:ea typeface="MS PGothic" pitchFamily="34" charset="-128"/>
              </a:rPr>
              <a:t>SO</a:t>
            </a:r>
            <a:r>
              <a:rPr lang="en-US" sz="5400" baseline="-25000" dirty="0">
                <a:solidFill>
                  <a:srgbClr val="000000"/>
                </a:solidFill>
                <a:latin typeface="Calibri" pitchFamily="34" charset="0"/>
                <a:ea typeface="MS PGothic" pitchFamily="34" charset="-128"/>
              </a:rPr>
              <a:t>4	</a:t>
            </a:r>
            <a:r>
              <a:rPr lang="en-US" sz="5400" dirty="0">
                <a:solidFill>
                  <a:srgbClr val="FF0000"/>
                </a:solidFill>
                <a:latin typeface="Calibri" pitchFamily="34" charset="0"/>
                <a:ea typeface="MS PGothic" pitchFamily="34" charset="-128"/>
              </a:rPr>
              <a:t> 98.1</a:t>
            </a:r>
            <a:endParaRPr lang="en-GB" sz="5400" dirty="0"/>
          </a:p>
        </p:txBody>
      </p:sp>
    </p:spTree>
    <p:extLst>
      <p:ext uri="{BB962C8B-B14F-4D97-AF65-F5344CB8AC3E}">
        <p14:creationId xmlns:p14="http://schemas.microsoft.com/office/powerpoint/2010/main" val="38356199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en-GB" i="1" dirty="0" smtClean="0"/>
              <a:t>What is the concentration of 0.25 dm</a:t>
            </a:r>
            <a:r>
              <a:rPr lang="en-GB" i="1" baseline="30000" dirty="0" smtClean="0"/>
              <a:t>3</a:t>
            </a:r>
            <a:r>
              <a:rPr lang="en-GB" i="1" dirty="0" smtClean="0"/>
              <a:t> of a solution containing 0.50 mol of sodium hydroxide?</a:t>
            </a:r>
          </a:p>
          <a:p>
            <a:pPr>
              <a:buNone/>
            </a:pPr>
            <a:endParaRPr lang="en-GB" dirty="0" smtClean="0"/>
          </a:p>
          <a:p>
            <a:pPr>
              <a:buNone/>
            </a:pPr>
            <a:r>
              <a:rPr lang="en-GB" dirty="0" smtClean="0"/>
              <a:t>			c = </a:t>
            </a:r>
            <a:r>
              <a:rPr lang="en-GB" u="sng" dirty="0" smtClean="0"/>
              <a:t>n</a:t>
            </a:r>
          </a:p>
          <a:p>
            <a:pPr>
              <a:buNone/>
            </a:pPr>
            <a:r>
              <a:rPr lang="en-GB" dirty="0" smtClean="0"/>
              <a:t>			      V</a:t>
            </a:r>
          </a:p>
          <a:p>
            <a:pPr>
              <a:buNone/>
            </a:pPr>
            <a:endParaRPr lang="en-GB" dirty="0" smtClean="0"/>
          </a:p>
          <a:p>
            <a:pPr>
              <a:buNone/>
            </a:pPr>
            <a:r>
              <a:rPr lang="en-GB" dirty="0" smtClean="0"/>
              <a:t>			c = </a:t>
            </a:r>
            <a:r>
              <a:rPr lang="en-GB" u="sng" dirty="0" smtClean="0"/>
              <a:t>0.50</a:t>
            </a:r>
          </a:p>
          <a:p>
            <a:pPr>
              <a:buNone/>
            </a:pPr>
            <a:r>
              <a:rPr lang="en-GB" dirty="0" smtClean="0"/>
              <a:t>			       0.25</a:t>
            </a:r>
          </a:p>
          <a:p>
            <a:pPr>
              <a:buNone/>
            </a:pPr>
            <a:endParaRPr lang="en-GB" dirty="0" smtClean="0"/>
          </a:p>
          <a:p>
            <a:pPr>
              <a:buNone/>
            </a:pPr>
            <a:r>
              <a:rPr lang="en-GB" dirty="0" smtClean="0"/>
              <a:t>			    = </a:t>
            </a:r>
            <a:r>
              <a:rPr lang="en-GB" b="1" dirty="0" smtClean="0">
                <a:solidFill>
                  <a:srgbClr val="FF0000"/>
                </a:solidFill>
              </a:rPr>
              <a:t>2.0 mol dm</a:t>
            </a:r>
            <a:r>
              <a:rPr lang="en-GB" b="1" baseline="30000" dirty="0" smtClean="0">
                <a:solidFill>
                  <a:srgbClr val="FF0000"/>
                </a:solidFill>
              </a:rPr>
              <a:t>-3</a:t>
            </a:r>
            <a:endParaRPr lang="en-GB" b="1" baseline="30000" dirty="0">
              <a:solidFill>
                <a:srgbClr val="FF0000"/>
              </a:solidFill>
            </a:endParaRPr>
          </a:p>
        </p:txBody>
      </p:sp>
      <p:sp>
        <p:nvSpPr>
          <p:cNvPr id="3" name="Title 2"/>
          <p:cNvSpPr>
            <a:spLocks noGrp="1"/>
          </p:cNvSpPr>
          <p:nvPr>
            <p:ph type="title"/>
          </p:nvPr>
        </p:nvSpPr>
        <p:spPr/>
        <p:txBody>
          <a:bodyPr/>
          <a:lstStyle/>
          <a:p>
            <a:r>
              <a:rPr lang="en-GB" dirty="0" smtClean="0"/>
              <a:t>Worked Examples: 1</a:t>
            </a:r>
            <a:endParaRPr lang="en-GB" dirty="0"/>
          </a:p>
        </p:txBody>
      </p:sp>
    </p:spTree>
    <p:extLst>
      <p:ext uri="{BB962C8B-B14F-4D97-AF65-F5344CB8AC3E}">
        <p14:creationId xmlns:p14="http://schemas.microsoft.com/office/powerpoint/2010/main" val="2861217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r>
              <a:rPr lang="en-GB" i="1" dirty="0" smtClean="0"/>
              <a:t>0.050 mol of sodium carbonate was dissolved in water and added to a 250cm</a:t>
            </a:r>
            <a:r>
              <a:rPr lang="en-GB" i="1" baseline="30000" dirty="0" smtClean="0"/>
              <a:t>3</a:t>
            </a:r>
            <a:r>
              <a:rPr lang="en-GB" i="1" dirty="0" smtClean="0"/>
              <a:t> volumetric flask. The solution was made up to the mark with water. What is its concentration?</a:t>
            </a:r>
          </a:p>
          <a:p>
            <a:pPr>
              <a:buNone/>
            </a:pPr>
            <a:endParaRPr lang="en-GB" dirty="0" smtClean="0"/>
          </a:p>
          <a:p>
            <a:pPr>
              <a:buNone/>
            </a:pPr>
            <a:r>
              <a:rPr lang="en-GB" dirty="0" smtClean="0"/>
              <a:t>			c = </a:t>
            </a:r>
            <a:r>
              <a:rPr lang="en-GB" u="sng" dirty="0" smtClean="0"/>
              <a:t>n</a:t>
            </a:r>
          </a:p>
          <a:p>
            <a:pPr>
              <a:buNone/>
            </a:pPr>
            <a:r>
              <a:rPr lang="en-GB" dirty="0" smtClean="0"/>
              <a:t>			      V</a:t>
            </a:r>
          </a:p>
          <a:p>
            <a:pPr>
              <a:buNone/>
            </a:pPr>
            <a:endParaRPr lang="en-GB" dirty="0" smtClean="0"/>
          </a:p>
          <a:p>
            <a:pPr>
              <a:buNone/>
            </a:pPr>
            <a:r>
              <a:rPr lang="en-GB" dirty="0" smtClean="0"/>
              <a:t>			c = </a:t>
            </a:r>
            <a:r>
              <a:rPr lang="en-GB" u="sng" dirty="0" smtClean="0"/>
              <a:t>0. 05</a:t>
            </a:r>
          </a:p>
          <a:p>
            <a:pPr>
              <a:buNone/>
            </a:pPr>
            <a:r>
              <a:rPr lang="en-GB" dirty="0" smtClean="0"/>
              <a:t>			       (250/1000)</a:t>
            </a:r>
          </a:p>
          <a:p>
            <a:pPr>
              <a:buNone/>
            </a:pPr>
            <a:endParaRPr lang="en-GB" dirty="0" smtClean="0"/>
          </a:p>
          <a:p>
            <a:pPr>
              <a:buNone/>
            </a:pPr>
            <a:r>
              <a:rPr lang="en-GB" dirty="0" smtClean="0"/>
              <a:t>			</a:t>
            </a:r>
            <a:r>
              <a:rPr lang="en-GB" b="1" dirty="0" smtClean="0">
                <a:solidFill>
                  <a:srgbClr val="FF0000"/>
                </a:solidFill>
              </a:rPr>
              <a:t>    = 0.200 mol dm</a:t>
            </a:r>
            <a:r>
              <a:rPr lang="en-GB" b="1" baseline="30000" dirty="0" smtClean="0">
                <a:solidFill>
                  <a:srgbClr val="FF0000"/>
                </a:solidFill>
              </a:rPr>
              <a:t>-3</a:t>
            </a:r>
            <a:endParaRPr lang="en-GB" b="1" baseline="30000" dirty="0">
              <a:solidFill>
                <a:srgbClr val="FF0000"/>
              </a:solidFill>
            </a:endParaRPr>
          </a:p>
        </p:txBody>
      </p:sp>
      <p:sp>
        <p:nvSpPr>
          <p:cNvPr id="3" name="Title 2"/>
          <p:cNvSpPr>
            <a:spLocks noGrp="1"/>
          </p:cNvSpPr>
          <p:nvPr>
            <p:ph type="title"/>
          </p:nvPr>
        </p:nvSpPr>
        <p:spPr/>
        <p:txBody>
          <a:bodyPr/>
          <a:lstStyle/>
          <a:p>
            <a:r>
              <a:rPr lang="en-GB" dirty="0" smtClean="0"/>
              <a:t>Worked Examples: 2</a:t>
            </a:r>
            <a:endParaRPr lang="en-GB" dirty="0"/>
          </a:p>
        </p:txBody>
      </p:sp>
    </p:spTree>
    <p:extLst>
      <p:ext uri="{BB962C8B-B14F-4D97-AF65-F5344CB8AC3E}">
        <p14:creationId xmlns:p14="http://schemas.microsoft.com/office/powerpoint/2010/main" val="232343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GB" i="1" dirty="0" smtClean="0"/>
              <a:t>What volume of 0.10 M hydrochloric acid contains 2.5x10</a:t>
            </a:r>
            <a:r>
              <a:rPr lang="en-GB" i="1" baseline="30000" dirty="0" smtClean="0"/>
              <a:t>-3</a:t>
            </a:r>
            <a:r>
              <a:rPr lang="en-GB" i="1" dirty="0" smtClean="0"/>
              <a:t> mol?</a:t>
            </a:r>
          </a:p>
          <a:p>
            <a:pPr>
              <a:buNone/>
            </a:pPr>
            <a:endParaRPr lang="en-GB" dirty="0" smtClean="0"/>
          </a:p>
          <a:p>
            <a:pPr>
              <a:buNone/>
            </a:pPr>
            <a:r>
              <a:rPr lang="en-GB" dirty="0" smtClean="0"/>
              <a:t>			V = </a:t>
            </a:r>
            <a:r>
              <a:rPr lang="en-GB" u="sng" dirty="0" smtClean="0"/>
              <a:t>n</a:t>
            </a:r>
          </a:p>
          <a:p>
            <a:pPr>
              <a:buNone/>
            </a:pPr>
            <a:r>
              <a:rPr lang="en-GB" dirty="0" smtClean="0"/>
              <a:t>			       c</a:t>
            </a:r>
          </a:p>
          <a:p>
            <a:pPr>
              <a:buNone/>
            </a:pPr>
            <a:endParaRPr lang="en-GB" dirty="0" smtClean="0"/>
          </a:p>
          <a:p>
            <a:pPr>
              <a:buNone/>
            </a:pPr>
            <a:r>
              <a:rPr lang="en-GB" dirty="0" smtClean="0"/>
              <a:t>			V = </a:t>
            </a:r>
            <a:r>
              <a:rPr lang="en-GB" u="sng" dirty="0" smtClean="0"/>
              <a:t>2.5 x 10</a:t>
            </a:r>
            <a:r>
              <a:rPr lang="en-GB" u="sng" baseline="30000" dirty="0" smtClean="0"/>
              <a:t>-3</a:t>
            </a:r>
          </a:p>
          <a:p>
            <a:pPr>
              <a:buNone/>
            </a:pPr>
            <a:r>
              <a:rPr lang="en-GB" dirty="0" smtClean="0"/>
              <a:t>			       0.10</a:t>
            </a:r>
          </a:p>
          <a:p>
            <a:pPr>
              <a:buNone/>
            </a:pPr>
            <a:endParaRPr lang="en-GB" dirty="0" smtClean="0"/>
          </a:p>
          <a:p>
            <a:pPr>
              <a:buNone/>
            </a:pPr>
            <a:r>
              <a:rPr lang="en-GB" dirty="0" smtClean="0"/>
              <a:t>			</a:t>
            </a:r>
            <a:r>
              <a:rPr lang="en-GB" b="1" dirty="0" smtClean="0">
                <a:solidFill>
                  <a:srgbClr val="FF0000"/>
                </a:solidFill>
              </a:rPr>
              <a:t>    = 2.5x10</a:t>
            </a:r>
            <a:r>
              <a:rPr lang="en-GB" b="1" baseline="30000" dirty="0" smtClean="0">
                <a:solidFill>
                  <a:srgbClr val="FF0000"/>
                </a:solidFill>
              </a:rPr>
              <a:t>-2</a:t>
            </a:r>
            <a:r>
              <a:rPr lang="en-GB" b="1" dirty="0" smtClean="0">
                <a:solidFill>
                  <a:srgbClr val="FF0000"/>
                </a:solidFill>
              </a:rPr>
              <a:t> dm</a:t>
            </a:r>
            <a:r>
              <a:rPr lang="en-GB" b="1" baseline="30000" dirty="0" smtClean="0">
                <a:solidFill>
                  <a:srgbClr val="FF0000"/>
                </a:solidFill>
              </a:rPr>
              <a:t>3</a:t>
            </a:r>
            <a:r>
              <a:rPr lang="en-GB" b="1" dirty="0" smtClean="0">
                <a:solidFill>
                  <a:srgbClr val="FF0000"/>
                </a:solidFill>
              </a:rPr>
              <a:t>  (25cm</a:t>
            </a:r>
            <a:r>
              <a:rPr lang="en-GB" b="1" baseline="30000" dirty="0" smtClean="0">
                <a:solidFill>
                  <a:srgbClr val="FF0000"/>
                </a:solidFill>
              </a:rPr>
              <a:t>3</a:t>
            </a:r>
            <a:r>
              <a:rPr lang="en-GB" b="1" dirty="0" smtClean="0">
                <a:solidFill>
                  <a:srgbClr val="FF0000"/>
                </a:solidFill>
              </a:rPr>
              <a:t>)</a:t>
            </a:r>
            <a:endParaRPr lang="en-GB" b="1" dirty="0">
              <a:solidFill>
                <a:srgbClr val="FF0000"/>
              </a:solidFill>
            </a:endParaRPr>
          </a:p>
        </p:txBody>
      </p:sp>
      <p:sp>
        <p:nvSpPr>
          <p:cNvPr id="3" name="Title 2"/>
          <p:cNvSpPr>
            <a:spLocks noGrp="1"/>
          </p:cNvSpPr>
          <p:nvPr>
            <p:ph type="title"/>
          </p:nvPr>
        </p:nvSpPr>
        <p:spPr/>
        <p:txBody>
          <a:bodyPr/>
          <a:lstStyle/>
          <a:p>
            <a:r>
              <a:rPr lang="en-GB" dirty="0" smtClean="0"/>
              <a:t>Worked Examples: 3</a:t>
            </a:r>
            <a:endParaRPr lang="en-GB" dirty="0"/>
          </a:p>
        </p:txBody>
      </p:sp>
    </p:spTree>
    <p:extLst>
      <p:ext uri="{BB962C8B-B14F-4D97-AF65-F5344CB8AC3E}">
        <p14:creationId xmlns:p14="http://schemas.microsoft.com/office/powerpoint/2010/main" val="557594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9074" y="1164305"/>
            <a:ext cx="11053010" cy="5517232"/>
          </a:xfrm>
        </p:spPr>
        <p:txBody>
          <a:bodyPr>
            <a:normAutofit lnSpcReduction="10000"/>
          </a:bodyPr>
          <a:lstStyle/>
          <a:p>
            <a:pPr>
              <a:buNone/>
            </a:pPr>
            <a:r>
              <a:rPr lang="en-GB" i="1" dirty="0" smtClean="0"/>
              <a:t>What mass of sodium hydroxide is needed to make 250cm</a:t>
            </a:r>
            <a:r>
              <a:rPr lang="en-GB" i="1" baseline="30000" dirty="0" smtClean="0"/>
              <a:t>3</a:t>
            </a:r>
            <a:r>
              <a:rPr lang="en-GB" i="1" dirty="0" smtClean="0"/>
              <a:t> of a 0.500 M solution?</a:t>
            </a:r>
          </a:p>
          <a:p>
            <a:pPr>
              <a:buNone/>
            </a:pPr>
            <a:endParaRPr lang="en-GB" dirty="0" smtClean="0"/>
          </a:p>
          <a:p>
            <a:pPr>
              <a:buNone/>
            </a:pPr>
            <a:r>
              <a:rPr lang="en-GB" b="1" dirty="0" smtClean="0"/>
              <a:t>Step 1:</a:t>
            </a:r>
          </a:p>
          <a:p>
            <a:pPr>
              <a:buNone/>
            </a:pPr>
            <a:r>
              <a:rPr lang="en-GB" dirty="0" smtClean="0"/>
              <a:t>			n = c x V </a:t>
            </a:r>
          </a:p>
          <a:p>
            <a:pPr>
              <a:buNone/>
            </a:pPr>
            <a:endParaRPr lang="en-GB" dirty="0" smtClean="0"/>
          </a:p>
          <a:p>
            <a:pPr>
              <a:buNone/>
            </a:pPr>
            <a:r>
              <a:rPr lang="en-GB" dirty="0" smtClean="0"/>
              <a:t>			n =0.500 x (250/1000) = 0.125 mol</a:t>
            </a:r>
            <a:endParaRPr lang="en-GB" b="1" dirty="0" smtClean="0">
              <a:solidFill>
                <a:srgbClr val="FF0000"/>
              </a:solidFill>
            </a:endParaRPr>
          </a:p>
          <a:p>
            <a:pPr>
              <a:buNone/>
            </a:pPr>
            <a:endParaRPr lang="en-GB" b="1" dirty="0" smtClean="0">
              <a:solidFill>
                <a:srgbClr val="FF0000"/>
              </a:solidFill>
            </a:endParaRPr>
          </a:p>
          <a:p>
            <a:pPr>
              <a:buNone/>
            </a:pPr>
            <a:r>
              <a:rPr lang="en-GB" b="1" dirty="0" smtClean="0"/>
              <a:t>Step 2:</a:t>
            </a:r>
          </a:p>
          <a:p>
            <a:pPr>
              <a:buNone/>
            </a:pPr>
            <a:r>
              <a:rPr lang="en-GB" b="1" dirty="0" smtClean="0"/>
              <a:t>		</a:t>
            </a:r>
            <a:r>
              <a:rPr lang="en-GB" dirty="0" smtClean="0"/>
              <a:t>mass 	= </a:t>
            </a:r>
            <a:r>
              <a:rPr lang="en-GB" i="1" dirty="0" smtClean="0"/>
              <a:t>M</a:t>
            </a:r>
            <a:r>
              <a:rPr lang="en-GB" baseline="-25000" dirty="0" smtClean="0"/>
              <a:t>r</a:t>
            </a:r>
            <a:r>
              <a:rPr lang="en-GB" dirty="0" smtClean="0"/>
              <a:t> x n</a:t>
            </a:r>
          </a:p>
          <a:p>
            <a:pPr>
              <a:buNone/>
            </a:pPr>
            <a:r>
              <a:rPr lang="en-GB" dirty="0" smtClean="0"/>
              <a:t>			= 40.0 x 0.125</a:t>
            </a:r>
          </a:p>
          <a:p>
            <a:pPr>
              <a:buNone/>
            </a:pPr>
            <a:r>
              <a:rPr lang="en-GB" b="1" dirty="0" smtClean="0"/>
              <a:t>			</a:t>
            </a:r>
            <a:r>
              <a:rPr lang="en-GB" b="1" dirty="0" smtClean="0">
                <a:solidFill>
                  <a:srgbClr val="FF0000"/>
                </a:solidFill>
              </a:rPr>
              <a:t>= 5.00 g</a:t>
            </a:r>
          </a:p>
          <a:p>
            <a:pPr>
              <a:buNone/>
            </a:pPr>
            <a:endParaRPr lang="en-GB" b="1" dirty="0">
              <a:solidFill>
                <a:srgbClr val="FF0000"/>
              </a:solidFill>
            </a:endParaRPr>
          </a:p>
        </p:txBody>
      </p:sp>
      <p:sp>
        <p:nvSpPr>
          <p:cNvPr id="3" name="Title 2"/>
          <p:cNvSpPr>
            <a:spLocks noGrp="1"/>
          </p:cNvSpPr>
          <p:nvPr>
            <p:ph type="title"/>
          </p:nvPr>
        </p:nvSpPr>
        <p:spPr>
          <a:xfrm>
            <a:off x="409074" y="15205"/>
            <a:ext cx="10515600" cy="1325563"/>
          </a:xfrm>
        </p:spPr>
        <p:txBody>
          <a:bodyPr/>
          <a:lstStyle/>
          <a:p>
            <a:r>
              <a:rPr lang="en-GB" dirty="0" smtClean="0"/>
              <a:t>Worked Examples: 4</a:t>
            </a:r>
            <a:endParaRPr lang="en-GB" dirty="0"/>
          </a:p>
        </p:txBody>
      </p:sp>
    </p:spTree>
    <p:extLst>
      <p:ext uri="{BB962C8B-B14F-4D97-AF65-F5344CB8AC3E}">
        <p14:creationId xmlns:p14="http://schemas.microsoft.com/office/powerpoint/2010/main" val="3616487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r>
              <a:rPr lang="en-GB" dirty="0" smtClean="0"/>
              <a:t>1. Calculate the concentrations of the following:</a:t>
            </a:r>
          </a:p>
          <a:p>
            <a:pPr>
              <a:buNone/>
            </a:pPr>
            <a:r>
              <a:rPr lang="en-GB" dirty="0" smtClean="0"/>
              <a:t>a. 1.0 mol of solute in 2.0 dm</a:t>
            </a:r>
            <a:r>
              <a:rPr lang="en-GB" baseline="30000" dirty="0" smtClean="0"/>
              <a:t>3</a:t>
            </a:r>
            <a:r>
              <a:rPr lang="en-GB" dirty="0" smtClean="0"/>
              <a:t> of solution</a:t>
            </a:r>
          </a:p>
          <a:p>
            <a:pPr>
              <a:buNone/>
            </a:pPr>
            <a:r>
              <a:rPr lang="en-GB" dirty="0" smtClean="0"/>
              <a:t>b. 2.0 mol of solute in 250 cm</a:t>
            </a:r>
            <a:r>
              <a:rPr lang="en-GB" baseline="30000" dirty="0" smtClean="0"/>
              <a:t>3</a:t>
            </a:r>
            <a:r>
              <a:rPr lang="en-GB" dirty="0" smtClean="0"/>
              <a:t> of solution</a:t>
            </a:r>
          </a:p>
          <a:p>
            <a:pPr>
              <a:buNone/>
            </a:pPr>
            <a:r>
              <a:rPr lang="en-GB" dirty="0" smtClean="0"/>
              <a:t>c. 2.0 g of sodium hydroxide in 25 cm</a:t>
            </a:r>
            <a:r>
              <a:rPr lang="en-GB" baseline="30000" dirty="0" smtClean="0"/>
              <a:t>3</a:t>
            </a:r>
            <a:r>
              <a:rPr lang="en-GB" dirty="0" smtClean="0"/>
              <a:t> of solution</a:t>
            </a:r>
          </a:p>
          <a:p>
            <a:pPr>
              <a:buNone/>
            </a:pPr>
            <a:endParaRPr lang="en-GB" dirty="0" smtClean="0"/>
          </a:p>
          <a:p>
            <a:pPr>
              <a:buNone/>
            </a:pPr>
            <a:r>
              <a:rPr lang="en-GB" dirty="0" smtClean="0"/>
              <a:t>2. How many moles of solute are dissolved in:</a:t>
            </a:r>
          </a:p>
          <a:p>
            <a:pPr marL="457200" indent="-457200">
              <a:buNone/>
            </a:pPr>
            <a:r>
              <a:rPr lang="en-GB" dirty="0" smtClean="0"/>
              <a:t>a. 0.5 dm</a:t>
            </a:r>
            <a:r>
              <a:rPr lang="en-GB" baseline="30000" dirty="0" smtClean="0"/>
              <a:t>3</a:t>
            </a:r>
            <a:r>
              <a:rPr lang="en-GB" dirty="0" smtClean="0"/>
              <a:t> of a 2.5 mol dm</a:t>
            </a:r>
            <a:r>
              <a:rPr lang="en-GB" baseline="30000" dirty="0" smtClean="0"/>
              <a:t>-3</a:t>
            </a:r>
            <a:r>
              <a:rPr lang="en-GB" dirty="0" smtClean="0"/>
              <a:t> solution</a:t>
            </a:r>
          </a:p>
          <a:p>
            <a:pPr marL="457200" indent="-457200">
              <a:buNone/>
            </a:pPr>
            <a:r>
              <a:rPr lang="en-GB" dirty="0" smtClean="0"/>
              <a:t>b. 250 cm</a:t>
            </a:r>
            <a:r>
              <a:rPr lang="en-GB" baseline="30000" dirty="0" smtClean="0"/>
              <a:t>3</a:t>
            </a:r>
            <a:r>
              <a:rPr lang="en-GB" dirty="0" smtClean="0"/>
              <a:t> of a 0.05 M solution?</a:t>
            </a:r>
          </a:p>
          <a:p>
            <a:pPr marL="457200" indent="-457200">
              <a:buNone/>
            </a:pPr>
            <a:endParaRPr lang="en-GB" dirty="0" smtClean="0"/>
          </a:p>
          <a:p>
            <a:pPr marL="457200" indent="-457200">
              <a:buNone/>
            </a:pPr>
            <a:r>
              <a:rPr lang="en-GB" dirty="0" smtClean="0"/>
              <a:t>3. What mass of anhydrous sodium carbonate Na</a:t>
            </a:r>
            <a:r>
              <a:rPr lang="en-GB" baseline="-25000" dirty="0" smtClean="0"/>
              <a:t>2</a:t>
            </a:r>
            <a:r>
              <a:rPr lang="en-GB" dirty="0" smtClean="0"/>
              <a:t>CO</a:t>
            </a:r>
            <a:r>
              <a:rPr lang="en-GB" baseline="-25000" dirty="0" smtClean="0"/>
              <a:t>3</a:t>
            </a:r>
            <a:r>
              <a:rPr lang="en-GB" dirty="0" smtClean="0"/>
              <a:t>, is needed to make 250 cm</a:t>
            </a:r>
            <a:r>
              <a:rPr lang="en-GB" baseline="30000" dirty="0" smtClean="0"/>
              <a:t>3</a:t>
            </a:r>
            <a:r>
              <a:rPr lang="en-GB" dirty="0" smtClean="0"/>
              <a:t> of a 0.10 M solution?</a:t>
            </a:r>
            <a:endParaRPr lang="en-GB" dirty="0"/>
          </a:p>
        </p:txBody>
      </p:sp>
      <p:sp>
        <p:nvSpPr>
          <p:cNvPr id="3" name="Title 2"/>
          <p:cNvSpPr>
            <a:spLocks noGrp="1"/>
          </p:cNvSpPr>
          <p:nvPr>
            <p:ph type="title"/>
          </p:nvPr>
        </p:nvSpPr>
        <p:spPr/>
        <p:txBody>
          <a:bodyPr/>
          <a:lstStyle/>
          <a:p>
            <a:r>
              <a:rPr lang="en-GB" dirty="0" smtClean="0"/>
              <a:t>Practise Questions ...</a:t>
            </a:r>
            <a:endParaRPr lang="en-GB" dirty="0"/>
          </a:p>
        </p:txBody>
      </p:sp>
      <p:sp>
        <p:nvSpPr>
          <p:cNvPr id="4" name="Rectangle 3"/>
          <p:cNvSpPr/>
          <p:nvPr/>
        </p:nvSpPr>
        <p:spPr>
          <a:xfrm>
            <a:off x="8544272" y="620688"/>
            <a:ext cx="2016224" cy="223224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EXTRA QUESTIONS AVAILABLE FROM ME!!</a:t>
            </a:r>
          </a:p>
        </p:txBody>
      </p:sp>
    </p:spTree>
    <p:extLst>
      <p:ext uri="{BB962C8B-B14F-4D97-AF65-F5344CB8AC3E}">
        <p14:creationId xmlns:p14="http://schemas.microsoft.com/office/powerpoint/2010/main" val="8616000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5326" y="1340768"/>
            <a:ext cx="9575994" cy="5112568"/>
          </a:xfrm>
        </p:spPr>
        <p:txBody>
          <a:bodyPr>
            <a:normAutofit fontScale="92500" lnSpcReduction="10000"/>
          </a:bodyPr>
          <a:lstStyle/>
          <a:p>
            <a:pPr>
              <a:buNone/>
            </a:pPr>
            <a:r>
              <a:rPr lang="en-GB" dirty="0" smtClean="0"/>
              <a:t>1. Calculate the concentrations of the following:</a:t>
            </a:r>
          </a:p>
          <a:p>
            <a:pPr>
              <a:buNone/>
            </a:pPr>
            <a:r>
              <a:rPr lang="en-GB" dirty="0" smtClean="0"/>
              <a:t>a. 1.0 mol of solute in 2.0 dm</a:t>
            </a:r>
            <a:r>
              <a:rPr lang="en-GB" baseline="30000" dirty="0" smtClean="0"/>
              <a:t>3</a:t>
            </a:r>
            <a:r>
              <a:rPr lang="en-GB" dirty="0" smtClean="0"/>
              <a:t> of solution	</a:t>
            </a:r>
            <a:r>
              <a:rPr lang="en-GB" dirty="0" smtClean="0">
                <a:solidFill>
                  <a:srgbClr val="FF0000"/>
                </a:solidFill>
              </a:rPr>
              <a:t> 0.50 mol dm</a:t>
            </a:r>
            <a:r>
              <a:rPr lang="en-GB" baseline="30000" dirty="0" smtClean="0">
                <a:solidFill>
                  <a:srgbClr val="FF0000"/>
                </a:solidFill>
              </a:rPr>
              <a:t>-3</a:t>
            </a:r>
            <a:r>
              <a:rPr lang="en-GB" dirty="0" smtClean="0">
                <a:solidFill>
                  <a:srgbClr val="FF0000"/>
                </a:solidFill>
              </a:rPr>
              <a:t> </a:t>
            </a:r>
          </a:p>
          <a:p>
            <a:pPr>
              <a:buNone/>
            </a:pPr>
            <a:r>
              <a:rPr lang="en-GB" dirty="0" smtClean="0"/>
              <a:t>b. 2.0 mol of solute in 250 cm</a:t>
            </a:r>
            <a:r>
              <a:rPr lang="en-GB" baseline="30000" dirty="0" smtClean="0"/>
              <a:t>3</a:t>
            </a:r>
            <a:r>
              <a:rPr lang="en-GB" dirty="0" smtClean="0"/>
              <a:t> of solution	</a:t>
            </a:r>
            <a:r>
              <a:rPr lang="en-GB" dirty="0" smtClean="0">
                <a:solidFill>
                  <a:srgbClr val="FF0000"/>
                </a:solidFill>
              </a:rPr>
              <a:t> 8.0 mol dm</a:t>
            </a:r>
            <a:r>
              <a:rPr lang="en-GB" baseline="30000" dirty="0" smtClean="0">
                <a:solidFill>
                  <a:srgbClr val="FF0000"/>
                </a:solidFill>
              </a:rPr>
              <a:t>-3</a:t>
            </a:r>
            <a:r>
              <a:rPr lang="en-GB" dirty="0" smtClean="0">
                <a:solidFill>
                  <a:srgbClr val="FF0000"/>
                </a:solidFill>
              </a:rPr>
              <a:t> </a:t>
            </a:r>
            <a:endParaRPr lang="en-GB" dirty="0" smtClean="0"/>
          </a:p>
          <a:p>
            <a:pPr>
              <a:buNone/>
            </a:pPr>
            <a:r>
              <a:rPr lang="en-GB" dirty="0" smtClean="0"/>
              <a:t>c. 2.0 g of sodium hydroxide in 25 cm</a:t>
            </a:r>
            <a:r>
              <a:rPr lang="en-GB" baseline="30000" dirty="0" smtClean="0"/>
              <a:t>3</a:t>
            </a:r>
            <a:r>
              <a:rPr lang="en-GB" dirty="0" smtClean="0"/>
              <a:t> of solution	</a:t>
            </a:r>
            <a:r>
              <a:rPr lang="en-GB" dirty="0" smtClean="0">
                <a:solidFill>
                  <a:srgbClr val="FF0000"/>
                </a:solidFill>
              </a:rPr>
              <a:t> 2.0 mol dm</a:t>
            </a:r>
            <a:r>
              <a:rPr lang="en-GB" baseline="30000" dirty="0" smtClean="0">
                <a:solidFill>
                  <a:srgbClr val="FF0000"/>
                </a:solidFill>
              </a:rPr>
              <a:t>-3</a:t>
            </a:r>
            <a:r>
              <a:rPr lang="en-GB" dirty="0" smtClean="0">
                <a:solidFill>
                  <a:srgbClr val="FF0000"/>
                </a:solidFill>
              </a:rPr>
              <a:t> </a:t>
            </a:r>
            <a:endParaRPr lang="en-GB" dirty="0" smtClean="0"/>
          </a:p>
          <a:p>
            <a:pPr>
              <a:buNone/>
            </a:pPr>
            <a:endParaRPr lang="en-GB" dirty="0" smtClean="0"/>
          </a:p>
          <a:p>
            <a:pPr>
              <a:buNone/>
            </a:pPr>
            <a:r>
              <a:rPr lang="en-GB" dirty="0" smtClean="0"/>
              <a:t>2. How many moles of solute are dissolved in:</a:t>
            </a:r>
          </a:p>
          <a:p>
            <a:pPr marL="457200" indent="-457200">
              <a:buNone/>
            </a:pPr>
            <a:r>
              <a:rPr lang="en-GB" dirty="0" smtClean="0"/>
              <a:t>a. 0.5 dm</a:t>
            </a:r>
            <a:r>
              <a:rPr lang="en-GB" baseline="30000" dirty="0" smtClean="0"/>
              <a:t>3</a:t>
            </a:r>
            <a:r>
              <a:rPr lang="en-GB" dirty="0" smtClean="0"/>
              <a:t> of a 2.5 mol dm</a:t>
            </a:r>
            <a:r>
              <a:rPr lang="en-GB" baseline="30000" dirty="0" smtClean="0"/>
              <a:t>-3</a:t>
            </a:r>
            <a:r>
              <a:rPr lang="en-GB" dirty="0" smtClean="0"/>
              <a:t> solution		</a:t>
            </a:r>
            <a:r>
              <a:rPr lang="en-GB" dirty="0" smtClean="0">
                <a:solidFill>
                  <a:srgbClr val="FF0000"/>
                </a:solidFill>
              </a:rPr>
              <a:t>1.25 mol</a:t>
            </a:r>
          </a:p>
          <a:p>
            <a:pPr marL="457200" indent="-457200">
              <a:buNone/>
            </a:pPr>
            <a:r>
              <a:rPr lang="en-GB" dirty="0" smtClean="0"/>
              <a:t>b. 250 cm</a:t>
            </a:r>
            <a:r>
              <a:rPr lang="en-GB" baseline="30000" dirty="0" smtClean="0"/>
              <a:t>3</a:t>
            </a:r>
            <a:r>
              <a:rPr lang="en-GB" dirty="0" smtClean="0"/>
              <a:t> of a 0.05 M solution?		</a:t>
            </a:r>
            <a:r>
              <a:rPr lang="en-GB" dirty="0" smtClean="0">
                <a:solidFill>
                  <a:srgbClr val="FF0000"/>
                </a:solidFill>
              </a:rPr>
              <a:t>0.00125 mol</a:t>
            </a:r>
          </a:p>
          <a:p>
            <a:pPr marL="457200" indent="-457200">
              <a:buNone/>
            </a:pPr>
            <a:endParaRPr lang="en-GB" dirty="0" smtClean="0"/>
          </a:p>
          <a:p>
            <a:pPr marL="457200" indent="-457200">
              <a:buNone/>
            </a:pPr>
            <a:r>
              <a:rPr lang="en-GB" dirty="0" smtClean="0"/>
              <a:t>3. What mass of anhydrous sodium carbonate Na</a:t>
            </a:r>
            <a:r>
              <a:rPr lang="en-GB" baseline="-25000" dirty="0" smtClean="0"/>
              <a:t>2</a:t>
            </a:r>
            <a:r>
              <a:rPr lang="en-GB" dirty="0" smtClean="0"/>
              <a:t>CO</a:t>
            </a:r>
            <a:r>
              <a:rPr lang="en-GB" baseline="-25000" dirty="0" smtClean="0"/>
              <a:t>3</a:t>
            </a:r>
            <a:r>
              <a:rPr lang="en-GB" dirty="0" smtClean="0"/>
              <a:t>, is needed to make 250 cm</a:t>
            </a:r>
            <a:r>
              <a:rPr lang="en-GB" baseline="30000" dirty="0" smtClean="0"/>
              <a:t>3</a:t>
            </a:r>
            <a:r>
              <a:rPr lang="en-GB" dirty="0" smtClean="0"/>
              <a:t> of a 0.10 M solution?	</a:t>
            </a:r>
            <a:r>
              <a:rPr lang="en-GB" dirty="0" smtClean="0">
                <a:solidFill>
                  <a:srgbClr val="FF0000"/>
                </a:solidFill>
              </a:rPr>
              <a:t>2.65 g</a:t>
            </a:r>
            <a:endParaRPr lang="en-GB" dirty="0">
              <a:solidFill>
                <a:srgbClr val="FF0000"/>
              </a:solidFill>
            </a:endParaRPr>
          </a:p>
        </p:txBody>
      </p:sp>
      <p:sp>
        <p:nvSpPr>
          <p:cNvPr id="3" name="Title 2"/>
          <p:cNvSpPr>
            <a:spLocks noGrp="1"/>
          </p:cNvSpPr>
          <p:nvPr>
            <p:ph type="title"/>
          </p:nvPr>
        </p:nvSpPr>
        <p:spPr>
          <a:xfrm>
            <a:off x="505326" y="0"/>
            <a:ext cx="10515600" cy="1325563"/>
          </a:xfrm>
        </p:spPr>
        <p:txBody>
          <a:bodyPr/>
          <a:lstStyle/>
          <a:p>
            <a:r>
              <a:rPr lang="en-GB" dirty="0" smtClean="0"/>
              <a:t>Practise Questions ...</a:t>
            </a:r>
            <a:endParaRPr lang="en-GB" dirty="0"/>
          </a:p>
        </p:txBody>
      </p:sp>
    </p:spTree>
    <p:extLst>
      <p:ext uri="{BB962C8B-B14F-4D97-AF65-F5344CB8AC3E}">
        <p14:creationId xmlns:p14="http://schemas.microsoft.com/office/powerpoint/2010/main" val="20312494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en-GB" dirty="0" smtClean="0"/>
              <a:t>Challenge…</a:t>
            </a:r>
            <a:endParaRPr lang="en-GB" dirty="0"/>
          </a:p>
        </p:txBody>
      </p:sp>
      <p:sp>
        <p:nvSpPr>
          <p:cNvPr id="3" name="Content Placeholder 2"/>
          <p:cNvSpPr>
            <a:spLocks noGrp="1"/>
          </p:cNvSpPr>
          <p:nvPr>
            <p:ph idx="1"/>
          </p:nvPr>
        </p:nvSpPr>
        <p:spPr/>
        <p:txBody>
          <a:bodyPr/>
          <a:lstStyle/>
          <a:p>
            <a:pPr marL="514350" indent="-514350">
              <a:buFont typeface="+mj-lt"/>
              <a:buAutoNum type="alphaLcParenR"/>
            </a:pPr>
            <a:r>
              <a:rPr lang="en-GB" dirty="0" smtClean="0"/>
              <a:t>An excess of magnesium is added to 100cm</a:t>
            </a:r>
            <a:r>
              <a:rPr lang="en-GB" baseline="30000" dirty="0" smtClean="0"/>
              <a:t>3</a:t>
            </a:r>
            <a:r>
              <a:rPr lang="en-GB" dirty="0" smtClean="0"/>
              <a:t> of 1.50moldm</a:t>
            </a:r>
            <a:r>
              <a:rPr lang="en-GB" baseline="30000" dirty="0" smtClean="0"/>
              <a:t>-3</a:t>
            </a:r>
            <a:r>
              <a:rPr lang="en-GB" dirty="0"/>
              <a:t> </a:t>
            </a:r>
            <a:r>
              <a:rPr lang="en-GB" dirty="0" smtClean="0"/>
              <a:t>dilute hydrochloric acid. What mass of hydrogen is formed?</a:t>
            </a:r>
          </a:p>
          <a:p>
            <a:pPr marL="514350" indent="-514350">
              <a:buFont typeface="+mj-lt"/>
              <a:buAutoNum type="alphaLcParenR"/>
            </a:pPr>
            <a:endParaRPr lang="en-GB" dirty="0"/>
          </a:p>
          <a:p>
            <a:pPr marL="514350" indent="-514350">
              <a:buFont typeface="+mj-lt"/>
              <a:buAutoNum type="alphaLcParenR"/>
            </a:pPr>
            <a:endParaRPr lang="en-GB" dirty="0" smtClean="0"/>
          </a:p>
          <a:p>
            <a:pPr marL="514350" indent="-514350">
              <a:buFont typeface="+mj-lt"/>
              <a:buAutoNum type="alphaLcParenR"/>
            </a:pPr>
            <a:r>
              <a:rPr lang="en-GB" dirty="0" smtClean="0"/>
              <a:t>A mass of 47.8g of magnesium carbonate reacts with 2.50moldm</a:t>
            </a:r>
            <a:r>
              <a:rPr lang="en-GB" baseline="30000" dirty="0" smtClean="0"/>
              <a:t>-3</a:t>
            </a:r>
            <a:r>
              <a:rPr lang="en-GB" dirty="0" smtClean="0"/>
              <a:t> of hydrochloric acid. What volume of acid is needed?</a:t>
            </a:r>
            <a:endParaRPr lang="en-GB" dirty="0"/>
          </a:p>
        </p:txBody>
      </p:sp>
    </p:spTree>
    <p:extLst>
      <p:ext uri="{BB962C8B-B14F-4D97-AF65-F5344CB8AC3E}">
        <p14:creationId xmlns:p14="http://schemas.microsoft.com/office/powerpoint/2010/main" val="11627768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dirty="0" smtClean="0"/>
              <a:t>Which of the following contains the most chloride ions?</a:t>
            </a:r>
            <a:endParaRPr lang="en-GB" dirty="0" smtClean="0"/>
          </a:p>
          <a:p>
            <a:pPr marL="0" indent="0">
              <a:buNone/>
            </a:pPr>
            <a:r>
              <a:rPr lang="en-US" b="1" dirty="0" smtClean="0"/>
              <a:t>A </a:t>
            </a:r>
            <a:r>
              <a:rPr lang="en-US" dirty="0" smtClean="0"/>
              <a:t>10 cm</a:t>
            </a:r>
            <a:r>
              <a:rPr lang="en-US" baseline="30000" dirty="0" smtClean="0"/>
              <a:t>3</a:t>
            </a:r>
            <a:r>
              <a:rPr lang="en-US" dirty="0" smtClean="0"/>
              <a:t> of 3.30 × 10</a:t>
            </a:r>
            <a:r>
              <a:rPr lang="en-US" baseline="30000" dirty="0" smtClean="0"/>
              <a:t>−2</a:t>
            </a:r>
            <a:r>
              <a:rPr lang="en-US" dirty="0" smtClean="0"/>
              <a:t> mol dm</a:t>
            </a:r>
            <a:r>
              <a:rPr lang="en-US" baseline="30000" dirty="0" smtClean="0"/>
              <a:t>−3</a:t>
            </a:r>
            <a:r>
              <a:rPr lang="en-US" dirty="0" smtClean="0"/>
              <a:t> </a:t>
            </a:r>
            <a:r>
              <a:rPr lang="en-US" dirty="0" err="1" smtClean="0"/>
              <a:t>aluminium</a:t>
            </a:r>
            <a:r>
              <a:rPr lang="en-US" dirty="0" smtClean="0"/>
              <a:t> chloride solution </a:t>
            </a:r>
            <a:endParaRPr lang="en-GB" dirty="0" smtClean="0"/>
          </a:p>
          <a:p>
            <a:pPr marL="0" indent="0">
              <a:buNone/>
            </a:pPr>
            <a:r>
              <a:rPr lang="en-US" b="1" dirty="0" smtClean="0"/>
              <a:t>B </a:t>
            </a:r>
            <a:r>
              <a:rPr lang="en-US" dirty="0" smtClean="0"/>
              <a:t>20 cm</a:t>
            </a:r>
            <a:r>
              <a:rPr lang="en-US" baseline="30000" dirty="0" smtClean="0"/>
              <a:t>3</a:t>
            </a:r>
            <a:r>
              <a:rPr lang="en-US" dirty="0" smtClean="0"/>
              <a:t> of 5.00 × 10</a:t>
            </a:r>
            <a:r>
              <a:rPr lang="en-US" baseline="30000" dirty="0" smtClean="0"/>
              <a:t>−2</a:t>
            </a:r>
            <a:r>
              <a:rPr lang="en-US" dirty="0" smtClean="0"/>
              <a:t> mol dm</a:t>
            </a:r>
            <a:r>
              <a:rPr lang="en-US" baseline="30000" dirty="0" smtClean="0"/>
              <a:t>−3</a:t>
            </a:r>
            <a:r>
              <a:rPr lang="en-US" dirty="0" smtClean="0"/>
              <a:t> calcium chloride solution </a:t>
            </a:r>
            <a:endParaRPr lang="en-GB" dirty="0" smtClean="0"/>
          </a:p>
          <a:p>
            <a:pPr marL="0" indent="0">
              <a:buNone/>
            </a:pPr>
            <a:r>
              <a:rPr lang="en-US" b="1" dirty="0" smtClean="0"/>
              <a:t>C </a:t>
            </a:r>
            <a:r>
              <a:rPr lang="en-US" dirty="0" smtClean="0"/>
              <a:t>30 cm</a:t>
            </a:r>
            <a:r>
              <a:rPr lang="en-US" baseline="30000" dirty="0" smtClean="0"/>
              <a:t>3</a:t>
            </a:r>
            <a:r>
              <a:rPr lang="en-US" dirty="0" smtClean="0"/>
              <a:t> of 3.30 × 10</a:t>
            </a:r>
            <a:r>
              <a:rPr lang="en-US" baseline="30000" dirty="0" smtClean="0"/>
              <a:t>−2</a:t>
            </a:r>
            <a:r>
              <a:rPr lang="en-US" dirty="0" smtClean="0"/>
              <a:t> mol dm</a:t>
            </a:r>
            <a:r>
              <a:rPr lang="en-US" baseline="30000" dirty="0" smtClean="0"/>
              <a:t>−3</a:t>
            </a:r>
            <a:r>
              <a:rPr lang="en-US" dirty="0" smtClean="0"/>
              <a:t> hydrochloric acid</a:t>
            </a:r>
            <a:endParaRPr lang="en-GB" dirty="0" smtClean="0"/>
          </a:p>
          <a:p>
            <a:pPr marL="0" indent="0">
              <a:buNone/>
            </a:pPr>
            <a:r>
              <a:rPr lang="en-US" dirty="0" smtClean="0"/>
              <a:t> </a:t>
            </a:r>
            <a:r>
              <a:rPr lang="en-US" b="1" dirty="0" smtClean="0"/>
              <a:t>D</a:t>
            </a:r>
            <a:r>
              <a:rPr lang="en-GB" dirty="0" smtClean="0"/>
              <a:t> </a:t>
            </a:r>
            <a:r>
              <a:rPr lang="en-US" dirty="0" smtClean="0"/>
              <a:t>40 cm</a:t>
            </a:r>
            <a:r>
              <a:rPr lang="en-US" baseline="30000" dirty="0" smtClean="0"/>
              <a:t>3</a:t>
            </a:r>
            <a:r>
              <a:rPr lang="en-US" dirty="0" smtClean="0"/>
              <a:t> of 2.50 × 10</a:t>
            </a:r>
            <a:r>
              <a:rPr lang="en-US" baseline="30000" dirty="0" smtClean="0"/>
              <a:t>−2</a:t>
            </a:r>
            <a:r>
              <a:rPr lang="en-US" dirty="0" smtClean="0"/>
              <a:t> mol dm</a:t>
            </a:r>
            <a:r>
              <a:rPr lang="en-US" baseline="30000" dirty="0" smtClean="0"/>
              <a:t>−3</a:t>
            </a:r>
            <a:r>
              <a:rPr lang="en-US" dirty="0" smtClean="0"/>
              <a:t> sodium chloride solution</a:t>
            </a:r>
            <a:endParaRPr lang="en-GB" dirty="0" smtClean="0"/>
          </a:p>
          <a:p>
            <a:endParaRPr lang="en-GB" dirty="0"/>
          </a:p>
        </p:txBody>
      </p:sp>
      <p:sp>
        <p:nvSpPr>
          <p:cNvPr id="3" name="Title 2"/>
          <p:cNvSpPr>
            <a:spLocks noGrp="1"/>
          </p:cNvSpPr>
          <p:nvPr>
            <p:ph type="title"/>
          </p:nvPr>
        </p:nvSpPr>
        <p:spPr/>
        <p:txBody>
          <a:bodyPr/>
          <a:lstStyle/>
          <a:p>
            <a:r>
              <a:rPr lang="en-GB" dirty="0" smtClean="0"/>
              <a:t>Multiple choice 2</a:t>
            </a:r>
            <a:endParaRPr lang="en-GB" dirty="0"/>
          </a:p>
        </p:txBody>
      </p:sp>
    </p:spTree>
    <p:extLst>
      <p:ext uri="{BB962C8B-B14F-4D97-AF65-F5344CB8AC3E}">
        <p14:creationId xmlns:p14="http://schemas.microsoft.com/office/powerpoint/2010/main" val="14335514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Converting moles</a:t>
            </a:r>
            <a:endParaRPr lang="en-GB" dirty="0"/>
          </a:p>
        </p:txBody>
      </p:sp>
      <p:pic>
        <p:nvPicPr>
          <p:cNvPr id="276482" name="Picture 2" descr="http://www.chemteam.info/Mole/Avogadro-Number-CalcsII-1.GIF"/>
          <p:cNvPicPr>
            <a:picLocks noChangeAspect="1" noChangeArrowheads="1"/>
          </p:cNvPicPr>
          <p:nvPr/>
        </p:nvPicPr>
        <p:blipFill>
          <a:blip r:embed="rId2" cstate="print"/>
          <a:srcRect/>
          <a:stretch>
            <a:fillRect/>
          </a:stretch>
        </p:blipFill>
        <p:spPr bwMode="auto">
          <a:xfrm>
            <a:off x="1524000" y="3789040"/>
            <a:ext cx="9144000" cy="1728192"/>
          </a:xfrm>
          <a:prstGeom prst="rect">
            <a:avLst/>
          </a:prstGeom>
          <a:noFill/>
        </p:spPr>
      </p:pic>
      <p:sp>
        <p:nvSpPr>
          <p:cNvPr id="5" name="Content Placeholder 1"/>
          <p:cNvSpPr>
            <a:spLocks noGrp="1"/>
          </p:cNvSpPr>
          <p:nvPr>
            <p:ph idx="1"/>
          </p:nvPr>
        </p:nvSpPr>
        <p:spPr>
          <a:xfrm>
            <a:off x="5364094" y="783868"/>
            <a:ext cx="2808312" cy="792088"/>
          </a:xfrm>
          <a:ln>
            <a:solidFill>
              <a:srgbClr val="FF0000"/>
            </a:solidFill>
          </a:ln>
        </p:spPr>
        <p:txBody>
          <a:bodyPr>
            <a:noAutofit/>
          </a:bodyPr>
          <a:lstStyle/>
          <a:p>
            <a:pPr>
              <a:buNone/>
            </a:pPr>
            <a:r>
              <a:rPr lang="en-GB" b="1" dirty="0" smtClean="0">
                <a:solidFill>
                  <a:srgbClr val="FF0000"/>
                </a:solidFill>
              </a:rPr>
              <a:t>Mole = </a:t>
            </a:r>
            <a:r>
              <a:rPr lang="en-GB" b="1" u="sng" dirty="0" smtClean="0">
                <a:solidFill>
                  <a:srgbClr val="FF0000"/>
                </a:solidFill>
              </a:rPr>
              <a:t>mass</a:t>
            </a:r>
            <a:r>
              <a:rPr lang="en-GB" b="1" dirty="0" smtClean="0">
                <a:solidFill>
                  <a:srgbClr val="FF0000"/>
                </a:solidFill>
              </a:rPr>
              <a:t>                      	     Mr</a:t>
            </a:r>
            <a:endParaRPr lang="en-GB" sz="2400" b="1" dirty="0">
              <a:solidFill>
                <a:srgbClr val="FF0000"/>
              </a:solidFill>
            </a:endParaRPr>
          </a:p>
          <a:p>
            <a:pPr lvl="2">
              <a:buNone/>
            </a:pPr>
            <a:endParaRPr lang="en-GB" sz="2400" b="1" dirty="0">
              <a:solidFill>
                <a:srgbClr val="FF0000"/>
              </a:solidFill>
            </a:endParaRPr>
          </a:p>
          <a:p>
            <a:pPr lvl="2">
              <a:buNone/>
            </a:pPr>
            <a:endParaRPr lang="en-GB" sz="2400" b="1" dirty="0">
              <a:solidFill>
                <a:srgbClr val="FF0000"/>
              </a:solidFill>
            </a:endParaRPr>
          </a:p>
          <a:p>
            <a:pPr lvl="2">
              <a:buNone/>
            </a:pPr>
            <a:endParaRPr lang="en-GB" sz="2400" b="1" dirty="0">
              <a:solidFill>
                <a:srgbClr val="FF0000"/>
              </a:solidFill>
            </a:endParaRPr>
          </a:p>
        </p:txBody>
      </p:sp>
      <p:sp>
        <p:nvSpPr>
          <p:cNvPr id="8" name="Rectangle 7"/>
          <p:cNvSpPr/>
          <p:nvPr/>
        </p:nvSpPr>
        <p:spPr>
          <a:xfrm>
            <a:off x="1631504" y="2420888"/>
            <a:ext cx="8964488" cy="523220"/>
          </a:xfrm>
          <a:prstGeom prst="rect">
            <a:avLst/>
          </a:prstGeom>
          <a:ln>
            <a:solidFill>
              <a:srgbClr val="FF0000"/>
            </a:solidFill>
          </a:ln>
        </p:spPr>
        <p:txBody>
          <a:bodyPr wrap="square">
            <a:spAutoFit/>
          </a:bodyPr>
          <a:lstStyle/>
          <a:p>
            <a:r>
              <a:rPr lang="en-GB" sz="2800" b="1" dirty="0">
                <a:solidFill>
                  <a:srgbClr val="FF0000"/>
                </a:solidFill>
              </a:rPr>
              <a:t>Avogadro’s number = no of atoms or molecules in 1 mole</a:t>
            </a:r>
            <a:endParaRPr lang="en-GB" sz="2800" dirty="0"/>
          </a:p>
        </p:txBody>
      </p:sp>
    </p:spTree>
    <p:extLst>
      <p:ext uri="{BB962C8B-B14F-4D97-AF65-F5344CB8AC3E}">
        <p14:creationId xmlns:p14="http://schemas.microsoft.com/office/powerpoint/2010/main" val="1059568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GB" dirty="0" smtClean="0"/>
              <a:t>Q1. </a:t>
            </a:r>
            <a:r>
              <a:rPr lang="en-GB" b="1" dirty="0" smtClean="0"/>
              <a:t>0.450 moles </a:t>
            </a:r>
            <a:r>
              <a:rPr lang="en-GB" dirty="0" smtClean="0"/>
              <a:t>of Fe contains how many atoms?</a:t>
            </a:r>
          </a:p>
          <a:p>
            <a:pPr>
              <a:buNone/>
            </a:pPr>
            <a:endParaRPr lang="en-GB" dirty="0" smtClean="0"/>
          </a:p>
          <a:p>
            <a:pPr>
              <a:buNone/>
            </a:pPr>
            <a:endParaRPr lang="en-GB" dirty="0" smtClean="0"/>
          </a:p>
          <a:p>
            <a:pPr>
              <a:buNone/>
            </a:pPr>
            <a:endParaRPr lang="en-GB" dirty="0" smtClean="0"/>
          </a:p>
          <a:p>
            <a:pPr>
              <a:buNone/>
            </a:pPr>
            <a:endParaRPr lang="en-GB" dirty="0" smtClean="0"/>
          </a:p>
          <a:p>
            <a:pPr>
              <a:buNone/>
            </a:pPr>
            <a:r>
              <a:rPr lang="en-GB" dirty="0" smtClean="0"/>
              <a:t>Q2. </a:t>
            </a:r>
            <a:r>
              <a:rPr lang="en-GB" b="1" dirty="0" smtClean="0"/>
              <a:t>0.200 mole </a:t>
            </a:r>
            <a:r>
              <a:rPr lang="en-GB" dirty="0" smtClean="0"/>
              <a:t>of H</a:t>
            </a:r>
            <a:r>
              <a:rPr lang="en-GB" baseline="-25000" dirty="0" smtClean="0"/>
              <a:t>2</a:t>
            </a:r>
            <a:r>
              <a:rPr lang="en-GB" dirty="0" smtClean="0"/>
              <a:t>O contains how many molecules?</a:t>
            </a:r>
            <a:endParaRPr lang="en-GB" dirty="0"/>
          </a:p>
        </p:txBody>
      </p:sp>
      <p:sp>
        <p:nvSpPr>
          <p:cNvPr id="3" name="Title 2"/>
          <p:cNvSpPr>
            <a:spLocks noGrp="1"/>
          </p:cNvSpPr>
          <p:nvPr>
            <p:ph type="title"/>
          </p:nvPr>
        </p:nvSpPr>
        <p:spPr/>
        <p:txBody>
          <a:bodyPr/>
          <a:lstStyle/>
          <a:p>
            <a:r>
              <a:rPr lang="en-GB" dirty="0" smtClean="0"/>
              <a:t>Using Avogadro’ Number</a:t>
            </a:r>
            <a:endParaRPr lang="en-GB" dirty="0"/>
          </a:p>
        </p:txBody>
      </p:sp>
    </p:spTree>
    <p:extLst>
      <p:ext uri="{BB962C8B-B14F-4D97-AF65-F5344CB8AC3E}">
        <p14:creationId xmlns:p14="http://schemas.microsoft.com/office/powerpoint/2010/main" val="7230775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900326"/>
            <a:ext cx="10422340" cy="4391292"/>
          </a:xfrm>
        </p:spPr>
        <p:txBody>
          <a:bodyPr>
            <a:normAutofit/>
          </a:bodyPr>
          <a:lstStyle/>
          <a:p>
            <a:r>
              <a:rPr lang="en-GB" dirty="0" smtClean="0"/>
              <a:t>Q3. </a:t>
            </a:r>
            <a:r>
              <a:rPr lang="en-GB" b="1" dirty="0" smtClean="0"/>
              <a:t>0.450 g </a:t>
            </a:r>
            <a:r>
              <a:rPr lang="en-GB" dirty="0" smtClean="0"/>
              <a:t>of Fe contains how many atoms?</a:t>
            </a:r>
          </a:p>
          <a:p>
            <a:endParaRPr lang="en-GB" dirty="0" smtClean="0"/>
          </a:p>
          <a:p>
            <a:endParaRPr lang="en-GB" dirty="0" smtClean="0"/>
          </a:p>
          <a:p>
            <a:endParaRPr lang="en-GB" dirty="0" smtClean="0"/>
          </a:p>
          <a:p>
            <a:r>
              <a:rPr lang="en-GB" dirty="0" smtClean="0"/>
              <a:t>Q4. </a:t>
            </a:r>
            <a:r>
              <a:rPr lang="en-GB" b="1" dirty="0" smtClean="0"/>
              <a:t>0.200 g </a:t>
            </a:r>
            <a:r>
              <a:rPr lang="en-GB" dirty="0" smtClean="0"/>
              <a:t>of H</a:t>
            </a:r>
            <a:r>
              <a:rPr lang="en-GB" baseline="-25000" dirty="0" smtClean="0"/>
              <a:t>2</a:t>
            </a:r>
            <a:r>
              <a:rPr lang="en-GB" dirty="0" smtClean="0"/>
              <a:t>O contains how many molecules?</a:t>
            </a:r>
            <a:endParaRPr lang="en-GB" dirty="0"/>
          </a:p>
        </p:txBody>
      </p:sp>
      <p:sp>
        <p:nvSpPr>
          <p:cNvPr id="3" name="Title 2"/>
          <p:cNvSpPr>
            <a:spLocks noGrp="1"/>
          </p:cNvSpPr>
          <p:nvPr>
            <p:ph type="title"/>
          </p:nvPr>
        </p:nvSpPr>
        <p:spPr/>
        <p:txBody>
          <a:bodyPr/>
          <a:lstStyle/>
          <a:p>
            <a:r>
              <a:rPr lang="en-GB" dirty="0" smtClean="0"/>
              <a:t>Using Avogadro’ Number: read the question carefully!!</a:t>
            </a:r>
            <a:endParaRPr lang="en-GB" dirty="0"/>
          </a:p>
        </p:txBody>
      </p:sp>
    </p:spTree>
    <p:extLst>
      <p:ext uri="{BB962C8B-B14F-4D97-AF65-F5344CB8AC3E}">
        <p14:creationId xmlns:p14="http://schemas.microsoft.com/office/powerpoint/2010/main" val="12845212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45909" y="1340769"/>
            <a:ext cx="11423177" cy="4525965"/>
          </a:xfrm>
        </p:spPr>
        <p:txBody>
          <a:bodyPr>
            <a:normAutofit/>
          </a:bodyPr>
          <a:lstStyle/>
          <a:p>
            <a:pPr>
              <a:buNone/>
            </a:pPr>
            <a:r>
              <a:rPr lang="en-GB" b="1" dirty="0" smtClean="0"/>
              <a:t>1) Calculate the number of molecules in 1.058 </a:t>
            </a:r>
            <a:r>
              <a:rPr lang="en-GB" b="1" dirty="0" err="1" smtClean="0"/>
              <a:t>mol</a:t>
            </a:r>
            <a:r>
              <a:rPr lang="en-GB" b="1" dirty="0" smtClean="0"/>
              <a:t> of H</a:t>
            </a:r>
            <a:r>
              <a:rPr lang="en-GB" b="1" baseline="-25000" dirty="0" smtClean="0"/>
              <a:t>2</a:t>
            </a:r>
            <a:r>
              <a:rPr lang="en-GB" b="1" dirty="0" smtClean="0"/>
              <a:t>O</a:t>
            </a:r>
          </a:p>
          <a:p>
            <a:pPr>
              <a:buNone/>
            </a:pPr>
            <a:r>
              <a:rPr lang="en-GB" b="1" dirty="0" smtClean="0"/>
              <a:t>2) Calculate the number of atoms in 0.750 </a:t>
            </a:r>
            <a:r>
              <a:rPr lang="en-GB" b="1" dirty="0" err="1" smtClean="0"/>
              <a:t>mol</a:t>
            </a:r>
            <a:r>
              <a:rPr lang="en-GB" b="1" dirty="0" smtClean="0"/>
              <a:t> of Fe</a:t>
            </a:r>
          </a:p>
          <a:p>
            <a:pPr>
              <a:buNone/>
            </a:pPr>
            <a:r>
              <a:rPr lang="en-GB" b="1" dirty="0" smtClean="0"/>
              <a:t>3) Calculate the number of molecules in 1.058 g of H</a:t>
            </a:r>
            <a:r>
              <a:rPr lang="en-GB" b="1" baseline="-25000" dirty="0" smtClean="0"/>
              <a:t>2</a:t>
            </a:r>
            <a:r>
              <a:rPr lang="en-GB" b="1" dirty="0" smtClean="0"/>
              <a:t>O</a:t>
            </a:r>
          </a:p>
          <a:p>
            <a:pPr>
              <a:buNone/>
            </a:pPr>
            <a:r>
              <a:rPr lang="en-GB" b="1" dirty="0" smtClean="0"/>
              <a:t>4) Calculate the number of atoms in 0.750 g of Fe</a:t>
            </a:r>
          </a:p>
          <a:p>
            <a:pPr>
              <a:buNone/>
            </a:pPr>
            <a:endParaRPr lang="en-GB" b="1" dirty="0"/>
          </a:p>
          <a:p>
            <a:pPr>
              <a:buNone/>
            </a:pPr>
            <a:endParaRPr lang="en-GB" b="1" dirty="0" smtClean="0"/>
          </a:p>
          <a:p>
            <a:pPr>
              <a:buNone/>
            </a:pPr>
            <a:r>
              <a:rPr lang="en-GB" b="1" dirty="0" smtClean="0"/>
              <a:t>5) Which contains more molecules: 10.0 g of O</a:t>
            </a:r>
            <a:r>
              <a:rPr lang="en-GB" b="1" baseline="-25000" dirty="0" smtClean="0"/>
              <a:t>2</a:t>
            </a:r>
            <a:r>
              <a:rPr lang="en-GB" b="1" dirty="0" smtClean="0"/>
              <a:t> or 50.0 grams of iodine, I</a:t>
            </a:r>
            <a:r>
              <a:rPr lang="en-GB" b="1" baseline="-25000" dirty="0" smtClean="0"/>
              <a:t>2</a:t>
            </a:r>
            <a:r>
              <a:rPr lang="en-GB" b="1" dirty="0" smtClean="0"/>
              <a:t>?</a:t>
            </a:r>
          </a:p>
          <a:p>
            <a:pPr>
              <a:buNone/>
            </a:pPr>
            <a:endParaRPr lang="en-GB" b="1" dirty="0" smtClean="0"/>
          </a:p>
          <a:p>
            <a:pPr>
              <a:buNone/>
            </a:pPr>
            <a:endParaRPr lang="en-GB" b="1" dirty="0"/>
          </a:p>
        </p:txBody>
      </p:sp>
      <p:sp>
        <p:nvSpPr>
          <p:cNvPr id="3" name="Title 2"/>
          <p:cNvSpPr>
            <a:spLocks noGrp="1"/>
          </p:cNvSpPr>
          <p:nvPr>
            <p:ph type="title"/>
          </p:nvPr>
        </p:nvSpPr>
        <p:spPr>
          <a:xfrm>
            <a:off x="0" y="0"/>
            <a:ext cx="10515600" cy="1325563"/>
          </a:xfrm>
        </p:spPr>
        <p:txBody>
          <a:bodyPr/>
          <a:lstStyle/>
          <a:p>
            <a:r>
              <a:rPr lang="en-GB" dirty="0" smtClean="0"/>
              <a:t>More calculations:</a:t>
            </a:r>
            <a:endParaRPr lang="en-GB" dirty="0"/>
          </a:p>
        </p:txBody>
      </p:sp>
    </p:spTree>
    <p:extLst>
      <p:ext uri="{BB962C8B-B14F-4D97-AF65-F5344CB8AC3E}">
        <p14:creationId xmlns:p14="http://schemas.microsoft.com/office/powerpoint/2010/main" val="2661640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Which of the following pure iron samples contains the largest number of atoms?</a:t>
            </a:r>
          </a:p>
          <a:p>
            <a:endParaRPr lang="en-GB" dirty="0" smtClean="0"/>
          </a:p>
          <a:p>
            <a:pPr>
              <a:buNone/>
            </a:pPr>
            <a:r>
              <a:rPr lang="en-GB" dirty="0" smtClean="0"/>
              <a:t>a. 6.70 g</a:t>
            </a:r>
          </a:p>
          <a:p>
            <a:pPr>
              <a:buNone/>
            </a:pPr>
            <a:r>
              <a:rPr lang="en-GB" dirty="0" smtClean="0"/>
              <a:t>b. 0.110 mole</a:t>
            </a:r>
          </a:p>
          <a:p>
            <a:pPr>
              <a:buNone/>
            </a:pPr>
            <a:r>
              <a:rPr lang="en-GB" dirty="0" smtClean="0"/>
              <a:t> c. 7.83 x 10</a:t>
            </a:r>
            <a:r>
              <a:rPr lang="en-GB" baseline="30000" dirty="0" smtClean="0"/>
              <a:t>22</a:t>
            </a:r>
            <a:r>
              <a:rPr lang="en-GB" dirty="0" smtClean="0"/>
              <a:t> atoms</a:t>
            </a:r>
          </a:p>
          <a:p>
            <a:endParaRPr lang="en-GB" dirty="0"/>
          </a:p>
        </p:txBody>
      </p:sp>
      <p:sp>
        <p:nvSpPr>
          <p:cNvPr id="3" name="Title 2"/>
          <p:cNvSpPr>
            <a:spLocks noGrp="1"/>
          </p:cNvSpPr>
          <p:nvPr>
            <p:ph type="title"/>
          </p:nvPr>
        </p:nvSpPr>
        <p:spPr/>
        <p:txBody>
          <a:bodyPr/>
          <a:lstStyle/>
          <a:p>
            <a:r>
              <a:rPr lang="en-GB" dirty="0" smtClean="0"/>
              <a:t>Multiple choice 1</a:t>
            </a:r>
            <a:endParaRPr lang="en-GB" dirty="0"/>
          </a:p>
        </p:txBody>
      </p:sp>
    </p:spTree>
    <p:extLst>
      <p:ext uri="{BB962C8B-B14F-4D97-AF65-F5344CB8AC3E}">
        <p14:creationId xmlns:p14="http://schemas.microsoft.com/office/powerpoint/2010/main" val="3616338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en-GB" dirty="0" smtClean="0"/>
              <a:t>Learning Objectives</a:t>
            </a:r>
            <a:endParaRPr lang="en-GB" dirty="0"/>
          </a:p>
        </p:txBody>
      </p:sp>
      <p:sp>
        <p:nvSpPr>
          <p:cNvPr id="3" name="Content Placeholder 2"/>
          <p:cNvSpPr>
            <a:spLocks noGrp="1"/>
          </p:cNvSpPr>
          <p:nvPr>
            <p:ph idx="1"/>
          </p:nvPr>
        </p:nvSpPr>
        <p:spPr/>
        <p:txBody>
          <a:bodyPr/>
          <a:lstStyle/>
          <a:p>
            <a:r>
              <a:rPr lang="en-GB" dirty="0" smtClean="0"/>
              <a:t>Understand how to do calculations using mass concentration, molar concentration and using concentration and mass</a:t>
            </a:r>
          </a:p>
          <a:p>
            <a:endParaRPr lang="en-GB" dirty="0"/>
          </a:p>
          <a:p>
            <a:r>
              <a:rPr lang="en-GB" dirty="0" smtClean="0"/>
              <a:t>Calculate solution concentrations, in moldm</a:t>
            </a:r>
            <a:r>
              <a:rPr lang="en-GB" baseline="30000" dirty="0" smtClean="0"/>
              <a:t>-3</a:t>
            </a:r>
            <a:r>
              <a:rPr lang="en-GB" dirty="0" smtClean="0"/>
              <a:t> and gdm</a:t>
            </a:r>
            <a:r>
              <a:rPr lang="en-GB" baseline="30000" dirty="0" smtClean="0"/>
              <a:t>-3</a:t>
            </a:r>
            <a:endParaRPr lang="en-GB" dirty="0"/>
          </a:p>
        </p:txBody>
      </p:sp>
    </p:spTree>
    <p:extLst>
      <p:ext uri="{BB962C8B-B14F-4D97-AF65-F5344CB8AC3E}">
        <p14:creationId xmlns:p14="http://schemas.microsoft.com/office/powerpoint/2010/main" val="8532572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194" y="504998"/>
            <a:ext cx="8229600" cy="639763"/>
          </a:xfrm>
        </p:spPr>
        <p:txBody>
          <a:bodyPr>
            <a:normAutofit fontScale="90000"/>
          </a:bodyPr>
          <a:lstStyle/>
          <a:p>
            <a:r>
              <a:rPr lang="en-GB" dirty="0" smtClean="0">
                <a:latin typeface="+mn-lt"/>
              </a:rPr>
              <a:t>Think back to KS3 ...</a:t>
            </a:r>
            <a:endParaRPr lang="en-GB" dirty="0">
              <a:latin typeface="+mn-lt"/>
            </a:endParaRPr>
          </a:p>
        </p:txBody>
      </p:sp>
      <p:sp>
        <p:nvSpPr>
          <p:cNvPr id="240642" name="AutoShape 2" descr="data:image/jpeg;base64,/9j/4AAQSkZJRgABAQAAAQABAAD/2wCEAAkGBxQSEhUUExMVFBUXGBgYGBgXFxQXGBgXGBgWFxUXFRcYHCggGBwlHBQUITEhJSkrLi4uFx8zODMsNygtLiwBCgoKDg0OGhAQGywlICQsLCwsLCwsLCwsLCwsLCwsLCwsLCwsLCwsLCwsLCwsLCwsLCwsLCwsLCwsLCwsLCwsLP/AABEIAMIBAwMBIgACEQEDEQH/xAAcAAABBQEBAQAAAAAAAAAAAAADAAECBAUGBwj/xAA4EAABAwIEBAQFBAAHAAMAAAABAAIRAyEEEjFBBVFhcQYigZETMqHR8EKxweEVI1JicoLxBxRT/8QAGQEAAwEBAQAAAAAAAAAAAAAAAAECAwQF/8QAJxEAAgICAgICAQUBAQAAAAAAAAECEQMhEjEEQVFhcRMiMkKhgRT/2gAMAwEAAhEDEQA/ANslRKmWpZV4zMxphSCZO0I5AxKTUg1SATXRPokEoSClCSCxgIUwEyUp7GSCdNKSpMdjwouCkUiUwBlMFJRKYxwnBUZUgUWIeVNqi0pwpJJBKExKmAkMiWKTWqakGp2MiwKYanaE8pWOxoQyjFDcqAEUNyK5Bemn6AjKaQmcoOTAcn8lJQlJFIQoSyo5YoOasR0CIUgE6cNQ0JoZqkApAKUJE18kQE8KUJ1SGRITwpQnp0S42BKuOwRAJQtGlw0iDUIaPqjHF0qToFOeRN1vj8eUvoVmU1h5H2UjQd/pPstZvGNXNa0AdB6odfxBLZJERpaxW3/lrthyMr4ROxRGYJ+uUnkBPuTsEf8Axu4bbSf6V6hx6QCIAd02FoTXiq9sLZiV8O9vzNInmLITV0tDjLHnztkNMR35q5R/+tUiGDfUQpl4b9MGzkmqS6t/A6Dpykt3158pWZi+AVGXbDh01WM/HmtgZIRAouYQbgz2SBWFDQQKUqDQpmmRsU+LGNKWZRKYooZPOk4oWZLMigHcUJ5UsyG8ppCsi4oL3KVRyC526tASDuiSFmSQM0iExCKWpoXONASxNCM5QLUCZEKYTJ0EslCQT0qZcQBqrTatKlcnM4W6A91rixSn0INh+H2zVCQPqVOviI8tNpaBqbT1uszFcbGQE3vCweLcZmA1/pzXp48MMaDstcb4w/OYJyjeVmt4q86l19xMd5WZicQHRrE+xP8ACnRIJgOgctvRafgqjROPcZIMgGD16woVHkm5ynb/AI9Qk2mIHOLRM94WfWxUSfmvrv26KvyIv1MSQXD9Rk/a+yJR4k7IGO20P2+6w240sa4nV0i/cfRVsXjyYGlttYQFWdVT4vlcRMg6DrzK0KHFTo0nNoAOtoA5rhaOKhw1nnaBzAWlTxwbmDTH+t25HIf6Rzi53Ka+wkjtsPxt0gEwB1m+5JWvh/EoFpknn9tl5hhq7vm+RgByTMkaZmt1I62HVGOOEAtJvEk3J5ARYD8lDFR6scVQrbBro1tHL3VSpwQ/ove52A7rzl3GiCBJjpF1t0vE7mtawmxJtKwyYYvcioxbejusFhqTSWt8zhq7625K63B0zYgmPQLgMBxjK4d7dSV1eCe8tlz5Ouw/AmuKVRR0RwfJYx/B6WUlpynXWZ91QHh6pHz0+lz9lfODLhJf37d1QqcLykRXyg8xIHWSZKwnBPdf6X+hD5/wp4rg9VgJLZHNplUJC62lgMoviHezQqx4FQ//AFdf/j9lm8L9IwcGno5hQct7iHCqDWyK/oYM+11glZuPF7JBPCEWIxCRCTJKxakjkJKANJRKkU0LnsBlBTJUUIBpT02SQEzWq+cMadMvN3H5QD91rixynKkKynxHiTaLSyn85sXWsucrYsNNxbX15lVcXWeahmZkk+9tVk8Sxpmxmy9eKUFSCg2K4mHAnnyJ9FkVq4AAGuypYitBF4Tsda/unY6JnGPPNavCsM4+ZxhkiBP9KjhajA0B1++g5KT+I5gADETbmlYbZ0JxY/Sef0VNjmybm+1rrLbi3ARP/iG/FEWF90WPiaOPwoLZue0T291m1qBZJtMR6nRGp4l7hDfpGit/CMcz9e5KtBVGBSa4OAuZNhFzziVq0sT8IOAaS6JJ1aDtkH6o5n05pVsK5simfM60j5nf7W7wemu8BU6NAskOeQ6LtY3MexcfKPcoSoHT0FdjXOdckl2s8+vNGGK13jbSyz6oMhwY5o08xY0ernRPojCmG3NRoJ6OMewg+6GrEkO7FDPvOsT7LVwbpeM14H1K5SvViscpBFtiP3XUcHxTWvaXgHcch6KZ/DNsXZ1eAw/xHNJ0B21kLo6WKMRlLQLDssbh1Vti0zJ22W7ReAR3+nVS4pLR1XbI8TxDfhwcwi9s0bWdGvZc67j1Sr5Qxx6RpGi6Or4goltQNM5REhsNzb5TofRQrYpjaJAy5iOk+qxyRb6Zvjmop2jPw9Ws4f5jzOwB/co+Ui5knmZ/lP4T8Ss+C01cgNxAAnXcrbb4oY/QDraY7wseGtyOTIpykYEflksq6xvEMO8ecNH/AF1+ix+KmiY+ECOew9lm0l7OdxZkOChCtZUJ7FLYtAYSU8vVJTokugqRUZUSVzCEmlMSpNbJAG6tWBf4Rgw9xc4w1tz6LB8XcT+I7K11tBrpaNNF0nGa4w2HyD5iDOnJeb4nEl2Yx6mw9JuV6+CH6cCUvZXxeNdGWSZsd9OpWO+3UHmj4jE655E6Xt7aLOq153mf4Wl+ykgFQydYCZlXW9uVkGo6/fmgtbl1kjZNDLFWSY1/j6KVIEHmD+XQqVTQGAtACItv7dSoGAdmiwmdegRm4dxh2U9oN+5VnCXJm20dFv4egC3zfS6pRGZGEoyRPt0VpgcDceWb/wADqtbCcJym0ub7n1RH4bKSSOkgH8CuwozQM1gCDvoBHoszEOyOIYyYPzOOSmOwMZl0NfhvlzNgxr27rnOLPGaXM+JaQHOOVvZv3KZBmVcS8k/57W9GW9AWj+UxcNc2brDtfUqrWxxBJyNibQQBHSGgfmqs8OrNqS0ACdZMhS22VVGFiCRVMzeCtzDPDhOsfwqeOpG86tj22UcPVg9Dry/ZRP6NMUqdnoPh/FeUZbEjTldbp4m6DA+q4vhOKyBpC3v8Q0IjfNtbokmdVJu2UeL41zgWlpyyq+CfWquawVWsbFy4Gx2HUrRr4lj4BIImYtZU8QaYcDAgEaankOi58i32bKWtI6fw54cNGXEtc4zyEacyeS6FmBe1sW3OouTquYw2Oe8TTpuyG2Y2noL/AFWvgsRWGoAA6yfWFjKMF7OSabdtmi/h9QAktMDexVQhXqvGKhblBDR0F/dUAVi2vRgxoUHhECg5TZIIhJThJHInQgVLMoApiVmhDytDgjCakwTHb6rOC3+BsLGPeRAg33XRgjymiZPRznjCtneZBO0a/suQxXlET7zvy5ro+N1wakh1zqJMLk+MujWSTtBAH3XrFIxuJFpsXtBn9MvPrlsPdZDq4G7jHQD+VPiFS+mv5aFUBDh191D0UhqmKgj+k7apiw9/sq28C35tKFBGhvHslZVGvhPm80W/JPJaIrwDa52k+ixMHdzQ25N79Ou3daLPMCGmY1doOsdFSbAsUsScxgf13XQcOr2EkrlKNQA7H7rocJW8zfTdCbGts9K8J0wTDtDyXSYvhNISWw22p+uq5LAcVZQph7v+onU6z2gLn+I+N6lVxIPl/NlnLLGLO/xvEnldp6OrxFCiHGKo5ERr0Xm/j7C/Df5TlaZ+V0cthqmHEXOeC0mdSqXimuS2kDq6TcAmJ908eblqi/M8THjjyi9nLV3QROusm6v8PBsTqfwd1SqnymbEW7hRwtWAYJnYDotEeWzoxQc7ceZDdgxBnynnCDh8ZlcCDIgWtYrUNe5JO17a9kwWiHC9Mv6gtYCWweyxH1vh1GvbGU2PMaQtSniJuDyG2ixcfk64TtGbj3GnDRqTHYTqtfhtKk55D2usIiSZJGs7KpjMO6o4BjZJ5K74W4U+o52Z7mtbIeIgkjQX0C55uKNXJVZ2fDuK0KeVmWQBAzGffmtriHEaRApsa01SJc0WDAZguI/Zck/g9ItApgkF3zkkj/qCbn6LbwmGbTENHcm5J5k7rB5PhHJNx9BA2EkQFMAsGZJkCoOKMW8kNzVWhkAknLUkyeIMJiVFMFkSEptkrpeLEUqDWA3OpXO4QS9u91q+MSIYDrC9Dwo9snuVHI8QxwDjcGNTEn6WXOYvFB02vtcytrGNDrBvXWw7Bc5xTC5rA99IXa5fJSMLiLJBJWG2tl2Mz9F0VWiYgEO9gsTiGGN4FuiHbKCNpNeMwmVVdRiZHbuhUarmc1ouxDKoANjz+6kpFOliS0OAEc+ZnRvaytPxGUZSbxtpOpJ/ZAqUILYuG3nnG6oVcRJObVxk9BsErA1abpjKZ/aVo4XEw7/03XPUKwza2CuU8V25osDtcTjZphusb99R0C53NJ1dA2HNCdxRzTG0TfmoVfEDj5Ww2RqAAsHit3Z34vM4R40a1DHhkE+QC55nouf4vxR9eoXEeWwHQaKnUrFxufMNCd+cobybR/4tY1FHPnzPK7DNrEyNeU8lKY/lRoukyeSm5nLnruOipGJKlOntznkj0cY+3mNrbeyCxo1O26JmB1A5zogQari6hkE6InC8e4GNVnPdJtpvKucLEOEbFEiovid14YzVajQ0GZ6WXZf4Wczi5xLJnIBDZN5fPzH6I3hnFsdhxZoc1ovAk2RhWL7ySuTyIOKsUsvLoBWbOUaeYezZ9lZaFFSBXG7IY6fKmCeVNsQ4Ci5qmE7kFIBkCZSLOqSoRRlIKIKdqihey1gLPb3Wl4sMOGvyrLwxhw2Wn4ucMrXEzbT/ANXpeE9Mn+xxPFBaSXAdN/uubxro3B6bLR4hxMuu4WGk6BYVfiLXTpPJdZVFatVkfWNPUjkqVapAs5Gq4gEkDcKq93WZ30j0UjIYu7fMW+l/RZ9agAJH1KuVsRABg5p0QHvMaRPbVHsYXDOHwjmIB/NPosatEq5VqRbf3HoqNYE6pWioogHHVF+KYUW9k5dZIKLBxJf8zr2AnSB+yarQIB3i4IuCN7qsNEWhUIgieo2I6hA7Cl+dv+4fUIlFmYXnv91Zw1JrrgQ47DQj+FN7QyCbSCIt/CXbArOsctiOf9qQp6SRHMG/RBBE207qZIkyINk9WIskZTzHMfZAq1QTrf6IQxBMg/VWMPREaXTDsnSb7rR4e1sz7qrSMQYbCuYeqDtB6WQI9A8GPkPE3LbT+aLoeD4oMzN1gLi/C9eHEaGLHaFr4bGw8n0nn1SyGmKKO1osFQTIBKhWwjhtI5hZOC4mPRaDONZNbhc08UZfQSxEcycvR/iU3zJyu6KvUpEdlyTxSh30YuLRMOSzIDXKYWYIIkh5kkyjPIT0wiZUSjT8w2umvgmzXwXDWAiXOLtYAA9pWX41rwIIyxzN/WAuiw9IUgIEOO5MuPVZvG8rvLGYx3jrK9XHFQjo0x4m9s8lxWMJJDj2sI7LIxbWXMCewC6/i/h10yxriNTyWDX4GSTILf8AbuVEZuzaWFHK4msBsAmw9fNbWNOvVW+IYLIcpbYrJrYUgy1aJozcGi8QSHZpJ2CHVlxA5IFHEE2drsfuph5n15WhMgrFlzPaVHEU76K3Ubtr+/qhVgeUEBKgTYEW/IUfhzbcowuGiLx+SmqEAgR69VP4GAFMixR6NhceqjmPqmzkbWIuOiexFmni28oSxlfNfW0RCA9w0A7dFAVIB3TpATEgW36XCG4+qg7EE7JUmDc9UAGpiSJsrdJ+XUkclXcOt+6YEk3lLoA+fMdI/NVbovuGiZt+FUatTrp3/dXOFXu62qqwR3HBmtogHUkXVt8ES3muboYwWA0Flo4LFc91i5bOpRVaNGniHN0VwY2RHusxtW8dFEujTXmkOrN2hXI391fw/FSBcyQudwte0FEYXTYj85p2Q4o66jUzjMAQEQFc7Q4g9hElb2Fq5mhw0K5MuLjtHPKNMNCScJlgSCRMIYeLTfdItVnh2GNSo1gMDc8hurj2hJKzRxrXAFxIPr7AQs7CVzWqBrRffUx1J27IHiXEhlRtOiLwbTa2/dF8KvbTYXPfLzNpgDt912Rl+7ienSUPsn4gZUzCmyA0eZ5i5tZoO3MwsHG8MJbLRforPiTxJkqANcHE6jdXOE4pjqYBcJjzdegW1p6RLg4q2cpxPgYqgkgH6ey4HxDwN1IZmAkD3HReucUqMYPmEc+XNZ9bCtNMiJDr+6HFGffZ4hUq5oBF/wA1V6m3M0A81oeIeDZC5zAbG4WVhasgfuhHPNUw9ER3Fggkx5oO89UXczeb9uqqV35iBJTZKGo3JPVTDJMJMdGthMBNXqctbz/SSBkX/N0MIccuduyURE2VepUvAVBsn8WJnVCBJlJtPmnjZAIlT6pw/ohSlJTAO14Ol1NtSAq5KiXylQFkHOQBouy8L8Pp1SaRdkLhDXaweoXL4WhHm15rc8O1WnEACoWgQQRz5Iuuyodj4nDvo1HMeDLHQTBg3sZ0urlKplK9hwWCp1qcVMj2uAkxyC5/in/x7TFNxolwqaiTIPS6zcH2joUvRxlCurwoZhKocT4ZXwjw2s3KSAQQZBnqi4PETZL0Wug7bC5Vhk23Qqo5aIuFxAbb+FLAstqDXkFt4DHAQP0rmQ/zX0O61cFWGXTuh7VMxlGzqmG39plnMx4AiCUlz/pMw4s0gtbgoDGVKh1HlB6fhWQCiiuchbMNJk9Vjjkk7JXYTB4U1ajhB8wu6flE7W1Ngsv/AOQeIijTa1jQX5mta0fsI1K6egPgYcu/U689NguayxNVzZfFhYkDYDuuj+Eb9s6YZGv3M4WhhHuxQFUEugOLG+bINs20/wBLsq2IZTow07eqs8D4UaLX1q0fFqEue7kP0sHYBcxx6u6tVIpsIYZGY2zG2nNXFcY2zojl5vZg1eKGpVygEsadOs7rqqXEBlva2+q5bA4F1B/mZLSbOGg7/dT43xCcrW6n0stISrbLyRUtIttDaoJ20vv91xPGcAKFUx8pEgbBdLhMaI0g8lheKAX0y7Zv4VrFpnNkiYb8QTcWn9kzS0CRcnZUA4ouUg2nmm0cxYqVCfSxTZhqdeX8oebYqNUzEJUKhqhJgSlTppxr1TufYpgxPdrzVcnqmdV2UYToZIN5ynDr/dJrriLqYpzpco6AhkKuUKQFiJJSpmBopCpfkpAM6vkAManTpugYOuWPztteQP4QsXVDo53np26IVM3sm1aGnWz1jwd4tNMhtQy10eljovXMFVbXphzTqvmKhiIab6Qt/wAP+Mq2EflzEs5KE+P4N1Ln9M954pwCniqZp1BPI7gxsfVeSce8LYjAul4LqZMB4uOgdyXfeHfFDalLPmkDWdQtT/HKVdppuhzXCPe1laUZKyeTizyjC15P59VdqUpEhC8Q8IOEqS0F1Fxs4Xy9CmweIkESCAspL5NlK0PQaDY26q+zM2FWIGvqpjFCIm6lEyLhrP20SVP4FTYiElpX2R/w7EvRaHmcBzKqkpMevKTpnKb3HsQDlYDMAT/AVHB0cxPIX+yphy3OGU2ii5znZRc9+i2hLnK2Va6MLi1Q1H5Jtv8A8d/VNiGNYzYQIFtB0R8LSzVCd3XPYaAKrxPDuqPyNsRY/wC2efoteXJ8n0jVSTe+kc3jHOrv+DSGURLnkSGt5nbbRc3xrgoY6W1HeURJi/XovR8Xh/hUwymNb5ou48zzXnnijEOpkDc3O6u7ZtHIqtmTgWvNzPSeSrcdrEsLZ107K/hOKggZruJ9YQPFWMpksa0AkfM4aHoOgWyi0ZSyp6OU+FCYmEWvER1mVUK1sxZYLhuo5h2QTJUSw7oAmao9VAlKE0oAWiQanDVdw2G3dvsixlalSJMAFWDTawdeaJVMSOf7Ki+r9kkKw9SsPdVn1TsoufKYBMYpR6Yt3Qw28Igdy0CGBZouFmx1KJj/AJmnogYU6uKes7MVN7KOh4Vj30mEA+VwuFcw/iFzYgxGywsFUtCLieHyMzbHdFFQmvZ3/BPEvxA5lWHNfaD1kKnTytqPY0yJ+my4ylTqU4cL/mq0uHYs/Ek6kqJWaOSs6wmPy6rgHN02UqVadbqxAIWVF2WKWJMCwSVT4Y5lJPkFI64pxonSXno4QzdFqYw/5NIbXt7pJIj0wXY3CtzvCp1dZ3Jv1vvzTJLf+iD0X+Ni1IbRp6LyLxuP80+n7lJJbx/kaLo5P+1SqalJJdRHsDW19UF/57pJJLsF0HYLeyTxYp0k/YeitWFkOmL+iSSF0UXGtHmtu1Eb8ySSF2QytV+dVH6pJJoaJNRGaFJJJj9jRqk35CkkgAs+T3T0tD6pJJAWcOVtcNPzJJIiQzToDylBDRy3H8pJLSfQ4GpQ0V+kkkuVnX6OM4hjKgqvAqPAzH9TufdJJJa0ZH//2Q=="/>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7170" name="Picture 2" descr="http://www.kaysonseducation.co.in/guidance/wp-content/uploads/2013/11/image_mini1.jpg"/>
          <p:cNvPicPr>
            <a:picLocks noChangeAspect="1" noChangeArrowheads="1"/>
          </p:cNvPicPr>
          <p:nvPr/>
        </p:nvPicPr>
        <p:blipFill>
          <a:blip r:embed="rId3" cstate="print"/>
          <a:srcRect/>
          <a:stretch>
            <a:fillRect/>
          </a:stretch>
        </p:blipFill>
        <p:spPr bwMode="auto">
          <a:xfrm>
            <a:off x="7680176" y="3354288"/>
            <a:ext cx="2987824" cy="2987824"/>
          </a:xfrm>
          <a:prstGeom prst="rect">
            <a:avLst/>
          </a:prstGeom>
          <a:noFill/>
        </p:spPr>
      </p:pic>
      <p:sp>
        <p:nvSpPr>
          <p:cNvPr id="9" name="TextBox 8"/>
          <p:cNvSpPr txBox="1"/>
          <p:nvPr/>
        </p:nvSpPr>
        <p:spPr>
          <a:xfrm>
            <a:off x="1775520" y="1340768"/>
            <a:ext cx="8568952" cy="2677656"/>
          </a:xfrm>
          <a:prstGeom prst="rect">
            <a:avLst/>
          </a:prstGeom>
        </p:spPr>
        <p:txBody>
          <a:bodyPr vert="horz" wrap="square" lIns="91440" tIns="45720" rIns="91440" bIns="45720" rtlCol="0" anchor="ctr">
            <a:spAutoFit/>
          </a:bodyPr>
          <a:lstStyle/>
          <a:p>
            <a:pPr marL="514350" indent="-514350"/>
            <a:r>
              <a:rPr lang="en-GB" sz="2400" dirty="0">
                <a:solidFill>
                  <a:schemeClr val="accent6">
                    <a:lumMod val="75000"/>
                  </a:schemeClr>
                </a:solidFill>
              </a:rPr>
              <a:t>Write down what is meant by the following words:</a:t>
            </a:r>
          </a:p>
          <a:p>
            <a:pPr marL="514350" indent="-514350"/>
            <a:endParaRPr lang="en-GB" sz="2400" dirty="0">
              <a:solidFill>
                <a:schemeClr val="accent6">
                  <a:lumMod val="75000"/>
                </a:schemeClr>
              </a:solidFill>
            </a:endParaRPr>
          </a:p>
          <a:p>
            <a:pPr marL="514350" indent="-514350">
              <a:buFont typeface="+mj-lt"/>
              <a:buAutoNum type="arabicPeriod"/>
            </a:pPr>
            <a:r>
              <a:rPr lang="en-GB" sz="2400" dirty="0">
                <a:solidFill>
                  <a:schemeClr val="accent6">
                    <a:lumMod val="75000"/>
                  </a:schemeClr>
                </a:solidFill>
              </a:rPr>
              <a:t>Solute</a:t>
            </a:r>
          </a:p>
          <a:p>
            <a:pPr marL="514350" indent="-514350">
              <a:buFont typeface="+mj-lt"/>
              <a:buAutoNum type="arabicPeriod"/>
            </a:pPr>
            <a:endParaRPr lang="en-GB" sz="2400" dirty="0">
              <a:solidFill>
                <a:schemeClr val="accent6">
                  <a:lumMod val="75000"/>
                </a:schemeClr>
              </a:solidFill>
            </a:endParaRPr>
          </a:p>
          <a:p>
            <a:pPr marL="514350" indent="-514350">
              <a:buFont typeface="+mj-lt"/>
              <a:buAutoNum type="arabicPeriod"/>
            </a:pPr>
            <a:r>
              <a:rPr lang="en-GB" sz="2400" dirty="0">
                <a:solidFill>
                  <a:schemeClr val="accent6">
                    <a:lumMod val="75000"/>
                  </a:schemeClr>
                </a:solidFill>
              </a:rPr>
              <a:t>Solvent</a:t>
            </a:r>
          </a:p>
          <a:p>
            <a:pPr marL="514350" indent="-514350">
              <a:buFont typeface="+mj-lt"/>
              <a:buAutoNum type="arabicPeriod"/>
            </a:pPr>
            <a:endParaRPr lang="en-GB" sz="2400" dirty="0">
              <a:solidFill>
                <a:schemeClr val="accent6">
                  <a:lumMod val="75000"/>
                </a:schemeClr>
              </a:solidFill>
            </a:endParaRPr>
          </a:p>
          <a:p>
            <a:pPr marL="514350" indent="-514350">
              <a:buFont typeface="+mj-lt"/>
              <a:buAutoNum type="arabicPeriod"/>
            </a:pPr>
            <a:r>
              <a:rPr lang="en-GB" sz="2400" dirty="0">
                <a:solidFill>
                  <a:schemeClr val="accent6">
                    <a:lumMod val="75000"/>
                  </a:schemeClr>
                </a:solidFill>
              </a:rPr>
              <a:t>Solution</a:t>
            </a:r>
          </a:p>
        </p:txBody>
      </p:sp>
      <p:sp>
        <p:nvSpPr>
          <p:cNvPr id="10" name="Explosion 2 9"/>
          <p:cNvSpPr/>
          <p:nvPr/>
        </p:nvSpPr>
        <p:spPr>
          <a:xfrm>
            <a:off x="3215680" y="4049688"/>
            <a:ext cx="5328592" cy="2808312"/>
          </a:xfrm>
          <a:prstGeom prst="irregularSeal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rgbClr val="FF0000"/>
                </a:solidFill>
              </a:rPr>
              <a:t>The definitions and calculations are the SAME at A Level!!</a:t>
            </a:r>
          </a:p>
        </p:txBody>
      </p:sp>
    </p:spTree>
    <p:extLst>
      <p:ext uri="{BB962C8B-B14F-4D97-AF65-F5344CB8AC3E}">
        <p14:creationId xmlns:p14="http://schemas.microsoft.com/office/powerpoint/2010/main" val="3180540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1106</Words>
  <Application>Microsoft Office PowerPoint</Application>
  <PresentationFormat>Widescreen</PresentationFormat>
  <Paragraphs>278</Paragraphs>
  <Slides>27</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MS PGothic</vt:lpstr>
      <vt:lpstr>Arial</vt:lpstr>
      <vt:lpstr>Calibri</vt:lpstr>
      <vt:lpstr>Calibri Light</vt:lpstr>
      <vt:lpstr>Office Theme</vt:lpstr>
      <vt:lpstr>Do Now - What is the molar mass?</vt:lpstr>
      <vt:lpstr>What is the molar mass?</vt:lpstr>
      <vt:lpstr>Converting moles</vt:lpstr>
      <vt:lpstr>Using Avogadro’ Number</vt:lpstr>
      <vt:lpstr>Using Avogadro’ Number: read the question carefully!!</vt:lpstr>
      <vt:lpstr>More calculations:</vt:lpstr>
      <vt:lpstr>Multiple choice 1</vt:lpstr>
      <vt:lpstr>Learning Objectives</vt:lpstr>
      <vt:lpstr>Think back to KS3 ...</vt:lpstr>
      <vt:lpstr>Think back to KS3 ...</vt:lpstr>
      <vt:lpstr>Calculations using mass concentration</vt:lpstr>
      <vt:lpstr>Examples</vt:lpstr>
      <vt:lpstr>Units of Concentration</vt:lpstr>
      <vt:lpstr>Converting Units</vt:lpstr>
      <vt:lpstr>How to find the concentration in mol dm-3</vt:lpstr>
      <vt:lpstr>How to find the concentration in mol dm-3</vt:lpstr>
      <vt:lpstr>Rearranging the Equation</vt:lpstr>
      <vt:lpstr>Number of Moles in a Given Volume of Solution</vt:lpstr>
      <vt:lpstr>Example</vt:lpstr>
      <vt:lpstr>Worked Examples: 1</vt:lpstr>
      <vt:lpstr>Worked Examples: 2</vt:lpstr>
      <vt:lpstr>Worked Examples: 3</vt:lpstr>
      <vt:lpstr>Worked Examples: 4</vt:lpstr>
      <vt:lpstr>Practise Questions ...</vt:lpstr>
      <vt:lpstr>Practise Questions ...</vt:lpstr>
      <vt:lpstr>Challenge…</vt:lpstr>
      <vt:lpstr>Multiple choice 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Now - What is the molar mass?</dc:title>
  <dc:creator>Chris</dc:creator>
  <cp:lastModifiedBy>Chris</cp:lastModifiedBy>
  <cp:revision>5</cp:revision>
  <dcterms:created xsi:type="dcterms:W3CDTF">2017-09-12T16:51:09Z</dcterms:created>
  <dcterms:modified xsi:type="dcterms:W3CDTF">2017-09-14T17:23:58Z</dcterms:modified>
</cp:coreProperties>
</file>