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4" r:id="rId9"/>
    <p:sldId id="265" r:id="rId10"/>
    <p:sldId id="266" r:id="rId11"/>
    <p:sldId id="267" r:id="rId12"/>
    <p:sldId id="263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8097" autoAdjust="0"/>
  </p:normalViewPr>
  <p:slideViewPr>
    <p:cSldViewPr snapToGrid="0">
      <p:cViewPr>
        <p:scale>
          <a:sx n="60" d="100"/>
          <a:sy n="60" d="100"/>
        </p:scale>
        <p:origin x="114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80988-8AC8-445C-B4A5-4EC4C6CF8092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00051-89AB-429A-A745-6C2014613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16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75 CGP guide</a:t>
            </a:r>
          </a:p>
          <a:p>
            <a:r>
              <a:rPr lang="en-GB" dirty="0" smtClean="0"/>
              <a:t>Page 123 Edexcel guide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00051-89AB-429A-A745-6C201461399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842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Q2 page 123 </a:t>
            </a:r>
            <a:r>
              <a:rPr lang="en-GB" dirty="0" err="1" smtClean="0"/>
              <a:t>edexcel</a:t>
            </a:r>
            <a:r>
              <a:rPr lang="en-GB" dirty="0" smtClean="0"/>
              <a:t> workbook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00051-89AB-429A-A745-6C201461399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574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75 CGP guide</a:t>
            </a:r>
          </a:p>
          <a:p>
            <a:r>
              <a:rPr lang="en-GB" dirty="0" smtClean="0"/>
              <a:t>Page 123 </a:t>
            </a:r>
            <a:r>
              <a:rPr lang="en-GB" dirty="0" err="1" smtClean="0"/>
              <a:t>edexcel</a:t>
            </a:r>
            <a:r>
              <a:rPr lang="en-GB" dirty="0" smtClean="0"/>
              <a:t> guide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00051-89AB-429A-A745-6C201461399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267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75 CGP revision guides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00051-89AB-429A-A745-6C201461399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060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75 CGP </a:t>
            </a:r>
            <a:r>
              <a:rPr lang="en-GB" smtClean="0"/>
              <a:t>revision guides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00051-89AB-429A-A745-6C201461399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882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75 CGP </a:t>
            </a:r>
            <a:r>
              <a:rPr lang="en-GB" smtClean="0"/>
              <a:t>revision guides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00051-89AB-429A-A745-6C201461399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961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r>
              <a:rPr lang="en-GB" dirty="0" smtClean="0"/>
              <a:t>123 </a:t>
            </a:r>
            <a:r>
              <a:rPr lang="en-GB" dirty="0" err="1" smtClean="0"/>
              <a:t>edexcel</a:t>
            </a:r>
            <a:r>
              <a:rPr lang="en-GB" dirty="0" smtClean="0"/>
              <a:t> revision</a:t>
            </a:r>
            <a:r>
              <a:rPr lang="en-GB" baseline="0" dirty="0" smtClean="0"/>
              <a:t> guide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00051-89AB-429A-A745-6C201461399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172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</a:t>
            </a:r>
            <a:r>
              <a:rPr lang="en-GB" dirty="0" smtClean="0"/>
              <a:t>123 </a:t>
            </a:r>
            <a:r>
              <a:rPr lang="en-GB" dirty="0" err="1" smtClean="0"/>
              <a:t>edexcel</a:t>
            </a:r>
            <a:r>
              <a:rPr lang="en-GB" dirty="0" smtClean="0"/>
              <a:t> </a:t>
            </a:r>
            <a:r>
              <a:rPr lang="en-GB" smtClean="0"/>
              <a:t>revision</a:t>
            </a:r>
            <a:r>
              <a:rPr lang="en-GB" baseline="0" smtClean="0"/>
              <a:t> guide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00051-89AB-429A-A745-6C201461399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309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Q2 page 123 </a:t>
            </a:r>
            <a:r>
              <a:rPr lang="en-GB" dirty="0" err="1" smtClean="0"/>
              <a:t>edexcel</a:t>
            </a:r>
            <a:r>
              <a:rPr lang="en-GB" dirty="0" smtClean="0"/>
              <a:t> workbook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00051-89AB-429A-A745-6C201461399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203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Q2 page 123 </a:t>
            </a:r>
            <a:r>
              <a:rPr lang="en-GB" dirty="0" err="1" smtClean="0"/>
              <a:t>edexcel</a:t>
            </a:r>
            <a:r>
              <a:rPr lang="en-GB" dirty="0" smtClean="0"/>
              <a:t> workbook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00051-89AB-429A-A745-6C201461399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36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5231-0FB9-4FBB-85C8-18C87FEF6AB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0C99-923D-4795-96B4-E5C16F90C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2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5231-0FB9-4FBB-85C8-18C87FEF6AB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0C99-923D-4795-96B4-E5C16F90C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81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5231-0FB9-4FBB-85C8-18C87FEF6AB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0C99-923D-4795-96B4-E5C16F90C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56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5231-0FB9-4FBB-85C8-18C87FEF6AB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0C99-923D-4795-96B4-E5C16F90C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61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5231-0FB9-4FBB-85C8-18C87FEF6AB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0C99-923D-4795-96B4-E5C16F90C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5231-0FB9-4FBB-85C8-18C87FEF6AB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0C99-923D-4795-96B4-E5C16F90C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39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5231-0FB9-4FBB-85C8-18C87FEF6AB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0C99-923D-4795-96B4-E5C16F90C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30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5231-0FB9-4FBB-85C8-18C87FEF6AB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0C99-923D-4795-96B4-E5C16F90C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71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5231-0FB9-4FBB-85C8-18C87FEF6AB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0C99-923D-4795-96B4-E5C16F90C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68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5231-0FB9-4FBB-85C8-18C87FEF6AB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0C99-923D-4795-96B4-E5C16F90C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4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A5231-0FB9-4FBB-85C8-18C87FEF6AB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90C99-923D-4795-96B4-E5C16F90C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76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A5231-0FB9-4FBB-85C8-18C87FEF6AB1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90C99-923D-4795-96B4-E5C16F90C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2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Optical Isomers And Mechanisms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C93325B6-7B02-42C0-8019-A6CFD167CC5C}" type="datetime2">
              <a:rPr lang="en-GB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Thursday, 21 September 2017</a:t>
            </a:fld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402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147756"/>
            <a:ext cx="11603865" cy="648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optically active isomer of 2-bromobutane reacts with hydroxide ions to form butan-2-ol.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why this product is a racemic mixture.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marks)</a:t>
            </a:r>
            <a:endParaRPr lang="en-GB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involves a planar carbocation intermediate in an S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reaction mechanism.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hydroxide ion can attack from above and below.</a:t>
            </a:r>
            <a:endParaRPr lang="en-GB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64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147756"/>
            <a:ext cx="11603865" cy="648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optically active isomer of 2-chloro – 2 –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methylbutane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reacts with hydroxide ions to form 2 – methylbutan-2-ol. Why is this product optically active? (1 mark)</a:t>
            </a:r>
          </a:p>
          <a:p>
            <a:pPr marL="0" indent="0">
              <a:buNone/>
            </a:pPr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is nucleophilic substitution 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–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chloro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2 –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methylbutane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forms a carbocation intermediate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–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chloro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2 –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methylbutane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forms a five bonded intermediate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2 - 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chloro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2 –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methylbutane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contains a chiral carbon atom</a:t>
            </a:r>
            <a:endParaRPr lang="en-GB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22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D312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463639"/>
            <a:ext cx="11603865" cy="5713324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0" indent="0">
              <a:buNone/>
            </a:pP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Ethanal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reacts with HCN, in the presence of cyanide ions from KCN, to form 2-hydroxypropanenitrile.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lphaLcParenR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Predict the shape and bond angle around the carbon atom in the carbonyl group in ethanol. (2 marks)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(trigonal) planar (1 mark)         120</a:t>
            </a:r>
            <a:r>
              <a:rPr lang="en-GB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GB" baseline="-25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 mark)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93" y="1858054"/>
            <a:ext cx="2495550" cy="20097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60914" y="2478220"/>
            <a:ext cx="3976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   HCN </a:t>
            </a:r>
            <a:r>
              <a:rPr lang="en-GB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endParaRPr lang="en-GB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6699" y="1508723"/>
            <a:ext cx="431413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H    OH</a:t>
            </a:r>
          </a:p>
          <a:p>
            <a:r>
              <a:rPr lang="en-GB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|     |</a:t>
            </a:r>
          </a:p>
          <a:p>
            <a:r>
              <a:rPr lang="en-GB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 – C – C – CN</a:t>
            </a:r>
          </a:p>
          <a:p>
            <a:r>
              <a:rPr lang="en-GB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|     |</a:t>
            </a:r>
          </a:p>
          <a:p>
            <a:r>
              <a:rPr lang="en-GB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H    </a:t>
            </a:r>
            <a:r>
              <a:rPr lang="en-GB" sz="3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endParaRPr lang="en-GB" sz="3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39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463639"/>
            <a:ext cx="11603865" cy="5713324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0" indent="0">
              <a:buNone/>
            </a:pP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Ethanal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reacts with HCN, in the presence of cyanide ions from KCN, to form 2-hydroxypropanenitrile.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Use your answer to part (a) to suggest how the cyanide ion, CN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can approach the C</a:t>
            </a:r>
            <a:r>
              <a:rPr lang="el-GR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atom in the carbonyl group. (1 mark)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can approach from both sides / above and below (1 mark)</a:t>
            </a:r>
            <a:endParaRPr lang="en-GB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93" y="1858054"/>
            <a:ext cx="2495550" cy="20097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60914" y="2478220"/>
            <a:ext cx="3976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   HCN </a:t>
            </a:r>
            <a:r>
              <a:rPr lang="en-GB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endParaRPr lang="en-GB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6699" y="1508723"/>
            <a:ext cx="431413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H    OH</a:t>
            </a:r>
          </a:p>
          <a:p>
            <a:r>
              <a:rPr lang="en-GB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|     |</a:t>
            </a:r>
          </a:p>
          <a:p>
            <a:r>
              <a:rPr lang="en-GB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 – C – C – CN</a:t>
            </a:r>
          </a:p>
          <a:p>
            <a:r>
              <a:rPr lang="en-GB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|     |</a:t>
            </a:r>
          </a:p>
          <a:p>
            <a:r>
              <a:rPr lang="en-GB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H    </a:t>
            </a:r>
            <a:r>
              <a:rPr lang="en-GB" sz="3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endParaRPr lang="en-GB" sz="3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35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463638"/>
            <a:ext cx="11603865" cy="6155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0" indent="0">
              <a:buNone/>
            </a:pP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Ethanal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reacts with HCN, in the presence of cyanide ions from KCN, to form 2-hydroxypropanenitrile.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c) Use your answer to part (b) to explain why a racemic mixture of 2-hydroxypropanenitrile forms. (2 marks)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optical isomer formed depends upon how the cyanide ion approached the electron – deficient /partially positively charged carbon atom (1 mark), there is an equal chance of this being on one side or the other (1 mark)</a:t>
            </a:r>
            <a:endParaRPr lang="en-GB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93" y="1858055"/>
            <a:ext cx="1963363" cy="15811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41120" y="2356258"/>
            <a:ext cx="3976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   HCN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9219" y="1371372"/>
            <a:ext cx="43141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H    OH</a:t>
            </a:r>
          </a:p>
          <a:p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|     |</a:t>
            </a:r>
          </a:p>
          <a:p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 – C – C – CN</a:t>
            </a:r>
          </a:p>
          <a:p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|     |</a:t>
            </a:r>
          </a:p>
          <a:p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H    </a:t>
            </a:r>
            <a:r>
              <a:rPr lang="en-GB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88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6366"/>
            <a:ext cx="10515600" cy="5790597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Optical Isomers And Mechanisms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200" dirty="0" smtClean="0"/>
              <a:t>Understand </a:t>
            </a:r>
            <a:r>
              <a:rPr lang="en-GB" sz="3200" dirty="0"/>
              <a:t>the nature of a racemic mixture</a:t>
            </a:r>
          </a:p>
          <a:p>
            <a:r>
              <a:rPr lang="en-GB" sz="3200" dirty="0" smtClean="0"/>
              <a:t>Be </a:t>
            </a:r>
            <a:r>
              <a:rPr lang="en-GB" sz="3200" dirty="0"/>
              <a:t>able to use data on optical activity of reactants and products as evidence </a:t>
            </a:r>
            <a:r>
              <a:rPr lang="en-GB" sz="3200" dirty="0" smtClean="0"/>
              <a:t>for S</a:t>
            </a:r>
            <a:r>
              <a:rPr lang="en-GB" sz="3200" baseline="-25000" dirty="0" smtClean="0"/>
              <a:t>N</a:t>
            </a:r>
            <a:r>
              <a:rPr lang="en-GB" sz="3200" dirty="0" smtClean="0"/>
              <a:t>1 </a:t>
            </a:r>
            <a:r>
              <a:rPr lang="en-GB" sz="3200" dirty="0"/>
              <a:t>and S</a:t>
            </a:r>
            <a:r>
              <a:rPr lang="en-GB" sz="3200" baseline="-25000" dirty="0"/>
              <a:t>N</a:t>
            </a:r>
            <a:r>
              <a:rPr lang="en-GB" sz="3200" dirty="0"/>
              <a:t>2 mechanisms</a:t>
            </a: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75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463639"/>
            <a:ext cx="11603865" cy="5713324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GB" b="1" u="sng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and S</a:t>
            </a:r>
            <a:r>
              <a:rPr lang="en-GB" b="1" u="sng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Mechanisms</a:t>
            </a:r>
          </a:p>
          <a:p>
            <a:pPr marL="0" indent="0">
              <a:buNone/>
            </a:pPr>
            <a:r>
              <a:rPr lang="en-GB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information from Kinetics II.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rate determining step is the slowest step in a multistep reaction.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is a nucleophilic substitution reaction that only involves 1 molecule or ion in the rate determining step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is a nucleophilic substitution reaction that involves 2 molecules, 1 molecule and 1 ion or 2 ions in the rate determining step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2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463639"/>
            <a:ext cx="11603865" cy="5713324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GB" b="1" u="sng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and S</a:t>
            </a:r>
            <a:r>
              <a:rPr lang="en-GB" b="1" u="sng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Mechanisms</a:t>
            </a: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Optical activity can give you some insight into how the mechanism of a reaction works.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example nucleophilic reactions can take place by one of two mechanisms.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know the optical activity of the reactant and the product you can sometimes work out the mechanism.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11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0"/>
            <a:ext cx="11603865" cy="6697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GB" b="1" u="sng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Mechanism</a:t>
            </a:r>
          </a:p>
          <a:p>
            <a:pPr marL="0" indent="0">
              <a:buNone/>
            </a:pP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it’s an S</a:t>
            </a:r>
            <a:r>
              <a:rPr lang="en-GB" sz="26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mechanism and you start with a </a:t>
            </a:r>
            <a:r>
              <a:rPr lang="en-GB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single enantiomer </a:t>
            </a: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reactant your product will be a racemic mixture </a:t>
            </a:r>
            <a:r>
              <a:rPr lang="en-GB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two optical isomers </a:t>
            </a: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each other.</a:t>
            </a:r>
          </a:p>
          <a:p>
            <a:pPr marL="0" indent="0">
              <a:buNone/>
            </a:pP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means that it </a:t>
            </a:r>
            <a:r>
              <a:rPr lang="en-GB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won’t rotate </a:t>
            </a: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plane polarised light.</a:t>
            </a:r>
          </a:p>
          <a:p>
            <a:pPr marL="0" indent="0">
              <a:buNone/>
            </a:pPr>
            <a:endParaRPr lang="en-GB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 1: a group breaks off, leaving a planar (flat) ion</a:t>
            </a:r>
          </a:p>
          <a:p>
            <a:pPr marL="0" indent="0">
              <a:buNone/>
            </a:pP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 2: the planar ion can be attacked by a nucleophile from either side – this results in two optical isomers</a:t>
            </a:r>
          </a:p>
        </p:txBody>
      </p:sp>
    </p:spTree>
    <p:extLst>
      <p:ext uri="{BB962C8B-B14F-4D97-AF65-F5344CB8AC3E}">
        <p14:creationId xmlns:p14="http://schemas.microsoft.com/office/powerpoint/2010/main" val="347769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0"/>
            <a:ext cx="11603865" cy="66979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GB" b="1" u="sng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GB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Mechanism</a:t>
            </a:r>
          </a:p>
          <a:p>
            <a:pPr marL="0" indent="0">
              <a:buNone/>
            </a:pP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an S</a:t>
            </a:r>
            <a:r>
              <a:rPr lang="en-GB" sz="26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mechanism, a single enantiomer reactant produces a single enantiomer product.</a:t>
            </a:r>
          </a:p>
          <a:p>
            <a:pPr marL="0" indent="0">
              <a:buNone/>
            </a:pPr>
            <a:endParaRPr lang="en-GB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There’s only one step in this mechanism – the nucleophile always attacks the opposite side to the leaving group, so only one product is produced.  The product will rotate plane – polarised light differently to the reactant.</a:t>
            </a:r>
          </a:p>
        </p:txBody>
      </p:sp>
    </p:spTree>
    <p:extLst>
      <p:ext uri="{BB962C8B-B14F-4D97-AF65-F5344CB8AC3E}">
        <p14:creationId xmlns:p14="http://schemas.microsoft.com/office/powerpoint/2010/main" val="399013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463639"/>
            <a:ext cx="11603865" cy="5713324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molecule 2-bromobutane displays optical isomerism.</a:t>
            </a:r>
          </a:p>
          <a:p>
            <a:pPr marL="514350" indent="-514350">
              <a:buAutoNum type="alphaLcParenR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 the structure of 2-bromobutane, and mark the chiral centre of the molecule on the diagram (1 mark)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93" y="2736360"/>
            <a:ext cx="4402850" cy="22346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6806" y="2687841"/>
            <a:ext cx="3453242" cy="28438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95608" y="4096415"/>
            <a:ext cx="1014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endParaRPr lang="en-GB" sz="4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7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463639"/>
            <a:ext cx="11603865" cy="6203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molecule 2-bromobutane displays optical isomerism.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sample of a single, pure optical isomer of 2-bromobutane is dissolved in an ethanol and water solvent and mixed with dilute sodium hydroxide solution.  This mixture is gently heated under reflux and a substitution reaction occurs. The product of the reaction is a racemic mixture of butan-2-ol.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Explain why the butan-2-ol solution produced will not rotate plane polarised light (1 mark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GB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the butan-2-ol solution is a racemic mixture, it must contain equal amounts of both optical isomers.  The two optical isomers will exactly cancel out each other’s light-rotating effect [1 mark]</a:t>
            </a:r>
            <a:endParaRPr lang="en-GB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147756"/>
            <a:ext cx="11603865" cy="648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molecule 2-bromobutane displays optical isomerism.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sample of a single, pure optical isomer of 2-bromobutane is dissolved in an ethanol and water solvent and mixed with dilute sodium hydroxide solution.  This mixture is gently heated under reflux and a substitution reaction occurs. The product of the reaction is a racemic mixture of butan-2-ol.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C) Has the substitution reaction proceeded via an S</a:t>
            </a:r>
            <a:r>
              <a:rPr lang="en-GB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mechanism or an S</a:t>
            </a:r>
            <a:r>
              <a:rPr lang="en-GB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mechanism?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your answer. [2 marks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</a:p>
          <a:p>
            <a:pPr marL="0" indent="0">
              <a:buNone/>
            </a:pPr>
            <a:endParaRPr lang="en-GB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has proceeded via an S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mechanism (1 mark)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know this because the original solution contained a single optical isomer, but the product is a racemic mixture (1 mixture)</a:t>
            </a:r>
            <a:endParaRPr lang="en-GB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22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1016</Words>
  <Application>Microsoft Office PowerPoint</Application>
  <PresentationFormat>Widescreen</PresentationFormat>
  <Paragraphs>140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Wingdings</vt:lpstr>
      <vt:lpstr>Office Theme</vt:lpstr>
      <vt:lpstr>Optical Isomers And Mechanisms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Optical Isomers And Mechanisms</dc:title>
  <dc:creator>Jennifer Scott</dc:creator>
  <cp:lastModifiedBy>Jennifer Scott</cp:lastModifiedBy>
  <cp:revision>16</cp:revision>
  <dcterms:created xsi:type="dcterms:W3CDTF">2017-09-19T20:44:25Z</dcterms:created>
  <dcterms:modified xsi:type="dcterms:W3CDTF">2017-09-21T21:19:50Z</dcterms:modified>
</cp:coreProperties>
</file>