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42" r:id="rId2"/>
    <p:sldId id="582" r:id="rId3"/>
    <p:sldId id="584" r:id="rId4"/>
    <p:sldId id="586" r:id="rId5"/>
    <p:sldId id="587" r:id="rId6"/>
    <p:sldId id="596" r:id="rId7"/>
    <p:sldId id="614" r:id="rId8"/>
    <p:sldId id="615" r:id="rId9"/>
    <p:sldId id="588" r:id="rId10"/>
    <p:sldId id="597" r:id="rId11"/>
    <p:sldId id="598" r:id="rId12"/>
    <p:sldId id="599" r:id="rId13"/>
    <p:sldId id="600" r:id="rId14"/>
    <p:sldId id="601" r:id="rId15"/>
    <p:sldId id="602" r:id="rId16"/>
    <p:sldId id="608" r:id="rId17"/>
    <p:sldId id="609" r:id="rId18"/>
    <p:sldId id="616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E0A58"/>
    <a:srgbClr val="FF9999"/>
    <a:srgbClr val="FF7C80"/>
    <a:srgbClr val="F4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1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26/09/2017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26/09/2017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6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8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 we use empirical formulas?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empirical formula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as standard for most ionic compounds, such as CaCl2, and for macromolecules, such as SiO2.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1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Hydrocarbons contain what?</a:t>
            </a:r>
          </a:p>
          <a:p>
            <a:r>
              <a:rPr lang="en-GB" dirty="0" smtClean="0"/>
              <a:t>Hydrogen</a:t>
            </a:r>
            <a:r>
              <a:rPr lang="en-GB" baseline="0" dirty="0" smtClean="0"/>
              <a:t> and carbon only.</a:t>
            </a:r>
          </a:p>
          <a:p>
            <a:r>
              <a:rPr lang="en-GB" baseline="0" dirty="0" smtClean="0"/>
              <a:t>What are the products of complete combustion of hydrocarbon?</a:t>
            </a:r>
          </a:p>
          <a:p>
            <a:r>
              <a:rPr lang="en-GB" baseline="0" dirty="0" smtClean="0"/>
              <a:t>Water and carbon dioxide.</a:t>
            </a:r>
          </a:p>
          <a:p>
            <a:r>
              <a:rPr lang="en-GB" baseline="0" dirty="0" smtClean="0"/>
              <a:t>What other piece of info is required to calculate the molecular formula?</a:t>
            </a:r>
          </a:p>
          <a:p>
            <a:r>
              <a:rPr lang="en-GB" baseline="0" dirty="0" smtClean="0"/>
              <a:t>The Mr</a:t>
            </a:r>
          </a:p>
          <a:p>
            <a:r>
              <a:rPr lang="en-GB" baseline="0" dirty="0" smtClean="0"/>
              <a:t>How would industry obtain the Mr?</a:t>
            </a:r>
          </a:p>
          <a:p>
            <a:r>
              <a:rPr lang="en-GB" baseline="0" dirty="0" smtClean="0"/>
              <a:t>Mass Spectrometry.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7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7524328" cy="860425"/>
          </a:xfrm>
        </p:spPr>
        <p:txBody>
          <a:bodyPr/>
          <a:lstStyle/>
          <a:p>
            <a:pPr algn="ctr"/>
            <a:r>
              <a:rPr lang="en-GB" sz="4000" dirty="0" smtClean="0"/>
              <a:t>Empirical and Molecular Formulae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509120"/>
            <a:ext cx="5760640" cy="201622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GB" sz="2400" b="1" dirty="0" smtClean="0"/>
              <a:t>Do Now:</a:t>
            </a:r>
          </a:p>
          <a:p>
            <a:pPr>
              <a:defRPr/>
            </a:pPr>
            <a:r>
              <a:rPr lang="en-GB" sz="2400" dirty="0" smtClean="0"/>
              <a:t>What are the definitions of empirical and molecular formula form GCSE?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35896" y="1916830"/>
            <a:ext cx="5328592" cy="2376265"/>
            <a:chOff x="3851920" y="1088324"/>
            <a:chExt cx="5328592" cy="1999438"/>
          </a:xfrm>
        </p:grpSpPr>
        <p:sp>
          <p:nvSpPr>
            <p:cNvPr id="7" name="TextBox 6"/>
            <p:cNvSpPr txBox="1"/>
            <p:nvPr/>
          </p:nvSpPr>
          <p:spPr>
            <a:xfrm>
              <a:off x="3851920" y="1088324"/>
              <a:ext cx="5328592" cy="1999438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indent="-514350">
                <a:spcBef>
                  <a:spcPct val="0"/>
                </a:spcBef>
              </a:pPr>
              <a:r>
                <a:rPr lang="en-GB" sz="2400" b="1" dirty="0" smtClean="0">
                  <a:ea typeface="+mj-ea"/>
                  <a:cs typeface="+mj-cs"/>
                </a:rPr>
                <a:t>Targets</a:t>
              </a:r>
            </a:p>
            <a:p>
              <a:pPr indent="-514350">
                <a:spcBef>
                  <a:spcPct val="0"/>
                </a:spcBef>
              </a:pPr>
              <a:r>
                <a:rPr lang="en-GB" sz="2400" dirty="0" smtClean="0">
                  <a:ea typeface="+mj-ea"/>
                  <a:cs typeface="+mj-cs"/>
                </a:rPr>
                <a:t>To understand the concept of and relationship between empirical and molecular formulae.</a:t>
              </a:r>
            </a:p>
            <a:p>
              <a:pPr indent="-514350">
                <a:spcBef>
                  <a:spcPct val="0"/>
                </a:spcBef>
              </a:pPr>
              <a:r>
                <a:rPr lang="en-GB" sz="2400" dirty="0" smtClean="0">
                  <a:ea typeface="+mj-ea"/>
                  <a:cs typeface="+mj-cs"/>
                </a:rPr>
                <a:t>Be able to calculate the empirical formulae from data giving % composition by mass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72200" y="1088326"/>
              <a:ext cx="2808312" cy="30559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2400" b="1" i="1" dirty="0" smtClean="0">
                  <a:solidFill>
                    <a:srgbClr val="FF0000"/>
                  </a:solidFill>
                </a:rPr>
                <a:t>Specification 3.1.2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An oxide of </a:t>
            </a:r>
            <a:r>
              <a:rPr lang="en-GB" i="1" dirty="0" err="1" smtClean="0"/>
              <a:t>sulfur</a:t>
            </a:r>
            <a:r>
              <a:rPr lang="en-GB" i="1" dirty="0" smtClean="0"/>
              <a:t> contains 50% by mass of </a:t>
            </a:r>
            <a:r>
              <a:rPr lang="en-GB" i="1" dirty="0" err="1" smtClean="0"/>
              <a:t>sulfur</a:t>
            </a:r>
            <a:r>
              <a:rPr lang="en-GB" i="1" dirty="0" smtClean="0"/>
              <a:t> and 50% by mass of oxygen. What is its empirical formula?</a:t>
            </a:r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r>
              <a:rPr lang="en-GB" sz="2400" b="1" dirty="0" smtClean="0"/>
              <a:t>S							O</a:t>
            </a:r>
          </a:p>
          <a:p>
            <a:pPr lvl="1">
              <a:buNone/>
            </a:pPr>
            <a:r>
              <a:rPr lang="en-GB" sz="2400" u="sng" dirty="0" smtClean="0"/>
              <a:t>50	</a:t>
            </a:r>
            <a:r>
              <a:rPr lang="en-GB" sz="2400" dirty="0" smtClean="0"/>
              <a:t>					</a:t>
            </a:r>
            <a:r>
              <a:rPr lang="en-GB" sz="2400" u="sng" dirty="0" smtClean="0"/>
              <a:t>50</a:t>
            </a:r>
          </a:p>
          <a:p>
            <a:pPr lvl="1">
              <a:buNone/>
            </a:pPr>
            <a:r>
              <a:rPr lang="en-GB" sz="2400" dirty="0" smtClean="0"/>
              <a:t>32.1					16</a:t>
            </a:r>
          </a:p>
          <a:p>
            <a:pPr>
              <a:buNone/>
            </a:pPr>
            <a:r>
              <a:rPr lang="en-GB" dirty="0" smtClean="0"/>
              <a:t>	= 1.558				       =3.125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1.588/1.588				       3.125/1.588</a:t>
            </a:r>
          </a:p>
          <a:p>
            <a:pPr>
              <a:buNone/>
            </a:pPr>
            <a:r>
              <a:rPr lang="en-GB" dirty="0" smtClean="0"/>
              <a:t>   = 1			    :		       = 2</a:t>
            </a:r>
          </a:p>
          <a:p>
            <a:pPr>
              <a:buNone/>
            </a:pPr>
            <a:r>
              <a:rPr lang="en-GB" dirty="0" smtClean="0"/>
              <a:t>				</a:t>
            </a:r>
          </a:p>
          <a:p>
            <a:pPr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			SO</a:t>
            </a:r>
            <a:r>
              <a:rPr lang="en-GB" sz="3200" b="1" baseline="-25000" dirty="0" smtClean="0">
                <a:solidFill>
                  <a:srgbClr val="FF0000"/>
                </a:solidFill>
              </a:rPr>
              <a:t>2</a:t>
            </a:r>
            <a:endParaRPr lang="en-GB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 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3058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A certain compound contains oxygen, and 43.4% Na and 11.3% C. What is its empirical formula?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% O in the compound = 100 -43.4-11.3=45.3%</a:t>
            </a:r>
          </a:p>
          <a:p>
            <a:pPr lvl="1">
              <a:buNone/>
            </a:pPr>
            <a:r>
              <a:rPr lang="en-GB" sz="2400" b="1" dirty="0" smtClean="0"/>
              <a:t>Na 				C			O</a:t>
            </a:r>
          </a:p>
          <a:p>
            <a:pPr lvl="1">
              <a:buNone/>
            </a:pPr>
            <a:r>
              <a:rPr lang="en-GB" sz="2400" dirty="0" smtClean="0"/>
              <a:t>43.4			11.3			45.3</a:t>
            </a:r>
          </a:p>
          <a:p>
            <a:pPr lvl="1">
              <a:buNone/>
            </a:pPr>
            <a:r>
              <a:rPr lang="en-GB" sz="2400" dirty="0" smtClean="0"/>
              <a:t>23.0			12.0			16.0</a:t>
            </a:r>
          </a:p>
          <a:p>
            <a:pPr>
              <a:buNone/>
            </a:pPr>
            <a:r>
              <a:rPr lang="en-GB" dirty="0" smtClean="0"/>
              <a:t>	= 1.89			  =0.94			=2.83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1.89/0.94			0.94/0.94		2.83/0.94</a:t>
            </a:r>
          </a:p>
          <a:p>
            <a:pPr>
              <a:buNone/>
            </a:pPr>
            <a:r>
              <a:rPr lang="en-GB" dirty="0" smtClean="0"/>
              <a:t>   = 2		:		=1		:	=3</a:t>
            </a:r>
          </a:p>
          <a:p>
            <a:pPr>
              <a:buNone/>
            </a:pPr>
            <a:r>
              <a:rPr lang="en-GB" dirty="0" smtClean="0"/>
              <a:t>				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				Na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CO</a:t>
            </a:r>
            <a:r>
              <a:rPr lang="en-GB" b="1" baseline="-25000" dirty="0" smtClean="0">
                <a:solidFill>
                  <a:srgbClr val="FF0000"/>
                </a:solidFill>
              </a:rPr>
              <a:t>3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 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other piece of information do you need to calculate the Molecular Formula?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FF0000"/>
                </a:solidFill>
              </a:rPr>
              <a:t>The M</a:t>
            </a:r>
            <a:r>
              <a:rPr lang="en-GB" i="1" baseline="-25000" dirty="0" smtClean="0">
                <a:solidFill>
                  <a:srgbClr val="FF0000"/>
                </a:solidFill>
              </a:rPr>
              <a:t>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Step 1: </a:t>
            </a:r>
            <a:r>
              <a:rPr lang="en-GB" dirty="0" smtClean="0"/>
              <a:t>Calculate the </a:t>
            </a:r>
            <a:r>
              <a:rPr lang="en-GB" i="1" dirty="0" smtClean="0"/>
              <a:t>M</a:t>
            </a:r>
            <a:r>
              <a:rPr lang="en-GB" baseline="-25000" dirty="0" smtClean="0"/>
              <a:t>r</a:t>
            </a:r>
            <a:r>
              <a:rPr lang="en-GB" dirty="0" smtClean="0"/>
              <a:t> of the empirical formula unit.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Step 2: </a:t>
            </a:r>
            <a:r>
              <a:rPr lang="en-GB" dirty="0" smtClean="0"/>
              <a:t>Use the ACTUAL </a:t>
            </a:r>
            <a:r>
              <a:rPr lang="en-GB" i="1" dirty="0" smtClean="0"/>
              <a:t>M</a:t>
            </a:r>
            <a:r>
              <a:rPr lang="en-GB" baseline="-25000" dirty="0" smtClean="0"/>
              <a:t>r</a:t>
            </a:r>
            <a:r>
              <a:rPr lang="en-GB" dirty="0" smtClean="0"/>
              <a:t> to find out the ratio to “scale up” the empirical formula to the molecular formula.</a:t>
            </a:r>
          </a:p>
          <a:p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39763"/>
          </a:xfrm>
        </p:spPr>
        <p:txBody>
          <a:bodyPr/>
          <a:lstStyle/>
          <a:p>
            <a:r>
              <a:rPr lang="en-GB" dirty="0" smtClean="0"/>
              <a:t>Molecular Formula from Empirical Formula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3058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The empirical formula of butane is C</a:t>
            </a:r>
            <a:r>
              <a:rPr lang="en-GB" i="1" baseline="-25000" dirty="0" smtClean="0"/>
              <a:t>2</a:t>
            </a:r>
            <a:r>
              <a:rPr lang="en-GB" i="1" dirty="0" smtClean="0"/>
              <a:t>H</a:t>
            </a:r>
            <a:r>
              <a:rPr lang="en-GB" i="1" baseline="-25000" dirty="0" smtClean="0"/>
              <a:t>5</a:t>
            </a:r>
            <a:r>
              <a:rPr lang="en-GB" i="1" dirty="0" smtClean="0"/>
              <a:t> and the M</a:t>
            </a:r>
            <a:r>
              <a:rPr lang="en-GB" i="1" baseline="-25000" dirty="0" smtClean="0"/>
              <a:t>r</a:t>
            </a:r>
            <a:r>
              <a:rPr lang="en-GB" i="1" dirty="0" smtClean="0"/>
              <a:t> of butane is 58. What it its molecular formula?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i="1" dirty="0" smtClean="0"/>
              <a:t>M</a:t>
            </a:r>
            <a:r>
              <a:rPr lang="en-GB" baseline="-25000" dirty="0" smtClean="0"/>
              <a:t>r</a:t>
            </a:r>
            <a:r>
              <a:rPr lang="en-GB" dirty="0" smtClean="0"/>
              <a:t> of the empirical formula, 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5</a:t>
            </a:r>
            <a:r>
              <a:rPr lang="en-GB" dirty="0" smtClean="0"/>
              <a:t> = (2x12)+(5x1)=29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ratio of the 2 </a:t>
            </a:r>
            <a:r>
              <a:rPr lang="en-GB" i="1" dirty="0" smtClean="0"/>
              <a:t>M</a:t>
            </a:r>
            <a:r>
              <a:rPr lang="en-GB" baseline="-25000" dirty="0" smtClean="0"/>
              <a:t>r </a:t>
            </a:r>
            <a:r>
              <a:rPr lang="en-GB" dirty="0" smtClean="0"/>
              <a:t>values is 58/29 = 2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So you have to multiply each number in the empirical formula by 2 to get the molecular formula.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So 	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5 </a:t>
            </a:r>
            <a:r>
              <a:rPr lang="en-GB" dirty="0" smtClean="0"/>
              <a:t>x 2 </a:t>
            </a:r>
            <a:r>
              <a:rPr lang="en-GB" baseline="-25000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b="1" baseline="-25000" dirty="0" smtClean="0">
                <a:solidFill>
                  <a:srgbClr val="FF0000"/>
                </a:solidFill>
              </a:rPr>
              <a:t>4</a:t>
            </a:r>
            <a:r>
              <a:rPr lang="en-GB" b="1" dirty="0" smtClean="0">
                <a:solidFill>
                  <a:srgbClr val="FF0000"/>
                </a:solidFill>
              </a:rPr>
              <a:t>H</a:t>
            </a:r>
            <a:r>
              <a:rPr lang="en-GB" b="1" baseline="-25000" dirty="0" smtClean="0">
                <a:solidFill>
                  <a:srgbClr val="FF0000"/>
                </a:solidFill>
              </a:rPr>
              <a:t>10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 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9685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1. a. What is the difference between an empirical formula and a molecular formula?</a:t>
            </a:r>
          </a:p>
          <a:p>
            <a:pPr marL="457200" indent="-457200">
              <a:buNone/>
            </a:pPr>
            <a:r>
              <a:rPr lang="en-GB" dirty="0" smtClean="0"/>
              <a:t>b. What information do you need to find a molecular formula form an empirical formula?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2. A certain compound contains 51.5% Cu, 9.7% C and 38.9% O.</a:t>
            </a:r>
          </a:p>
          <a:p>
            <a:pPr marL="457200" indent="-457200">
              <a:buNone/>
            </a:pPr>
            <a:r>
              <a:rPr lang="en-GB" dirty="0" smtClean="0"/>
              <a:t>What is its empirical formula?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3. a. A certain compound contains 85.7% C and 14.3% H. What is its empirical formula?</a:t>
            </a:r>
          </a:p>
          <a:p>
            <a:pPr marL="457200" indent="-457200">
              <a:buNone/>
            </a:pPr>
            <a:r>
              <a:rPr lang="en-GB" dirty="0" smtClean="0"/>
              <a:t>b. The </a:t>
            </a:r>
            <a:r>
              <a:rPr lang="en-GB" i="1" dirty="0" smtClean="0"/>
              <a:t>M</a:t>
            </a:r>
            <a:r>
              <a:rPr lang="en-GB" baseline="-25000" dirty="0" smtClean="0"/>
              <a:t>r</a:t>
            </a:r>
            <a:r>
              <a:rPr lang="en-GB" dirty="0" smtClean="0"/>
              <a:t> of that compound is 42. What is the molecular formula of the compound?</a:t>
            </a:r>
          </a:p>
          <a:p>
            <a:pPr marL="457200" indent="-45720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 Questions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9685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1. a. What is the difference between an empirical formula and a molecular formula?</a:t>
            </a:r>
          </a:p>
          <a:p>
            <a:pPr marL="457200" indent="-457200">
              <a:buNone/>
            </a:pPr>
            <a:r>
              <a:rPr lang="en-GB" dirty="0" smtClean="0"/>
              <a:t>b. What information do you need to find a molecular formula form an empirical formula? 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i="1" dirty="0" smtClean="0">
                <a:solidFill>
                  <a:srgbClr val="FF0000"/>
                </a:solidFill>
              </a:rPr>
              <a:t>M</a:t>
            </a:r>
            <a:r>
              <a:rPr lang="en-GB" baseline="-25000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 of molecule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2. A certain compound contains 51.5% Cu, 9.7% C and 38.9% O.</a:t>
            </a:r>
          </a:p>
          <a:p>
            <a:pPr marL="457200" indent="-457200">
              <a:buNone/>
            </a:pPr>
            <a:r>
              <a:rPr lang="en-GB" dirty="0" smtClean="0"/>
              <a:t>What is its empirical formula?  </a:t>
            </a:r>
            <a:r>
              <a:rPr lang="en-GB" dirty="0" smtClean="0">
                <a:solidFill>
                  <a:srgbClr val="FF0000"/>
                </a:solidFill>
              </a:rPr>
              <a:t>CuCO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3. a. A certain compound contains 85.7% C and 14.3% H. What is its empirical formula?	</a:t>
            </a:r>
            <a:r>
              <a:rPr lang="en-GB" dirty="0" smtClean="0">
                <a:solidFill>
                  <a:srgbClr val="FF0000"/>
                </a:solidFill>
              </a:rPr>
              <a:t>CH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None/>
            </a:pPr>
            <a:r>
              <a:rPr lang="en-GB" dirty="0" smtClean="0"/>
              <a:t>b. The </a:t>
            </a:r>
            <a:r>
              <a:rPr lang="en-GB" i="1" dirty="0" smtClean="0"/>
              <a:t>M</a:t>
            </a:r>
            <a:r>
              <a:rPr lang="en-GB" baseline="-25000" dirty="0" smtClean="0"/>
              <a:t>r</a:t>
            </a:r>
            <a:r>
              <a:rPr lang="en-GB" dirty="0" smtClean="0"/>
              <a:t> of that compound is 42. What is the molecular formula of the compound?		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H</a:t>
            </a:r>
            <a:r>
              <a:rPr lang="en-GB" baseline="-25000" dirty="0" smtClean="0">
                <a:solidFill>
                  <a:srgbClr val="FF0000"/>
                </a:solidFill>
              </a:rPr>
              <a:t>6</a:t>
            </a:r>
          </a:p>
          <a:p>
            <a:pPr marL="457200" indent="-45720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 Questions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305800" cy="6093296"/>
          </a:xfrm>
        </p:spPr>
        <p:txBody>
          <a:bodyPr>
            <a:normAutofit/>
          </a:bodyPr>
          <a:lstStyle/>
          <a:p>
            <a:r>
              <a:rPr lang="en-GB" dirty="0" smtClean="0"/>
              <a:t>Organic compounds: Bases on carbon and hydrogen.</a:t>
            </a:r>
          </a:p>
          <a:p>
            <a:r>
              <a:rPr lang="en-GB" dirty="0" smtClean="0"/>
              <a:t>Combustion analysis used in pharmaceutical industry to find empirical formula of new compounds.</a:t>
            </a:r>
          </a:p>
          <a:p>
            <a:r>
              <a:rPr lang="en-GB" dirty="0" smtClean="0"/>
              <a:t>Burn the unknown compounds in excess oxygen and measure amounts of water, carbon dioxide and other oxides that are produced.</a:t>
            </a:r>
          </a:p>
          <a:p>
            <a:r>
              <a:rPr lang="en-GB" dirty="0" smtClean="0"/>
              <a:t>Measures C, H, S, and N. </a:t>
            </a:r>
          </a:p>
          <a:p>
            <a:r>
              <a:rPr lang="en-GB" dirty="0" smtClean="0"/>
              <a:t>Assumes that O makes up the rest after the other 4 have been measured. </a:t>
            </a:r>
          </a:p>
          <a:p>
            <a:r>
              <a:rPr lang="en-GB" dirty="0" smtClean="0"/>
              <a:t>Empirical formula can be calculated from the mass of combustion products.</a:t>
            </a:r>
          </a:p>
          <a:p>
            <a:r>
              <a:rPr lang="en-GB" dirty="0" smtClean="0"/>
              <a:t>If </a:t>
            </a:r>
            <a:r>
              <a:rPr lang="en-GB" i="1" dirty="0" smtClean="0"/>
              <a:t>M</a:t>
            </a:r>
            <a:r>
              <a:rPr lang="en-GB" baseline="-25000" dirty="0" smtClean="0"/>
              <a:t>r</a:t>
            </a:r>
            <a:r>
              <a:rPr lang="en-GB" dirty="0" smtClean="0"/>
              <a:t>  is known then molecular formula can be calculated.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 smtClean="0"/>
              <a:t>Combustion 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i="1" dirty="0" smtClean="0"/>
              <a:t>Combustion of a 1.031 g sample of a compound consisting of carbon, hydrogen, and oxygen produced 2.265 g CO</a:t>
            </a:r>
            <a:r>
              <a:rPr lang="en-GB" sz="2000" i="1" baseline="-25000" dirty="0" smtClean="0"/>
              <a:t>2</a:t>
            </a:r>
            <a:r>
              <a:rPr lang="en-GB" sz="2000" i="1" dirty="0" smtClean="0"/>
              <a:t> and 1.236g H</a:t>
            </a:r>
            <a:r>
              <a:rPr lang="en-GB" sz="2000" i="1" baseline="-25000" dirty="0" smtClean="0"/>
              <a:t>2</a:t>
            </a:r>
            <a:r>
              <a:rPr lang="en-GB" sz="2000" i="1" dirty="0" smtClean="0"/>
              <a:t>O. </a:t>
            </a:r>
            <a:r>
              <a:rPr lang="en-GB" sz="2000" i="1" dirty="0" smtClean="0"/>
              <a:t>What </a:t>
            </a:r>
            <a:r>
              <a:rPr lang="en-GB" sz="2000" i="1" dirty="0" smtClean="0"/>
              <a:t>is the empirical formula of the compound? 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Carbon: </a:t>
            </a:r>
            <a:r>
              <a:rPr lang="en-GB" sz="2000" dirty="0" smtClean="0"/>
              <a:t>2.265g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(Mr=44.0) is 2.265/44=0.05 mol CO</a:t>
            </a:r>
            <a:r>
              <a:rPr lang="en-GB" sz="2000" baseline="-25000" dirty="0" smtClean="0"/>
              <a:t>2</a:t>
            </a:r>
          </a:p>
          <a:p>
            <a:pPr>
              <a:buNone/>
            </a:pPr>
            <a:r>
              <a:rPr lang="en-GB" sz="2000" dirty="0" smtClean="0"/>
              <a:t>As EACH mole of CO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has 1 mole of C, the sample contained 0.05 mol of C atoms.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Hydrogen:</a:t>
            </a:r>
            <a:r>
              <a:rPr lang="en-GB" sz="2000" dirty="0" smtClean="0"/>
              <a:t> 1.236g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(Mr=18.0) is 1.236/18=0.07 mol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</a:p>
          <a:p>
            <a:pPr>
              <a:buNone/>
            </a:pPr>
            <a:r>
              <a:rPr lang="en-GB" sz="2000" dirty="0" smtClean="0"/>
              <a:t>As EACH mole of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has 2 mole of H, the sample contained 0.14 mol of H atoms.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Oxygen: </a:t>
            </a:r>
            <a:r>
              <a:rPr lang="en-GB" sz="2000" dirty="0" smtClean="0"/>
              <a:t>0.05 mol of C atoms (</a:t>
            </a:r>
            <a:r>
              <a:rPr lang="en-GB" sz="2000" dirty="0" err="1" smtClean="0"/>
              <a:t>Ar</a:t>
            </a:r>
            <a:r>
              <a:rPr lang="en-GB" sz="2000" dirty="0" smtClean="0"/>
              <a:t>=12.0) has mass =0.05x12=0.6g</a:t>
            </a:r>
          </a:p>
          <a:p>
            <a:pPr>
              <a:buNone/>
            </a:pPr>
            <a:r>
              <a:rPr lang="en-GB" sz="2000" dirty="0" smtClean="0"/>
              <a:t>		 0.14 mol of H atoms (</a:t>
            </a:r>
            <a:r>
              <a:rPr lang="en-GB" sz="2000" dirty="0" err="1" smtClean="0"/>
              <a:t>Ar</a:t>
            </a:r>
            <a:r>
              <a:rPr lang="en-GB" sz="2000" dirty="0" smtClean="0"/>
              <a:t>=1.0) has mass=0.14x1=0.14g</a:t>
            </a:r>
          </a:p>
          <a:p>
            <a:pPr>
              <a:buNone/>
            </a:pPr>
            <a:r>
              <a:rPr lang="en-GB" sz="2000" dirty="0" smtClean="0"/>
              <a:t>The rest (1.031-0.6-0.14=0.291g) must be O.</a:t>
            </a:r>
          </a:p>
          <a:p>
            <a:pPr>
              <a:buNone/>
            </a:pPr>
            <a:r>
              <a:rPr lang="en-GB" sz="2000" dirty="0" smtClean="0"/>
              <a:t>0.291g of O(</a:t>
            </a:r>
            <a:r>
              <a:rPr lang="en-GB" sz="2000" dirty="0" err="1" smtClean="0"/>
              <a:t>Ar</a:t>
            </a:r>
            <a:r>
              <a:rPr lang="en-GB" sz="2000" dirty="0" smtClean="0"/>
              <a:t>=16.0) is 0.291/16=0.018 mol of O atoms.</a:t>
            </a:r>
          </a:p>
          <a:p>
            <a:pPr>
              <a:buNone/>
            </a:pPr>
            <a:r>
              <a:rPr lang="en-GB" sz="2000" dirty="0" smtClean="0"/>
              <a:t>Sample contains: 0.05 mol C, 0.14 mol H, 0.018 mol O</a:t>
            </a:r>
          </a:p>
          <a:p>
            <a:pPr>
              <a:buNone/>
            </a:pPr>
            <a:r>
              <a:rPr lang="en-GB" sz="2000" dirty="0" smtClean="0"/>
              <a:t>		</a:t>
            </a:r>
            <a:r>
              <a:rPr lang="en-GB" sz="2000" b="1" dirty="0" smtClean="0">
                <a:solidFill>
                  <a:srgbClr val="FF0000"/>
                </a:solidFill>
              </a:rPr>
              <a:t>Ratio = 3:8:1		C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GB" sz="2000" b="1" dirty="0" smtClean="0">
                <a:solidFill>
                  <a:srgbClr val="FF0000"/>
                </a:solidFill>
              </a:rPr>
              <a:t>H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8</a:t>
            </a:r>
            <a:r>
              <a:rPr lang="en-GB" sz="2000" b="1" dirty="0" smtClean="0">
                <a:solidFill>
                  <a:srgbClr val="FF0000"/>
                </a:solidFill>
              </a:rPr>
              <a:t>O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288032"/>
          </a:xfrm>
        </p:spPr>
        <p:txBody>
          <a:bodyPr/>
          <a:lstStyle/>
          <a:p>
            <a:r>
              <a:rPr lang="en-GB" dirty="0" smtClean="0"/>
              <a:t>Combustion Analysis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75" t="20021" r="31888" b="60428"/>
          <a:stretch/>
        </p:blipFill>
        <p:spPr>
          <a:xfrm>
            <a:off x="395536" y="1196752"/>
            <a:ext cx="84249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6397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Starter: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Think back to GCSE ...</a:t>
            </a:r>
            <a:endParaRPr lang="en-GB" dirty="0">
              <a:latin typeface="+mn-lt"/>
            </a:endParaRPr>
          </a:p>
        </p:txBody>
      </p:sp>
      <p:sp>
        <p:nvSpPr>
          <p:cNvPr id="240642" name="AutoShape 2" descr="data:image/jpeg;base64,/9j/4AAQSkZJRgABAQAAAQABAAD/2wCEAAkGBxQSEhUUExMVFBUXGBgYGBgXFxQXGBgXGBgWFxUXFRcYHCggGBwlHBQUITEhJSkrLi4uFx8zODMsNygtLiwBCgoKDg0OGhAQGywlICQsLCwsLCwsLCwsLCwsLCwsLCwsLCwsLCwsLCwsLCwsLCwsLCwsLCwsLCwsLCwsLCwsLP/AABEIAMIBAwMBIgACEQEDEQH/xAAcAAABBQEBAQAAAAAAAAAAAAADAAECBAUGBwj/xAA4EAABAwIEBAQFBAAHAAMAAAABAAIRAyEEEjFBBVFhcQYigZETMqHR8EKxweEVI1JicoLxBxRT/8QAGQEAAwEBAQAAAAAAAAAAAAAAAAECAwQF/8QAJxEAAgICAgICAQUBAQAAAAAAAAECEQMhEjEEQVFhcRMiMkKhgRT/2gAMAwEAAhEDEQA/ANslRKmWpZV4zMxphSCZO0I5AxKTUg1SATXRPokEoSClCSCxgIUwEyUp7GSCdNKSpMdjwouCkUiUwBlMFJRKYxwnBUZUgUWIeVNqi0pwpJJBKExKmAkMiWKTWqakGp2MiwKYanaE8pWOxoQyjFDcqAEUNyK5Bemn6AjKaQmcoOTAcn8lJQlJFIQoSyo5YoOasR0CIUgE6cNQ0JoZqkApAKUJE18kQE8KUJ1SGRITwpQnp0S42BKuOwRAJQtGlw0iDUIaPqjHF0qToFOeRN1vj8eUvoVmU1h5H2UjQd/pPstZvGNXNa0AdB6odfxBLZJERpaxW3/lrthyMr4ROxRGYJ+uUnkBPuTsEf8Axu4bbSf6V6hx6QCIAd02FoTXiq9sLZiV8O9vzNInmLITV0tDjLHnztkNMR35q5R/+tUiGDfUQpl4b9MGzkmqS6t/A6Dpykt3158pWZi+AVGXbDh01WM/HmtgZIRAouYQbgz2SBWFDQQKUqDQpmmRsU+LGNKWZRKYooZPOk4oWZLMigHcUJ5UsyG8ppCsi4oL3KVRyC526tASDuiSFmSQM0iExCKWpoXONASxNCM5QLUCZEKYTJ0EslCQT0qZcQBqrTatKlcnM4W6A91rixSn0INh+H2zVCQPqVOviI8tNpaBqbT1uszFcbGQE3vCweLcZmA1/pzXp48MMaDstcb4w/OYJyjeVmt4q86l19xMd5WZicQHRrE+xP8ACnRIJgOgctvRafgqjROPcZIMgGD16woVHkm5ynb/AI9Qk2mIHOLRM94WfWxUSfmvrv26KvyIv1MSQXD9Rk/a+yJR4k7IGO20P2+6w240sa4nV0i/cfRVsXjyYGlttYQFWdVT4vlcRMg6DrzK0KHFTo0nNoAOtoA5rhaOKhw1nnaBzAWlTxwbmDTH+t25HIf6Rzi53Ka+wkjtsPxt0gEwB1m+5JWvh/EoFpknn9tl5hhq7vm+RgByTMkaZmt1I62HVGOOEAtJvEk3J5ARYD8lDFR6scVQrbBro1tHL3VSpwQ/ove52A7rzl3GiCBJjpF1t0vE7mtawmxJtKwyYYvcioxbejusFhqTSWt8zhq7625K63B0zYgmPQLgMBxjK4d7dSV1eCe8tlz5Ouw/AmuKVRR0RwfJYx/B6WUlpynXWZ91QHh6pHz0+lz9lfODLhJf37d1QqcLykRXyg8xIHWSZKwnBPdf6X+hD5/wp4rg9VgJLZHNplUJC62lgMoviHezQqx4FQ//AFdf/j9lm8L9IwcGno5hQct7iHCqDWyK/oYM+11glZuPF7JBPCEWIxCRCTJKxakjkJKANJRKkU0LnsBlBTJUUIBpT02SQEzWq+cMadMvN3H5QD91rixynKkKynxHiTaLSyn85sXWsucrYsNNxbX15lVcXWeahmZkk+9tVk8Sxpmxmy9eKUFSCg2K4mHAnnyJ9FkVq4AAGuypYitBF4Tsda/unY6JnGPPNavCsM4+ZxhkiBP9KjhajA0B1++g5KT+I5gADETbmlYbZ0JxY/Sef0VNjmybm+1rrLbi3ARP/iG/FEWF90WPiaOPwoLZue0T291m1qBZJtMR6nRGp4l7hDfpGit/CMcz9e5KtBVGBSa4OAuZNhFzziVq0sT8IOAaS6JJ1aDtkH6o5n05pVsK5simfM60j5nf7W7wemu8BU6NAskOeQ6LtY3MexcfKPcoSoHT0FdjXOdckl2s8+vNGGK13jbSyz6oMhwY5o08xY0ernRPojCmG3NRoJ6OMewg+6GrEkO7FDPvOsT7LVwbpeM14H1K5SvViscpBFtiP3XUcHxTWvaXgHcch6KZ/DNsXZ1eAw/xHNJ0B21kLo6WKMRlLQLDssbh1Vti0zJ22W7ReAR3+nVS4pLR1XbI8TxDfhwcwi9s0bWdGvZc67j1Sr5Qxx6RpGi6Or4goltQNM5REhsNzb5TofRQrYpjaJAy5iOk+qxyRb6Zvjmop2jPw9Ws4f5jzOwB/co+Ui5knmZ/lP4T8Ss+C01cgNxAAnXcrbb4oY/QDraY7wseGtyOTIpykYEflksq6xvEMO8ecNH/AF1+ix+KmiY+ECOew9lm0l7OdxZkOChCtZUJ7FLYtAYSU8vVJTokugqRUZUSVzCEmlMSpNbJAG6tWBf4Rgw9xc4w1tz6LB8XcT+I7K11tBrpaNNF0nGa4w2HyD5iDOnJeb4nEl2Yx6mw9JuV6+CH6cCUvZXxeNdGWSZsd9OpWO+3UHmj4jE655E6Xt7aLOq153mf4Wl+ykgFQydYCZlXW9uVkGo6/fmgtbl1kjZNDLFWSY1/j6KVIEHmD+XQqVTQGAtACItv7dSoGAdmiwmdegRm4dxh2U9oN+5VnCXJm20dFv4egC3zfS6pRGZGEoyRPt0VpgcDceWb/wADqtbCcJym0ub7n1RH4bKSSOkgH8CuwozQM1gCDvoBHoszEOyOIYyYPzOOSmOwMZl0NfhvlzNgxr27rnOLPGaXM+JaQHOOVvZv3KZBmVcS8k/57W9GW9AWj+UxcNc2brDtfUqrWxxBJyNibQQBHSGgfmqs8OrNqS0ACdZMhS22VVGFiCRVMzeCtzDPDhOsfwqeOpG86tj22UcPVg9Dry/ZRP6NMUqdnoPh/FeUZbEjTldbp4m6DA+q4vhOKyBpC3v8Q0IjfNtbokmdVJu2UeL41zgWlpyyq+CfWquawVWsbFy4Gx2HUrRr4lj4BIImYtZU8QaYcDAgEaankOi58i32bKWtI6fw54cNGXEtc4zyEacyeS6FmBe1sW3OouTquYw2Oe8TTpuyG2Y2noL/AFWvgsRWGoAA6yfWFjKMF7OSabdtmi/h9QAktMDexVQhXqvGKhblBDR0F/dUAVi2vRgxoUHhECg5TZIIhJThJHInQgVLMoApiVmhDytDgjCakwTHb6rOC3+BsLGPeRAg33XRgjymiZPRznjCtneZBO0a/suQxXlET7zvy5ro+N1wakh1zqJMLk+MujWSTtBAH3XrFIxuJFpsXtBn9MvPrlsPdZDq4G7jHQD+VPiFS+mv5aFUBDh191D0UhqmKgj+k7apiw9/sq28C35tKFBGhvHslZVGvhPm80W/JPJaIrwDa52k+ixMHdzQ25N79Ou3daLPMCGmY1doOsdFSbAsUsScxgf13XQcOr2EkrlKNQA7H7rocJW8zfTdCbGts9K8J0wTDtDyXSYvhNISWw22p+uq5LAcVZQph7v+onU6z2gLn+I+N6lVxIPl/NlnLLGLO/xvEnldp6OrxFCiHGKo5ERr0Xm/j7C/Df5TlaZ+V0cthqmHEXOeC0mdSqXimuS2kDq6TcAmJ908eblqi/M8THjjyi9nLV3QROusm6v8PBsTqfwd1SqnymbEW7hRwtWAYJnYDotEeWzoxQc7ceZDdgxBnynnCDh8ZlcCDIgWtYrUNe5JO17a9kwWiHC9Mv6gtYCWweyxH1vh1GvbGU2PMaQtSniJuDyG2ixcfk64TtGbj3GnDRqTHYTqtfhtKk55D2usIiSZJGs7KpjMO6o4BjZJ5K74W4U+o52Z7mtbIeIgkjQX0C55uKNXJVZ2fDuK0KeVmWQBAzGffmtriHEaRApsa01SJc0WDAZguI/Zck/g9ItApgkF3zkkj/qCbn6LbwmGbTENHcm5J5k7rB5PhHJNx9BA2EkQFMAsGZJkCoOKMW8kNzVWhkAknLUkyeIMJiVFMFkSEptkrpeLEUqDWA3OpXO4QS9u91q+MSIYDrC9Dwo9snuVHI8QxwDjcGNTEn6WXOYvFB02vtcytrGNDrBvXWw7Bc5xTC5rA99IXa5fJSMLiLJBJWG2tl2Mz9F0VWiYgEO9gsTiGGN4FuiHbKCNpNeMwmVVdRiZHbuhUarmc1ouxDKoANjz+6kpFOliS0OAEc+ZnRvaytPxGUZSbxtpOpJ/ZAqUILYuG3nnG6oVcRJObVxk9BsErA1abpjKZ/aVo4XEw7/03XPUKwza2CuU8V25osDtcTjZphusb99R0C53NJ1dA2HNCdxRzTG0TfmoVfEDj5Ww2RqAAsHit3Z34vM4R40a1DHhkE+QC55nouf4vxR9eoXEeWwHQaKnUrFxufMNCd+cobybR/4tY1FHPnzPK7DNrEyNeU8lKY/lRoukyeSm5nLnruOipGJKlOntznkj0cY+3mNrbeyCxo1O26JmB1A5zogQari6hkE6InC8e4GNVnPdJtpvKucLEOEbFEiovid14YzVajQ0GZ6WXZf4Wczi5xLJnIBDZN5fPzH6I3hnFsdhxZoc1ovAk2RhWL7ySuTyIOKsUsvLoBWbOUaeYezZ9lZaFFSBXG7IY6fKmCeVNsQ4Ci5qmE7kFIBkCZSLOqSoRRlIKIKdqihey1gLPb3Wl4sMOGvyrLwxhw2Wn4ucMrXEzbT/ANXpeE9Mn+xxPFBaSXAdN/uubxro3B6bLR4hxMuu4WGk6BYVfiLXTpPJdZVFatVkfWNPUjkqVapAs5Gq4gEkDcKq93WZ30j0UjIYu7fMW+l/RZ9agAJH1KuVsRABg5p0QHvMaRPbVHsYXDOHwjmIB/NPosatEq5VqRbf3HoqNYE6pWioogHHVF+KYUW9k5dZIKLBxJf8zr2AnSB+yarQIB3i4IuCN7qsNEWhUIgieo2I6hA7Cl+dv+4fUIlFmYXnv91Zw1JrrgQ47DQj+FN7QyCbSCIt/CXbArOsctiOf9qQp6SRHMG/RBBE207qZIkyINk9WIskZTzHMfZAq1QTrf6IQxBMg/VWMPREaXTDsnSb7rR4e1sz7qrSMQYbCuYeqDtB6WQI9A8GPkPE3LbT+aLoeD4oMzN1gLi/C9eHEaGLHaFr4bGw8n0nn1SyGmKKO1osFQTIBKhWwjhtI5hZOC4mPRaDONZNbhc08UZfQSxEcycvR/iU3zJyu6KvUpEdlyTxSh30YuLRMOSzIDXKYWYIIkh5kkyjPIT0wiZUSjT8w2umvgmzXwXDWAiXOLtYAA9pWX41rwIIyxzN/WAuiw9IUgIEOO5MuPVZvG8rvLGYx3jrK9XHFQjo0x4m9s8lxWMJJDj2sI7LIxbWXMCewC6/i/h10yxriNTyWDX4GSTILf8AbuVEZuzaWFHK4msBsAmw9fNbWNOvVW+IYLIcpbYrJrYUgy1aJozcGi8QSHZpJ2CHVlxA5IFHEE2drsfuph5n15WhMgrFlzPaVHEU76K3Ubtr+/qhVgeUEBKgTYEW/IUfhzbcowuGiLx+SmqEAgR69VP4GAFMixR6NhceqjmPqmzkbWIuOiexFmni28oSxlfNfW0RCA9w0A7dFAVIB3TpATEgW36XCG4+qg7EE7JUmDc9UAGpiSJsrdJ+XUkclXcOt+6YEk3lLoA+fMdI/NVbovuGiZt+FUatTrp3/dXOFXu62qqwR3HBmtogHUkXVt8ES3muboYwWA0Flo4LFc91i5bOpRVaNGniHN0VwY2RHusxtW8dFEujTXmkOrN2hXI391fw/FSBcyQudwte0FEYXTYj85p2Q4o66jUzjMAQEQFc7Q4g9hElb2Fq5mhw0K5MuLjtHPKNMNCScJlgSCRMIYeLTfdItVnh2GNSo1gMDc8hurj2hJKzRxrXAFxIPr7AQs7CVzWqBrRffUx1J27IHiXEhlRtOiLwbTa2/dF8KvbTYXPfLzNpgDt912Rl+7ienSUPsn4gZUzCmyA0eZ5i5tZoO3MwsHG8MJbLRforPiTxJkqANcHE6jdXOE4pjqYBcJjzdegW1p6RLg4q2cpxPgYqgkgH6ey4HxDwN1IZmAkD3HReucUqMYPmEc+XNZ9bCtNMiJDr+6HFGffZ4hUq5oBF/wA1V6m3M0A81oeIeDZC5zAbG4WVhasgfuhHPNUw9ER3Fggkx5oO89UXczeb9uqqV35iBJTZKGo3JPVTDJMJMdGthMBNXqctbz/SSBkX/N0MIccuduyURE2VepUvAVBsn8WJnVCBJlJtPmnjZAIlT6pw/ohSlJTAO14Ol1NtSAq5KiXylQFkHOQBouy8L8Pp1SaRdkLhDXaweoXL4WhHm15rc8O1WnEACoWgQQRz5Iuuyodj4nDvo1HMeDLHQTBg3sZ0urlKplK9hwWCp1qcVMj2uAkxyC5/in/x7TFNxolwqaiTIPS6zcH2joUvRxlCurwoZhKocT4ZXwjw2s3KSAQQZBnqi4PETZL0Wug7bC5Vhk23Qqo5aIuFxAbb+FLAstqDXkFt4DHAQP0rmQ/zX0O61cFWGXTuh7VMxlGzqmG39plnMx4AiCUlz/pMw4s0gtbgoDGVKh1HlB6fhWQCiiuchbMNJk9Vjjkk7JXYTB4U1ajhB8wu6flE7W1Ngsv/AOQeIijTa1jQX5mta0fsI1K6egPgYcu/U689NguayxNVzZfFhYkDYDuuj+Eb9s6YZGv3M4WhhHuxQFUEugOLG+bINs20/wBLsq2IZTow07eqs8D4UaLX1q0fFqEue7kP0sHYBcxx6u6tVIpsIYZGY2zG2nNXFcY2zojl5vZg1eKGpVygEsadOs7rqqXEBlva2+q5bA4F1B/mZLSbOGg7/dT43xCcrW6n0stISrbLyRUtIttDaoJ20vv91xPGcAKFUx8pEgbBdLhMaI0g8lheKAX0y7Zv4VrFpnNkiYb8QTcWn9kzS0CRcnZUA4ouUg2nmm0cxYqVCfSxTZhqdeX8oebYqNUzEJUKhqhJgSlTppxr1TufYpgxPdrzVcnqmdV2UYToZIN5ynDr/dJrriLqYpzpco6AhkKuUKQFiJJSpmBopCpfkpAM6vkAManTpugYOuWPztteQP4QsXVDo53np26IVM3sm1aGnWz1jwd4tNMhtQy10eljovXMFVbXphzTqvmKhiIab6Qt/wAP+Mq2EflzEs5KE+P4N1Ln9M954pwCniqZp1BPI7gxsfVeSce8LYjAul4LqZMB4uOgdyXfeHfFDalLPmkDWdQtT/HKVdppuhzXCPe1laUZKyeTizyjC15P59VdqUpEhC8Q8IOEqS0F1Fxs4Xy9CmweIkESCAspL5NlK0PQaDY26q+zM2FWIGvqpjFCIm6lEyLhrP20SVP4FTYiElpX2R/w7EvRaHmcBzKqkpMevKTpnKb3HsQDlYDMAT/AVHB0cxPIX+yphy3OGU2ii5znZRc9+i2hLnK2Va6MLi1Q1H5Jtv8A8d/VNiGNYzYQIFtB0R8LSzVCd3XPYaAKrxPDuqPyNsRY/wC2efoteXJ8n0jVSTe+kc3jHOrv+DSGURLnkSGt5nbbRc3xrgoY6W1HeURJi/XovR8Xh/hUwymNb5ou48zzXnnijEOpkDc3O6u7ZtHIqtmTgWvNzPSeSrcdrEsLZ107K/hOKggZruJ9YQPFWMpksa0AkfM4aHoOgWyi0ZSyp6OU+FCYmEWvER1mVUK1sxZYLhuo5h2QTJUSw7oAmao9VAlKE0oAWiQanDVdw2G3dvsixlalSJMAFWDTawdeaJVMSOf7Ki+r9kkKw9SsPdVn1TsoufKYBMYpR6Yt3Qw28Igdy0CGBZouFmx1KJj/AJmnogYU6uKes7MVN7KOh4Vj30mEA+VwuFcw/iFzYgxGywsFUtCLieHyMzbHdFFQmvZ3/BPEvxA5lWHNfaD1kKnTytqPY0yJ+my4ylTqU4cL/mq0uHYs/Ek6kqJWaOSs6wmPy6rgHN02UqVadbqxAIWVF2WKWJMCwSVT4Y5lJPkFI64pxonSXno4QzdFqYw/5NIbXt7pJIj0wXY3CtzvCp1dZ3Jv1vvzTJLf+iD0X+Ni1IbRp6LyLxuP80+n7lJJbx/kaLo5P+1SqalJJdRHsDW19UF/57pJJLsF0HYLeyTxYp0k/YeitWFkOmL+iSSF0UXGtHmtu1Eb8ySSF2QytV+dVH6pJJoaJNRGaFJJJj9jRqk35CkkgAs+T3T0tD6pJJAWcOVtcNPzJJIiQzToDylBDRy3H8pJLSfQ4GpQ0V+kkkuVnX6OM4hjKgqvAqPAzH9TufdJJJa0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ttp://www.kaysonseducation.co.in/guidance/wp-content/uploads/2013/11/image_mi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4288"/>
            <a:ext cx="2987824" cy="29878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988840"/>
            <a:ext cx="8568952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Write down a definition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“Empirical Formula” 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“Molecular Formula” on whiteboards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539552" y="3429000"/>
            <a:ext cx="5328592" cy="2808312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The definitions and calculations are the SAME at A Level!!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Empirical Formula: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F0000"/>
                </a:solidFill>
              </a:rPr>
              <a:t>“The empirical formula of a compound gives the simplest (whole number) ratio of the number of atoms of each element present in a molecule.”</a:t>
            </a:r>
          </a:p>
          <a:p>
            <a:pPr marL="0" indent="0" algn="ctr">
              <a:buNone/>
            </a:pPr>
            <a:endParaRPr lang="en-GB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Molecular Formula: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FF0000"/>
                </a:solidFill>
              </a:rPr>
              <a:t>“The molecular formula gives the ACTUAL number of atoms of each element in one molecule of the compound. (It applies only to substances that exist as molecules).”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molecular formula is more commonly used.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Phosphorus (V) oxide exists as P</a:t>
            </a:r>
            <a:r>
              <a:rPr lang="en-GB" baseline="-25000" dirty="0" smtClean="0"/>
              <a:t>4</a:t>
            </a:r>
            <a:r>
              <a:rPr lang="en-GB" dirty="0" smtClean="0"/>
              <a:t>O</a:t>
            </a:r>
            <a:r>
              <a:rPr lang="en-GB" baseline="-25000" dirty="0" smtClean="0"/>
              <a:t>10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This is the </a:t>
            </a:r>
            <a:r>
              <a:rPr lang="en-GB" i="1" dirty="0" smtClean="0"/>
              <a:t>molecular formula</a:t>
            </a:r>
            <a:r>
              <a:rPr lang="en-GB" dirty="0" smtClean="0"/>
              <a:t>, showing that one molecule of phosphorus (V) oxide contains 4 atoms of phosphorus bonded to 10 atoms of oxygen.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formula can be simplified to </a:t>
            </a:r>
            <a:r>
              <a:rPr lang="en-GB" sz="3200" dirty="0" smtClean="0"/>
              <a:t>P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O</a:t>
            </a:r>
            <a:r>
              <a:rPr lang="en-GB" sz="3200" baseline="-25000" dirty="0" smtClean="0"/>
              <a:t>5</a:t>
            </a:r>
            <a:r>
              <a:rPr lang="en-GB" sz="1400" dirty="0" smtClean="0"/>
              <a:t>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is the </a:t>
            </a:r>
            <a:r>
              <a:rPr lang="en-GB" i="1" dirty="0" smtClean="0"/>
              <a:t>empirical formula.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shows that the simplest ratio of phosphorus to oxygen is 2:5.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480000">
            <a:off x="4860032" y="0"/>
            <a:ext cx="4283968" cy="32403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 NOTE: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1. The molecular formula and the empirical formula can be identical.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2. You scale up from the empirical formula to the molecular formula by a whole number factor.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 smtClean="0"/>
              <a:t>Complete the table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7761"/>
              </p:ext>
            </p:extLst>
          </p:nvPr>
        </p:nvGraphicFramePr>
        <p:xfrm>
          <a:off x="1" y="548680"/>
          <a:ext cx="9144000" cy="601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7309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Compound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/>
                        <a:t>M</a:t>
                      </a:r>
                      <a:r>
                        <a:rPr lang="en-GB" sz="2000" baseline="-25000" dirty="0" smtClean="0"/>
                        <a:t>r</a:t>
                      </a:r>
                      <a:endParaRPr lang="en-GB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Empirical</a:t>
                      </a:r>
                      <a:r>
                        <a:rPr lang="en-GB" sz="2000" baseline="0" dirty="0" smtClean="0"/>
                        <a:t> Formula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Molecular Formula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Ratio</a:t>
                      </a:r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Water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1:1</a:t>
                      </a:r>
                      <a:endParaRPr lang="en-GB" sz="2000" dirty="0"/>
                    </a:p>
                  </a:txBody>
                  <a:tcPr/>
                </a:tc>
              </a:tr>
              <a:tr h="648375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Hydrogen Peroxide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662865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Carbon Dioxide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677355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Sulphuric Acid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SO</a:t>
                      </a:r>
                      <a:r>
                        <a:rPr lang="en-GB" sz="2000" baseline="-25000" dirty="0" smtClean="0"/>
                        <a:t>4</a:t>
                      </a:r>
                      <a:endParaRPr lang="en-GB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Chlorine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Ammonia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 NH</a:t>
                      </a:r>
                      <a:r>
                        <a:rPr lang="en-GB" sz="2000" baseline="-25000" dirty="0" smtClean="0"/>
                        <a:t>3</a:t>
                      </a:r>
                      <a:endParaRPr lang="en-GB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Acetic acid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</a:t>
                      </a:r>
                      <a:r>
                        <a:rPr lang="en-GB" sz="2000" baseline="-25000" dirty="0"/>
                        <a:t>3</a:t>
                      </a:r>
                      <a:r>
                        <a:rPr lang="en-GB" sz="2000" dirty="0"/>
                        <a:t>COOH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 smtClean="0"/>
                        <a:t>Methanal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Glucose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O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 smtClean="0"/>
              <a:t>Complete the table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079430"/>
              </p:ext>
            </p:extLst>
          </p:nvPr>
        </p:nvGraphicFramePr>
        <p:xfrm>
          <a:off x="107504" y="588080"/>
          <a:ext cx="9144000" cy="629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7309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Compound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/>
                        <a:t>M</a:t>
                      </a:r>
                      <a:r>
                        <a:rPr lang="en-GB" sz="2000" baseline="-25000" dirty="0" smtClean="0"/>
                        <a:t>r</a:t>
                      </a:r>
                      <a:endParaRPr lang="en-GB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Empirical</a:t>
                      </a:r>
                      <a:r>
                        <a:rPr lang="en-GB" sz="2000" baseline="0" dirty="0" smtClean="0"/>
                        <a:t> Formula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Molecular Formula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Ratio</a:t>
                      </a:r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Water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1:1</a:t>
                      </a:r>
                      <a:endParaRPr lang="en-GB" sz="2000" dirty="0"/>
                    </a:p>
                  </a:txBody>
                  <a:tcPr/>
                </a:tc>
              </a:tr>
              <a:tr h="6262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Hydrogen Peroxide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HO</a:t>
                      </a:r>
                      <a:endParaRPr lang="en-GB" sz="20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1:1</a:t>
                      </a:r>
                    </a:p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9362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Carbon Dioxide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1:2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40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Sulphuric Acid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SO</a:t>
                      </a:r>
                      <a:r>
                        <a:rPr lang="en-GB" sz="2000" baseline="-25000" dirty="0" smtClean="0"/>
                        <a:t>4</a:t>
                      </a:r>
                      <a:endParaRPr lang="en-GB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2:1:2</a:t>
                      </a:r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Ammonia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 NH</a:t>
                      </a:r>
                      <a:r>
                        <a:rPr lang="en-GB" sz="2000" baseline="-25000" dirty="0" smtClean="0"/>
                        <a:t>3</a:t>
                      </a:r>
                      <a:endParaRPr lang="en-GB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NH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1:3</a:t>
                      </a:r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Acetic acid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</a:t>
                      </a:r>
                      <a:r>
                        <a:rPr lang="en-GB" sz="2000" baseline="-25000" dirty="0"/>
                        <a:t>3</a:t>
                      </a:r>
                      <a:r>
                        <a:rPr lang="en-GB" sz="2000" dirty="0"/>
                        <a:t>COOH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CH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1:2:1</a:t>
                      </a:r>
                    </a:p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Methanal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1:2:1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54488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Glucose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CH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dirty="0" smtClean="0"/>
                        <a:t>O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sz="2000" baseline="-25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1:2:1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1) Ca      </a:t>
            </a:r>
            <a:r>
              <a:rPr lang="en-GB" dirty="0"/>
              <a:t>+      H</a:t>
            </a:r>
            <a:r>
              <a:rPr lang="en-GB" baseline="-25000" dirty="0"/>
              <a:t>2</a:t>
            </a:r>
            <a:r>
              <a:rPr lang="en-GB" dirty="0"/>
              <a:t>O   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</a:t>
            </a:r>
            <a:r>
              <a:rPr lang="en-GB" dirty="0"/>
              <a:t>Ca(OH)</a:t>
            </a:r>
            <a:r>
              <a:rPr lang="en-GB" baseline="-25000" dirty="0"/>
              <a:t>2</a:t>
            </a:r>
            <a:r>
              <a:rPr lang="en-GB" dirty="0"/>
              <a:t>     +     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en-GB" dirty="0" smtClean="0"/>
          </a:p>
          <a:p>
            <a:pPr marL="457200" indent="-4572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dirty="0"/>
              <a:t>) NH</a:t>
            </a:r>
            <a:r>
              <a:rPr lang="en-GB" baseline="-25000" dirty="0"/>
              <a:t>3</a:t>
            </a:r>
            <a:r>
              <a:rPr lang="en-GB" dirty="0"/>
              <a:t>     +    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</a:t>
            </a:r>
            <a:r>
              <a:rPr lang="en-GB" dirty="0"/>
              <a:t>(</a:t>
            </a:r>
            <a:r>
              <a:rPr lang="en-GB" dirty="0" smtClean="0"/>
              <a:t>NH</a:t>
            </a:r>
            <a:r>
              <a:rPr lang="en-GB" baseline="-25000" dirty="0" smtClean="0"/>
              <a:t>4</a:t>
            </a:r>
            <a:r>
              <a:rPr lang="en-GB" dirty="0" smtClean="0"/>
              <a:t>)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3</a:t>
            </a:r>
            <a:r>
              <a:rPr lang="en-GB" dirty="0"/>
              <a:t>) FeCl</a:t>
            </a:r>
            <a:r>
              <a:rPr lang="en-GB" baseline="-25000" dirty="0"/>
              <a:t>3</a:t>
            </a:r>
            <a:r>
              <a:rPr lang="en-GB" dirty="0"/>
              <a:t>      +      </a:t>
            </a:r>
            <a:r>
              <a:rPr lang="en-GB" dirty="0" err="1"/>
              <a:t>NaOH</a:t>
            </a: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</a:t>
            </a:r>
            <a:r>
              <a:rPr lang="en-GB" dirty="0"/>
              <a:t>Fe(OH)</a:t>
            </a:r>
            <a:r>
              <a:rPr lang="en-GB" baseline="-25000" dirty="0"/>
              <a:t>3 </a:t>
            </a:r>
            <a:r>
              <a:rPr lang="en-GB" dirty="0"/>
              <a:t>  </a:t>
            </a:r>
            <a:r>
              <a:rPr lang="en-GB" dirty="0" smtClean="0"/>
              <a:t>  </a:t>
            </a:r>
            <a:r>
              <a:rPr lang="en-GB" dirty="0"/>
              <a:t>+      </a:t>
            </a:r>
            <a:r>
              <a:rPr lang="en-GB" dirty="0" err="1"/>
              <a:t>NaCl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</a:t>
            </a:r>
            <a:r>
              <a:rPr lang="en-GB" dirty="0"/>
              <a:t>) Al     +     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</a:t>
            </a:r>
            <a:r>
              <a:rPr lang="en-GB" dirty="0"/>
              <a:t>Al</a:t>
            </a:r>
            <a:r>
              <a:rPr lang="en-GB" baseline="-25000" dirty="0"/>
              <a:t>2</a:t>
            </a:r>
            <a:r>
              <a:rPr lang="en-GB" dirty="0"/>
              <a:t>(SO</a:t>
            </a:r>
            <a:r>
              <a:rPr lang="en-GB" baseline="-25000" dirty="0"/>
              <a:t>4</a:t>
            </a:r>
            <a:r>
              <a:rPr lang="en-GB" dirty="0"/>
              <a:t>)</a:t>
            </a:r>
            <a:r>
              <a:rPr lang="en-GB" baseline="-25000" dirty="0"/>
              <a:t>3</a:t>
            </a:r>
            <a:r>
              <a:rPr lang="en-GB" dirty="0"/>
              <a:t>     +      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5</a:t>
            </a:r>
            <a:r>
              <a:rPr lang="en-GB" dirty="0"/>
              <a:t>) </a:t>
            </a:r>
            <a:r>
              <a:rPr lang="en-GB" dirty="0" err="1"/>
              <a:t>MgO</a:t>
            </a:r>
            <a:r>
              <a:rPr lang="en-GB" dirty="0"/>
              <a:t>     +      HNO</a:t>
            </a:r>
            <a:r>
              <a:rPr lang="en-GB" baseline="-25000" dirty="0"/>
              <a:t>3 </a:t>
            </a:r>
            <a:r>
              <a:rPr lang="en-GB" baseline="-25000" dirty="0" smtClean="0"/>
              <a:t>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 </a:t>
            </a:r>
            <a:r>
              <a:rPr lang="en-GB" dirty="0"/>
              <a:t>Mg(NO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GB" baseline="-25000" dirty="0"/>
              <a:t>2 </a:t>
            </a:r>
            <a:r>
              <a:rPr lang="en-GB" dirty="0"/>
              <a:t>    +      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Now – Balance the following equations: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65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1) Ca      </a:t>
            </a:r>
            <a:r>
              <a:rPr lang="en-GB" dirty="0"/>
              <a:t>+      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  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</a:t>
            </a:r>
            <a:r>
              <a:rPr lang="en-GB" dirty="0"/>
              <a:t>Ca(OH)</a:t>
            </a:r>
            <a:r>
              <a:rPr lang="en-GB" baseline="-25000" dirty="0"/>
              <a:t>2</a:t>
            </a:r>
            <a:r>
              <a:rPr lang="en-GB" dirty="0"/>
              <a:t>     +     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en-GB" dirty="0" smtClean="0"/>
          </a:p>
          <a:p>
            <a:pPr marL="457200" indent="-4572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dirty="0"/>
              <a:t>) 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r>
              <a:rPr lang="en-GB" dirty="0" smtClean="0"/>
              <a:t>     </a:t>
            </a:r>
            <a:r>
              <a:rPr lang="en-GB" dirty="0"/>
              <a:t>+    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</a:t>
            </a:r>
            <a:r>
              <a:rPr lang="en-GB" dirty="0"/>
              <a:t>(</a:t>
            </a:r>
            <a:r>
              <a:rPr lang="en-GB" dirty="0" smtClean="0"/>
              <a:t>NH</a:t>
            </a:r>
            <a:r>
              <a:rPr lang="en-GB" baseline="-25000" dirty="0" smtClean="0"/>
              <a:t>4</a:t>
            </a:r>
            <a:r>
              <a:rPr lang="en-GB" dirty="0" smtClean="0"/>
              <a:t>)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3</a:t>
            </a:r>
            <a:r>
              <a:rPr lang="en-GB" dirty="0"/>
              <a:t>) FeCl</a:t>
            </a:r>
            <a:r>
              <a:rPr lang="en-GB" baseline="-25000" dirty="0"/>
              <a:t>3</a:t>
            </a:r>
            <a:r>
              <a:rPr lang="en-GB" dirty="0"/>
              <a:t>      +     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NaOH 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</a:t>
            </a:r>
            <a:r>
              <a:rPr lang="en-GB" dirty="0"/>
              <a:t>Fe(OH)</a:t>
            </a:r>
            <a:r>
              <a:rPr lang="en-GB" baseline="-25000" dirty="0"/>
              <a:t>3 </a:t>
            </a:r>
            <a:r>
              <a:rPr lang="en-GB" dirty="0"/>
              <a:t>  </a:t>
            </a:r>
            <a:r>
              <a:rPr lang="en-GB" dirty="0" smtClean="0"/>
              <a:t>  </a:t>
            </a:r>
            <a:r>
              <a:rPr lang="en-GB" dirty="0"/>
              <a:t>+     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NaCl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4) 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Al     </a:t>
            </a:r>
            <a:r>
              <a:rPr lang="en-GB" dirty="0"/>
              <a:t>+     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  <a:r>
              <a:rPr lang="en-GB" dirty="0" smtClean="0"/>
              <a:t> 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</a:t>
            </a:r>
            <a:r>
              <a:rPr lang="en-GB" dirty="0"/>
              <a:t>Al</a:t>
            </a:r>
            <a:r>
              <a:rPr lang="en-GB" baseline="-25000" dirty="0"/>
              <a:t>2</a:t>
            </a:r>
            <a:r>
              <a:rPr lang="en-GB" dirty="0"/>
              <a:t>(SO</a:t>
            </a:r>
            <a:r>
              <a:rPr lang="en-GB" baseline="-25000" dirty="0"/>
              <a:t>4</a:t>
            </a:r>
            <a:r>
              <a:rPr lang="en-GB" dirty="0"/>
              <a:t>)</a:t>
            </a:r>
            <a:r>
              <a:rPr lang="en-GB" baseline="-25000" dirty="0"/>
              <a:t>3</a:t>
            </a:r>
            <a:r>
              <a:rPr lang="en-GB" dirty="0"/>
              <a:t>     +     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5</a:t>
            </a:r>
            <a:r>
              <a:rPr lang="en-GB" dirty="0"/>
              <a:t>) </a:t>
            </a:r>
            <a:r>
              <a:rPr lang="en-GB" dirty="0" err="1"/>
              <a:t>MgO</a:t>
            </a:r>
            <a:r>
              <a:rPr lang="en-GB" dirty="0"/>
              <a:t>     +      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HNO</a:t>
            </a:r>
            <a:r>
              <a:rPr lang="en-GB" baseline="-25000" dirty="0" smtClean="0"/>
              <a:t>3 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   </a:t>
            </a:r>
            <a:r>
              <a:rPr lang="en-GB" dirty="0"/>
              <a:t>Mg(NO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GB" baseline="-25000" dirty="0"/>
              <a:t>2 </a:t>
            </a:r>
            <a:r>
              <a:rPr lang="en-GB" dirty="0"/>
              <a:t>    +      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Now – Balance the following equations: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03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the Empirical Formulae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Step 1: </a:t>
            </a:r>
            <a:r>
              <a:rPr lang="en-GB" dirty="0" smtClean="0"/>
              <a:t>Write down the elements.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Step 2: </a:t>
            </a:r>
            <a:r>
              <a:rPr lang="en-GB" dirty="0" smtClean="0"/>
              <a:t>Write down the reacting masses (or 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Step 3: </a:t>
            </a:r>
            <a:r>
              <a:rPr lang="en-GB" dirty="0" smtClean="0"/>
              <a:t>Write down </a:t>
            </a:r>
            <a:r>
              <a:rPr lang="en-GB" dirty="0" err="1" smtClean="0"/>
              <a:t>Ar</a:t>
            </a:r>
            <a:r>
              <a:rPr lang="en-GB" dirty="0" smtClean="0"/>
              <a:t> underneath the mass.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Step 4: </a:t>
            </a:r>
            <a:r>
              <a:rPr lang="en-GB" dirty="0" smtClean="0"/>
              <a:t>Convert the masses to moles using number of moles = mass/</a:t>
            </a:r>
            <a:r>
              <a:rPr lang="en-GB" dirty="0" err="1" smtClean="0"/>
              <a:t>Ar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Step 5: </a:t>
            </a:r>
            <a:r>
              <a:rPr lang="en-GB" dirty="0" smtClean="0"/>
              <a:t>Express these answers as a molar ratio.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Step 6: </a:t>
            </a:r>
            <a:r>
              <a:rPr lang="en-GB" dirty="0" smtClean="0"/>
              <a:t>Simplify the ratio by dividing by the smallest number.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40152" y="836712"/>
            <a:ext cx="316835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NOTE: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Use the </a:t>
            </a:r>
            <a:r>
              <a:rPr lang="en-GB" b="1" u="sng" dirty="0" smtClean="0">
                <a:solidFill>
                  <a:srgbClr val="FF0000"/>
                </a:solidFill>
              </a:rPr>
              <a:t>SAME</a:t>
            </a:r>
            <a:r>
              <a:rPr lang="en-GB" b="1" dirty="0" smtClean="0">
                <a:solidFill>
                  <a:srgbClr val="FF0000"/>
                </a:solidFill>
              </a:rPr>
              <a:t> method whether you are given the mass in g or the %!!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(Spec  asks for you to work out % composition by mass)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</TotalTime>
  <Words>1093</Words>
  <Application>Microsoft Office PowerPoint</Application>
  <PresentationFormat>On-screen Show (4:3)</PresentationFormat>
  <Paragraphs>241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Perpetua</vt:lpstr>
      <vt:lpstr>Segoe UI</vt:lpstr>
      <vt:lpstr>Wingdings</vt:lpstr>
      <vt:lpstr>PM_atom_molecule</vt:lpstr>
      <vt:lpstr>Empirical and Molecular Formulae</vt:lpstr>
      <vt:lpstr>Starter: Think back to GCSE ...</vt:lpstr>
      <vt:lpstr>Definitions</vt:lpstr>
      <vt:lpstr>Example</vt:lpstr>
      <vt:lpstr>Complete the table</vt:lpstr>
      <vt:lpstr>Complete the table</vt:lpstr>
      <vt:lpstr>Do Now – Balance the following equations:</vt:lpstr>
      <vt:lpstr>Do Now – Balance the following equations:</vt:lpstr>
      <vt:lpstr>Calculating the Empirical Formulae</vt:lpstr>
      <vt:lpstr>Worked Example 1</vt:lpstr>
      <vt:lpstr>Worked Example 2</vt:lpstr>
      <vt:lpstr>Molecular Formula from Empirical Formula</vt:lpstr>
      <vt:lpstr>Worked Example 3</vt:lpstr>
      <vt:lpstr>Practise Questions ...</vt:lpstr>
      <vt:lpstr>Practise Questions ...</vt:lpstr>
      <vt:lpstr>Combustion Analysis</vt:lpstr>
      <vt:lpstr>Combustion Analysis Example</vt:lpstr>
      <vt:lpstr>PowerPoint Presentation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Chris</cp:lastModifiedBy>
  <cp:revision>563</cp:revision>
  <cp:lastPrinted>2014-01-14T14:28:45Z</cp:lastPrinted>
  <dcterms:created xsi:type="dcterms:W3CDTF">2011-03-27T12:01:19Z</dcterms:created>
  <dcterms:modified xsi:type="dcterms:W3CDTF">2017-09-26T16:24:28Z</dcterms:modified>
</cp:coreProperties>
</file>