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658" r:id="rId2"/>
    <p:sldId id="659" r:id="rId3"/>
    <p:sldId id="648" r:id="rId4"/>
    <p:sldId id="670" r:id="rId5"/>
    <p:sldId id="673" r:id="rId6"/>
    <p:sldId id="662" r:id="rId7"/>
    <p:sldId id="663" r:id="rId8"/>
    <p:sldId id="664" r:id="rId9"/>
    <p:sldId id="665" r:id="rId10"/>
    <p:sldId id="666" r:id="rId11"/>
    <p:sldId id="667" r:id="rId12"/>
    <p:sldId id="668" r:id="rId13"/>
    <p:sldId id="669" r:id="rId14"/>
    <p:sldId id="672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5E0A58"/>
    <a:srgbClr val="FF9999"/>
    <a:srgbClr val="FF7C80"/>
    <a:srgbClr val="F40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18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AC9963ED-7B53-4359-ACA3-D72DFD35B8FF}" type="datetimeFigureOut">
              <a:rPr lang="en-GB" smtClean="0"/>
              <a:pPr/>
              <a:t>26/09/2017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FCC02A20-88BE-4DC3-981B-F75F358C9B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1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B59CB398-DD71-4FB3-9AFE-11C88379A9B1}" type="datetimeFigureOut">
              <a:rPr lang="en-GB" smtClean="0"/>
              <a:pPr/>
              <a:t>26/09/2017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3" tIns="47781" rIns="95563" bIns="477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659000F3-3C8D-4961-ADF7-62DB7051DA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Which</a:t>
            </a:r>
            <a:r>
              <a:rPr lang="en-GB" baseline="0" dirty="0" smtClean="0"/>
              <a:t> are the reactants and products?</a:t>
            </a:r>
          </a:p>
          <a:p>
            <a:r>
              <a:rPr lang="en-GB" baseline="0" dirty="0" smtClean="0"/>
              <a:t>Why do we use an arrow?</a:t>
            </a:r>
          </a:p>
          <a:p>
            <a:r>
              <a:rPr lang="en-GB" baseline="0" dirty="0" smtClean="0"/>
              <a:t>Do we ever use an “=“?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What does the “2” mean?</a:t>
            </a:r>
          </a:p>
          <a:p>
            <a:r>
              <a:rPr lang="en-GB" baseline="0" dirty="0" smtClean="0"/>
              <a:t>Can we add big numbers?</a:t>
            </a:r>
          </a:p>
          <a:p>
            <a:r>
              <a:rPr lang="en-GB" baseline="0" dirty="0" smtClean="0"/>
              <a:t>Can we add in small numbers?</a:t>
            </a:r>
          </a:p>
          <a:p>
            <a:r>
              <a:rPr lang="en-GB" baseline="0" dirty="0" smtClean="0"/>
              <a:t>Why? – use example of H2O and H2O2 not being the same thing.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0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3ADE-35B4-438C-8CF2-D0EAFDB515F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36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3ADE-35B4-438C-8CF2-D0EAFDB515F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0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3ADE-35B4-438C-8CF2-D0EAFDB515F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0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an ionic equation.</a:t>
            </a:r>
          </a:p>
          <a:p>
            <a:r>
              <a:rPr lang="en-GB" dirty="0" smtClean="0"/>
              <a:t>Note</a:t>
            </a:r>
            <a:r>
              <a:rPr lang="en-GB" baseline="0" dirty="0" smtClean="0"/>
              <a:t> that it is simpler than the full equation.</a:t>
            </a:r>
          </a:p>
          <a:p>
            <a:r>
              <a:rPr lang="en-GB" baseline="0" dirty="0" smtClean="0"/>
              <a:t>It helps to see which ions have actually taken place in the reaction.</a:t>
            </a:r>
          </a:p>
          <a:p>
            <a:r>
              <a:rPr lang="en-GB" baseline="0" dirty="0" smtClean="0"/>
              <a:t>Pupils will have seen this equation at GCSE.</a:t>
            </a:r>
          </a:p>
          <a:p>
            <a:r>
              <a:rPr lang="en-GB" baseline="0" dirty="0" smtClean="0"/>
              <a:t>It is the equation for any acid/alkali reaction. This is the reaction that produces the heat in a neutralisation reaction.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068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a precipitate?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35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a precipitate?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0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 flipV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 descr="back_ground_el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atom_element_larg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3118149" y="44624"/>
            <a:ext cx="7474125" cy="797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6" descr="upper_swoosh_graphic_element_rever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lower_swoosh_graphic_elemen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Picture 10" descr="atom_element_smal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88224" y="1"/>
            <a:ext cx="2738438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27C7EAA-BE4A-4D34-B99B-1C24A78B0F77}" type="datetimeFigureOut">
              <a:rPr lang="en-GB" smtClean="0"/>
              <a:pPr/>
              <a:t>26/09/2017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atom_element_sma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8224" y="1"/>
            <a:ext cx="2738438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2865437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None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305800" cy="5805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3600" b="1" dirty="0" smtClean="0"/>
              <a:t>A + B </a:t>
            </a:r>
            <a:r>
              <a:rPr lang="en-GB" sz="3600" b="1" dirty="0" smtClean="0">
                <a:latin typeface="Calibri"/>
              </a:rPr>
              <a:t>→ C + D</a:t>
            </a:r>
          </a:p>
          <a:p>
            <a:pPr algn="ctr">
              <a:buNone/>
            </a:pPr>
            <a:endParaRPr lang="en-GB" sz="3600" b="1" dirty="0" smtClean="0">
              <a:latin typeface="Calibri"/>
            </a:endParaRPr>
          </a:p>
          <a:p>
            <a:pPr algn="ctr"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2</a:t>
            </a:r>
            <a:r>
              <a:rPr lang="en-GB" sz="3600" b="1" dirty="0" smtClean="0"/>
              <a:t>A + B → E</a:t>
            </a:r>
          </a:p>
          <a:p>
            <a:pPr algn="ctr">
              <a:buNone/>
            </a:pPr>
            <a:endParaRPr lang="en-GB" dirty="0" smtClean="0"/>
          </a:p>
          <a:p>
            <a:r>
              <a:rPr lang="en-GB" dirty="0" smtClean="0"/>
              <a:t>The ratio in which the reactants react and which the products are produced is called the STOICHIMETRY of the reaction.</a:t>
            </a:r>
          </a:p>
          <a:p>
            <a:r>
              <a:rPr lang="en-GB" dirty="0" smtClean="0"/>
              <a:t>Balanced symbol equations tell us about the AMOUNTS of substances that react together and are produced.</a:t>
            </a:r>
          </a:p>
          <a:p>
            <a:endParaRPr lang="en-GB" dirty="0" smtClean="0"/>
          </a:p>
          <a:p>
            <a:r>
              <a:rPr lang="en-GB" dirty="0" smtClean="0"/>
              <a:t>State symbols:</a:t>
            </a:r>
          </a:p>
          <a:p>
            <a:pPr>
              <a:buNone/>
            </a:pPr>
            <a:r>
              <a:rPr lang="en-GB" dirty="0" smtClean="0"/>
              <a:t>(s)</a:t>
            </a:r>
          </a:p>
          <a:p>
            <a:pPr>
              <a:buNone/>
            </a:pPr>
            <a:r>
              <a:rPr lang="en-GB" dirty="0" smtClean="0"/>
              <a:t>(l)</a:t>
            </a:r>
          </a:p>
          <a:p>
            <a:pPr>
              <a:buNone/>
            </a:pPr>
            <a:r>
              <a:rPr lang="en-GB" dirty="0" smtClean="0"/>
              <a:t>(g)</a:t>
            </a:r>
          </a:p>
          <a:p>
            <a:pPr>
              <a:buNone/>
            </a:pP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</a:t>
            </a:r>
          </a:p>
          <a:p>
            <a:pPr algn="ctr">
              <a:buNone/>
            </a:pPr>
            <a:endParaRPr lang="en-GB" sz="3200" b="1" dirty="0" smtClean="0"/>
          </a:p>
          <a:p>
            <a:pPr algn="ctr">
              <a:buNone/>
            </a:pPr>
            <a:endParaRPr lang="en-GB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620" y="116632"/>
            <a:ext cx="8229600" cy="639763"/>
          </a:xfrm>
        </p:spPr>
        <p:txBody>
          <a:bodyPr/>
          <a:lstStyle/>
          <a:p>
            <a:r>
              <a:rPr lang="en-GB" dirty="0" smtClean="0"/>
              <a:t>Let’s Start with the Basics 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32859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GB" dirty="0" smtClean="0"/>
              <a:t>Same principle as the previous example ...</a:t>
            </a:r>
          </a:p>
          <a:p>
            <a:pPr marL="457200" indent="-457200">
              <a:buNone/>
            </a:pPr>
            <a:r>
              <a:rPr lang="en-GB" dirty="0" err="1" smtClean="0"/>
              <a:t>Sulfuric</a:t>
            </a:r>
            <a:r>
              <a:rPr lang="en-GB" dirty="0" smtClean="0"/>
              <a:t> acid and ammonia solution:</a:t>
            </a:r>
          </a:p>
          <a:p>
            <a:pPr marL="457200" indent="-457200">
              <a:buNone/>
            </a:pPr>
            <a:r>
              <a:rPr lang="en-GB" b="1" dirty="0" smtClean="0"/>
              <a:t>Full Equation:</a:t>
            </a:r>
          </a:p>
          <a:p>
            <a:pPr marL="457200" indent="-457200">
              <a:buNone/>
            </a:pPr>
            <a:endParaRPr lang="en-GB" b="1" dirty="0" smtClean="0"/>
          </a:p>
          <a:p>
            <a:pPr marL="457200" indent="-457200">
              <a:buNone/>
            </a:pP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SO</a:t>
            </a:r>
            <a:r>
              <a:rPr lang="en-GB" baseline="-25000" dirty="0" smtClean="0"/>
              <a:t>4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 + 2NH</a:t>
            </a:r>
            <a:r>
              <a:rPr lang="en-GB" baseline="-25000" dirty="0" smtClean="0"/>
              <a:t>4</a:t>
            </a:r>
            <a:r>
              <a:rPr lang="en-GB" dirty="0" smtClean="0"/>
              <a:t>OH(</a:t>
            </a:r>
            <a:r>
              <a:rPr lang="en-GB" dirty="0" err="1" smtClean="0"/>
              <a:t>aq</a:t>
            </a:r>
            <a:r>
              <a:rPr lang="en-GB" dirty="0" smtClean="0"/>
              <a:t>)  </a:t>
            </a:r>
            <a:r>
              <a:rPr lang="en-GB" dirty="0" smtClean="0">
                <a:latin typeface="Calibri"/>
              </a:rPr>
              <a:t>→ (NH</a:t>
            </a:r>
            <a:r>
              <a:rPr lang="en-GB" baseline="-25000" dirty="0" smtClean="0">
                <a:latin typeface="Calibri"/>
              </a:rPr>
              <a:t>4</a:t>
            </a:r>
            <a:r>
              <a:rPr lang="en-GB" dirty="0" smtClean="0">
                <a:latin typeface="Calibri"/>
              </a:rPr>
              <a:t>)</a:t>
            </a:r>
            <a:r>
              <a:rPr lang="en-GB" baseline="-25000" dirty="0" smtClean="0">
                <a:latin typeface="Calibri"/>
              </a:rPr>
              <a:t>2</a:t>
            </a:r>
            <a:r>
              <a:rPr lang="en-GB" dirty="0" smtClean="0">
                <a:latin typeface="Calibri"/>
              </a:rPr>
              <a:t>SO</a:t>
            </a:r>
            <a:r>
              <a:rPr lang="en-GB" baseline="-25000" dirty="0" smtClean="0">
                <a:latin typeface="Calibri"/>
              </a:rPr>
              <a:t>4</a:t>
            </a:r>
            <a:r>
              <a:rPr lang="en-GB" dirty="0" smtClean="0">
                <a:latin typeface="Calibri"/>
              </a:rPr>
              <a:t>(</a:t>
            </a:r>
            <a:r>
              <a:rPr lang="en-GB" dirty="0" err="1" smtClean="0">
                <a:latin typeface="Calibri"/>
              </a:rPr>
              <a:t>aq</a:t>
            </a:r>
            <a:r>
              <a:rPr lang="en-GB" dirty="0" smtClean="0">
                <a:latin typeface="Calibri"/>
              </a:rPr>
              <a:t>) + 2H</a:t>
            </a:r>
            <a:r>
              <a:rPr lang="en-GB" baseline="-25000" dirty="0" smtClean="0">
                <a:latin typeface="Calibri"/>
              </a:rPr>
              <a:t>2</a:t>
            </a:r>
            <a:r>
              <a:rPr lang="en-GB" dirty="0" smtClean="0">
                <a:latin typeface="Calibri"/>
              </a:rPr>
              <a:t>O(l)</a:t>
            </a:r>
          </a:p>
          <a:p>
            <a:pPr marL="457200" indent="-457200">
              <a:buNone/>
            </a:pPr>
            <a:endParaRPr lang="en-GB" dirty="0" smtClean="0">
              <a:latin typeface="Calibri"/>
            </a:endParaRPr>
          </a:p>
          <a:p>
            <a:pPr marL="457200" indent="-457200">
              <a:buNone/>
            </a:pPr>
            <a:r>
              <a:rPr lang="en-GB" b="1" dirty="0" smtClean="0">
                <a:latin typeface="Calibri"/>
              </a:rPr>
              <a:t>Full Ionic Equation:</a:t>
            </a:r>
          </a:p>
          <a:p>
            <a:pPr marL="457200" indent="-457200">
              <a:buNone/>
            </a:pPr>
            <a:endParaRPr lang="en-GB" b="1" dirty="0" smtClean="0">
              <a:latin typeface="Calibri"/>
            </a:endParaRPr>
          </a:p>
          <a:p>
            <a:pPr marL="457200" indent="-457200">
              <a:buNone/>
            </a:pPr>
            <a:r>
              <a:rPr lang="en-GB" dirty="0" smtClean="0"/>
              <a:t>2H</a:t>
            </a:r>
            <a:r>
              <a:rPr lang="en-GB" baseline="30000" dirty="0" smtClean="0"/>
              <a:t>+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)+SO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2-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 + 2NH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+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)+2OH</a:t>
            </a:r>
            <a:r>
              <a:rPr lang="en-GB" baseline="30000" dirty="0" smtClean="0"/>
              <a:t>-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)→2NH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+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)+SO</a:t>
            </a:r>
            <a:r>
              <a:rPr lang="en-GB" baseline="-25000" dirty="0" smtClean="0"/>
              <a:t>4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 + 2H</a:t>
            </a:r>
            <a:r>
              <a:rPr lang="en-GB" baseline="-25000" dirty="0" smtClean="0"/>
              <a:t>2</a:t>
            </a:r>
            <a:r>
              <a:rPr lang="en-GB" dirty="0" smtClean="0"/>
              <a:t>O(l)</a:t>
            </a:r>
          </a:p>
          <a:p>
            <a:pPr marL="457200" indent="-457200">
              <a:buNone/>
            </a:pPr>
            <a:endParaRPr lang="en-GB" dirty="0" smtClean="0"/>
          </a:p>
          <a:p>
            <a:pPr marL="457200" indent="-457200">
              <a:buNone/>
            </a:pPr>
            <a:r>
              <a:rPr lang="en-GB" b="1" dirty="0" smtClean="0"/>
              <a:t>				2H</a:t>
            </a:r>
            <a:r>
              <a:rPr lang="en-GB" b="1" baseline="30000" dirty="0" smtClean="0"/>
              <a:t>+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 + 2OH</a:t>
            </a:r>
            <a:r>
              <a:rPr lang="en-GB" b="1" baseline="30000" dirty="0" smtClean="0"/>
              <a:t>-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)→2H</a:t>
            </a:r>
            <a:r>
              <a:rPr lang="en-GB" b="1" baseline="-25000" dirty="0" smtClean="0"/>
              <a:t>2</a:t>
            </a:r>
            <a:r>
              <a:rPr lang="en-GB" b="1" dirty="0" smtClean="0"/>
              <a:t>O (l)</a:t>
            </a:r>
            <a:endParaRPr lang="en-GB" dirty="0" smtClean="0"/>
          </a:p>
          <a:p>
            <a:pPr marL="457200" indent="-457200">
              <a:buNone/>
            </a:pPr>
            <a:r>
              <a:rPr lang="en-GB" b="1" dirty="0" smtClean="0"/>
              <a:t>	Simplifies to:	   H</a:t>
            </a:r>
            <a:r>
              <a:rPr lang="en-GB" b="1" baseline="30000" dirty="0" smtClean="0"/>
              <a:t>+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 + OH</a:t>
            </a:r>
            <a:r>
              <a:rPr lang="en-GB" b="1" baseline="30000" dirty="0" smtClean="0"/>
              <a:t>-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)→H</a:t>
            </a:r>
            <a:r>
              <a:rPr lang="en-GB" b="1" baseline="-25000" dirty="0" smtClean="0"/>
              <a:t>2</a:t>
            </a:r>
            <a:r>
              <a:rPr lang="en-GB" b="1" dirty="0" smtClean="0"/>
              <a:t>O (l)</a:t>
            </a:r>
            <a:endParaRPr lang="en-GB" dirty="0" smtClean="0"/>
          </a:p>
          <a:p>
            <a:pPr marL="457200" indent="-457200">
              <a:buNone/>
            </a:pPr>
            <a:endParaRPr lang="en-GB" dirty="0" smtClean="0"/>
          </a:p>
          <a:p>
            <a:pPr marL="457200" indent="-45720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Ionic Equations: Neutralisation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59632" y="4844008"/>
            <a:ext cx="3600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436096" y="4797152"/>
            <a:ext cx="3600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04248" y="4797152"/>
            <a:ext cx="3600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27784" y="4797152"/>
            <a:ext cx="3600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32859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GB" dirty="0" smtClean="0"/>
              <a:t>Precipitates are INSOLUBLE in water (s)</a:t>
            </a:r>
          </a:p>
          <a:p>
            <a:pPr marL="457200" indent="-457200">
              <a:buNone/>
            </a:pPr>
            <a:r>
              <a:rPr lang="en-GB" dirty="0" smtClean="0"/>
              <a:t>e.g., silver nitrate and potassium chloride</a:t>
            </a:r>
          </a:p>
          <a:p>
            <a:pPr marL="457200" indent="-457200">
              <a:buNone/>
            </a:pPr>
            <a:r>
              <a:rPr lang="en-GB" b="1" dirty="0" smtClean="0"/>
              <a:t>Full Equation:</a:t>
            </a:r>
          </a:p>
          <a:p>
            <a:pPr marL="457200" indent="-457200">
              <a:buNone/>
            </a:pPr>
            <a:endParaRPr lang="en-GB" b="1" dirty="0" smtClean="0"/>
          </a:p>
          <a:p>
            <a:pPr marL="457200" indent="-457200">
              <a:buNone/>
            </a:pPr>
            <a:r>
              <a:rPr lang="en-GB" dirty="0" smtClean="0"/>
              <a:t>AgNO</a:t>
            </a:r>
            <a:r>
              <a:rPr lang="en-GB" baseline="-25000" dirty="0" smtClean="0"/>
              <a:t>3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 + </a:t>
            </a:r>
            <a:r>
              <a:rPr lang="en-GB" dirty="0" err="1" smtClean="0"/>
              <a:t>KCl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  </a:t>
            </a:r>
            <a:r>
              <a:rPr lang="en-GB" dirty="0" smtClean="0">
                <a:latin typeface="Calibri"/>
              </a:rPr>
              <a:t>→ </a:t>
            </a:r>
            <a:r>
              <a:rPr lang="en-GB" dirty="0" err="1" smtClean="0">
                <a:latin typeface="Calibri"/>
              </a:rPr>
              <a:t>AgCl</a:t>
            </a:r>
            <a:r>
              <a:rPr lang="en-GB" dirty="0" smtClean="0">
                <a:latin typeface="Calibri"/>
              </a:rPr>
              <a:t>(s) + KNO</a:t>
            </a:r>
            <a:r>
              <a:rPr lang="en-GB" baseline="-25000" dirty="0" smtClean="0">
                <a:latin typeface="Calibri"/>
              </a:rPr>
              <a:t>3</a:t>
            </a:r>
            <a:r>
              <a:rPr lang="en-GB" dirty="0" smtClean="0">
                <a:latin typeface="Calibri"/>
              </a:rPr>
              <a:t>(</a:t>
            </a:r>
            <a:r>
              <a:rPr lang="en-GB" dirty="0" err="1" smtClean="0">
                <a:latin typeface="Calibri"/>
              </a:rPr>
              <a:t>aq</a:t>
            </a:r>
            <a:r>
              <a:rPr lang="en-GB" dirty="0" smtClean="0">
                <a:latin typeface="Calibri"/>
              </a:rPr>
              <a:t>)</a:t>
            </a:r>
          </a:p>
          <a:p>
            <a:pPr marL="457200" indent="-457200">
              <a:buNone/>
            </a:pPr>
            <a:endParaRPr lang="en-GB" dirty="0" smtClean="0">
              <a:latin typeface="Calibri"/>
            </a:endParaRPr>
          </a:p>
          <a:p>
            <a:pPr marL="457200" indent="-457200">
              <a:buNone/>
            </a:pPr>
            <a:r>
              <a:rPr lang="en-GB" b="1" dirty="0" smtClean="0">
                <a:latin typeface="Calibri"/>
              </a:rPr>
              <a:t>Full Ionic Equation:</a:t>
            </a:r>
          </a:p>
          <a:p>
            <a:pPr marL="457200" indent="-457200">
              <a:buNone/>
            </a:pPr>
            <a:endParaRPr lang="en-GB" b="1" dirty="0" smtClean="0">
              <a:latin typeface="Calibri"/>
            </a:endParaRPr>
          </a:p>
          <a:p>
            <a:pPr marL="457200" indent="-457200">
              <a:buNone/>
            </a:pPr>
            <a:r>
              <a:rPr lang="en-GB" dirty="0" smtClean="0"/>
              <a:t>Ag</a:t>
            </a:r>
            <a:r>
              <a:rPr lang="en-GB" baseline="30000" dirty="0" smtClean="0"/>
              <a:t>+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)+NO</a:t>
            </a:r>
            <a:r>
              <a:rPr lang="en-GB" baseline="-25000" dirty="0" smtClean="0"/>
              <a:t>3</a:t>
            </a:r>
            <a:r>
              <a:rPr lang="en-GB" baseline="30000" dirty="0" smtClean="0"/>
              <a:t>-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 + K</a:t>
            </a:r>
            <a:r>
              <a:rPr lang="en-GB" baseline="30000" dirty="0" smtClean="0"/>
              <a:t>+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)+</a:t>
            </a:r>
            <a:r>
              <a:rPr lang="en-GB" dirty="0" err="1" smtClean="0"/>
              <a:t>Cl</a:t>
            </a:r>
            <a:r>
              <a:rPr lang="en-GB" baseline="30000" dirty="0" smtClean="0"/>
              <a:t>-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  → </a:t>
            </a:r>
            <a:r>
              <a:rPr lang="en-GB" dirty="0" err="1" smtClean="0"/>
              <a:t>AgCl</a:t>
            </a:r>
            <a:r>
              <a:rPr lang="en-GB" dirty="0" smtClean="0"/>
              <a:t>(s) + K</a:t>
            </a:r>
            <a:r>
              <a:rPr lang="en-GB" baseline="30000" dirty="0" smtClean="0"/>
              <a:t>+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 + NO</a:t>
            </a:r>
            <a:r>
              <a:rPr lang="en-GB" baseline="-25000" dirty="0" smtClean="0"/>
              <a:t>3</a:t>
            </a:r>
            <a:r>
              <a:rPr lang="en-GB" baseline="30000" dirty="0" smtClean="0"/>
              <a:t>-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 </a:t>
            </a:r>
          </a:p>
          <a:p>
            <a:pPr marL="457200" indent="-457200">
              <a:buNone/>
            </a:pPr>
            <a:endParaRPr lang="en-GB" dirty="0" smtClean="0"/>
          </a:p>
          <a:p>
            <a:pPr marL="457200" indent="-457200">
              <a:buNone/>
            </a:pPr>
            <a:r>
              <a:rPr lang="en-GB" b="1" dirty="0" smtClean="0"/>
              <a:t>				</a:t>
            </a:r>
            <a:r>
              <a:rPr lang="en-GB" dirty="0" smtClean="0"/>
              <a:t> Ag</a:t>
            </a:r>
            <a:r>
              <a:rPr lang="en-GB" baseline="30000" dirty="0" smtClean="0"/>
              <a:t>+</a:t>
            </a:r>
            <a:r>
              <a:rPr lang="en-GB" dirty="0" smtClean="0"/>
              <a:t>(</a:t>
            </a:r>
            <a:r>
              <a:rPr lang="en-GB" dirty="0" err="1" smtClean="0"/>
              <a:t>ag</a:t>
            </a:r>
            <a:r>
              <a:rPr lang="en-GB" dirty="0" smtClean="0"/>
              <a:t>)+ </a:t>
            </a:r>
            <a:r>
              <a:rPr lang="en-GB" dirty="0" err="1" smtClean="0"/>
              <a:t>Cl</a:t>
            </a:r>
            <a:r>
              <a:rPr lang="en-GB" baseline="30000" dirty="0" smtClean="0"/>
              <a:t>-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 </a:t>
            </a:r>
            <a:r>
              <a:rPr lang="en-GB" b="1" dirty="0" smtClean="0"/>
              <a:t>→</a:t>
            </a:r>
            <a:r>
              <a:rPr lang="en-GB" dirty="0" smtClean="0"/>
              <a:t> </a:t>
            </a:r>
            <a:r>
              <a:rPr lang="en-GB" dirty="0" err="1" smtClean="0"/>
              <a:t>AgCl</a:t>
            </a:r>
            <a:r>
              <a:rPr lang="en-GB" dirty="0" smtClean="0"/>
              <a:t>(s) </a:t>
            </a:r>
          </a:p>
          <a:p>
            <a:pPr marL="457200" indent="-45720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Ionic Equations: Precipitation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87624" y="4725144"/>
            <a:ext cx="3600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868144" y="4797152"/>
            <a:ext cx="3600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48264" y="4797152"/>
            <a:ext cx="3600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5776" y="4797152"/>
            <a:ext cx="3600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32859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GB" dirty="0" smtClean="0"/>
              <a:t>One reactant displaces another.</a:t>
            </a:r>
          </a:p>
          <a:p>
            <a:pPr marL="457200" indent="-457200">
              <a:buNone/>
            </a:pPr>
            <a:r>
              <a:rPr lang="en-GB" dirty="0" smtClean="0"/>
              <a:t>e.g., copper displaces silver from silver nitrate solution</a:t>
            </a:r>
          </a:p>
          <a:p>
            <a:pPr marL="457200" indent="-457200">
              <a:buNone/>
            </a:pPr>
            <a:r>
              <a:rPr lang="en-GB" b="1" dirty="0" smtClean="0"/>
              <a:t>Full Equation:</a:t>
            </a:r>
          </a:p>
          <a:p>
            <a:pPr marL="457200" indent="-457200">
              <a:buNone/>
            </a:pPr>
            <a:endParaRPr lang="en-GB" b="1" dirty="0" smtClean="0"/>
          </a:p>
          <a:p>
            <a:pPr marL="457200" indent="-457200">
              <a:buNone/>
            </a:pPr>
            <a:r>
              <a:rPr lang="en-GB" dirty="0" smtClean="0"/>
              <a:t>Cu(s) + 2AgNO</a:t>
            </a:r>
            <a:r>
              <a:rPr lang="en-GB" baseline="-25000" dirty="0" smtClean="0"/>
              <a:t>3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  </a:t>
            </a:r>
            <a:r>
              <a:rPr lang="en-GB" dirty="0" smtClean="0">
                <a:latin typeface="Calibri"/>
              </a:rPr>
              <a:t>→ Cu(NO</a:t>
            </a:r>
            <a:r>
              <a:rPr lang="en-GB" baseline="-25000" dirty="0" smtClean="0">
                <a:latin typeface="Calibri"/>
              </a:rPr>
              <a:t>3</a:t>
            </a:r>
            <a:r>
              <a:rPr lang="en-GB" dirty="0" smtClean="0">
                <a:latin typeface="Calibri"/>
              </a:rPr>
              <a:t>)</a:t>
            </a:r>
            <a:r>
              <a:rPr lang="en-GB" baseline="-25000" dirty="0" smtClean="0">
                <a:latin typeface="Calibri"/>
              </a:rPr>
              <a:t>2</a:t>
            </a:r>
            <a:r>
              <a:rPr lang="en-GB" dirty="0" smtClean="0">
                <a:latin typeface="Calibri"/>
              </a:rPr>
              <a:t>(s) + 2Ag (s)</a:t>
            </a:r>
          </a:p>
          <a:p>
            <a:pPr marL="457200" indent="-457200">
              <a:buNone/>
            </a:pPr>
            <a:endParaRPr lang="en-GB" dirty="0" smtClean="0">
              <a:latin typeface="Calibri"/>
            </a:endParaRPr>
          </a:p>
          <a:p>
            <a:pPr marL="457200" indent="-457200">
              <a:buNone/>
            </a:pPr>
            <a:r>
              <a:rPr lang="en-GB" b="1" dirty="0" smtClean="0">
                <a:latin typeface="Calibri"/>
              </a:rPr>
              <a:t>Full Ionic Equation:</a:t>
            </a:r>
          </a:p>
          <a:p>
            <a:pPr marL="457200" indent="-457200">
              <a:buNone/>
            </a:pPr>
            <a:endParaRPr lang="en-GB" b="1" dirty="0" smtClean="0">
              <a:latin typeface="Calibri"/>
            </a:endParaRPr>
          </a:p>
          <a:p>
            <a:pPr marL="457200" indent="-457200">
              <a:buNone/>
            </a:pPr>
            <a:r>
              <a:rPr lang="en-GB" dirty="0" smtClean="0"/>
              <a:t>Cu(s) + 2Ag</a:t>
            </a:r>
            <a:r>
              <a:rPr lang="en-GB" baseline="30000" dirty="0" smtClean="0"/>
              <a:t>+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)+2NO</a:t>
            </a:r>
            <a:r>
              <a:rPr lang="en-GB" baseline="-25000" dirty="0" smtClean="0"/>
              <a:t>3</a:t>
            </a:r>
            <a:r>
              <a:rPr lang="en-GB" baseline="30000" dirty="0" smtClean="0"/>
              <a:t>-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 → Cu</a:t>
            </a:r>
            <a:r>
              <a:rPr lang="en-GB" baseline="30000" dirty="0" smtClean="0"/>
              <a:t>2+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)+ 2NO</a:t>
            </a:r>
            <a:r>
              <a:rPr lang="en-GB" baseline="-25000" dirty="0" smtClean="0"/>
              <a:t>3</a:t>
            </a:r>
            <a:r>
              <a:rPr lang="en-GB" baseline="30000" dirty="0" smtClean="0"/>
              <a:t>-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 2Ag(s)</a:t>
            </a:r>
          </a:p>
          <a:p>
            <a:pPr marL="457200" indent="-457200">
              <a:buNone/>
            </a:pPr>
            <a:endParaRPr lang="en-GB" dirty="0" smtClean="0"/>
          </a:p>
          <a:p>
            <a:pPr marL="457200" indent="-457200">
              <a:buNone/>
            </a:pPr>
            <a:r>
              <a:rPr lang="en-GB" b="1" dirty="0" smtClean="0"/>
              <a:t>				</a:t>
            </a:r>
            <a:r>
              <a:rPr lang="en-GB" dirty="0" smtClean="0"/>
              <a:t> Cu(s) + 2Ag</a:t>
            </a:r>
            <a:r>
              <a:rPr lang="en-GB" baseline="30000" dirty="0" smtClean="0"/>
              <a:t>+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)→ Cu</a:t>
            </a:r>
            <a:r>
              <a:rPr lang="en-GB" baseline="30000" dirty="0" smtClean="0"/>
              <a:t>2+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)+ 2Ag(s)</a:t>
            </a:r>
          </a:p>
          <a:p>
            <a:pPr marL="457200" indent="-45720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Ionic Equations: Displacement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67744" y="4797152"/>
            <a:ext cx="3600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20072" y="4797152"/>
            <a:ext cx="3600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GB" dirty="0" smtClean="0"/>
              <a:t>1. Write the balanced ionic equation corresponding to each of the following full equations:</a:t>
            </a:r>
          </a:p>
          <a:p>
            <a:pPr marL="457200" indent="-457200">
              <a:buNone/>
            </a:pPr>
            <a:r>
              <a:rPr lang="en-GB" dirty="0" smtClean="0"/>
              <a:t>a. KOH(</a:t>
            </a:r>
            <a:r>
              <a:rPr lang="en-GB" dirty="0" err="1" smtClean="0"/>
              <a:t>aq</a:t>
            </a:r>
            <a:r>
              <a:rPr lang="en-GB" dirty="0" smtClean="0"/>
              <a:t>)+</a:t>
            </a:r>
            <a:r>
              <a:rPr lang="en-GB" dirty="0" err="1" smtClean="0"/>
              <a:t>HCl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</a:t>
            </a:r>
            <a:r>
              <a:rPr lang="en-GB" dirty="0" smtClean="0">
                <a:latin typeface="Calibri"/>
              </a:rPr>
              <a:t>→</a:t>
            </a:r>
            <a:r>
              <a:rPr lang="en-GB" dirty="0" err="1" smtClean="0">
                <a:latin typeface="Calibri"/>
              </a:rPr>
              <a:t>KCl</a:t>
            </a:r>
            <a:r>
              <a:rPr lang="en-GB" dirty="0" smtClean="0">
                <a:latin typeface="Calibri"/>
              </a:rPr>
              <a:t>(</a:t>
            </a:r>
            <a:r>
              <a:rPr lang="en-GB" dirty="0" err="1" smtClean="0">
                <a:latin typeface="Calibri"/>
              </a:rPr>
              <a:t>aq</a:t>
            </a:r>
            <a:r>
              <a:rPr lang="en-GB" dirty="0" smtClean="0">
                <a:latin typeface="Calibri"/>
              </a:rPr>
              <a:t>)+H</a:t>
            </a:r>
            <a:r>
              <a:rPr lang="en-GB" baseline="-25000" dirty="0" smtClean="0">
                <a:latin typeface="Calibri"/>
              </a:rPr>
              <a:t>2</a:t>
            </a:r>
            <a:r>
              <a:rPr lang="en-GB" dirty="0" smtClean="0">
                <a:latin typeface="Calibri"/>
              </a:rPr>
              <a:t>O(l)</a:t>
            </a:r>
          </a:p>
          <a:p>
            <a:pPr marL="457200" indent="-457200">
              <a:buNone/>
            </a:pPr>
            <a:r>
              <a:rPr lang="en-GB" dirty="0" smtClean="0">
                <a:latin typeface="Calibri"/>
              </a:rPr>
              <a:t>b. 2NaOH(</a:t>
            </a:r>
            <a:r>
              <a:rPr lang="en-GB" dirty="0" err="1" smtClean="0">
                <a:latin typeface="Calibri"/>
              </a:rPr>
              <a:t>aq</a:t>
            </a:r>
            <a:r>
              <a:rPr lang="en-GB" dirty="0" smtClean="0">
                <a:latin typeface="Calibri"/>
              </a:rPr>
              <a:t>)+H</a:t>
            </a:r>
            <a:r>
              <a:rPr lang="en-GB" baseline="-25000" dirty="0" smtClean="0">
                <a:latin typeface="Calibri"/>
              </a:rPr>
              <a:t>2</a:t>
            </a:r>
            <a:r>
              <a:rPr lang="en-GB" dirty="0" smtClean="0">
                <a:latin typeface="Calibri"/>
              </a:rPr>
              <a:t>SO</a:t>
            </a:r>
            <a:r>
              <a:rPr lang="en-GB" baseline="-25000" dirty="0" smtClean="0">
                <a:latin typeface="Calibri"/>
              </a:rPr>
              <a:t>4</a:t>
            </a:r>
            <a:r>
              <a:rPr lang="en-GB" dirty="0" smtClean="0">
                <a:latin typeface="Calibri"/>
              </a:rPr>
              <a:t>(</a:t>
            </a:r>
            <a:r>
              <a:rPr lang="en-GB" dirty="0" err="1" smtClean="0">
                <a:latin typeface="Calibri"/>
              </a:rPr>
              <a:t>aq</a:t>
            </a:r>
            <a:r>
              <a:rPr lang="en-GB" dirty="0" smtClean="0">
                <a:latin typeface="Calibri"/>
              </a:rPr>
              <a:t>)→Na</a:t>
            </a:r>
            <a:r>
              <a:rPr lang="en-GB" baseline="-25000" dirty="0" smtClean="0">
                <a:latin typeface="Calibri"/>
              </a:rPr>
              <a:t>2</a:t>
            </a:r>
            <a:r>
              <a:rPr lang="en-GB" dirty="0" smtClean="0">
                <a:latin typeface="Calibri"/>
              </a:rPr>
              <a:t>SO</a:t>
            </a:r>
            <a:r>
              <a:rPr lang="en-GB" baseline="-25000" dirty="0" smtClean="0">
                <a:latin typeface="Calibri"/>
              </a:rPr>
              <a:t>4</a:t>
            </a:r>
            <a:r>
              <a:rPr lang="en-GB" dirty="0" smtClean="0">
                <a:latin typeface="Calibri"/>
              </a:rPr>
              <a:t>(</a:t>
            </a:r>
            <a:r>
              <a:rPr lang="en-GB" dirty="0" err="1" smtClean="0">
                <a:latin typeface="Calibri"/>
              </a:rPr>
              <a:t>aq</a:t>
            </a:r>
            <a:r>
              <a:rPr lang="en-GB" dirty="0" smtClean="0">
                <a:latin typeface="Calibri"/>
              </a:rPr>
              <a:t>)+2H</a:t>
            </a:r>
            <a:r>
              <a:rPr lang="en-GB" baseline="-25000" dirty="0" smtClean="0">
                <a:latin typeface="Calibri"/>
              </a:rPr>
              <a:t>2</a:t>
            </a:r>
            <a:r>
              <a:rPr lang="en-GB" dirty="0" smtClean="0">
                <a:latin typeface="Calibri"/>
              </a:rPr>
              <a:t>O(l)</a:t>
            </a:r>
          </a:p>
          <a:p>
            <a:pPr marL="457200" indent="-457200">
              <a:buNone/>
            </a:pPr>
            <a:r>
              <a:rPr lang="en-GB" dirty="0" smtClean="0">
                <a:latin typeface="Calibri"/>
              </a:rPr>
              <a:t>c. BaCl</a:t>
            </a:r>
            <a:r>
              <a:rPr lang="en-GB" baseline="-25000" dirty="0" smtClean="0">
                <a:latin typeface="Calibri"/>
              </a:rPr>
              <a:t>2</a:t>
            </a:r>
            <a:r>
              <a:rPr lang="en-GB" dirty="0" smtClean="0">
                <a:latin typeface="Calibri"/>
              </a:rPr>
              <a:t>(</a:t>
            </a:r>
            <a:r>
              <a:rPr lang="en-GB" dirty="0" err="1" smtClean="0">
                <a:latin typeface="Calibri"/>
              </a:rPr>
              <a:t>aq</a:t>
            </a:r>
            <a:r>
              <a:rPr lang="en-GB" dirty="0" smtClean="0">
                <a:latin typeface="Calibri"/>
              </a:rPr>
              <a:t>)+CuSO</a:t>
            </a:r>
            <a:r>
              <a:rPr lang="en-GB" baseline="-25000" dirty="0" smtClean="0">
                <a:latin typeface="Calibri"/>
              </a:rPr>
              <a:t>4</a:t>
            </a:r>
            <a:r>
              <a:rPr lang="en-GB" dirty="0" smtClean="0">
                <a:latin typeface="Calibri"/>
              </a:rPr>
              <a:t>(</a:t>
            </a:r>
            <a:r>
              <a:rPr lang="en-GB" dirty="0" err="1" smtClean="0">
                <a:latin typeface="Calibri"/>
              </a:rPr>
              <a:t>aq</a:t>
            </a:r>
            <a:r>
              <a:rPr lang="en-GB" dirty="0" smtClean="0">
                <a:latin typeface="Calibri"/>
              </a:rPr>
              <a:t>)→BaSO</a:t>
            </a:r>
            <a:r>
              <a:rPr lang="en-GB" baseline="-25000" dirty="0" smtClean="0">
                <a:latin typeface="Calibri"/>
              </a:rPr>
              <a:t>4</a:t>
            </a:r>
            <a:r>
              <a:rPr lang="en-GB" dirty="0" smtClean="0">
                <a:latin typeface="Calibri"/>
              </a:rPr>
              <a:t>(</a:t>
            </a:r>
            <a:r>
              <a:rPr lang="en-GB" dirty="0" err="1" smtClean="0">
                <a:latin typeface="Calibri"/>
              </a:rPr>
              <a:t>aq</a:t>
            </a:r>
            <a:r>
              <a:rPr lang="en-GB" dirty="0" smtClean="0">
                <a:latin typeface="Calibri"/>
              </a:rPr>
              <a:t>)+CuCl</a:t>
            </a:r>
            <a:r>
              <a:rPr lang="en-GB" baseline="-25000" dirty="0" smtClean="0">
                <a:latin typeface="Calibri"/>
              </a:rPr>
              <a:t>2</a:t>
            </a:r>
            <a:r>
              <a:rPr lang="en-GB" dirty="0" smtClean="0">
                <a:latin typeface="Calibri"/>
              </a:rPr>
              <a:t>(</a:t>
            </a:r>
            <a:r>
              <a:rPr lang="en-GB" dirty="0" err="1" smtClean="0">
                <a:latin typeface="Calibri"/>
              </a:rPr>
              <a:t>aq</a:t>
            </a:r>
            <a:r>
              <a:rPr lang="en-GB" dirty="0" smtClean="0">
                <a:latin typeface="Calibri"/>
              </a:rPr>
              <a:t>)</a:t>
            </a:r>
          </a:p>
          <a:p>
            <a:pPr marL="457200" indent="-457200">
              <a:buNone/>
            </a:pPr>
            <a:r>
              <a:rPr lang="en-GB" dirty="0" smtClean="0">
                <a:latin typeface="Calibri"/>
              </a:rPr>
              <a:t>d. Cu(s)+2AgNO</a:t>
            </a:r>
            <a:r>
              <a:rPr lang="en-GB" baseline="-25000" dirty="0" smtClean="0">
                <a:latin typeface="Calibri"/>
              </a:rPr>
              <a:t>3</a:t>
            </a:r>
            <a:r>
              <a:rPr lang="en-GB" dirty="0" smtClean="0">
                <a:latin typeface="Calibri"/>
              </a:rPr>
              <a:t>(</a:t>
            </a:r>
            <a:r>
              <a:rPr lang="en-GB" dirty="0" err="1" smtClean="0">
                <a:latin typeface="Calibri"/>
              </a:rPr>
              <a:t>aq</a:t>
            </a:r>
            <a:r>
              <a:rPr lang="en-GB" dirty="0" smtClean="0">
                <a:latin typeface="Calibri"/>
              </a:rPr>
              <a:t>)→2Ag(s)+Cu(NO</a:t>
            </a:r>
            <a:r>
              <a:rPr lang="en-GB" baseline="-25000" dirty="0" smtClean="0">
                <a:latin typeface="Calibri"/>
              </a:rPr>
              <a:t>3</a:t>
            </a:r>
            <a:r>
              <a:rPr lang="en-GB" dirty="0" smtClean="0">
                <a:latin typeface="Calibri"/>
              </a:rPr>
              <a:t>)</a:t>
            </a:r>
            <a:r>
              <a:rPr lang="en-GB" baseline="-25000" dirty="0" smtClean="0">
                <a:latin typeface="Calibri"/>
              </a:rPr>
              <a:t>2</a:t>
            </a:r>
            <a:r>
              <a:rPr lang="en-GB" dirty="0" smtClean="0">
                <a:latin typeface="Calibri"/>
              </a:rPr>
              <a:t>(</a:t>
            </a:r>
            <a:r>
              <a:rPr lang="en-GB" dirty="0" err="1" smtClean="0">
                <a:latin typeface="Calibri"/>
              </a:rPr>
              <a:t>aq</a:t>
            </a:r>
            <a:r>
              <a:rPr lang="en-GB" dirty="0" smtClean="0">
                <a:latin typeface="Calibri"/>
              </a:rPr>
              <a:t>)</a:t>
            </a:r>
          </a:p>
          <a:p>
            <a:pPr marL="457200" indent="-457200">
              <a:buNone/>
            </a:pPr>
            <a:endParaRPr lang="en-GB" dirty="0" smtClean="0">
              <a:latin typeface="Calibri"/>
            </a:endParaRPr>
          </a:p>
          <a:p>
            <a:pPr marL="457200" indent="-457200">
              <a:buNone/>
            </a:pPr>
            <a:r>
              <a:rPr lang="en-GB" dirty="0" smtClean="0">
                <a:latin typeface="Calibri"/>
              </a:rPr>
              <a:t>2. Balance these ionic equations:</a:t>
            </a:r>
          </a:p>
          <a:p>
            <a:pPr marL="457200" indent="-457200">
              <a:buNone/>
            </a:pPr>
            <a:r>
              <a:rPr lang="en-GB" dirty="0" smtClean="0">
                <a:latin typeface="Calibri"/>
              </a:rPr>
              <a:t>a. Mg</a:t>
            </a:r>
            <a:r>
              <a:rPr lang="en-GB" baseline="30000" dirty="0" smtClean="0">
                <a:latin typeface="Calibri"/>
              </a:rPr>
              <a:t>2+</a:t>
            </a:r>
            <a:r>
              <a:rPr lang="en-GB" dirty="0" smtClean="0">
                <a:latin typeface="Calibri"/>
              </a:rPr>
              <a:t>(</a:t>
            </a:r>
            <a:r>
              <a:rPr lang="en-GB" dirty="0" err="1" smtClean="0">
                <a:latin typeface="Calibri"/>
              </a:rPr>
              <a:t>aq</a:t>
            </a:r>
            <a:r>
              <a:rPr lang="en-GB" dirty="0" smtClean="0">
                <a:latin typeface="Calibri"/>
              </a:rPr>
              <a:t>)+OH</a:t>
            </a:r>
            <a:r>
              <a:rPr lang="en-GB" baseline="30000" dirty="0" smtClean="0">
                <a:latin typeface="Calibri"/>
              </a:rPr>
              <a:t>-</a:t>
            </a:r>
            <a:r>
              <a:rPr lang="en-GB" dirty="0" smtClean="0">
                <a:latin typeface="Calibri"/>
              </a:rPr>
              <a:t>(</a:t>
            </a:r>
            <a:r>
              <a:rPr lang="en-GB" dirty="0" err="1" smtClean="0">
                <a:latin typeface="Calibri"/>
              </a:rPr>
              <a:t>aq</a:t>
            </a:r>
            <a:r>
              <a:rPr lang="en-GB" dirty="0" smtClean="0">
                <a:latin typeface="Calibri"/>
              </a:rPr>
              <a:t>)</a:t>
            </a:r>
            <a:r>
              <a:rPr lang="en-GB" dirty="0" smtClean="0"/>
              <a:t> →Mg(OH)</a:t>
            </a:r>
            <a:r>
              <a:rPr lang="en-GB" baseline="-25000" dirty="0" smtClean="0"/>
              <a:t>2</a:t>
            </a:r>
            <a:r>
              <a:rPr lang="en-GB" dirty="0" smtClean="0"/>
              <a:t>(s)</a:t>
            </a:r>
          </a:p>
          <a:p>
            <a:pPr marL="457200" indent="-457200">
              <a:buNone/>
            </a:pPr>
            <a:r>
              <a:rPr lang="en-GB" dirty="0" smtClean="0"/>
              <a:t>b. Al</a:t>
            </a:r>
            <a:r>
              <a:rPr lang="en-GB" baseline="30000" dirty="0" smtClean="0"/>
              <a:t>3+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)+OH</a:t>
            </a:r>
            <a:r>
              <a:rPr lang="en-GB" baseline="30000" dirty="0" smtClean="0"/>
              <a:t>-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 →Al(OH)</a:t>
            </a:r>
            <a:r>
              <a:rPr lang="en-GB" baseline="-25000" dirty="0" smtClean="0"/>
              <a:t>3</a:t>
            </a:r>
            <a:r>
              <a:rPr lang="en-GB" dirty="0" smtClean="0"/>
              <a:t>(s)</a:t>
            </a:r>
          </a:p>
          <a:p>
            <a:pPr marL="457200" indent="-457200">
              <a:buNone/>
            </a:pPr>
            <a:r>
              <a:rPr lang="en-GB" dirty="0" smtClean="0"/>
              <a:t>c. Fe(s) + Pb</a:t>
            </a:r>
            <a:r>
              <a:rPr lang="en-GB" baseline="30000" dirty="0" smtClean="0"/>
              <a:t>2+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 →Fe</a:t>
            </a:r>
            <a:r>
              <a:rPr lang="en-GB" baseline="30000" dirty="0" smtClean="0"/>
              <a:t>3+</a:t>
            </a:r>
            <a:r>
              <a:rPr lang="en-GB" dirty="0" smtClean="0"/>
              <a:t>(</a:t>
            </a:r>
            <a:r>
              <a:rPr lang="en-GB" dirty="0" err="1" smtClean="0"/>
              <a:t>aq</a:t>
            </a:r>
            <a:r>
              <a:rPr lang="en-GB" dirty="0" smtClean="0"/>
              <a:t>)+ </a:t>
            </a:r>
            <a:r>
              <a:rPr lang="en-GB" dirty="0" err="1" smtClean="0"/>
              <a:t>Pb</a:t>
            </a:r>
            <a:r>
              <a:rPr lang="en-GB" dirty="0" smtClean="0"/>
              <a:t>(s)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Your Understanding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Task 6 from </a:t>
            </a:r>
            <a:r>
              <a:rPr lang="en-GB" dirty="0" err="1" smtClean="0"/>
              <a:t>Chemsheets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e.g., Calcium reacting with water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Step 1: </a:t>
            </a:r>
            <a:r>
              <a:rPr lang="en-GB" dirty="0" smtClean="0"/>
              <a:t>Write the word equation</a:t>
            </a:r>
          </a:p>
          <a:p>
            <a:pPr>
              <a:buNone/>
            </a:pPr>
            <a:r>
              <a:rPr lang="en-GB" b="1" dirty="0" smtClean="0"/>
              <a:t>Step 2:</a:t>
            </a:r>
            <a:r>
              <a:rPr lang="en-GB" dirty="0" smtClean="0"/>
              <a:t> Add symbols</a:t>
            </a:r>
          </a:p>
          <a:p>
            <a:pPr>
              <a:buNone/>
            </a:pPr>
            <a:r>
              <a:rPr lang="en-GB" b="1" dirty="0" smtClean="0"/>
              <a:t>Step 3: </a:t>
            </a:r>
            <a:r>
              <a:rPr lang="en-GB" dirty="0" smtClean="0"/>
              <a:t>Add state symbols</a:t>
            </a:r>
          </a:p>
          <a:p>
            <a:pPr>
              <a:buNone/>
            </a:pPr>
            <a:r>
              <a:rPr lang="en-GB" b="1" dirty="0" smtClean="0"/>
              <a:t>Step 4:</a:t>
            </a:r>
            <a:r>
              <a:rPr lang="en-GB" dirty="0" smtClean="0"/>
              <a:t> Balance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Calcium + 	water 	 → 	calcium hydroxide + 	hydrogen</a:t>
            </a:r>
          </a:p>
          <a:p>
            <a:pPr>
              <a:buNone/>
            </a:pPr>
            <a:r>
              <a:rPr lang="en-GB" dirty="0" smtClean="0"/>
              <a:t>Ca	   +  	H</a:t>
            </a:r>
            <a:r>
              <a:rPr lang="en-GB" baseline="-25000" dirty="0" smtClean="0"/>
              <a:t>2</a:t>
            </a:r>
            <a:r>
              <a:rPr lang="en-GB" dirty="0" smtClean="0"/>
              <a:t>O 	 → 	Ca(OH)</a:t>
            </a:r>
            <a:r>
              <a:rPr lang="en-GB" baseline="-25000" dirty="0" smtClean="0"/>
              <a:t>2</a:t>
            </a:r>
            <a:r>
              <a:rPr lang="en-GB" dirty="0" smtClean="0"/>
              <a:t>	           + H</a:t>
            </a:r>
            <a:r>
              <a:rPr lang="en-GB" baseline="-25000" dirty="0" smtClean="0"/>
              <a:t>2</a:t>
            </a:r>
          </a:p>
          <a:p>
            <a:pPr>
              <a:buNone/>
            </a:pPr>
            <a:r>
              <a:rPr lang="en-GB" dirty="0" smtClean="0"/>
              <a:t>Ca (s)	   +  	H</a:t>
            </a:r>
            <a:r>
              <a:rPr lang="en-GB" baseline="-25000" dirty="0" smtClean="0"/>
              <a:t>2</a:t>
            </a:r>
            <a:r>
              <a:rPr lang="en-GB" dirty="0" smtClean="0"/>
              <a:t>O (l) 	 → 	Ca(OH)</a:t>
            </a:r>
            <a:r>
              <a:rPr lang="en-GB" baseline="-25000" dirty="0" smtClean="0"/>
              <a:t>2</a:t>
            </a:r>
            <a:r>
              <a:rPr lang="en-GB" dirty="0" smtClean="0"/>
              <a:t> (</a:t>
            </a:r>
            <a:r>
              <a:rPr lang="en-GB" dirty="0" err="1" smtClean="0"/>
              <a:t>aq</a:t>
            </a:r>
            <a:r>
              <a:rPr lang="en-GB" dirty="0" smtClean="0"/>
              <a:t>)	           + H</a:t>
            </a:r>
            <a:r>
              <a:rPr lang="en-GB" baseline="-25000" dirty="0" smtClean="0"/>
              <a:t>2</a:t>
            </a:r>
            <a:r>
              <a:rPr lang="en-GB" dirty="0" smtClean="0"/>
              <a:t> (g)</a:t>
            </a:r>
          </a:p>
          <a:p>
            <a:pPr>
              <a:buNone/>
            </a:pPr>
            <a:r>
              <a:rPr lang="en-GB" dirty="0" smtClean="0"/>
              <a:t>Ca (s)	   +  	</a:t>
            </a:r>
            <a:r>
              <a:rPr lang="en-GB" dirty="0" smtClean="0">
                <a:solidFill>
                  <a:srgbClr val="FF0000"/>
                </a:solidFill>
              </a:rPr>
              <a:t>2</a:t>
            </a: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O (l) → 	Ca(OH)</a:t>
            </a:r>
            <a:r>
              <a:rPr lang="en-GB" baseline="-25000" dirty="0" smtClean="0"/>
              <a:t>2</a:t>
            </a:r>
            <a:r>
              <a:rPr lang="en-GB" dirty="0" smtClean="0"/>
              <a:t> (</a:t>
            </a:r>
            <a:r>
              <a:rPr lang="en-GB" dirty="0" err="1" smtClean="0"/>
              <a:t>aq</a:t>
            </a:r>
            <a:r>
              <a:rPr lang="en-GB" dirty="0" smtClean="0"/>
              <a:t>)	           + H</a:t>
            </a:r>
            <a:r>
              <a:rPr lang="en-GB" baseline="-25000" dirty="0" smtClean="0"/>
              <a:t>2</a:t>
            </a:r>
            <a:r>
              <a:rPr lang="en-GB" dirty="0" smtClean="0"/>
              <a:t> (g)</a:t>
            </a:r>
          </a:p>
          <a:p>
            <a:pPr>
              <a:buNone/>
            </a:pPr>
            <a:endParaRPr lang="en-GB" baseline="-25000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baseline="-25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Balanced Equations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Molecular Equations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Ca(s) + 2H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O(l) </a:t>
            </a:r>
            <a:r>
              <a:rPr lang="en-GB" sz="4000" dirty="0" smtClean="0">
                <a:sym typeface="Wingdings" panose="05000000000000000000" pitchFamily="2" charset="2"/>
              </a:rPr>
              <a:t> Ca(OH)</a:t>
            </a:r>
            <a:r>
              <a:rPr lang="en-GB" sz="4000" baseline="-25000" dirty="0" smtClean="0">
                <a:sym typeface="Wingdings" panose="05000000000000000000" pitchFamily="2" charset="2"/>
              </a:rPr>
              <a:t>2</a:t>
            </a:r>
            <a:r>
              <a:rPr lang="en-GB" sz="4000" dirty="0" smtClean="0">
                <a:sym typeface="Wingdings" panose="05000000000000000000" pitchFamily="2" charset="2"/>
              </a:rPr>
              <a:t>(</a:t>
            </a:r>
            <a:r>
              <a:rPr lang="en-GB" sz="4000" dirty="0" err="1" smtClean="0">
                <a:sym typeface="Wingdings" panose="05000000000000000000" pitchFamily="2" charset="2"/>
              </a:rPr>
              <a:t>aq</a:t>
            </a:r>
            <a:r>
              <a:rPr lang="en-GB" sz="4000" dirty="0" smtClean="0">
                <a:sym typeface="Wingdings" panose="05000000000000000000" pitchFamily="2" charset="2"/>
              </a:rPr>
              <a:t>) + H</a:t>
            </a:r>
            <a:r>
              <a:rPr lang="en-GB" sz="4000" baseline="-25000" dirty="0" smtClean="0">
                <a:sym typeface="Wingdings" panose="05000000000000000000" pitchFamily="2" charset="2"/>
              </a:rPr>
              <a:t>2</a:t>
            </a:r>
            <a:r>
              <a:rPr lang="en-GB" sz="4000" dirty="0" smtClean="0">
                <a:sym typeface="Wingdings" panose="05000000000000000000" pitchFamily="2" charset="2"/>
              </a:rPr>
              <a:t>(g)</a:t>
            </a:r>
          </a:p>
          <a:p>
            <a:pPr marL="0" indent="0">
              <a:buNone/>
            </a:pPr>
            <a:endParaRPr lang="en-GB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800" dirty="0" smtClean="0">
                <a:sym typeface="Wingdings" panose="05000000000000000000" pitchFamily="2" charset="2"/>
              </a:rPr>
              <a:t>This is a </a:t>
            </a:r>
            <a:r>
              <a:rPr lang="en-GB" sz="2800" u="sng" dirty="0" smtClean="0">
                <a:sym typeface="Wingdings" panose="05000000000000000000" pitchFamily="2" charset="2"/>
              </a:rPr>
              <a:t>molecular</a:t>
            </a:r>
            <a:r>
              <a:rPr lang="en-GB" sz="2800" dirty="0" smtClean="0">
                <a:sym typeface="Wingdings" panose="05000000000000000000" pitchFamily="2" charset="2"/>
              </a:rPr>
              <a:t> equation.</a:t>
            </a:r>
          </a:p>
          <a:p>
            <a:pPr marL="0" indent="0">
              <a:buNone/>
            </a:pPr>
            <a:endParaRPr lang="en-GB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800" dirty="0" smtClean="0">
                <a:sym typeface="Wingdings" panose="05000000000000000000" pitchFamily="2" charset="2"/>
              </a:rPr>
              <a:t>The equation shows that one mole of calcium reacts with 2 moles of water to form one mole of calcium hydroxide and one mole of hydrogen gas.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06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7886700" cy="51116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200" dirty="0" smtClean="0"/>
              <a:t>Using your table of common ions, work out the symbol formula for each compound.</a:t>
            </a:r>
          </a:p>
          <a:p>
            <a:pPr>
              <a:buNone/>
            </a:pPr>
            <a:endParaRPr lang="en-GB" sz="3200" dirty="0" smtClean="0"/>
          </a:p>
          <a:p>
            <a:pPr marL="514350" indent="-514350">
              <a:buAutoNum type="arabicPeriod"/>
            </a:pPr>
            <a:r>
              <a:rPr lang="en-GB" sz="3200" dirty="0" smtClean="0"/>
              <a:t>Aluminium bromide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Calcium fluoride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Magnesium sulphate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Zinc chlorate (I)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Iron (III) oxide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Silver Sulphide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4046"/>
            <a:ext cx="7886700" cy="51116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200" dirty="0" smtClean="0"/>
              <a:t>Using your table of common ions, work out the symbol formula for each compound.</a:t>
            </a:r>
          </a:p>
          <a:p>
            <a:pPr>
              <a:buNone/>
            </a:pPr>
            <a:endParaRPr lang="en-GB" sz="3200" dirty="0" smtClean="0"/>
          </a:p>
          <a:p>
            <a:pPr marL="514350" indent="-514350">
              <a:buAutoNum type="arabicPeriod"/>
            </a:pPr>
            <a:r>
              <a:rPr lang="en-GB" sz="3200" dirty="0" smtClean="0"/>
              <a:t>Aluminium bromide 		</a:t>
            </a:r>
            <a:r>
              <a:rPr lang="en-GB" sz="3200" dirty="0" smtClean="0">
                <a:solidFill>
                  <a:srgbClr val="FF0000"/>
                </a:solidFill>
              </a:rPr>
              <a:t>AlBr</a:t>
            </a:r>
            <a:r>
              <a:rPr lang="en-GB" sz="3200" baseline="-25000" dirty="0" smtClean="0">
                <a:solidFill>
                  <a:srgbClr val="FF0000"/>
                </a:solidFill>
              </a:rPr>
              <a:t>3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Calcium fluoride 			</a:t>
            </a:r>
            <a:r>
              <a:rPr lang="en-GB" sz="3200" dirty="0" smtClean="0">
                <a:solidFill>
                  <a:srgbClr val="FF0000"/>
                </a:solidFill>
              </a:rPr>
              <a:t>CaF</a:t>
            </a:r>
            <a:r>
              <a:rPr lang="en-GB" sz="3200" baseline="-25000" dirty="0" smtClean="0">
                <a:solidFill>
                  <a:srgbClr val="FF0000"/>
                </a:solidFill>
              </a:rPr>
              <a:t>2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Magnesium sulphate 		</a:t>
            </a:r>
            <a:r>
              <a:rPr lang="en-GB" sz="3200" dirty="0" smtClean="0">
                <a:solidFill>
                  <a:srgbClr val="FF0000"/>
                </a:solidFill>
              </a:rPr>
              <a:t>MgSO</a:t>
            </a:r>
            <a:r>
              <a:rPr lang="en-GB" sz="3200" baseline="-25000" dirty="0" smtClean="0">
                <a:solidFill>
                  <a:srgbClr val="FF0000"/>
                </a:solidFill>
              </a:rPr>
              <a:t>4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Zinc chlorate (I) 			</a:t>
            </a:r>
            <a:r>
              <a:rPr lang="en-GB" sz="3200" dirty="0" smtClean="0">
                <a:solidFill>
                  <a:srgbClr val="FF0000"/>
                </a:solidFill>
              </a:rPr>
              <a:t>Zn(ClO</a:t>
            </a:r>
            <a:r>
              <a:rPr lang="en-GB" sz="3200" baseline="-25000" dirty="0" smtClean="0">
                <a:solidFill>
                  <a:srgbClr val="FF0000"/>
                </a:solidFill>
              </a:rPr>
              <a:t>3</a:t>
            </a:r>
            <a:r>
              <a:rPr lang="en-GB" sz="3200" dirty="0" smtClean="0">
                <a:solidFill>
                  <a:srgbClr val="FF0000"/>
                </a:solidFill>
              </a:rPr>
              <a:t>)</a:t>
            </a:r>
            <a:r>
              <a:rPr lang="en-GB" sz="3200" baseline="-25000" dirty="0" smtClean="0">
                <a:solidFill>
                  <a:srgbClr val="FF0000"/>
                </a:solidFill>
              </a:rPr>
              <a:t>2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Iron (III) oxide 			</a:t>
            </a:r>
            <a:r>
              <a:rPr lang="en-GB" sz="3200" dirty="0" smtClean="0">
                <a:solidFill>
                  <a:srgbClr val="FF0000"/>
                </a:solidFill>
              </a:rPr>
              <a:t>Fe</a:t>
            </a:r>
            <a:r>
              <a:rPr lang="en-GB" sz="3200" baseline="-25000" dirty="0" smtClean="0">
                <a:solidFill>
                  <a:srgbClr val="FF0000"/>
                </a:solidFill>
              </a:rPr>
              <a:t>2</a:t>
            </a:r>
            <a:r>
              <a:rPr lang="en-GB" sz="3200" dirty="0" smtClean="0">
                <a:solidFill>
                  <a:srgbClr val="FF0000"/>
                </a:solidFill>
              </a:rPr>
              <a:t>O</a:t>
            </a:r>
            <a:r>
              <a:rPr lang="en-GB" sz="3200" baseline="-25000" dirty="0" smtClean="0">
                <a:solidFill>
                  <a:srgbClr val="FF0000"/>
                </a:solidFill>
              </a:rPr>
              <a:t>3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Silver Sulphide 			</a:t>
            </a:r>
            <a:r>
              <a:rPr lang="en-GB" sz="3200" dirty="0" smtClean="0">
                <a:solidFill>
                  <a:srgbClr val="FF0000"/>
                </a:solidFill>
              </a:rPr>
              <a:t>Ag</a:t>
            </a:r>
            <a:r>
              <a:rPr lang="en-GB" sz="3200" baseline="-25000" dirty="0" smtClean="0">
                <a:solidFill>
                  <a:srgbClr val="FF0000"/>
                </a:solidFill>
              </a:rPr>
              <a:t>2</a:t>
            </a:r>
            <a:r>
              <a:rPr lang="en-GB" sz="3200" dirty="0" smtClean="0">
                <a:solidFill>
                  <a:srgbClr val="FF0000"/>
                </a:solidFill>
              </a:rPr>
              <a:t>S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Reactions involving ionic compounds can be written as IONIC EQUATIONS</a:t>
            </a:r>
          </a:p>
          <a:p>
            <a:endParaRPr lang="en-GB" dirty="0" smtClean="0"/>
          </a:p>
          <a:p>
            <a:r>
              <a:rPr lang="en-GB" dirty="0" smtClean="0"/>
              <a:t>They focus on the IONS that react together and ignore the ones that do NOT take part in the reaction.</a:t>
            </a:r>
          </a:p>
          <a:p>
            <a:endParaRPr lang="en-GB" dirty="0" smtClean="0"/>
          </a:p>
          <a:p>
            <a:r>
              <a:rPr lang="en-GB" dirty="0" smtClean="0"/>
              <a:t>NB: When dealing with IONIC Equations, the TOTAL of the CHARGES on each side should be the same.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Ionic Equations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949280"/>
          </a:xfrm>
        </p:spPr>
        <p:txBody>
          <a:bodyPr>
            <a:normAutofit/>
          </a:bodyPr>
          <a:lstStyle/>
          <a:p>
            <a:r>
              <a:rPr lang="en-GB" b="1" dirty="0" smtClean="0"/>
              <a:t>Full Equation: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		</a:t>
            </a:r>
            <a:r>
              <a:rPr lang="en-GB" b="1" dirty="0" err="1" smtClean="0"/>
              <a:t>HCl</a:t>
            </a:r>
            <a:r>
              <a:rPr lang="en-GB" b="1" dirty="0" smtClean="0"/>
              <a:t> (</a:t>
            </a:r>
            <a:r>
              <a:rPr lang="en-GB" b="1" dirty="0" err="1" smtClean="0"/>
              <a:t>aq</a:t>
            </a:r>
            <a:r>
              <a:rPr lang="en-GB" b="1" dirty="0" smtClean="0"/>
              <a:t>)  +   </a:t>
            </a:r>
            <a:r>
              <a:rPr lang="en-GB" b="1" dirty="0" err="1" smtClean="0"/>
              <a:t>NaOH</a:t>
            </a:r>
            <a:r>
              <a:rPr lang="en-GB" b="1" dirty="0" smtClean="0"/>
              <a:t> (</a:t>
            </a:r>
            <a:r>
              <a:rPr lang="en-GB" b="1" dirty="0" err="1" smtClean="0"/>
              <a:t>aq</a:t>
            </a:r>
            <a:r>
              <a:rPr lang="en-GB" b="1" dirty="0" smtClean="0"/>
              <a:t>)	</a:t>
            </a:r>
            <a:r>
              <a:rPr lang="en-GB" b="1" dirty="0" smtClean="0">
                <a:latin typeface="Calibri"/>
              </a:rPr>
              <a:t>→	</a:t>
            </a:r>
            <a:r>
              <a:rPr lang="en-GB" b="1" dirty="0" err="1" smtClean="0">
                <a:latin typeface="Calibri"/>
              </a:rPr>
              <a:t>NaCl</a:t>
            </a:r>
            <a:r>
              <a:rPr lang="en-GB" b="1" dirty="0" smtClean="0">
                <a:latin typeface="Calibri"/>
              </a:rPr>
              <a:t> (</a:t>
            </a:r>
            <a:r>
              <a:rPr lang="en-GB" b="1" dirty="0" err="1" smtClean="0">
                <a:latin typeface="Calibri"/>
              </a:rPr>
              <a:t>aq</a:t>
            </a:r>
            <a:r>
              <a:rPr lang="en-GB" b="1" dirty="0" smtClean="0">
                <a:latin typeface="Calibri"/>
              </a:rPr>
              <a:t>) + H</a:t>
            </a:r>
            <a:r>
              <a:rPr lang="en-GB" b="1" baseline="-25000" dirty="0" smtClean="0">
                <a:latin typeface="Calibri"/>
              </a:rPr>
              <a:t>2</a:t>
            </a:r>
            <a:r>
              <a:rPr lang="en-GB" b="1" dirty="0" smtClean="0">
                <a:latin typeface="Calibri"/>
              </a:rPr>
              <a:t>O (l)</a:t>
            </a:r>
          </a:p>
          <a:p>
            <a:pPr>
              <a:buNone/>
            </a:pPr>
            <a:endParaRPr lang="en-GB" b="1" dirty="0" smtClean="0">
              <a:latin typeface="Calibri"/>
            </a:endParaRPr>
          </a:p>
          <a:p>
            <a:r>
              <a:rPr lang="en-GB" dirty="0" smtClean="0">
                <a:latin typeface="Calibri"/>
              </a:rPr>
              <a:t>Water exists as molecules here. </a:t>
            </a:r>
          </a:p>
          <a:p>
            <a:r>
              <a:rPr lang="en-GB" dirty="0" smtClean="0">
                <a:latin typeface="Calibri"/>
              </a:rPr>
              <a:t>The other 3 are ionic compounds, made from ions.</a:t>
            </a:r>
          </a:p>
          <a:p>
            <a:r>
              <a:rPr lang="en-GB" dirty="0" smtClean="0">
                <a:latin typeface="Calibri"/>
              </a:rPr>
              <a:t>Here is the equation again, this time with all of the ions written out separately:</a:t>
            </a:r>
          </a:p>
          <a:p>
            <a:endParaRPr lang="en-GB" dirty="0" smtClean="0">
              <a:latin typeface="Calibri"/>
            </a:endParaRPr>
          </a:p>
          <a:p>
            <a:pPr algn="ctr">
              <a:buNone/>
            </a:pPr>
            <a:r>
              <a:rPr lang="en-GB" b="1" dirty="0" smtClean="0"/>
              <a:t>H</a:t>
            </a:r>
            <a:r>
              <a:rPr lang="en-GB" b="1" baseline="30000" dirty="0" smtClean="0"/>
              <a:t>+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 + </a:t>
            </a:r>
            <a:r>
              <a:rPr lang="en-GB" b="1" dirty="0" err="1" smtClean="0"/>
              <a:t>Cl</a:t>
            </a:r>
            <a:r>
              <a:rPr lang="en-GB" b="1" baseline="30000" dirty="0" smtClean="0"/>
              <a:t>-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 + Na</a:t>
            </a:r>
            <a:r>
              <a:rPr lang="en-GB" b="1" baseline="30000" dirty="0" smtClean="0"/>
              <a:t>+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 + OH</a:t>
            </a:r>
            <a:r>
              <a:rPr lang="en-GB" b="1" baseline="30000" dirty="0" smtClean="0"/>
              <a:t>-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)→Na</a:t>
            </a:r>
            <a:r>
              <a:rPr lang="en-GB" b="1" baseline="30000" dirty="0" smtClean="0"/>
              <a:t>+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 + </a:t>
            </a:r>
            <a:r>
              <a:rPr lang="en-GB" b="1" dirty="0" err="1" smtClean="0"/>
              <a:t>Cl</a:t>
            </a:r>
            <a:r>
              <a:rPr lang="en-GB" b="1" baseline="30000" dirty="0" smtClean="0"/>
              <a:t>-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 + H</a:t>
            </a:r>
            <a:r>
              <a:rPr lang="en-GB" b="1" baseline="-25000" dirty="0" smtClean="0"/>
              <a:t>2</a:t>
            </a:r>
            <a:r>
              <a:rPr lang="en-GB" b="1" dirty="0" smtClean="0"/>
              <a:t>O (l)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What do you notice about Na</a:t>
            </a:r>
            <a:r>
              <a:rPr lang="en-GB" baseline="30000" dirty="0" smtClean="0"/>
              <a:t>+</a:t>
            </a:r>
            <a:r>
              <a:rPr lang="en-GB" dirty="0" smtClean="0"/>
              <a:t> and </a:t>
            </a:r>
            <a:r>
              <a:rPr lang="en-GB" dirty="0" err="1" smtClean="0"/>
              <a:t>Cl</a:t>
            </a:r>
            <a:r>
              <a:rPr lang="en-GB" baseline="30000" dirty="0" smtClean="0"/>
              <a:t>-</a:t>
            </a:r>
            <a:r>
              <a:rPr lang="en-GB" dirty="0" smtClean="0"/>
              <a:t>?</a:t>
            </a:r>
          </a:p>
          <a:p>
            <a:pPr>
              <a:buNone/>
            </a:pPr>
            <a:r>
              <a:rPr lang="en-GB" i="1" dirty="0" smtClean="0">
                <a:solidFill>
                  <a:srgbClr val="FF0000"/>
                </a:solidFill>
              </a:rPr>
              <a:t>They appear on both sides of the equation. </a:t>
            </a:r>
          </a:p>
          <a:p>
            <a:pPr>
              <a:buNone/>
            </a:pPr>
            <a:r>
              <a:rPr lang="en-GB" dirty="0" smtClean="0"/>
              <a:t>They separate in solution and DO NOT take part in the reaction.</a:t>
            </a:r>
          </a:p>
          <a:p>
            <a:pPr>
              <a:buNone/>
            </a:pPr>
            <a:r>
              <a:rPr lang="en-GB" dirty="0" smtClean="0"/>
              <a:t>SPECTATOR IONS.  They “watch” the reaction happening without reacting themselves.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Spectator 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949280"/>
          </a:xfrm>
        </p:spPr>
        <p:txBody>
          <a:bodyPr>
            <a:normAutofit/>
          </a:bodyPr>
          <a:lstStyle/>
          <a:p>
            <a:r>
              <a:rPr lang="en-GB" b="1" dirty="0" smtClean="0"/>
              <a:t>Full Equation: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		</a:t>
            </a:r>
            <a:r>
              <a:rPr lang="en-GB" b="1" dirty="0" err="1" smtClean="0"/>
              <a:t>HCl</a:t>
            </a:r>
            <a:r>
              <a:rPr lang="en-GB" b="1" dirty="0" smtClean="0"/>
              <a:t> (</a:t>
            </a:r>
            <a:r>
              <a:rPr lang="en-GB" b="1" dirty="0" err="1" smtClean="0"/>
              <a:t>aq</a:t>
            </a:r>
            <a:r>
              <a:rPr lang="en-GB" b="1" dirty="0" smtClean="0"/>
              <a:t>)  +</a:t>
            </a:r>
            <a:r>
              <a:rPr lang="en-GB" b="1" dirty="0" err="1" smtClean="0"/>
              <a:t>NaOH</a:t>
            </a:r>
            <a:r>
              <a:rPr lang="en-GB" b="1" dirty="0" smtClean="0"/>
              <a:t> (</a:t>
            </a:r>
            <a:r>
              <a:rPr lang="en-GB" b="1" dirty="0" err="1" smtClean="0"/>
              <a:t>aq</a:t>
            </a:r>
            <a:r>
              <a:rPr lang="en-GB" b="1" dirty="0" smtClean="0"/>
              <a:t>)		</a:t>
            </a:r>
            <a:r>
              <a:rPr lang="en-GB" b="1" dirty="0" smtClean="0">
                <a:latin typeface="Calibri"/>
              </a:rPr>
              <a:t>→	</a:t>
            </a:r>
            <a:r>
              <a:rPr lang="en-GB" b="1" dirty="0" err="1" smtClean="0">
                <a:latin typeface="Calibri"/>
              </a:rPr>
              <a:t>NaCl</a:t>
            </a:r>
            <a:r>
              <a:rPr lang="en-GB" b="1" dirty="0" smtClean="0">
                <a:latin typeface="Calibri"/>
              </a:rPr>
              <a:t> (</a:t>
            </a:r>
            <a:r>
              <a:rPr lang="en-GB" b="1" dirty="0" err="1" smtClean="0">
                <a:latin typeface="Calibri"/>
              </a:rPr>
              <a:t>aq</a:t>
            </a:r>
            <a:r>
              <a:rPr lang="en-GB" b="1" dirty="0" smtClean="0">
                <a:latin typeface="Calibri"/>
              </a:rPr>
              <a:t>) + H</a:t>
            </a:r>
            <a:r>
              <a:rPr lang="en-GB" b="1" baseline="-25000" dirty="0" smtClean="0">
                <a:latin typeface="Calibri"/>
              </a:rPr>
              <a:t>2</a:t>
            </a:r>
            <a:r>
              <a:rPr lang="en-GB" b="1" dirty="0" smtClean="0">
                <a:latin typeface="Calibri"/>
              </a:rPr>
              <a:t>O (l)</a:t>
            </a:r>
          </a:p>
          <a:p>
            <a:pPr>
              <a:buNone/>
            </a:pPr>
            <a:endParaRPr lang="en-GB" b="1" dirty="0" smtClean="0">
              <a:latin typeface="Calibri"/>
            </a:endParaRPr>
          </a:p>
          <a:p>
            <a:r>
              <a:rPr lang="en-GB" b="1" dirty="0" smtClean="0">
                <a:latin typeface="Calibri"/>
              </a:rPr>
              <a:t>Ionic Equation:</a:t>
            </a:r>
          </a:p>
          <a:p>
            <a:pPr algn="ctr">
              <a:buNone/>
            </a:pPr>
            <a:r>
              <a:rPr lang="en-GB" b="1" dirty="0" smtClean="0"/>
              <a:t>H</a:t>
            </a:r>
            <a:r>
              <a:rPr lang="en-GB" b="1" baseline="30000" dirty="0" smtClean="0"/>
              <a:t>+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 + </a:t>
            </a:r>
            <a:r>
              <a:rPr lang="en-GB" b="1" dirty="0" err="1" smtClean="0"/>
              <a:t>Cl</a:t>
            </a:r>
            <a:r>
              <a:rPr lang="en-GB" b="1" baseline="30000" dirty="0" smtClean="0"/>
              <a:t>-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 + Na</a:t>
            </a:r>
            <a:r>
              <a:rPr lang="en-GB" b="1" baseline="30000" dirty="0" smtClean="0"/>
              <a:t>+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 + OH</a:t>
            </a:r>
            <a:r>
              <a:rPr lang="en-GB" b="1" baseline="30000" dirty="0" smtClean="0"/>
              <a:t>-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)→Na</a:t>
            </a:r>
            <a:r>
              <a:rPr lang="en-GB" b="1" baseline="30000" dirty="0" smtClean="0"/>
              <a:t>+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 + </a:t>
            </a:r>
            <a:r>
              <a:rPr lang="en-GB" b="1" dirty="0" err="1" smtClean="0"/>
              <a:t>Cl</a:t>
            </a:r>
            <a:r>
              <a:rPr lang="en-GB" b="1" baseline="30000" dirty="0" smtClean="0"/>
              <a:t>-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 + H</a:t>
            </a:r>
            <a:r>
              <a:rPr lang="en-GB" b="1" baseline="-25000" dirty="0" smtClean="0"/>
              <a:t>2</a:t>
            </a:r>
            <a:r>
              <a:rPr lang="en-GB" b="1" dirty="0" smtClean="0"/>
              <a:t>O (l)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You can leave out the spectator ions by cancelling them from the equation: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H</a:t>
            </a:r>
            <a:r>
              <a:rPr lang="en-GB" b="1" baseline="30000" dirty="0" smtClean="0"/>
              <a:t>+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 + </a:t>
            </a:r>
            <a:r>
              <a:rPr lang="en-GB" b="1" dirty="0" err="1" smtClean="0"/>
              <a:t>Cl</a:t>
            </a:r>
            <a:r>
              <a:rPr lang="en-GB" b="1" baseline="30000" dirty="0" smtClean="0"/>
              <a:t>-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 + Na</a:t>
            </a:r>
            <a:r>
              <a:rPr lang="en-GB" b="1" baseline="30000" dirty="0" smtClean="0"/>
              <a:t>+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 + OH</a:t>
            </a:r>
            <a:r>
              <a:rPr lang="en-GB" b="1" baseline="30000" dirty="0" smtClean="0"/>
              <a:t>-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)→Na</a:t>
            </a:r>
            <a:r>
              <a:rPr lang="en-GB" b="1" baseline="30000" dirty="0" smtClean="0"/>
              <a:t>+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 + </a:t>
            </a:r>
            <a:r>
              <a:rPr lang="en-GB" b="1" dirty="0" err="1" smtClean="0"/>
              <a:t>Cl</a:t>
            </a:r>
            <a:r>
              <a:rPr lang="en-GB" b="1" baseline="30000" dirty="0" smtClean="0"/>
              <a:t>-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 + H</a:t>
            </a:r>
            <a:r>
              <a:rPr lang="en-GB" b="1" baseline="-25000" dirty="0" smtClean="0"/>
              <a:t>2</a:t>
            </a:r>
            <a:r>
              <a:rPr lang="en-GB" b="1" dirty="0" smtClean="0"/>
              <a:t>O (l)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This gives: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				H</a:t>
            </a:r>
            <a:r>
              <a:rPr lang="en-GB" b="1" baseline="30000" dirty="0" smtClean="0"/>
              <a:t>+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 + OH</a:t>
            </a:r>
            <a:r>
              <a:rPr lang="en-GB" b="1" baseline="30000" dirty="0" smtClean="0"/>
              <a:t>-</a:t>
            </a:r>
            <a:r>
              <a:rPr lang="en-GB" b="1" dirty="0" smtClean="0"/>
              <a:t>(</a:t>
            </a:r>
            <a:r>
              <a:rPr lang="en-GB" b="1" dirty="0" err="1" smtClean="0"/>
              <a:t>aq</a:t>
            </a:r>
            <a:r>
              <a:rPr lang="en-GB" b="1" dirty="0" smtClean="0"/>
              <a:t>)→H</a:t>
            </a:r>
            <a:r>
              <a:rPr lang="en-GB" b="1" baseline="-25000" dirty="0" smtClean="0"/>
              <a:t>2</a:t>
            </a:r>
            <a:r>
              <a:rPr lang="en-GB" b="1" dirty="0" smtClean="0"/>
              <a:t>O (l)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Spectator Ions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03648" y="4653136"/>
            <a:ext cx="3600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04048" y="4653136"/>
            <a:ext cx="3600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28184" y="4653136"/>
            <a:ext cx="3600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08920" y="4678288"/>
            <a:ext cx="3600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Neutralisation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Precipitation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Displacement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Ionic Equations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atom_molecule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B050"/>
      </a:accent1>
      <a:accent2>
        <a:srgbClr val="0070C0"/>
      </a:accent2>
      <a:accent3>
        <a:srgbClr val="7030A0"/>
      </a:accent3>
      <a:accent4>
        <a:srgbClr val="00B050"/>
      </a:accent4>
      <a:accent5>
        <a:srgbClr val="0070C0"/>
      </a:accent5>
      <a:accent6>
        <a:srgbClr val="7030A0"/>
      </a:accent6>
      <a:hlink>
        <a:srgbClr val="00B0F0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5160</TotalTime>
  <Words>720</Words>
  <Application>Microsoft Office PowerPoint</Application>
  <PresentationFormat>On-screen Show (4:3)</PresentationFormat>
  <Paragraphs>163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Perpetua</vt:lpstr>
      <vt:lpstr>Segoe UI</vt:lpstr>
      <vt:lpstr>Wingdings</vt:lpstr>
      <vt:lpstr>PM_atom_molecule</vt:lpstr>
      <vt:lpstr>Let’s Start with the Basics ...</vt:lpstr>
      <vt:lpstr>Writing Balanced Equations</vt:lpstr>
      <vt:lpstr>Molecular Equations</vt:lpstr>
      <vt:lpstr>Ions</vt:lpstr>
      <vt:lpstr>Ions</vt:lpstr>
      <vt:lpstr>Ionic Equations</vt:lpstr>
      <vt:lpstr>Spectator Ions</vt:lpstr>
      <vt:lpstr>Spectator Ions</vt:lpstr>
      <vt:lpstr>Using Ionic Equations</vt:lpstr>
      <vt:lpstr>Using Ionic Equations: Neutralisation</vt:lpstr>
      <vt:lpstr>Using Ionic Equations: Precipitation</vt:lpstr>
      <vt:lpstr>Using Ionic Equations: Displacement</vt:lpstr>
      <vt:lpstr>Check Your Understanding</vt:lpstr>
      <vt:lpstr>Task</vt:lpstr>
    </vt:vector>
  </TitlesOfParts>
  <Company>WHS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Blocks</dc:title>
  <dc:creator>waring</dc:creator>
  <cp:lastModifiedBy>Chris</cp:lastModifiedBy>
  <cp:revision>567</cp:revision>
  <cp:lastPrinted>2014-01-14T14:28:45Z</cp:lastPrinted>
  <dcterms:created xsi:type="dcterms:W3CDTF">2011-03-27T12:01:19Z</dcterms:created>
  <dcterms:modified xsi:type="dcterms:W3CDTF">2017-09-26T16:28:36Z</dcterms:modified>
</cp:coreProperties>
</file>