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42" r:id="rId2"/>
    <p:sldId id="658" r:id="rId3"/>
    <p:sldId id="659" r:id="rId4"/>
    <p:sldId id="660" r:id="rId5"/>
    <p:sldId id="662" r:id="rId6"/>
    <p:sldId id="661" r:id="rId7"/>
    <p:sldId id="664" r:id="rId8"/>
    <p:sldId id="667" r:id="rId9"/>
    <p:sldId id="665" r:id="rId10"/>
    <p:sldId id="666" r:id="rId11"/>
    <p:sldId id="66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5E0A58"/>
    <a:srgbClr val="FF9999"/>
    <a:srgbClr val="FF7C80"/>
    <a:srgbClr val="F40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4"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9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sz="quarter" idx="1"/>
          </p:nvPr>
        </p:nvSpPr>
        <p:spPr>
          <a:xfrm>
            <a:off x="3850443" y="0"/>
            <a:ext cx="2945660" cy="496332"/>
          </a:xfrm>
          <a:prstGeom prst="rect">
            <a:avLst/>
          </a:prstGeom>
        </p:spPr>
        <p:txBody>
          <a:bodyPr vert="horz" lIns="95563" tIns="47781" rIns="95563" bIns="47781" rtlCol="0"/>
          <a:lstStyle>
            <a:lvl1pPr algn="r">
              <a:defRPr sz="1300"/>
            </a:lvl1pPr>
          </a:lstStyle>
          <a:p>
            <a:fld id="{AC9963ED-7B53-4359-ACA3-D72DFD35B8FF}" type="datetimeFigureOut">
              <a:rPr lang="en-GB" smtClean="0"/>
              <a:pPr/>
              <a:t>28/09/2017</a:t>
            </a:fld>
            <a:endParaRPr lang="en-GB"/>
          </a:p>
        </p:txBody>
      </p:sp>
      <p:sp>
        <p:nvSpPr>
          <p:cNvPr id="4" name="Footer Placeholder 3"/>
          <p:cNvSpPr>
            <a:spLocks noGrp="1"/>
          </p:cNvSpPr>
          <p:nvPr>
            <p:ph type="ftr" sz="quarter" idx="2"/>
          </p:nvPr>
        </p:nvSpPr>
        <p:spPr>
          <a:xfrm>
            <a:off x="0" y="9428584"/>
            <a:ext cx="2945660" cy="496332"/>
          </a:xfrm>
          <a:prstGeom prst="rect">
            <a:avLst/>
          </a:prstGeom>
        </p:spPr>
        <p:txBody>
          <a:bodyPr vert="horz" lIns="95563" tIns="47781" rIns="95563"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lIns="95563" tIns="47781" rIns="95563" bIns="47781" rtlCol="0" anchor="b"/>
          <a:lstStyle>
            <a:lvl1pPr algn="r">
              <a:defRPr sz="1300"/>
            </a:lvl1pPr>
          </a:lstStyle>
          <a:p>
            <a:fld id="{FCC02A20-88BE-4DC3-981B-F75F358C9B90}" type="slidenum">
              <a:rPr lang="en-GB" smtClean="0"/>
              <a:pPr/>
              <a:t>‹#›</a:t>
            </a:fld>
            <a:endParaRPr lang="en-GB"/>
          </a:p>
        </p:txBody>
      </p:sp>
    </p:spTree>
    <p:extLst>
      <p:ext uri="{BB962C8B-B14F-4D97-AF65-F5344CB8AC3E}">
        <p14:creationId xmlns:p14="http://schemas.microsoft.com/office/powerpoint/2010/main" val="379521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idx="1"/>
          </p:nvPr>
        </p:nvSpPr>
        <p:spPr>
          <a:xfrm>
            <a:off x="3850443" y="0"/>
            <a:ext cx="2945660" cy="496332"/>
          </a:xfrm>
          <a:prstGeom prst="rect">
            <a:avLst/>
          </a:prstGeom>
        </p:spPr>
        <p:txBody>
          <a:bodyPr vert="horz" lIns="95563" tIns="47781" rIns="95563" bIns="47781" rtlCol="0"/>
          <a:lstStyle>
            <a:lvl1pPr algn="r">
              <a:defRPr sz="1300"/>
            </a:lvl1pPr>
          </a:lstStyle>
          <a:p>
            <a:fld id="{B59CB398-DD71-4FB3-9AFE-11C88379A9B1}" type="datetimeFigureOut">
              <a:rPr lang="en-GB" smtClean="0"/>
              <a:pPr/>
              <a:t>28/09/2017</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63" tIns="47781" rIns="95563" bIns="47781"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3" tIns="47781" rIns="95563" bIns="477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60" cy="496332"/>
          </a:xfrm>
          <a:prstGeom prst="rect">
            <a:avLst/>
          </a:prstGeom>
        </p:spPr>
        <p:txBody>
          <a:bodyPr vert="horz" lIns="95563" tIns="47781" rIns="95563"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60" cy="496332"/>
          </a:xfrm>
          <a:prstGeom prst="rect">
            <a:avLst/>
          </a:prstGeom>
        </p:spPr>
        <p:txBody>
          <a:bodyPr vert="horz" lIns="95563" tIns="47781" rIns="95563" bIns="47781" rtlCol="0" anchor="b"/>
          <a:lstStyle>
            <a:lvl1pPr algn="r">
              <a:defRPr sz="1300"/>
            </a:lvl1pPr>
          </a:lstStyle>
          <a:p>
            <a:fld id="{659000F3-3C8D-4961-ADF7-62DB7051DAAA}" type="slidenum">
              <a:rPr lang="en-GB" smtClean="0"/>
              <a:pPr/>
              <a:t>‹#›</a:t>
            </a:fld>
            <a:endParaRPr lang="en-GB"/>
          </a:p>
        </p:txBody>
      </p:sp>
    </p:spTree>
    <p:extLst>
      <p:ext uri="{BB962C8B-B14F-4D97-AF65-F5344CB8AC3E}">
        <p14:creationId xmlns:p14="http://schemas.microsoft.com/office/powerpoint/2010/main" val="136504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1</a:t>
            </a:fld>
            <a:endParaRPr lang="en-GB"/>
          </a:p>
        </p:txBody>
      </p:sp>
    </p:spTree>
    <p:extLst>
      <p:ext uri="{BB962C8B-B14F-4D97-AF65-F5344CB8AC3E}">
        <p14:creationId xmlns:p14="http://schemas.microsoft.com/office/powerpoint/2010/main" val="251695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Mass is never lost or gained in chemical reactions. We say that mass is </a:t>
            </a:r>
            <a:r>
              <a:rPr lang="en-GB" sz="1200" b="0" i="0" kern="1200" dirty="0" err="1" smtClean="0">
                <a:solidFill>
                  <a:schemeClr val="tx1"/>
                </a:solidFill>
                <a:latin typeface="+mn-lt"/>
                <a:ea typeface="+mn-ea"/>
                <a:cs typeface="+mn-cs"/>
              </a:rPr>
              <a:t>always</a:t>
            </a:r>
            <a:r>
              <a:rPr lang="en-GB" sz="1200" b="1" i="0" kern="1200" dirty="0" err="1" smtClean="0">
                <a:solidFill>
                  <a:schemeClr val="tx1"/>
                </a:solidFill>
                <a:latin typeface="+mn-lt"/>
                <a:ea typeface="+mn-ea"/>
                <a:cs typeface="+mn-cs"/>
              </a:rPr>
              <a:t>conserved</a:t>
            </a:r>
            <a:r>
              <a:rPr lang="en-GB" sz="1200" b="0" i="0" kern="1200" dirty="0" smtClean="0">
                <a:solidFill>
                  <a:schemeClr val="tx1"/>
                </a:solidFill>
                <a:latin typeface="+mn-lt"/>
                <a:ea typeface="+mn-ea"/>
                <a:cs typeface="+mn-cs"/>
              </a:rPr>
              <a:t>. In other words, the total </a:t>
            </a:r>
            <a:r>
              <a:rPr lang="en-GB" sz="1200" b="0" i="1" kern="1200" dirty="0" smtClean="0">
                <a:solidFill>
                  <a:schemeClr val="tx1"/>
                </a:solidFill>
                <a:latin typeface="+mn-lt"/>
                <a:ea typeface="+mn-ea"/>
                <a:cs typeface="+mn-cs"/>
              </a:rPr>
              <a:t>mass</a:t>
            </a:r>
            <a:r>
              <a:rPr lang="en-GB" sz="1200" b="0" i="0" kern="1200" dirty="0" smtClean="0">
                <a:solidFill>
                  <a:schemeClr val="tx1"/>
                </a:solidFill>
                <a:latin typeface="+mn-lt"/>
                <a:ea typeface="+mn-ea"/>
                <a:cs typeface="+mn-cs"/>
              </a:rPr>
              <a:t> of </a:t>
            </a:r>
            <a:r>
              <a:rPr lang="en-GB" sz="1200" b="0" i="1" kern="1200" dirty="0" smtClean="0">
                <a:solidFill>
                  <a:schemeClr val="tx1"/>
                </a:solidFill>
                <a:latin typeface="+mn-lt"/>
                <a:ea typeface="+mn-ea"/>
                <a:cs typeface="+mn-cs"/>
              </a:rPr>
              <a:t>products</a:t>
            </a:r>
            <a:r>
              <a:rPr lang="en-GB" sz="1200" b="0" i="0" kern="1200" dirty="0" smtClean="0">
                <a:solidFill>
                  <a:schemeClr val="tx1"/>
                </a:solidFill>
                <a:latin typeface="+mn-lt"/>
                <a:ea typeface="+mn-ea"/>
                <a:cs typeface="+mn-cs"/>
              </a:rPr>
              <a:t> at the end of the reaction is equal to the total mass of the </a:t>
            </a:r>
            <a:r>
              <a:rPr lang="en-GB" sz="1200" b="0" i="1" kern="1200" dirty="0" smtClean="0">
                <a:solidFill>
                  <a:schemeClr val="tx1"/>
                </a:solidFill>
                <a:latin typeface="+mn-lt"/>
                <a:ea typeface="+mn-ea"/>
                <a:cs typeface="+mn-cs"/>
              </a:rPr>
              <a:t>reactants</a:t>
            </a:r>
            <a:r>
              <a:rPr lang="en-GB" sz="1200" b="0" i="0" kern="1200" dirty="0" smtClean="0">
                <a:solidFill>
                  <a:schemeClr val="tx1"/>
                </a:solidFill>
                <a:latin typeface="+mn-lt"/>
                <a:ea typeface="+mn-ea"/>
                <a:cs typeface="+mn-cs"/>
              </a:rPr>
              <a:t> at the beginning.</a:t>
            </a: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2</a:t>
            </a:fld>
            <a:endParaRPr lang="en-GB"/>
          </a:p>
        </p:txBody>
      </p:sp>
    </p:spTree>
    <p:extLst>
      <p:ext uri="{BB962C8B-B14F-4D97-AF65-F5344CB8AC3E}">
        <p14:creationId xmlns:p14="http://schemas.microsoft.com/office/powerpoint/2010/main" val="299081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a:t>
            </a:fld>
            <a:endParaRPr lang="en-GB"/>
          </a:p>
        </p:txBody>
      </p:sp>
    </p:spTree>
    <p:extLst>
      <p:ext uri="{BB962C8B-B14F-4D97-AF65-F5344CB8AC3E}">
        <p14:creationId xmlns:p14="http://schemas.microsoft.com/office/powerpoint/2010/main" val="108417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4</a:t>
            </a:fld>
            <a:endParaRPr lang="en-GB"/>
          </a:p>
        </p:txBody>
      </p:sp>
    </p:spTree>
    <p:extLst>
      <p:ext uri="{BB962C8B-B14F-4D97-AF65-F5344CB8AC3E}">
        <p14:creationId xmlns:p14="http://schemas.microsoft.com/office/powerpoint/2010/main" val="810996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Picture 13" descr="lower_swoosh_graphic_element.png"/>
          <p:cNvPicPr>
            <a:picLocks noChangeAspect="1"/>
          </p:cNvPicPr>
          <p:nvPr userDrawn="1"/>
        </p:nvPicPr>
        <p:blipFill>
          <a:blip r:embed="rId2" cstate="print">
            <a:duotone>
              <a:schemeClr val="accent5">
                <a:shade val="45000"/>
                <a:satMod val="135000"/>
              </a:schemeClr>
              <a:prstClr val="white"/>
            </a:duotone>
          </a:blip>
          <a:stretch>
            <a:fillRect/>
          </a:stretch>
        </p:blipFill>
        <p:spPr>
          <a:xfrm rot="10800000" flipH="1" flipV="1">
            <a:off x="0" y="0"/>
            <a:ext cx="9144000" cy="6858000"/>
          </a:xfrm>
          <a:prstGeom prst="rect">
            <a:avLst/>
          </a:prstGeom>
          <a:ln>
            <a:solidFill>
              <a:srgbClr val="0070C0"/>
            </a:solidFill>
          </a:ln>
        </p:spPr>
      </p:pic>
      <p:pic>
        <p:nvPicPr>
          <p:cNvPr id="8" name="Picture 7" descr="lower_swoosh_graphic_element.png"/>
          <p:cNvPicPr>
            <a:picLocks noChangeAspect="1"/>
          </p:cNvPicPr>
          <p:nvPr userDrawn="1"/>
        </p:nvPicPr>
        <p:blipFill>
          <a:blip r:embed="rId2" cstate="print">
            <a:duotone>
              <a:schemeClr val="accent5">
                <a:shade val="45000"/>
                <a:satMod val="135000"/>
              </a:schemeClr>
              <a:prstClr val="white"/>
            </a:duotone>
          </a:blip>
          <a:stretch>
            <a:fillRect/>
          </a:stretch>
        </p:blipFill>
        <p:spPr>
          <a:xfrm rot="10800000">
            <a:off x="0" y="0"/>
            <a:ext cx="9144000" cy="6858000"/>
          </a:xfrm>
          <a:prstGeom prst="rect">
            <a:avLst/>
          </a:prstGeom>
          <a:ln>
            <a:solidFill>
              <a:srgbClr val="0070C0"/>
            </a:solidFill>
          </a:ln>
        </p:spPr>
      </p:pic>
      <p:pic>
        <p:nvPicPr>
          <p:cNvPr id="12" name="Picture 11" descr="back_ground_element.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3886200" y="1371600"/>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pic>
        <p:nvPicPr>
          <p:cNvPr id="10" name="Picture 9" descr="atom_element_large.png"/>
          <p:cNvPicPr>
            <a:picLocks noChangeAspect="1"/>
          </p:cNvPicPr>
          <p:nvPr userDrawn="1"/>
        </p:nvPicPr>
        <p:blipFill>
          <a:blip r:embed="rId4" cstate="print"/>
          <a:stretch>
            <a:fillRect/>
          </a:stretch>
        </p:blipFill>
        <p:spPr>
          <a:xfrm>
            <a:off x="-3118149" y="44624"/>
            <a:ext cx="7474125" cy="797239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6" name="Footer Placeholder 5"/>
          <p:cNvSpPr>
            <a:spLocks noGrp="1"/>
          </p:cNvSpPr>
          <p:nvPr>
            <p:ph type="ftr" sz="quarter" idx="11"/>
          </p:nvPr>
        </p:nvSpPr>
        <p:spPr>
          <a:xfrm>
            <a:off x="6248400" y="6653837"/>
            <a:ext cx="2895600" cy="365125"/>
          </a:xfrm>
          <a:prstGeom prst="rect">
            <a:avLst/>
          </a:prstGeo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GB"/>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GB"/>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Footer Placeholder 8"/>
          <p:cNvSpPr>
            <a:spLocks noGrp="1"/>
          </p:cNvSpPr>
          <p:nvPr>
            <p:ph type="ftr" sz="quarter" idx="11"/>
          </p:nvPr>
        </p:nvSpPr>
        <p:spPr>
          <a:xfrm>
            <a:off x="6248400" y="6653837"/>
            <a:ext cx="2895600" cy="365125"/>
          </a:xfrm>
          <a:prstGeom prst="rect">
            <a:avLst/>
          </a:prstGeom>
        </p:spPr>
        <p:txBody>
          <a:bodyPr/>
          <a:lstStyle/>
          <a:p>
            <a:endParaRPr lang="en-GB"/>
          </a:p>
        </p:txBody>
      </p:sp>
      <p:pic>
        <p:nvPicPr>
          <p:cNvPr id="7" name="Picture 6" descr="upper_swoosh_graphic_element_reverse.png"/>
          <p:cNvPicPr>
            <a:picLocks noChangeAspect="1"/>
          </p:cNvPicPr>
          <p:nvPr/>
        </p:nvPicPr>
        <p:blipFill>
          <a:blip r:embed="rId2" cstate="print"/>
          <a:stretch>
            <a:fillRect/>
          </a:stretch>
        </p:blipFill>
        <p:spPr>
          <a:xfrm>
            <a:off x="0" y="0"/>
            <a:ext cx="9144000" cy="6858000"/>
          </a:xfrm>
          <a:prstGeom prst="rect">
            <a:avLst/>
          </a:prstGeom>
        </p:spPr>
      </p:pic>
      <p:pic>
        <p:nvPicPr>
          <p:cNvPr id="10" name="Picture 9" descr="lower_swoosh_graphic_element.png"/>
          <p:cNvPicPr>
            <a:picLocks noChangeAspect="1"/>
          </p:cNvPicPr>
          <p:nvPr userDrawn="1"/>
        </p:nvPicPr>
        <p:blipFill>
          <a:blip r:embed="rId3" cstate="print">
            <a:duotone>
              <a:schemeClr val="accent5">
                <a:shade val="45000"/>
                <a:satMod val="135000"/>
              </a:schemeClr>
              <a:prstClr val="white"/>
            </a:duotone>
          </a:blip>
          <a:stretch>
            <a:fillRect/>
          </a:stretch>
        </p:blipFill>
        <p:spPr>
          <a:xfrm rot="10800000" flipH="1">
            <a:off x="0" y="0"/>
            <a:ext cx="9144000" cy="6858000"/>
          </a:xfrm>
          <a:prstGeom prst="rect">
            <a:avLst/>
          </a:prstGeom>
          <a:ln>
            <a:solidFill>
              <a:srgbClr val="0070C0"/>
            </a:solidFill>
          </a:ln>
        </p:spPr>
      </p:pic>
      <p:pic>
        <p:nvPicPr>
          <p:cNvPr id="11" name="Picture 10" descr="atom_element_small.png"/>
          <p:cNvPicPr>
            <a:picLocks noChangeAspect="1"/>
          </p:cNvPicPr>
          <p:nvPr userDrawn="1"/>
        </p:nvPicPr>
        <p:blipFill>
          <a:blip r:embed="rId4" cstate="print"/>
          <a:stretch>
            <a:fillRect/>
          </a:stretch>
        </p:blipFill>
        <p:spPr>
          <a:xfrm>
            <a:off x="6588224" y="1"/>
            <a:ext cx="2738438" cy="24208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27C7EAA-BE4A-4D34-B99B-1C24A78B0F77}" type="datetimeFigureOut">
              <a:rPr lang="en-GB" smtClean="0"/>
              <a:pPr/>
              <a:t>28/09/2017</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718267-E972-4F35-8CF4-9A314599A40F}" type="slidenum">
              <a:rPr lang="en-GB" smtClean="0"/>
              <a:pPr/>
              <a:t>‹#›</a:t>
            </a:fld>
            <a:endParaRPr lang="en-GB"/>
          </a:p>
        </p:txBody>
      </p:sp>
      <p:pic>
        <p:nvPicPr>
          <p:cNvPr id="7" name="Picture 6" descr="lower_swoosh_graphic_element.png"/>
          <p:cNvPicPr>
            <a:picLocks noChangeAspect="1"/>
          </p:cNvPicPr>
          <p:nvPr userDrawn="1"/>
        </p:nvPicPr>
        <p:blipFill>
          <a:blip r:embed="rId2" cstate="print">
            <a:duotone>
              <a:schemeClr val="accent5">
                <a:shade val="45000"/>
                <a:satMod val="135000"/>
              </a:schemeClr>
              <a:prstClr val="white"/>
            </a:duotone>
          </a:blip>
          <a:stretch>
            <a:fillRect/>
          </a:stretch>
        </p:blipFill>
        <p:spPr>
          <a:xfrm rot="10800000" flipH="1">
            <a:off x="0" y="0"/>
            <a:ext cx="9144000" cy="6858000"/>
          </a:xfrm>
          <a:prstGeom prst="rect">
            <a:avLst/>
          </a:prstGeom>
          <a:ln>
            <a:solidFill>
              <a:srgbClr val="0070C0"/>
            </a:solidFill>
          </a:ln>
        </p:spPr>
      </p:pic>
      <p:pic>
        <p:nvPicPr>
          <p:cNvPr id="8" name="Picture 7" descr="atom_element_small.png"/>
          <p:cNvPicPr>
            <a:picLocks noChangeAspect="1"/>
          </p:cNvPicPr>
          <p:nvPr userDrawn="1"/>
        </p:nvPicPr>
        <p:blipFill>
          <a:blip r:embed="rId3" cstate="print"/>
          <a:stretch>
            <a:fillRect/>
          </a:stretch>
        </p:blipFill>
        <p:spPr>
          <a:xfrm>
            <a:off x="6588224" y="1"/>
            <a:ext cx="2738438" cy="24208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GB"/>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9718267-E972-4F35-8CF4-9A314599A40F}" type="slidenum">
              <a:rPr lang="en-GB" smtClean="0"/>
              <a:pPr/>
              <a:t>‹#›</a:t>
            </a:fld>
            <a:endParaRPr lang="en-GB"/>
          </a:p>
        </p:txBody>
      </p:sp>
      <p:sp>
        <p:nvSpPr>
          <p:cNvPr id="16" name="Title 15"/>
          <p:cNvSpPr>
            <a:spLocks noGrp="1"/>
          </p:cNvSpPr>
          <p:nvPr>
            <p:ph type="title"/>
          </p:nvPr>
        </p:nvSpPr>
        <p:spPr>
          <a:xfrm>
            <a:off x="251520" y="332656"/>
            <a:ext cx="8229600" cy="639763"/>
          </a:xfrm>
        </p:spPr>
        <p:txBody>
          <a:bodyPr/>
          <a:lstStyle>
            <a:lvl1pPr>
              <a:buClr>
                <a:schemeClr val="accent6">
                  <a:lumMod val="50000"/>
                </a:schemeClr>
              </a:buClr>
              <a:buNone/>
              <a:defRPr>
                <a:solidFill>
                  <a:schemeClr val="accent6">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1" name="Footer Placeholder 10"/>
          <p:cNvSpPr>
            <a:spLocks noGrp="1"/>
          </p:cNvSpPr>
          <p:nvPr>
            <p:ph type="ftr" sz="quarter" idx="11"/>
          </p:nvPr>
        </p:nvSpPr>
        <p:spPr>
          <a:xfrm>
            <a:off x="6248400" y="6653837"/>
            <a:ext cx="2895600" cy="365125"/>
          </a:xfrm>
          <a:prstGeom prst="rect">
            <a:avLst/>
          </a:prstGeo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a:prstGeom prst="rect">
            <a:avLst/>
          </a:prstGeom>
        </p:spPr>
        <p:txBody>
          <a:bodyPr/>
          <a:lstStyle/>
          <a:p>
            <a:fld id="{69718267-E972-4F35-8CF4-9A314599A40F}" type="slidenum">
              <a:rPr lang="en-GB" smtClean="0"/>
              <a:pPr/>
              <a:t>‹#›</a:t>
            </a:fld>
            <a:endParaRPr lang="en-GB"/>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GB"/>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GB"/>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1" name="Footer Placeholder 10"/>
          <p:cNvSpPr>
            <a:spLocks noGrp="1"/>
          </p:cNvSpPr>
          <p:nvPr>
            <p:ph type="ftr" sz="quarter" idx="15"/>
          </p:nvPr>
        </p:nvSpPr>
        <p:spPr>
          <a:xfrm>
            <a:off x="6248400" y="6653837"/>
            <a:ext cx="2895600" cy="365125"/>
          </a:xfrm>
          <a:prstGeom prst="rect">
            <a:avLst/>
          </a:prstGeom>
        </p:spPr>
        <p:txBody>
          <a:bodyPr/>
          <a:lstStyle/>
          <a:p>
            <a:endParaRPr lang="en-GB"/>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69718267-E972-4F35-8CF4-9A314599A40F}" type="slidenum">
              <a:rPr lang="en-GB" smtClean="0"/>
              <a:pPr/>
              <a:t>‹#›</a:t>
            </a:fld>
            <a:endParaRPr lang="en-GB"/>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GB"/>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60648"/>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520" y="1196752"/>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914400" rtl="0" eaLnBrk="1" latinLnBrk="0" hangingPunct="1">
        <a:spcBef>
          <a:spcPct val="0"/>
        </a:spcBef>
        <a:buClr>
          <a:schemeClr val="accent6">
            <a:lumMod val="50000"/>
          </a:schemeClr>
        </a:buClr>
        <a:buFont typeface="Arial" pitchFamily="34" charset="0"/>
        <a:buNone/>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8532440" cy="860425"/>
          </a:xfrm>
        </p:spPr>
        <p:txBody>
          <a:bodyPr/>
          <a:lstStyle/>
          <a:p>
            <a:pPr algn="ctr"/>
            <a:r>
              <a:rPr lang="en-GB" sz="4000" dirty="0" smtClean="0"/>
              <a:t>Reacting Masses</a:t>
            </a:r>
            <a:endParaRPr lang="en-US" sz="4000" dirty="0"/>
          </a:p>
        </p:txBody>
      </p:sp>
      <p:sp>
        <p:nvSpPr>
          <p:cNvPr id="6" name="TextBox 5"/>
          <p:cNvSpPr txBox="1"/>
          <p:nvPr/>
        </p:nvSpPr>
        <p:spPr>
          <a:xfrm>
            <a:off x="2843808" y="4509120"/>
            <a:ext cx="6048672" cy="1728192"/>
          </a:xfrm>
          <a:prstGeom prst="rect">
            <a:avLst/>
          </a:prstGeom>
          <a:ln>
            <a:solidFill>
              <a:srgbClr val="7030A0"/>
            </a:solidFill>
          </a:ln>
        </p:spPr>
        <p:txBody>
          <a:bodyPr vert="horz" wrap="square" lIns="91440" tIns="45720" rIns="91440" bIns="45720" rtlCol="0" anchor="ctr">
            <a:noAutofit/>
          </a:bodyPr>
          <a:lstStyle/>
          <a:p>
            <a:pPr>
              <a:defRPr/>
            </a:pPr>
            <a:r>
              <a:rPr lang="en-GB" sz="2400" b="1" dirty="0" smtClean="0"/>
              <a:t>Do Now:</a:t>
            </a:r>
          </a:p>
          <a:p>
            <a:pPr>
              <a:defRPr/>
            </a:pPr>
            <a:r>
              <a:rPr lang="en-GB" sz="2400" dirty="0" smtClean="0"/>
              <a:t>Write FULL IONIC equations for the following ...</a:t>
            </a:r>
          </a:p>
          <a:p>
            <a:pPr>
              <a:defRPr/>
            </a:pPr>
            <a:r>
              <a:rPr lang="en-GB" sz="2400" dirty="0" err="1" smtClean="0"/>
              <a:t>HCl</a:t>
            </a:r>
            <a:r>
              <a:rPr lang="en-GB" sz="2400" dirty="0" smtClean="0"/>
              <a:t> + </a:t>
            </a:r>
            <a:r>
              <a:rPr lang="en-GB" sz="2400" dirty="0" err="1" smtClean="0"/>
              <a:t>NaOH</a:t>
            </a:r>
            <a:r>
              <a:rPr lang="en-GB" sz="2400" dirty="0" smtClean="0"/>
              <a:t> →</a:t>
            </a:r>
          </a:p>
          <a:p>
            <a:pPr>
              <a:defRPr/>
            </a:pPr>
            <a:r>
              <a:rPr lang="en-GB" sz="2400" dirty="0" smtClean="0"/>
              <a:t>H</a:t>
            </a:r>
            <a:r>
              <a:rPr lang="en-GB" sz="2400" baseline="-25000" dirty="0" smtClean="0"/>
              <a:t>2</a:t>
            </a:r>
            <a:r>
              <a:rPr lang="en-GB" sz="2400" dirty="0" smtClean="0"/>
              <a:t>SO</a:t>
            </a:r>
            <a:r>
              <a:rPr lang="en-GB" sz="2400" baseline="-25000" dirty="0" smtClean="0"/>
              <a:t>4</a:t>
            </a:r>
            <a:r>
              <a:rPr lang="en-GB" sz="2400" dirty="0" smtClean="0"/>
              <a:t> + </a:t>
            </a:r>
            <a:r>
              <a:rPr lang="en-GB" sz="2400" dirty="0" err="1" smtClean="0"/>
              <a:t>NaOH</a:t>
            </a:r>
            <a:r>
              <a:rPr lang="en-GB" sz="2400" dirty="0" smtClean="0"/>
              <a:t> →</a:t>
            </a:r>
          </a:p>
        </p:txBody>
      </p:sp>
      <p:sp>
        <p:nvSpPr>
          <p:cNvPr id="7" name="TextBox 6"/>
          <p:cNvSpPr txBox="1"/>
          <p:nvPr/>
        </p:nvSpPr>
        <p:spPr>
          <a:xfrm>
            <a:off x="3635896" y="2276870"/>
            <a:ext cx="5508104" cy="2016226"/>
          </a:xfrm>
          <a:prstGeom prst="rect">
            <a:avLst/>
          </a:prstGeom>
          <a:ln>
            <a:solidFill>
              <a:srgbClr val="7030A0"/>
            </a:solidFill>
          </a:ln>
        </p:spPr>
        <p:txBody>
          <a:bodyPr vert="horz" wrap="square" lIns="91440" tIns="45720" rIns="91440" bIns="45720" rtlCol="0" anchor="ctr">
            <a:noAutofit/>
          </a:bodyPr>
          <a:lstStyle/>
          <a:p>
            <a:pPr indent="-514350">
              <a:spcBef>
                <a:spcPct val="0"/>
              </a:spcBef>
            </a:pPr>
            <a:r>
              <a:rPr lang="en-GB" sz="2400" b="1" dirty="0" smtClean="0">
                <a:ea typeface="+mj-ea"/>
                <a:cs typeface="+mj-cs"/>
              </a:rPr>
              <a:t>Targets</a:t>
            </a:r>
          </a:p>
          <a:p>
            <a:pPr>
              <a:buFont typeface="Arial" pitchFamily="34" charset="0"/>
              <a:buChar char="•"/>
            </a:pPr>
            <a:r>
              <a:rPr lang="en-GB" sz="2400" dirty="0" smtClean="0"/>
              <a:t>Calculate reacting masses from balanced equations.</a:t>
            </a:r>
            <a:endParaRPr lang="en-GB" sz="2400" dirty="0" smtClean="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eriod"/>
            </a:pPr>
            <a:r>
              <a:rPr lang="en-GB" dirty="0" smtClean="0"/>
              <a:t>A fertiliser manufacturer makes a batch of 20kg of ammonium nitrate. What mass of ammonia does he need?</a:t>
            </a:r>
          </a:p>
          <a:p>
            <a:pPr marL="457200" indent="-457200">
              <a:buAutoNum type="arabicPeriod"/>
            </a:pPr>
            <a:endParaRPr lang="en-GB" dirty="0"/>
          </a:p>
          <a:p>
            <a:pPr marL="457200" indent="-457200">
              <a:buAutoNum type="arabicPeriod"/>
            </a:pPr>
            <a:r>
              <a:rPr lang="en-GB" dirty="0" smtClean="0"/>
              <a:t>A sample of an oxide of iron was reduced to iron by heating with hydrogen. The mass of iron obtained was 4.35g and the mass of water was 1.86g. Deduce the equation for the reaction that occurs.</a:t>
            </a:r>
            <a:endParaRPr lang="en-GB" dirty="0"/>
          </a:p>
        </p:txBody>
      </p:sp>
      <p:sp>
        <p:nvSpPr>
          <p:cNvPr id="3" name="Title 2"/>
          <p:cNvSpPr>
            <a:spLocks noGrp="1"/>
          </p:cNvSpPr>
          <p:nvPr>
            <p:ph type="title"/>
          </p:nvPr>
        </p:nvSpPr>
        <p:spPr/>
        <p:txBody>
          <a:bodyPr/>
          <a:lstStyle/>
          <a:p>
            <a:r>
              <a:rPr lang="en-GB" dirty="0" smtClean="0"/>
              <a:t>Quick Check</a:t>
            </a:r>
            <a:endParaRPr lang="en-GB" dirty="0"/>
          </a:p>
        </p:txBody>
      </p:sp>
    </p:spTree>
    <p:extLst>
      <p:ext uri="{BB962C8B-B14F-4D97-AF65-F5344CB8AC3E}">
        <p14:creationId xmlns:p14="http://schemas.microsoft.com/office/powerpoint/2010/main" val="252660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Chemsheets</a:t>
            </a:r>
            <a:r>
              <a:rPr lang="en-GB" dirty="0" smtClean="0"/>
              <a:t> </a:t>
            </a:r>
            <a:r>
              <a:rPr lang="en-GB" smtClean="0"/>
              <a:t>Tasks </a:t>
            </a:r>
            <a:r>
              <a:rPr lang="en-GB" smtClean="0"/>
              <a:t>10</a:t>
            </a:r>
            <a:endParaRPr lang="en-GB" dirty="0"/>
          </a:p>
        </p:txBody>
      </p:sp>
      <p:sp>
        <p:nvSpPr>
          <p:cNvPr id="3" name="Title 2"/>
          <p:cNvSpPr>
            <a:spLocks noGrp="1"/>
          </p:cNvSpPr>
          <p:nvPr>
            <p:ph type="title"/>
          </p:nvPr>
        </p:nvSpPr>
        <p:spPr/>
        <p:txBody>
          <a:bodyPr/>
          <a:lstStyle/>
          <a:p>
            <a:r>
              <a:rPr lang="en-GB" dirty="0" smtClean="0"/>
              <a:t>Task</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305800" cy="2520280"/>
          </a:xfrm>
        </p:spPr>
        <p:txBody>
          <a:bodyPr>
            <a:normAutofit/>
          </a:bodyPr>
          <a:lstStyle/>
          <a:p>
            <a:pPr>
              <a:buNone/>
            </a:pPr>
            <a:r>
              <a:rPr lang="en-GB" sz="3600" b="1" dirty="0" smtClean="0"/>
              <a:t>What is the “Law of Conservation of Mass”?</a:t>
            </a:r>
          </a:p>
        </p:txBody>
      </p:sp>
      <p:sp>
        <p:nvSpPr>
          <p:cNvPr id="3" name="Title 2"/>
          <p:cNvSpPr>
            <a:spLocks noGrp="1"/>
          </p:cNvSpPr>
          <p:nvPr>
            <p:ph type="title"/>
          </p:nvPr>
        </p:nvSpPr>
        <p:spPr/>
        <p:txBody>
          <a:bodyPr/>
          <a:lstStyle/>
          <a:p>
            <a:r>
              <a:rPr lang="en-GB" dirty="0" smtClean="0"/>
              <a:t>Think back to GCSE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305800" cy="6408712"/>
          </a:xfrm>
        </p:spPr>
        <p:txBody>
          <a:bodyPr>
            <a:normAutofit fontScale="92500"/>
          </a:bodyPr>
          <a:lstStyle/>
          <a:p>
            <a:pPr>
              <a:buNone/>
            </a:pPr>
            <a:r>
              <a:rPr lang="en-GB" i="1" dirty="0" smtClean="0"/>
              <a:t>What mass of iron is produced when 25g of iron(III) oxide is reduced by carbon?</a:t>
            </a:r>
          </a:p>
          <a:p>
            <a:pPr>
              <a:buNone/>
            </a:pPr>
            <a:r>
              <a:rPr lang="en-GB" b="1" dirty="0" smtClean="0"/>
              <a:t>Step 1: </a:t>
            </a:r>
            <a:r>
              <a:rPr lang="en-GB" dirty="0" smtClean="0"/>
              <a:t>Write a balanced equation</a:t>
            </a:r>
          </a:p>
          <a:p>
            <a:pPr algn="ctr">
              <a:buNone/>
            </a:pPr>
            <a:r>
              <a:rPr lang="en-GB" b="1" dirty="0" smtClean="0"/>
              <a:t>Fe</a:t>
            </a:r>
            <a:r>
              <a:rPr lang="en-GB" b="1" baseline="-25000" dirty="0" smtClean="0"/>
              <a:t>2</a:t>
            </a:r>
            <a:r>
              <a:rPr lang="en-GB" b="1" dirty="0" smtClean="0"/>
              <a:t>O</a:t>
            </a:r>
            <a:r>
              <a:rPr lang="en-GB" b="1" baseline="-25000" dirty="0" smtClean="0"/>
              <a:t>3</a:t>
            </a:r>
            <a:r>
              <a:rPr lang="en-GB" b="1" dirty="0" smtClean="0"/>
              <a:t>   + 3C 	</a:t>
            </a:r>
            <a:r>
              <a:rPr lang="en-GB" b="1" dirty="0" smtClean="0">
                <a:latin typeface="Calibri"/>
              </a:rPr>
              <a:t>→	 2Fe + 3CO</a:t>
            </a:r>
          </a:p>
          <a:p>
            <a:pPr>
              <a:buNone/>
            </a:pPr>
            <a:r>
              <a:rPr lang="en-GB" dirty="0" smtClean="0">
                <a:latin typeface="Calibri"/>
              </a:rPr>
              <a:t>			</a:t>
            </a:r>
            <a:r>
              <a:rPr lang="en-GB" dirty="0" smtClean="0">
                <a:solidFill>
                  <a:srgbClr val="FF0000"/>
                </a:solidFill>
                <a:latin typeface="Calibri"/>
              </a:rPr>
              <a:t>Mr= 159.6	     	    </a:t>
            </a:r>
            <a:r>
              <a:rPr lang="en-GB" dirty="0" err="1" smtClean="0">
                <a:solidFill>
                  <a:srgbClr val="FF0000"/>
                </a:solidFill>
                <a:latin typeface="Calibri"/>
              </a:rPr>
              <a:t>Ar</a:t>
            </a:r>
            <a:r>
              <a:rPr lang="en-GB" dirty="0" smtClean="0">
                <a:solidFill>
                  <a:srgbClr val="FF0000"/>
                </a:solidFill>
                <a:latin typeface="Calibri"/>
              </a:rPr>
              <a:t>= 55.8</a:t>
            </a:r>
          </a:p>
          <a:p>
            <a:pPr>
              <a:buNone/>
            </a:pPr>
            <a:r>
              <a:rPr lang="en-GB" dirty="0" smtClean="0">
                <a:solidFill>
                  <a:srgbClr val="FF0000"/>
                </a:solidFill>
                <a:latin typeface="Calibri"/>
              </a:rPr>
              <a:t>			Mass = 25g		    Mass=?</a:t>
            </a:r>
          </a:p>
          <a:p>
            <a:pPr>
              <a:buNone/>
            </a:pPr>
            <a:r>
              <a:rPr lang="en-GB" dirty="0" smtClean="0">
                <a:solidFill>
                  <a:srgbClr val="FF0000"/>
                </a:solidFill>
                <a:latin typeface="Calibri"/>
              </a:rPr>
              <a:t>			Moles=0.157 mol	</a:t>
            </a:r>
          </a:p>
          <a:p>
            <a:pPr>
              <a:buNone/>
            </a:pPr>
            <a:r>
              <a:rPr lang="en-GB" b="1" dirty="0" smtClean="0">
                <a:latin typeface="Calibri"/>
              </a:rPr>
              <a:t>Step 2:</a:t>
            </a:r>
            <a:r>
              <a:rPr lang="en-GB" dirty="0" smtClean="0">
                <a:latin typeface="Calibri"/>
              </a:rPr>
              <a:t> Underline the 2 substances mentioned in the question.</a:t>
            </a:r>
          </a:p>
          <a:p>
            <a:pPr>
              <a:buNone/>
            </a:pPr>
            <a:r>
              <a:rPr lang="en-GB" b="1" dirty="0" smtClean="0">
                <a:latin typeface="Calibri"/>
              </a:rPr>
              <a:t>Step 3: </a:t>
            </a:r>
            <a:r>
              <a:rPr lang="en-GB" dirty="0" smtClean="0">
                <a:latin typeface="Calibri"/>
              </a:rPr>
              <a:t>Write down under the underlined substances what you know about them.</a:t>
            </a:r>
          </a:p>
          <a:p>
            <a:pPr>
              <a:buNone/>
            </a:pPr>
            <a:r>
              <a:rPr lang="en-GB" b="1" dirty="0" smtClean="0"/>
              <a:t>Step 4: </a:t>
            </a:r>
            <a:r>
              <a:rPr lang="en-GB" dirty="0" smtClean="0"/>
              <a:t>You will now know 2 things about 1 of the underlined substances. Use this information to work out the number of moles.</a:t>
            </a:r>
          </a:p>
          <a:p>
            <a:pPr>
              <a:buNone/>
            </a:pPr>
            <a:r>
              <a:rPr lang="en-GB" b="1" dirty="0" smtClean="0">
                <a:latin typeface="Calibri"/>
              </a:rPr>
              <a:t>Step 5: </a:t>
            </a:r>
            <a:r>
              <a:rPr lang="en-GB" dirty="0" smtClean="0">
                <a:latin typeface="Calibri"/>
              </a:rPr>
              <a:t>Use the balanced equation to work out the number of moles of the other underlined substance.</a:t>
            </a:r>
          </a:p>
          <a:p>
            <a:pPr>
              <a:buNone/>
            </a:pPr>
            <a:r>
              <a:rPr lang="en-GB" b="1" dirty="0" smtClean="0">
                <a:latin typeface="Calibri"/>
              </a:rPr>
              <a:t>Step 6: </a:t>
            </a:r>
            <a:r>
              <a:rPr lang="en-GB" dirty="0" smtClean="0">
                <a:latin typeface="Calibri"/>
              </a:rPr>
              <a:t>Use the answer to step 5 to work out the mass of the other underlined substance.</a:t>
            </a:r>
          </a:p>
        </p:txBody>
      </p:sp>
      <p:sp>
        <p:nvSpPr>
          <p:cNvPr id="3" name="Title 2"/>
          <p:cNvSpPr>
            <a:spLocks noGrp="1"/>
          </p:cNvSpPr>
          <p:nvPr>
            <p:ph type="title"/>
          </p:nvPr>
        </p:nvSpPr>
        <p:spPr>
          <a:xfrm>
            <a:off x="251520" y="0"/>
            <a:ext cx="8229600" cy="639763"/>
          </a:xfrm>
        </p:spPr>
        <p:txBody>
          <a:bodyPr/>
          <a:lstStyle/>
          <a:p>
            <a:r>
              <a:rPr lang="en-GB" dirty="0" smtClean="0"/>
              <a:t>Example 1</a:t>
            </a:r>
            <a:endParaRPr lang="en-GB" dirty="0"/>
          </a:p>
        </p:txBody>
      </p:sp>
      <p:cxnSp>
        <p:nvCxnSpPr>
          <p:cNvPr id="6" name="Straight Connector 5"/>
          <p:cNvCxnSpPr/>
          <p:nvPr/>
        </p:nvCxnSpPr>
        <p:spPr>
          <a:xfrm>
            <a:off x="2411760" y="2204864"/>
            <a:ext cx="5760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064" y="2204864"/>
            <a:ext cx="5760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32040" y="2636912"/>
            <a:ext cx="345638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FF0000"/>
                </a:solidFill>
              </a:rPr>
              <a:t>Mass = 0.313x55.8 = 17.5g  </a:t>
            </a:r>
            <a:endParaRPr lang="en-GB" sz="2200" dirty="0">
              <a:solidFill>
                <a:srgbClr val="FF0000"/>
              </a:solidFill>
            </a:endParaRPr>
          </a:p>
        </p:txBody>
      </p:sp>
      <p:sp>
        <p:nvSpPr>
          <p:cNvPr id="9" name="Rectangle 8"/>
          <p:cNvSpPr/>
          <p:nvPr/>
        </p:nvSpPr>
        <p:spPr>
          <a:xfrm>
            <a:off x="4716016" y="2996952"/>
            <a:ext cx="38164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FF0000"/>
                </a:solidFill>
              </a:rPr>
              <a:t> Moles=2x0.157=0.313 mol</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305800" cy="6408712"/>
          </a:xfrm>
        </p:spPr>
        <p:txBody>
          <a:bodyPr>
            <a:normAutofit fontScale="92500"/>
          </a:bodyPr>
          <a:lstStyle/>
          <a:p>
            <a:pPr>
              <a:buNone/>
            </a:pPr>
            <a:r>
              <a:rPr lang="en-GB" i="1" dirty="0" smtClean="0"/>
              <a:t>What mass of iron(III) oxide is produced by the oxidation of 83.7g of iron?</a:t>
            </a:r>
          </a:p>
          <a:p>
            <a:pPr>
              <a:buNone/>
            </a:pPr>
            <a:r>
              <a:rPr lang="en-GB" b="1" dirty="0" smtClean="0"/>
              <a:t>Step 1: </a:t>
            </a:r>
            <a:r>
              <a:rPr lang="en-GB" dirty="0" smtClean="0"/>
              <a:t>Write a balanced equation</a:t>
            </a:r>
          </a:p>
          <a:p>
            <a:pPr algn="ctr">
              <a:buNone/>
            </a:pPr>
            <a:r>
              <a:rPr lang="en-GB" b="1" dirty="0" smtClean="0"/>
              <a:t>4Fe 	+ 3O</a:t>
            </a:r>
            <a:r>
              <a:rPr lang="en-GB" b="1" baseline="-25000" dirty="0" smtClean="0"/>
              <a:t>2</a:t>
            </a:r>
            <a:r>
              <a:rPr lang="en-GB" b="1" dirty="0" smtClean="0"/>
              <a:t> 	</a:t>
            </a:r>
            <a:r>
              <a:rPr lang="en-GB" b="1" dirty="0" smtClean="0">
                <a:latin typeface="Calibri"/>
              </a:rPr>
              <a:t>→	 2</a:t>
            </a:r>
            <a:r>
              <a:rPr lang="en-GB" b="1" dirty="0" smtClean="0"/>
              <a:t> Fe</a:t>
            </a:r>
            <a:r>
              <a:rPr lang="en-GB" b="1" baseline="-25000" dirty="0" smtClean="0"/>
              <a:t>2</a:t>
            </a:r>
            <a:r>
              <a:rPr lang="en-GB" b="1" dirty="0" smtClean="0"/>
              <a:t>O</a:t>
            </a:r>
            <a:r>
              <a:rPr lang="en-GB" b="1" baseline="-25000" dirty="0" smtClean="0"/>
              <a:t>3</a:t>
            </a:r>
            <a:endParaRPr lang="en-GB" b="1" dirty="0" smtClean="0">
              <a:latin typeface="Calibri"/>
            </a:endParaRPr>
          </a:p>
          <a:p>
            <a:pPr>
              <a:buNone/>
            </a:pPr>
            <a:r>
              <a:rPr lang="en-GB" dirty="0" smtClean="0">
                <a:latin typeface="Calibri"/>
              </a:rPr>
              <a:t>			</a:t>
            </a:r>
            <a:r>
              <a:rPr lang="en-GB" dirty="0" err="1" smtClean="0">
                <a:solidFill>
                  <a:srgbClr val="FF0000"/>
                </a:solidFill>
                <a:latin typeface="Calibri"/>
              </a:rPr>
              <a:t>Ar</a:t>
            </a:r>
            <a:r>
              <a:rPr lang="en-GB" dirty="0" smtClean="0">
                <a:solidFill>
                  <a:srgbClr val="FF0000"/>
                </a:solidFill>
                <a:latin typeface="Calibri"/>
              </a:rPr>
              <a:t>= 55.8	     	    Mr= </a:t>
            </a:r>
            <a:r>
              <a:rPr lang="en-GB" dirty="0" smtClean="0">
                <a:solidFill>
                  <a:srgbClr val="FF0000"/>
                </a:solidFill>
              </a:rPr>
              <a:t>159.6</a:t>
            </a:r>
            <a:endParaRPr lang="en-GB" dirty="0" smtClean="0">
              <a:solidFill>
                <a:srgbClr val="FF0000"/>
              </a:solidFill>
              <a:latin typeface="Calibri"/>
            </a:endParaRPr>
          </a:p>
          <a:p>
            <a:pPr>
              <a:buNone/>
            </a:pPr>
            <a:r>
              <a:rPr lang="en-GB" dirty="0" smtClean="0">
                <a:solidFill>
                  <a:srgbClr val="FF0000"/>
                </a:solidFill>
                <a:latin typeface="Calibri"/>
              </a:rPr>
              <a:t>			Mass = 83.7g		    Mass=?</a:t>
            </a:r>
          </a:p>
          <a:p>
            <a:pPr>
              <a:buNone/>
            </a:pPr>
            <a:r>
              <a:rPr lang="en-GB" dirty="0" smtClean="0">
                <a:solidFill>
                  <a:srgbClr val="FF0000"/>
                </a:solidFill>
                <a:latin typeface="Calibri"/>
              </a:rPr>
              <a:t>			Moles=1.50 mol	</a:t>
            </a:r>
          </a:p>
          <a:p>
            <a:pPr>
              <a:buNone/>
            </a:pPr>
            <a:r>
              <a:rPr lang="en-GB" b="1" dirty="0" smtClean="0">
                <a:latin typeface="Calibri"/>
              </a:rPr>
              <a:t>Step 2:</a:t>
            </a:r>
            <a:r>
              <a:rPr lang="en-GB" dirty="0" smtClean="0">
                <a:latin typeface="Calibri"/>
              </a:rPr>
              <a:t> Underline the 2 substances mentioned in the question.</a:t>
            </a:r>
          </a:p>
          <a:p>
            <a:pPr>
              <a:buNone/>
            </a:pPr>
            <a:r>
              <a:rPr lang="en-GB" b="1" dirty="0" smtClean="0">
                <a:latin typeface="Calibri"/>
              </a:rPr>
              <a:t>Step 3: </a:t>
            </a:r>
            <a:r>
              <a:rPr lang="en-GB" dirty="0" smtClean="0">
                <a:latin typeface="Calibri"/>
              </a:rPr>
              <a:t>Write down under the underlined substances what you know about them.</a:t>
            </a:r>
          </a:p>
          <a:p>
            <a:pPr>
              <a:buNone/>
            </a:pPr>
            <a:r>
              <a:rPr lang="en-GB" b="1" dirty="0" smtClean="0"/>
              <a:t>Step 4: </a:t>
            </a:r>
            <a:r>
              <a:rPr lang="en-GB" dirty="0" smtClean="0"/>
              <a:t>You will now know 2 things about 1 of the underlined substances. Use this information to work out the number of moles.</a:t>
            </a:r>
          </a:p>
          <a:p>
            <a:pPr>
              <a:buNone/>
            </a:pPr>
            <a:r>
              <a:rPr lang="en-GB" b="1" dirty="0" smtClean="0">
                <a:latin typeface="Calibri"/>
              </a:rPr>
              <a:t>Step 5: </a:t>
            </a:r>
            <a:r>
              <a:rPr lang="en-GB" dirty="0" smtClean="0">
                <a:latin typeface="Calibri"/>
              </a:rPr>
              <a:t>Use the balanced equation to work out the number of moles of the other underlined substance.</a:t>
            </a:r>
          </a:p>
          <a:p>
            <a:pPr>
              <a:buNone/>
            </a:pPr>
            <a:r>
              <a:rPr lang="en-GB" b="1" dirty="0" smtClean="0">
                <a:latin typeface="Calibri"/>
              </a:rPr>
              <a:t>Step 6: </a:t>
            </a:r>
            <a:r>
              <a:rPr lang="en-GB" dirty="0" smtClean="0">
                <a:latin typeface="Calibri"/>
              </a:rPr>
              <a:t>Use the answer to step 5 to work out the mass of the other underlined substance.</a:t>
            </a:r>
          </a:p>
        </p:txBody>
      </p:sp>
      <p:sp>
        <p:nvSpPr>
          <p:cNvPr id="3" name="Title 2"/>
          <p:cNvSpPr>
            <a:spLocks noGrp="1"/>
          </p:cNvSpPr>
          <p:nvPr>
            <p:ph type="title"/>
          </p:nvPr>
        </p:nvSpPr>
        <p:spPr>
          <a:xfrm>
            <a:off x="251520" y="0"/>
            <a:ext cx="8229600" cy="639763"/>
          </a:xfrm>
        </p:spPr>
        <p:txBody>
          <a:bodyPr/>
          <a:lstStyle/>
          <a:p>
            <a:r>
              <a:rPr lang="en-GB" dirty="0" smtClean="0"/>
              <a:t>Example 2</a:t>
            </a:r>
            <a:endParaRPr lang="en-GB" dirty="0"/>
          </a:p>
        </p:txBody>
      </p:sp>
      <p:cxnSp>
        <p:nvCxnSpPr>
          <p:cNvPr id="6" name="Straight Connector 5"/>
          <p:cNvCxnSpPr/>
          <p:nvPr/>
        </p:nvCxnSpPr>
        <p:spPr>
          <a:xfrm>
            <a:off x="2627784" y="2204864"/>
            <a:ext cx="5760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80112" y="2204864"/>
            <a:ext cx="5760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32040" y="2636912"/>
            <a:ext cx="345638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FF0000"/>
                </a:solidFill>
              </a:rPr>
              <a:t>Mass = 0.75x159.6= 119.7g  </a:t>
            </a:r>
            <a:endParaRPr lang="en-GB" sz="2200" dirty="0">
              <a:solidFill>
                <a:srgbClr val="FF0000"/>
              </a:solidFill>
            </a:endParaRPr>
          </a:p>
        </p:txBody>
      </p:sp>
      <p:sp>
        <p:nvSpPr>
          <p:cNvPr id="9" name="Rectangle 8"/>
          <p:cNvSpPr/>
          <p:nvPr/>
        </p:nvSpPr>
        <p:spPr>
          <a:xfrm>
            <a:off x="4716016" y="2996952"/>
            <a:ext cx="38164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FF0000"/>
                </a:solidFill>
              </a:rPr>
              <a:t> Moles=0.5x1.50=0.75 mol</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1 kg = 1 x 10</a:t>
            </a:r>
            <a:r>
              <a:rPr lang="en-GB" baseline="30000" dirty="0" smtClean="0"/>
              <a:t>3</a:t>
            </a:r>
            <a:r>
              <a:rPr lang="en-GB" dirty="0" smtClean="0"/>
              <a:t> g</a:t>
            </a:r>
          </a:p>
          <a:p>
            <a:endParaRPr lang="en-GB" dirty="0" smtClean="0"/>
          </a:p>
          <a:p>
            <a:r>
              <a:rPr lang="en-GB" dirty="0" smtClean="0"/>
              <a:t>1 tonne = 1 x 10</a:t>
            </a:r>
            <a:r>
              <a:rPr lang="en-GB" baseline="30000" dirty="0" smtClean="0"/>
              <a:t>6</a:t>
            </a:r>
            <a:r>
              <a:rPr lang="en-GB" dirty="0" smtClean="0"/>
              <a:t> g</a:t>
            </a:r>
            <a:endParaRPr lang="en-GB" dirty="0"/>
          </a:p>
        </p:txBody>
      </p:sp>
      <p:sp>
        <p:nvSpPr>
          <p:cNvPr id="3" name="Title 2"/>
          <p:cNvSpPr>
            <a:spLocks noGrp="1"/>
          </p:cNvSpPr>
          <p:nvPr>
            <p:ph type="title"/>
          </p:nvPr>
        </p:nvSpPr>
        <p:spPr/>
        <p:txBody>
          <a:bodyPr/>
          <a:lstStyle/>
          <a:p>
            <a:r>
              <a:rPr lang="en-GB" dirty="0" smtClean="0"/>
              <a:t>Units! Kilograms and tonnes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305800" cy="5616624"/>
          </a:xfrm>
        </p:spPr>
        <p:txBody>
          <a:bodyPr>
            <a:normAutofit/>
          </a:bodyPr>
          <a:lstStyle/>
          <a:p>
            <a:pPr>
              <a:buNone/>
            </a:pPr>
            <a:r>
              <a:rPr lang="en-GB" dirty="0" smtClean="0"/>
              <a:t>1. Calcium carbonate is the raw material used in the extraction of iron from iron ore. It decomposes to form calcium oxide and carbon dioxide when heated:</a:t>
            </a:r>
          </a:p>
          <a:p>
            <a:pPr algn="ctr">
              <a:buNone/>
            </a:pPr>
            <a:r>
              <a:rPr lang="en-GB" dirty="0" smtClean="0"/>
              <a:t>CaCO</a:t>
            </a:r>
            <a:r>
              <a:rPr lang="en-GB" baseline="-25000" dirty="0" smtClean="0"/>
              <a:t>3</a:t>
            </a:r>
            <a:r>
              <a:rPr lang="en-GB" dirty="0" smtClean="0"/>
              <a:t>(s) </a:t>
            </a:r>
            <a:r>
              <a:rPr lang="en-GB" dirty="0" smtClean="0">
                <a:latin typeface="Calibri"/>
              </a:rPr>
              <a:t>→ </a:t>
            </a:r>
            <a:r>
              <a:rPr lang="en-GB" dirty="0" err="1" smtClean="0">
                <a:latin typeface="Calibri"/>
              </a:rPr>
              <a:t>CaO</a:t>
            </a:r>
            <a:r>
              <a:rPr lang="en-GB" dirty="0" smtClean="0">
                <a:latin typeface="Calibri"/>
              </a:rPr>
              <a:t> (s) + CO</a:t>
            </a:r>
            <a:r>
              <a:rPr lang="en-GB" baseline="-25000" dirty="0" smtClean="0">
                <a:latin typeface="Calibri"/>
              </a:rPr>
              <a:t>2</a:t>
            </a:r>
            <a:r>
              <a:rPr lang="en-GB" dirty="0" smtClean="0">
                <a:latin typeface="Calibri"/>
              </a:rPr>
              <a:t> (g)</a:t>
            </a:r>
          </a:p>
          <a:p>
            <a:pPr marL="457200" indent="-457200">
              <a:buAutoNum type="alphaLcPeriod"/>
            </a:pPr>
            <a:r>
              <a:rPr lang="en-GB" dirty="0" smtClean="0">
                <a:latin typeface="Calibri"/>
              </a:rPr>
              <a:t>What mass of calcium oxide is obtained by the thermal decomposition of 20 g of calcium carbonate?</a:t>
            </a:r>
          </a:p>
          <a:p>
            <a:pPr marL="457200" indent="-457200">
              <a:buAutoNum type="alphaLcPeriod"/>
            </a:pPr>
            <a:r>
              <a:rPr lang="en-GB" dirty="0" smtClean="0">
                <a:latin typeface="Calibri"/>
              </a:rPr>
              <a:t>What mass of calcium carbonate is needed to produce 2 tonnes of calcium oxide?</a:t>
            </a:r>
          </a:p>
          <a:p>
            <a:pPr marL="457200" indent="-457200">
              <a:buNone/>
            </a:pPr>
            <a:r>
              <a:rPr lang="en-GB" dirty="0" smtClean="0">
                <a:latin typeface="Calibri"/>
              </a:rPr>
              <a:t>2. Sodium reacts vigorously with water to produce sodium hydroxide and hydrogen:</a:t>
            </a:r>
          </a:p>
          <a:p>
            <a:pPr marL="457200" indent="-457200" algn="ctr">
              <a:buNone/>
            </a:pPr>
            <a:r>
              <a:rPr lang="en-GB" dirty="0" smtClean="0">
                <a:latin typeface="Calibri"/>
              </a:rPr>
              <a:t>2Na(s) + 2H</a:t>
            </a:r>
            <a:r>
              <a:rPr lang="en-GB" baseline="-25000" dirty="0" smtClean="0">
                <a:latin typeface="Calibri"/>
              </a:rPr>
              <a:t>2</a:t>
            </a:r>
            <a:r>
              <a:rPr lang="en-GB" dirty="0" smtClean="0">
                <a:latin typeface="Calibri"/>
              </a:rPr>
              <a:t>O (l) →	2NaOH (</a:t>
            </a:r>
            <a:r>
              <a:rPr lang="en-GB" dirty="0" err="1" smtClean="0">
                <a:latin typeface="Calibri"/>
              </a:rPr>
              <a:t>aq</a:t>
            </a:r>
            <a:r>
              <a:rPr lang="en-GB" dirty="0" smtClean="0">
                <a:latin typeface="Calibri"/>
              </a:rPr>
              <a:t>) + H</a:t>
            </a:r>
            <a:r>
              <a:rPr lang="en-GB" baseline="-25000" dirty="0" smtClean="0">
                <a:latin typeface="Calibri"/>
              </a:rPr>
              <a:t>2</a:t>
            </a:r>
            <a:r>
              <a:rPr lang="en-GB" dirty="0" smtClean="0">
                <a:latin typeface="Calibri"/>
              </a:rPr>
              <a:t> (g)</a:t>
            </a:r>
          </a:p>
          <a:p>
            <a:pPr marL="457200" indent="-457200">
              <a:buAutoNum type="alphaLcPeriod"/>
            </a:pPr>
            <a:r>
              <a:rPr lang="en-GB" dirty="0" smtClean="0">
                <a:latin typeface="Calibri"/>
              </a:rPr>
              <a:t>What mass of sodium hydroxide is produced when 1g of sodium reacts completely with water?</a:t>
            </a:r>
          </a:p>
          <a:p>
            <a:pPr marL="457200" indent="-457200">
              <a:buAutoNum type="alphaLcPeriod"/>
            </a:pPr>
            <a:r>
              <a:rPr lang="en-GB" dirty="0" smtClean="0">
                <a:latin typeface="Calibri"/>
              </a:rPr>
              <a:t>What mass of hydrogen is produced when 50g of sodium reacts completely with water?</a:t>
            </a:r>
          </a:p>
          <a:p>
            <a:pPr marL="457200" indent="-457200">
              <a:buNone/>
            </a:pPr>
            <a:endParaRPr lang="en-GB" dirty="0" smtClean="0">
              <a:latin typeface="Calibri"/>
            </a:endParaRPr>
          </a:p>
        </p:txBody>
      </p:sp>
      <p:sp>
        <p:nvSpPr>
          <p:cNvPr id="3" name="Title 2"/>
          <p:cNvSpPr>
            <a:spLocks noGrp="1"/>
          </p:cNvSpPr>
          <p:nvPr>
            <p:ph type="title"/>
          </p:nvPr>
        </p:nvSpPr>
        <p:spPr/>
        <p:txBody>
          <a:bodyPr/>
          <a:lstStyle/>
          <a:p>
            <a:r>
              <a:rPr lang="en-GB" dirty="0" smtClean="0"/>
              <a:t>Check Your Understanding</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892480" cy="5616624"/>
          </a:xfrm>
        </p:spPr>
        <p:txBody>
          <a:bodyPr>
            <a:normAutofit/>
          </a:bodyPr>
          <a:lstStyle/>
          <a:p>
            <a:pPr>
              <a:buNone/>
            </a:pPr>
            <a:r>
              <a:rPr lang="en-GB" dirty="0" smtClean="0"/>
              <a:t>1. Calcium carbonate is the raw material used in the extraction of iron from iron ore. It decomposes to form calcium oxide and carbon dioxide when heated:</a:t>
            </a:r>
          </a:p>
          <a:p>
            <a:pPr algn="ctr">
              <a:buNone/>
            </a:pPr>
            <a:r>
              <a:rPr lang="en-GB" dirty="0" smtClean="0"/>
              <a:t>CaCO</a:t>
            </a:r>
            <a:r>
              <a:rPr lang="en-GB" baseline="-25000" dirty="0" smtClean="0"/>
              <a:t>3</a:t>
            </a:r>
            <a:r>
              <a:rPr lang="en-GB" dirty="0" smtClean="0"/>
              <a:t>(s) </a:t>
            </a:r>
            <a:r>
              <a:rPr lang="en-GB" dirty="0" smtClean="0">
                <a:latin typeface="Calibri"/>
              </a:rPr>
              <a:t>→ </a:t>
            </a:r>
            <a:r>
              <a:rPr lang="en-GB" dirty="0" err="1" smtClean="0">
                <a:latin typeface="Calibri"/>
              </a:rPr>
              <a:t>CaO</a:t>
            </a:r>
            <a:r>
              <a:rPr lang="en-GB" dirty="0" smtClean="0">
                <a:latin typeface="Calibri"/>
              </a:rPr>
              <a:t> (s) + CO</a:t>
            </a:r>
            <a:r>
              <a:rPr lang="en-GB" baseline="-25000" dirty="0" smtClean="0">
                <a:latin typeface="Calibri"/>
              </a:rPr>
              <a:t>2</a:t>
            </a:r>
            <a:r>
              <a:rPr lang="en-GB" dirty="0" smtClean="0">
                <a:latin typeface="Calibri"/>
              </a:rPr>
              <a:t> (g)</a:t>
            </a:r>
          </a:p>
          <a:p>
            <a:pPr marL="457200" indent="-457200">
              <a:buAutoNum type="alphaLcPeriod"/>
            </a:pPr>
            <a:r>
              <a:rPr lang="en-GB" dirty="0" smtClean="0">
                <a:latin typeface="Calibri"/>
              </a:rPr>
              <a:t>What mass of calcium oxide is obtained by the thermal decomposition of 20 g of calcium carbonate?	</a:t>
            </a:r>
            <a:r>
              <a:rPr lang="en-GB" b="1" dirty="0" smtClean="0">
                <a:solidFill>
                  <a:srgbClr val="FF0000"/>
                </a:solidFill>
                <a:latin typeface="Calibri"/>
              </a:rPr>
              <a:t>11.2g</a:t>
            </a:r>
          </a:p>
          <a:p>
            <a:pPr marL="457200" indent="-457200">
              <a:buAutoNum type="alphaLcPeriod"/>
            </a:pPr>
            <a:r>
              <a:rPr lang="en-GB" dirty="0" smtClean="0">
                <a:latin typeface="Calibri"/>
              </a:rPr>
              <a:t>What mass of calcium carbonate is needed to produce 2 tonnes of calcium oxide?					</a:t>
            </a:r>
            <a:r>
              <a:rPr lang="en-GB" b="1" dirty="0" smtClean="0">
                <a:solidFill>
                  <a:srgbClr val="FF0000"/>
                </a:solidFill>
              </a:rPr>
              <a:t> 3.57 tonnes</a:t>
            </a:r>
            <a:endParaRPr lang="en-GB" dirty="0" smtClean="0">
              <a:latin typeface="Calibri"/>
            </a:endParaRPr>
          </a:p>
          <a:p>
            <a:pPr marL="457200" indent="-457200">
              <a:buNone/>
            </a:pPr>
            <a:r>
              <a:rPr lang="en-GB" dirty="0" smtClean="0">
                <a:latin typeface="Calibri"/>
              </a:rPr>
              <a:t>2. Sodium reacts vigorously with water to produce sodium hydroxide and hydrogen:</a:t>
            </a:r>
          </a:p>
          <a:p>
            <a:pPr marL="457200" indent="-457200" algn="ctr">
              <a:buNone/>
            </a:pPr>
            <a:r>
              <a:rPr lang="en-GB" dirty="0" smtClean="0">
                <a:latin typeface="Calibri"/>
              </a:rPr>
              <a:t>2Na(s) + 2H</a:t>
            </a:r>
            <a:r>
              <a:rPr lang="en-GB" baseline="-25000" dirty="0" smtClean="0">
                <a:latin typeface="Calibri"/>
              </a:rPr>
              <a:t>2</a:t>
            </a:r>
            <a:r>
              <a:rPr lang="en-GB" dirty="0" smtClean="0">
                <a:latin typeface="Calibri"/>
              </a:rPr>
              <a:t>O (l) →	2NaOH (</a:t>
            </a:r>
            <a:r>
              <a:rPr lang="en-GB" dirty="0" err="1" smtClean="0">
                <a:latin typeface="Calibri"/>
              </a:rPr>
              <a:t>aq</a:t>
            </a:r>
            <a:r>
              <a:rPr lang="en-GB" dirty="0" smtClean="0">
                <a:latin typeface="Calibri"/>
              </a:rPr>
              <a:t>) + H</a:t>
            </a:r>
            <a:r>
              <a:rPr lang="en-GB" baseline="-25000" dirty="0" smtClean="0">
                <a:latin typeface="Calibri"/>
              </a:rPr>
              <a:t>2</a:t>
            </a:r>
            <a:r>
              <a:rPr lang="en-GB" dirty="0" smtClean="0">
                <a:latin typeface="Calibri"/>
              </a:rPr>
              <a:t> (g)</a:t>
            </a:r>
          </a:p>
          <a:p>
            <a:pPr marL="457200" indent="-457200">
              <a:buAutoNum type="alphaLcPeriod"/>
            </a:pPr>
            <a:r>
              <a:rPr lang="en-GB" dirty="0" smtClean="0">
                <a:latin typeface="Calibri"/>
              </a:rPr>
              <a:t>What mass of sodium hydroxide is produced when 1g of sodium reacts completely with water?			</a:t>
            </a:r>
            <a:r>
              <a:rPr lang="en-GB" b="1" dirty="0" smtClean="0">
                <a:solidFill>
                  <a:srgbClr val="FF0000"/>
                </a:solidFill>
              </a:rPr>
              <a:t> 1.74g</a:t>
            </a:r>
            <a:endParaRPr lang="en-GB" dirty="0" smtClean="0">
              <a:latin typeface="Calibri"/>
            </a:endParaRPr>
          </a:p>
          <a:p>
            <a:pPr marL="457200" indent="-457200">
              <a:buAutoNum type="alphaLcPeriod"/>
            </a:pPr>
            <a:r>
              <a:rPr lang="en-GB" dirty="0" smtClean="0">
                <a:latin typeface="Calibri"/>
              </a:rPr>
              <a:t>What mass of hydrogen is produced when 50g of sodium reacts completely with water?				</a:t>
            </a:r>
            <a:r>
              <a:rPr lang="en-GB" b="1" dirty="0" smtClean="0">
                <a:solidFill>
                  <a:srgbClr val="FF0000"/>
                </a:solidFill>
              </a:rPr>
              <a:t> 2.17g</a:t>
            </a:r>
            <a:endParaRPr lang="en-GB" dirty="0" smtClean="0">
              <a:latin typeface="Calibri"/>
            </a:endParaRPr>
          </a:p>
          <a:p>
            <a:pPr marL="457200" indent="-457200">
              <a:buNone/>
            </a:pPr>
            <a:endParaRPr lang="en-GB" dirty="0" smtClean="0">
              <a:latin typeface="Calibri"/>
            </a:endParaRPr>
          </a:p>
        </p:txBody>
      </p:sp>
      <p:sp>
        <p:nvSpPr>
          <p:cNvPr id="3" name="Title 2"/>
          <p:cNvSpPr>
            <a:spLocks noGrp="1"/>
          </p:cNvSpPr>
          <p:nvPr>
            <p:ph type="title"/>
          </p:nvPr>
        </p:nvSpPr>
        <p:spPr/>
        <p:txBody>
          <a:bodyPr/>
          <a:lstStyle/>
          <a:p>
            <a:r>
              <a:rPr lang="en-GB" dirty="0" smtClean="0"/>
              <a:t>Check Your Understanding</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Question:</a:t>
            </a:r>
          </a:p>
          <a:p>
            <a:pPr marL="0" indent="0">
              <a:buNone/>
            </a:pPr>
            <a:endParaRPr lang="en-GB" dirty="0"/>
          </a:p>
          <a:p>
            <a:pPr marL="0" indent="0">
              <a:buNone/>
            </a:pPr>
            <a:r>
              <a:rPr lang="en-GB" dirty="0" smtClean="0"/>
              <a:t>A 16.7g sample of a hydrate of sodium carbonate (Na</a:t>
            </a:r>
            <a:r>
              <a:rPr lang="en-GB" baseline="-25000" dirty="0" smtClean="0"/>
              <a:t>2</a:t>
            </a:r>
            <a:r>
              <a:rPr lang="en-GB" dirty="0" smtClean="0"/>
              <a:t>CO</a:t>
            </a:r>
            <a:r>
              <a:rPr lang="en-GB" baseline="-25000" dirty="0" smtClean="0"/>
              <a:t>3</a:t>
            </a:r>
            <a:r>
              <a:rPr lang="en-GB" dirty="0" smtClean="0"/>
              <a:t>.10H</a:t>
            </a:r>
            <a:r>
              <a:rPr lang="en-GB" baseline="-25000" dirty="0" smtClean="0"/>
              <a:t>2</a:t>
            </a:r>
            <a:r>
              <a:rPr lang="en-GB" dirty="0" smtClean="0"/>
              <a:t>O) is heated at a constant temperature for a specified time until a reaction is complete. </a:t>
            </a:r>
            <a:endParaRPr lang="en-GB" dirty="0"/>
          </a:p>
          <a:p>
            <a:pPr marL="0" indent="0">
              <a:buNone/>
            </a:pPr>
            <a:endParaRPr lang="en-GB" dirty="0" smtClean="0"/>
          </a:p>
          <a:p>
            <a:pPr marL="0" indent="0">
              <a:buNone/>
            </a:pPr>
            <a:r>
              <a:rPr lang="en-GB" dirty="0" smtClean="0"/>
              <a:t>A mass of 3.15g of water is obtained. What is the equation for the reaction occurring?</a:t>
            </a:r>
            <a:endParaRPr lang="en-GB" dirty="0"/>
          </a:p>
        </p:txBody>
      </p:sp>
      <p:sp>
        <p:nvSpPr>
          <p:cNvPr id="3" name="Title 2"/>
          <p:cNvSpPr>
            <a:spLocks noGrp="1"/>
          </p:cNvSpPr>
          <p:nvPr>
            <p:ph type="title"/>
          </p:nvPr>
        </p:nvSpPr>
        <p:spPr/>
        <p:txBody>
          <a:bodyPr/>
          <a:lstStyle/>
          <a:p>
            <a:r>
              <a:rPr lang="en-GB" dirty="0" smtClean="0"/>
              <a:t>Working out equations from reacting masses</a:t>
            </a:r>
            <a:endParaRPr lang="en-GB" dirty="0"/>
          </a:p>
        </p:txBody>
      </p:sp>
    </p:spTree>
    <p:extLst>
      <p:ext uri="{BB962C8B-B14F-4D97-AF65-F5344CB8AC3E}">
        <p14:creationId xmlns:p14="http://schemas.microsoft.com/office/powerpoint/2010/main" val="186119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Question:</a:t>
            </a:r>
          </a:p>
          <a:p>
            <a:pPr marL="0" indent="0">
              <a:buNone/>
            </a:pPr>
            <a:endParaRPr lang="en-GB" dirty="0"/>
          </a:p>
          <a:p>
            <a:pPr marL="0" indent="0">
              <a:buNone/>
            </a:pPr>
            <a:r>
              <a:rPr lang="en-GB" dirty="0" smtClean="0"/>
              <a:t>Copper forms two oxides. Both of them can be converted to copper by heating with hydrogen.</a:t>
            </a:r>
          </a:p>
          <a:p>
            <a:pPr marL="0" indent="0">
              <a:buNone/>
            </a:pPr>
            <a:endParaRPr lang="en-GB" dirty="0" smtClean="0"/>
          </a:p>
          <a:p>
            <a:pPr marL="0" indent="0">
              <a:buNone/>
            </a:pPr>
            <a:r>
              <a:rPr lang="en-GB" dirty="0" smtClean="0"/>
              <a:t>An oxide of copper is heated in a stream of hydrogen to a constant mass. The masses of copper and water formed are Cu = 17.6g and H</a:t>
            </a:r>
            <a:r>
              <a:rPr lang="en-GB" baseline="-25000" dirty="0" smtClean="0"/>
              <a:t>2</a:t>
            </a:r>
            <a:r>
              <a:rPr lang="en-GB" dirty="0" smtClean="0"/>
              <a:t>O = 2.56g. What is the equation for the reaction occurring?</a:t>
            </a:r>
            <a:endParaRPr lang="en-GB" dirty="0"/>
          </a:p>
        </p:txBody>
      </p:sp>
      <p:sp>
        <p:nvSpPr>
          <p:cNvPr id="3" name="Title 2"/>
          <p:cNvSpPr>
            <a:spLocks noGrp="1"/>
          </p:cNvSpPr>
          <p:nvPr>
            <p:ph type="title"/>
          </p:nvPr>
        </p:nvSpPr>
        <p:spPr/>
        <p:txBody>
          <a:bodyPr/>
          <a:lstStyle/>
          <a:p>
            <a:r>
              <a:rPr lang="en-GB" dirty="0" smtClean="0"/>
              <a:t>Working out equations from reacting masses</a:t>
            </a:r>
            <a:endParaRPr lang="en-GB" dirty="0"/>
          </a:p>
        </p:txBody>
      </p:sp>
    </p:spTree>
    <p:extLst>
      <p:ext uri="{BB962C8B-B14F-4D97-AF65-F5344CB8AC3E}">
        <p14:creationId xmlns:p14="http://schemas.microsoft.com/office/powerpoint/2010/main" val="2064927907"/>
      </p:ext>
    </p:extLst>
  </p:cSld>
  <p:clrMapOvr>
    <a:masterClrMapping/>
  </p:clrMapOvr>
</p:sld>
</file>

<file path=ppt/theme/theme1.xml><?xml version="1.0" encoding="utf-8"?>
<a:theme xmlns:a="http://schemas.openxmlformats.org/drawingml/2006/main" name="PM_atom_molecule">
  <a:themeElements>
    <a:clrScheme name="Custom 3">
      <a:dk1>
        <a:sysClr val="windowText" lastClr="000000"/>
      </a:dk1>
      <a:lt1>
        <a:sysClr val="window" lastClr="FFFFFF"/>
      </a:lt1>
      <a:dk2>
        <a:srgbClr val="666666"/>
      </a:dk2>
      <a:lt2>
        <a:srgbClr val="D2D2D2"/>
      </a:lt2>
      <a:accent1>
        <a:srgbClr val="00B050"/>
      </a:accent1>
      <a:accent2>
        <a:srgbClr val="0070C0"/>
      </a:accent2>
      <a:accent3>
        <a:srgbClr val="7030A0"/>
      </a:accent3>
      <a:accent4>
        <a:srgbClr val="00B050"/>
      </a:accent4>
      <a:accent5>
        <a:srgbClr val="0070C0"/>
      </a:accent5>
      <a:accent6>
        <a:srgbClr val="7030A0"/>
      </a:accent6>
      <a:hlink>
        <a:srgbClr val="00B0F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5285</TotalTime>
  <Words>510</Words>
  <Application>Microsoft Office PowerPoint</Application>
  <PresentationFormat>On-screen Show (4:3)</PresentationFormat>
  <Paragraphs>83</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Perpetua</vt:lpstr>
      <vt:lpstr>Segoe UI</vt:lpstr>
      <vt:lpstr>PM_atom_molecule</vt:lpstr>
      <vt:lpstr>Reacting Masses</vt:lpstr>
      <vt:lpstr>Think back to GCSE</vt:lpstr>
      <vt:lpstr>Example 1</vt:lpstr>
      <vt:lpstr>Example 2</vt:lpstr>
      <vt:lpstr>Units! Kilograms and tonnes</vt:lpstr>
      <vt:lpstr>Check Your Understanding</vt:lpstr>
      <vt:lpstr>Check Your Understanding</vt:lpstr>
      <vt:lpstr>Working out equations from reacting masses</vt:lpstr>
      <vt:lpstr>Working out equations from reacting masses</vt:lpstr>
      <vt:lpstr>Quick Check</vt:lpstr>
      <vt:lpstr>Task</vt:lpstr>
    </vt:vector>
  </TitlesOfParts>
  <Company>WHS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dc:title>
  <dc:creator>waring</dc:creator>
  <cp:lastModifiedBy>Chris</cp:lastModifiedBy>
  <cp:revision>582</cp:revision>
  <cp:lastPrinted>2014-01-14T14:28:45Z</cp:lastPrinted>
  <dcterms:created xsi:type="dcterms:W3CDTF">2011-03-27T12:01:19Z</dcterms:created>
  <dcterms:modified xsi:type="dcterms:W3CDTF">2017-09-28T17:53:42Z</dcterms:modified>
</cp:coreProperties>
</file>